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EB Garamond Medium"/>
      <p:regular r:id="rId34"/>
      <p:bold r:id="rId35"/>
      <p:italic r:id="rId36"/>
      <p:boldItalic r:id="rId37"/>
    </p:embeddedFont>
    <p:embeddedFont>
      <p:font typeface="EB Garamond SemiBold"/>
      <p:regular r:id="rId38"/>
      <p:bold r:id="rId39"/>
      <p:italic r:id="rId40"/>
      <p:boldItalic r:id="rId41"/>
    </p:embeddedFont>
    <p:embeddedFont>
      <p:font typeface="EB Garamond"/>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Alexander Charpenti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07372D-876D-41F1-BDCC-41E54FA28575}">
  <a:tblStyle styleId="{D807372D-876D-41F1-BDCC-41E54FA285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EBGaramondSemiBold-italic.fntdata"/><Relationship Id="rId20" Type="http://schemas.openxmlformats.org/officeDocument/2006/relationships/slide" Target="slides/slide14.xml"/><Relationship Id="rId42" Type="http://schemas.openxmlformats.org/officeDocument/2006/relationships/font" Target="fonts/EBGaramond-regular.fntdata"/><Relationship Id="rId41" Type="http://schemas.openxmlformats.org/officeDocument/2006/relationships/font" Target="fonts/EBGaramondSemiBold-boldItalic.fntdata"/><Relationship Id="rId22" Type="http://schemas.openxmlformats.org/officeDocument/2006/relationships/slide" Target="slides/slide16.xml"/><Relationship Id="rId44" Type="http://schemas.openxmlformats.org/officeDocument/2006/relationships/font" Target="fonts/EBGaramond-italic.fntdata"/><Relationship Id="rId21" Type="http://schemas.openxmlformats.org/officeDocument/2006/relationships/slide" Target="slides/slide15.xml"/><Relationship Id="rId43" Type="http://schemas.openxmlformats.org/officeDocument/2006/relationships/font" Target="fonts/EBGaramond-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EBGaramon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BGaramondMedium-bold.fntdata"/><Relationship Id="rId12" Type="http://schemas.openxmlformats.org/officeDocument/2006/relationships/slide" Target="slides/slide6.xml"/><Relationship Id="rId34" Type="http://schemas.openxmlformats.org/officeDocument/2006/relationships/font" Target="fonts/EBGaramondMedium-regular.fntdata"/><Relationship Id="rId15" Type="http://schemas.openxmlformats.org/officeDocument/2006/relationships/slide" Target="slides/slide9.xml"/><Relationship Id="rId37" Type="http://schemas.openxmlformats.org/officeDocument/2006/relationships/font" Target="fonts/EBGaramondMedium-boldItalic.fntdata"/><Relationship Id="rId14" Type="http://schemas.openxmlformats.org/officeDocument/2006/relationships/slide" Target="slides/slide8.xml"/><Relationship Id="rId36" Type="http://schemas.openxmlformats.org/officeDocument/2006/relationships/font" Target="fonts/EBGaramondMedium-italic.fntdata"/><Relationship Id="rId17" Type="http://schemas.openxmlformats.org/officeDocument/2006/relationships/slide" Target="slides/slide11.xml"/><Relationship Id="rId39" Type="http://schemas.openxmlformats.org/officeDocument/2006/relationships/font" Target="fonts/EBGaramondSemiBold-bold.fntdata"/><Relationship Id="rId16" Type="http://schemas.openxmlformats.org/officeDocument/2006/relationships/slide" Target="slides/slide10.xml"/><Relationship Id="rId38" Type="http://schemas.openxmlformats.org/officeDocument/2006/relationships/font" Target="fonts/EBGaramondSemiBold-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9-13T20:16:45.198">
    <p:pos x="6000" y="0"/>
    <p:text>Design Agnostic, Open Ended with a solution. Should meet specifications</p:text>
  </p:cm>
  <p:cm authorId="0" idx="2" dt="2021-09-23T00:05:48.840">
    <p:pos x="6000" y="100"/>
    <p:text>Can you guys read the problem statement and tell me if its: design agnostic, open ended, and provides a solution.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9-27T18:29:18.819">
    <p:pos x="6000" y="0"/>
    <p:text>@arizoli@umass.edu Need a drawing of the glove, keyboard w/ LED strip, and keyboard w/ display</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9-13T20:32:42.308">
    <p:pos x="6000" y="0"/>
    <p:text>Expand to multiple slides with different solution (products). Include a graph that compares the products to our design.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30b0cdac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30b0cdac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b="1" lang="en" sz="2500"/>
              <a:t>Speaker: Gents</a:t>
            </a:r>
            <a:endParaRPr b="1" sz="2500"/>
          </a:p>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en"/>
              <a:t>Two separate systems to test, gloves and keyboard </a:t>
            </a:r>
            <a:endParaRPr/>
          </a:p>
          <a:p>
            <a:pPr indent="-298450" lvl="0" marL="457200" rtl="0" algn="l">
              <a:spcBef>
                <a:spcPts val="0"/>
              </a:spcBef>
              <a:spcAft>
                <a:spcPts val="0"/>
              </a:spcAft>
              <a:buSzPts val="1100"/>
              <a:buChar char="-"/>
            </a:pPr>
            <a:r>
              <a:rPr lang="en"/>
              <a:t>Testing plan for each specification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2b69179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2b69179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Ali</a:t>
            </a:r>
            <a:endParaRPr b="1" sz="2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cd97c79d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cd97c79d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Ali</a:t>
            </a:r>
            <a:endParaRPr b="1" sz="25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2b691795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2b691795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Gents</a:t>
            </a:r>
            <a:endParaRPr b="1" sz="25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cd97c79d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cd97c79d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b="1" lang="en" sz="2500"/>
              <a:t>Speaker: Will</a:t>
            </a:r>
            <a:endParaRPr b="1" sz="2500"/>
          </a:p>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en"/>
              <a:t>Three main subsystems:</a:t>
            </a:r>
            <a:endParaRPr/>
          </a:p>
          <a:p>
            <a:pPr indent="-298450" lvl="1" marL="914400" rtl="0" algn="l">
              <a:spcBef>
                <a:spcPts val="0"/>
              </a:spcBef>
              <a:spcAft>
                <a:spcPts val="0"/>
              </a:spcAft>
              <a:buSzPts val="1100"/>
              <a:buChar char="-"/>
            </a:pPr>
            <a:r>
              <a:rPr lang="en"/>
              <a:t>Keyboard, Glove, Speaker system</a:t>
            </a:r>
            <a:endParaRPr/>
          </a:p>
          <a:p>
            <a:pPr indent="-298450" lvl="0" marL="457200" rtl="0" algn="l">
              <a:spcBef>
                <a:spcPts val="0"/>
              </a:spcBef>
              <a:spcAft>
                <a:spcPts val="0"/>
              </a:spcAft>
              <a:buSzPts val="1100"/>
              <a:buChar char="-"/>
            </a:pPr>
            <a:r>
              <a:rPr lang="en"/>
              <a:t>Keyboard:</a:t>
            </a:r>
            <a:endParaRPr/>
          </a:p>
          <a:p>
            <a:pPr indent="-298450" lvl="1" marL="914400" rtl="0" algn="l">
              <a:spcBef>
                <a:spcPts val="0"/>
              </a:spcBef>
              <a:spcAft>
                <a:spcPts val="0"/>
              </a:spcAft>
              <a:buSzPts val="1100"/>
              <a:buChar char="-"/>
            </a:pPr>
            <a:r>
              <a:rPr lang="en"/>
              <a:t>Piano key is pressed, signal is internalized by MIDI keyboard, data is sent to microcontroller, logic is processed for RGBs on keyboard, data is sent wirelessly to Glove. Note is displayed on screen</a:t>
            </a:r>
            <a:endParaRPr/>
          </a:p>
          <a:p>
            <a:pPr indent="-298450" lvl="0" marL="457200" rtl="0" algn="l">
              <a:spcBef>
                <a:spcPts val="0"/>
              </a:spcBef>
              <a:spcAft>
                <a:spcPts val="0"/>
              </a:spcAft>
              <a:buSzPts val="1100"/>
              <a:buChar char="-"/>
            </a:pPr>
            <a:r>
              <a:rPr lang="en"/>
              <a:t>Glove:</a:t>
            </a:r>
            <a:endParaRPr/>
          </a:p>
          <a:p>
            <a:pPr indent="-298450" lvl="1" marL="914400" rtl="0" algn="l">
              <a:spcBef>
                <a:spcPts val="0"/>
              </a:spcBef>
              <a:spcAft>
                <a:spcPts val="0"/>
              </a:spcAft>
              <a:buSzPts val="1100"/>
              <a:buChar char="-"/>
            </a:pPr>
            <a:r>
              <a:rPr lang="en"/>
              <a:t>Receives</a:t>
            </a:r>
            <a:r>
              <a:rPr lang="en"/>
              <a:t> information from parent microcontroller and outputs corresponding logic to haptic feedback generators and LEDs on glove.</a:t>
            </a:r>
            <a:endParaRPr/>
          </a:p>
          <a:p>
            <a:pPr indent="-298450" lvl="0" marL="457200" rtl="0" algn="l">
              <a:spcBef>
                <a:spcPts val="0"/>
              </a:spcBef>
              <a:spcAft>
                <a:spcPts val="0"/>
              </a:spcAft>
              <a:buSzPts val="1100"/>
              <a:buChar char="-"/>
            </a:pPr>
            <a:r>
              <a:rPr lang="en"/>
              <a:t>Speaker:</a:t>
            </a:r>
            <a:endParaRPr/>
          </a:p>
          <a:p>
            <a:pPr indent="-298450" lvl="1" marL="914400" rtl="0" algn="l">
              <a:spcBef>
                <a:spcPts val="0"/>
              </a:spcBef>
              <a:spcAft>
                <a:spcPts val="0"/>
              </a:spcAft>
              <a:buSzPts val="1100"/>
              <a:buChar char="-"/>
            </a:pPr>
            <a:r>
              <a:rPr lang="en"/>
              <a:t>Receives</a:t>
            </a:r>
            <a:r>
              <a:rPr lang="en"/>
              <a:t> MIDI information and outputs notes to speaker</a:t>
            </a:r>
            <a:endParaRPr/>
          </a:p>
          <a:p>
            <a:pPr indent="0" lvl="0" marL="914400" rtl="0" algn="l">
              <a:spcBef>
                <a:spcPts val="0"/>
              </a:spcBef>
              <a:spcAft>
                <a:spcPts val="0"/>
              </a:spcAft>
              <a:buNone/>
            </a:pPr>
            <a:r>
              <a:t/>
            </a:r>
            <a:endParaRPr/>
          </a:p>
          <a:p>
            <a:pPr indent="-298450" lvl="0" marL="457200" rtl="0" algn="l">
              <a:spcBef>
                <a:spcPts val="0"/>
              </a:spcBef>
              <a:spcAft>
                <a:spcPts val="0"/>
              </a:spcAft>
              <a:buSzPts val="1100"/>
              <a:buChar char="-"/>
            </a:pPr>
            <a:r>
              <a:rPr lang="en"/>
              <a:t>Mention different levels of </a:t>
            </a:r>
            <a:r>
              <a:rPr lang="en"/>
              <a:t>difficulty, ability to choose through screen </a:t>
            </a:r>
            <a:endParaRPr/>
          </a:p>
          <a:p>
            <a:pPr indent="-298450" lvl="0" marL="457200" rtl="0" algn="l">
              <a:spcBef>
                <a:spcPts val="0"/>
              </a:spcBef>
              <a:spcAft>
                <a:spcPts val="0"/>
              </a:spcAft>
              <a:buSzPts val="1100"/>
              <a:buChar char="-"/>
            </a:pPr>
            <a:r>
              <a:rPr lang="en"/>
              <a:t>Notes feedback and performance feedback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29ecbed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29ecbedd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Will</a:t>
            </a:r>
            <a:endParaRPr b="1" sz="2500"/>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4a31fd2c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f4a31fd2c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Alex</a:t>
            </a:r>
            <a:endParaRPr b="1" sz="2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29ecbedd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f29ecbedd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Will</a:t>
            </a:r>
            <a:endParaRPr b="1" sz="25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2785b93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f2785b93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b="1" lang="en" sz="2500"/>
              <a:t>Speaker: Alli</a:t>
            </a:r>
            <a:endParaRPr b="1" sz="2500"/>
          </a:p>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en"/>
              <a:t>Power Budget Chart </a:t>
            </a:r>
            <a:endParaRPr/>
          </a:p>
          <a:p>
            <a:pPr indent="-298450" lvl="1" marL="914400" rtl="0" algn="l">
              <a:spcBef>
                <a:spcPts val="0"/>
              </a:spcBef>
              <a:spcAft>
                <a:spcPts val="0"/>
              </a:spcAft>
              <a:buSzPts val="1100"/>
              <a:buChar char="-"/>
            </a:pPr>
            <a:r>
              <a:rPr lang="en"/>
              <a:t>LED and Motor consumption</a:t>
            </a:r>
            <a:endParaRPr/>
          </a:p>
          <a:p>
            <a:pPr indent="-298450" lvl="1" marL="914400" rtl="0" algn="l">
              <a:spcBef>
                <a:spcPts val="0"/>
              </a:spcBef>
              <a:spcAft>
                <a:spcPts val="0"/>
              </a:spcAft>
              <a:buSzPts val="1100"/>
              <a:buChar char="-"/>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30b0cdac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30b0cdac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Alex</a:t>
            </a:r>
            <a:endParaRPr b="1" sz="25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2b6917952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2b6917952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Everyone</a:t>
            </a:r>
            <a:endParaRPr b="1" sz="2500"/>
          </a:p>
          <a:p>
            <a:pPr indent="0" lvl="0" marL="0" rtl="0" algn="l">
              <a:spcBef>
                <a:spcPts val="0"/>
              </a:spcBef>
              <a:spcAft>
                <a:spcPts val="0"/>
              </a:spcAft>
              <a:buNone/>
            </a:pPr>
            <a:r>
              <a:t/>
            </a:r>
            <a:endParaRPr/>
          </a:p>
          <a:p>
            <a:pPr indent="0" lvl="0" marL="0" rtl="0" algn="l">
              <a:spcBef>
                <a:spcPts val="0"/>
              </a:spcBef>
              <a:spcAft>
                <a:spcPts val="0"/>
              </a:spcAft>
              <a:buNone/>
            </a:pPr>
            <a:r>
              <a:rPr lang="en"/>
              <a:t>Just list your name and major.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4ac4579f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4ac4579f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b="1" lang="en" sz="2500"/>
              <a:t>Speaker: Will</a:t>
            </a:r>
            <a:endParaRPr b="1" sz="2500"/>
          </a:p>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en"/>
              <a:t>Power Budget Chart </a:t>
            </a:r>
            <a:endParaRPr/>
          </a:p>
          <a:p>
            <a:pPr indent="-298450" lvl="1" marL="914400" rtl="0" algn="l">
              <a:spcBef>
                <a:spcPts val="0"/>
              </a:spcBef>
              <a:spcAft>
                <a:spcPts val="0"/>
              </a:spcAft>
              <a:buSzPts val="1100"/>
              <a:buChar char="-"/>
            </a:pPr>
            <a:r>
              <a:rPr lang="en"/>
              <a:t>LED and Motor consumption</a:t>
            </a:r>
            <a:endParaRPr/>
          </a:p>
          <a:p>
            <a:pPr indent="-298450" lvl="1" marL="914400" rtl="0" algn="l">
              <a:spcBef>
                <a:spcPts val="0"/>
              </a:spcBef>
              <a:spcAft>
                <a:spcPts val="0"/>
              </a:spcAft>
              <a:buSzPts val="1100"/>
              <a:buChar char="-"/>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cd97c79d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ecd97c79d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Will</a:t>
            </a:r>
            <a:endParaRPr b="1" sz="25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Rough Diagram</a:t>
            </a:r>
            <a:endParaRPr/>
          </a:p>
          <a:p>
            <a:pPr indent="-298450" lvl="0" marL="457200" rtl="0" algn="l">
              <a:spcBef>
                <a:spcPts val="0"/>
              </a:spcBef>
              <a:spcAft>
                <a:spcPts val="0"/>
              </a:spcAft>
              <a:buSzPts val="1100"/>
              <a:buChar char="-"/>
            </a:pPr>
            <a:r>
              <a:rPr lang="en"/>
              <a:t>Label connections and arrows</a:t>
            </a:r>
            <a:endParaRPr/>
          </a:p>
          <a:p>
            <a:pPr indent="-298450" lvl="0" marL="457200" rtl="0" algn="l">
              <a:spcBef>
                <a:spcPts val="0"/>
              </a:spcBef>
              <a:spcAft>
                <a:spcPts val="0"/>
              </a:spcAft>
              <a:buSzPts val="1100"/>
              <a:buChar char="-"/>
            </a:pPr>
            <a:r>
              <a:rPr lang="en"/>
              <a:t>Mention backup plans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how the data is delivered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cd97c79d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cd97c79d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f30b0cdac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f30b0cdac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cd97c79d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ecd97c79d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 Notes: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cd97c79d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ecd97c79d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30b0cdac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30b0cdac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cd97c79d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cd97c79d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cd97c79d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cd97c79d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500">
                <a:solidFill>
                  <a:srgbClr val="595959"/>
                </a:solidFill>
                <a:latin typeface="EB Garamond"/>
                <a:ea typeface="EB Garamond"/>
                <a:cs typeface="EB Garamond"/>
                <a:sym typeface="EB Garamond"/>
              </a:rPr>
              <a:t>Speaker: Alex</a:t>
            </a:r>
            <a:endParaRPr b="1" sz="25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EB Garamond"/>
                <a:ea typeface="EB Garamond"/>
                <a:cs typeface="EB Garamond"/>
                <a:sym typeface="EB Garamond"/>
              </a:rPr>
              <a:t>How are current piano students being taught, what is their opinion in it.</a:t>
            </a:r>
            <a:endParaRPr sz="18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EB Garamond"/>
                <a:ea typeface="EB Garamond"/>
                <a:cs typeface="EB Garamond"/>
                <a:sym typeface="EB Garamond"/>
              </a:rPr>
              <a:t>It it costly?</a:t>
            </a:r>
            <a:endParaRPr sz="18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EB Garamond"/>
                <a:ea typeface="EB Garamond"/>
                <a:cs typeface="EB Garamond"/>
                <a:sym typeface="EB Garamond"/>
              </a:rPr>
              <a:t>Can we make it cheap?</a:t>
            </a:r>
            <a:endParaRPr sz="18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EB Garamond"/>
                <a:ea typeface="EB Garamond"/>
                <a:cs typeface="EB Garamond"/>
                <a:sym typeface="EB Garamond"/>
              </a:rPr>
              <a:t>Do people have MIDI keyboards</a:t>
            </a:r>
            <a:endParaRPr sz="18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1200"/>
              </a:spcAft>
              <a:buClr>
                <a:schemeClr val="dk1"/>
              </a:buClr>
              <a:buSzPts val="1100"/>
              <a:buFont typeface="Arial"/>
              <a:buNone/>
            </a:pPr>
            <a:r>
              <a:rPr lang="en" sz="1800">
                <a:solidFill>
                  <a:srgbClr val="595959"/>
                </a:solidFill>
                <a:latin typeface="EB Garamond"/>
                <a:ea typeface="EB Garamond"/>
                <a:cs typeface="EB Garamond"/>
                <a:sym typeface="EB Garamond"/>
              </a:rPr>
              <a:t>Sell this idea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cd97c79d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cd97c79d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Alex</a:t>
            </a:r>
            <a:endParaRPr b="1" sz="2500"/>
          </a:p>
          <a:p>
            <a:pPr indent="0" lvl="0" marL="0" rtl="0" algn="l">
              <a:spcBef>
                <a:spcPts val="0"/>
              </a:spcBef>
              <a:spcAft>
                <a:spcPts val="0"/>
              </a:spcAft>
              <a:buNone/>
            </a:pPr>
            <a:r>
              <a:t/>
            </a:r>
            <a:endParaRPr/>
          </a:p>
          <a:p>
            <a:pPr indent="0" lvl="0" marL="0" rtl="0" algn="l">
              <a:spcBef>
                <a:spcPts val="0"/>
              </a:spcBef>
              <a:spcAft>
                <a:spcPts val="0"/>
              </a:spcAft>
              <a:buNone/>
            </a:pPr>
            <a:r>
              <a:rPr lang="en"/>
              <a:t>An Idea always starts with a question… Need Title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cd97c79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cd97c79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Gents</a:t>
            </a:r>
            <a:endParaRPr b="1" sz="25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2b6917952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2b6917952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Gents</a:t>
            </a:r>
            <a:endParaRPr b="1" sz="2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cd97c79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cd97c79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Ali</a:t>
            </a:r>
            <a:endParaRPr b="1" sz="2500"/>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strike="sngStrike"/>
              <a:t>Bullet Points</a:t>
            </a:r>
            <a:endParaRPr strike="sngStrike"/>
          </a:p>
          <a:p>
            <a:pPr indent="-298450" lvl="0" marL="457200" rtl="0" algn="l">
              <a:spcBef>
                <a:spcPts val="0"/>
              </a:spcBef>
              <a:spcAft>
                <a:spcPts val="0"/>
              </a:spcAft>
              <a:buSzPts val="1100"/>
              <a:buChar char="-"/>
            </a:pPr>
            <a:r>
              <a:rPr lang="en" strike="sngStrike"/>
              <a:t>Animation of visual, to give our solution.</a:t>
            </a:r>
            <a:r>
              <a:rPr lang="en"/>
              <a:t> </a:t>
            </a:r>
            <a:endParaRPr/>
          </a:p>
          <a:p>
            <a:pPr indent="-298450" lvl="0" marL="457200" rtl="0" algn="l">
              <a:spcBef>
                <a:spcPts val="0"/>
              </a:spcBef>
              <a:spcAft>
                <a:spcPts val="0"/>
              </a:spcAft>
              <a:buSzPts val="1100"/>
              <a:buChar char="-"/>
            </a:pPr>
            <a:r>
              <a:rPr lang="en" strike="sngStrike"/>
              <a:t>Animations to bring in each specification</a:t>
            </a:r>
            <a:r>
              <a:rPr lang="en"/>
              <a:t> </a:t>
            </a:r>
            <a:endParaRPr/>
          </a:p>
          <a:p>
            <a:pPr indent="-298450" lvl="0" marL="457200" rtl="0" algn="l">
              <a:spcBef>
                <a:spcPts val="0"/>
              </a:spcBef>
              <a:spcAft>
                <a:spcPts val="0"/>
              </a:spcAft>
              <a:buSzPts val="1100"/>
              <a:buChar char="-"/>
            </a:pPr>
            <a:r>
              <a:rPr lang="en"/>
              <a:t>Battery Life mentioned </a:t>
            </a:r>
            <a:endParaRPr/>
          </a:p>
          <a:p>
            <a:pPr indent="-298450" lvl="0" marL="457200" rtl="0" algn="l">
              <a:spcBef>
                <a:spcPts val="0"/>
              </a:spcBef>
              <a:spcAft>
                <a:spcPts val="0"/>
              </a:spcAft>
              <a:buSzPts val="1100"/>
              <a:buChar char="-"/>
            </a:pPr>
            <a:r>
              <a:rPr lang="en"/>
              <a:t>Quantitative Value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MIDI Keyboard (Musical Instrument Digital Interface)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30b0cdac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30b0cdac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Alex</a:t>
            </a:r>
            <a:endParaRPr b="1" sz="2500"/>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strike="sngStrike"/>
              <a:t>Bullet Points</a:t>
            </a:r>
            <a:endParaRPr strike="sngStrike"/>
          </a:p>
          <a:p>
            <a:pPr indent="-298450" lvl="0" marL="457200" rtl="0" algn="l">
              <a:spcBef>
                <a:spcPts val="0"/>
              </a:spcBef>
              <a:spcAft>
                <a:spcPts val="0"/>
              </a:spcAft>
              <a:buSzPts val="1100"/>
              <a:buChar char="-"/>
            </a:pPr>
            <a:r>
              <a:rPr lang="en" strike="sngStrike"/>
              <a:t>Animation of visual, to give our solution.</a:t>
            </a:r>
            <a:r>
              <a:rPr lang="en"/>
              <a:t> </a:t>
            </a:r>
            <a:endParaRPr/>
          </a:p>
          <a:p>
            <a:pPr indent="-298450" lvl="0" marL="457200" rtl="0" algn="l">
              <a:spcBef>
                <a:spcPts val="0"/>
              </a:spcBef>
              <a:spcAft>
                <a:spcPts val="0"/>
              </a:spcAft>
              <a:buSzPts val="1100"/>
              <a:buChar char="-"/>
            </a:pPr>
            <a:r>
              <a:rPr lang="en" strike="sngStrike"/>
              <a:t>Animations to bring in each specification</a:t>
            </a:r>
            <a:r>
              <a:rPr lang="en"/>
              <a:t> </a:t>
            </a:r>
            <a:endParaRPr/>
          </a:p>
          <a:p>
            <a:pPr indent="-298450" lvl="0" marL="457200" rtl="0" algn="l">
              <a:spcBef>
                <a:spcPts val="0"/>
              </a:spcBef>
              <a:spcAft>
                <a:spcPts val="0"/>
              </a:spcAft>
              <a:buSzPts val="1100"/>
              <a:buChar char="-"/>
            </a:pPr>
            <a:r>
              <a:rPr lang="en"/>
              <a:t>Battery Life mentioned </a:t>
            </a:r>
            <a:endParaRPr/>
          </a:p>
          <a:p>
            <a:pPr indent="-298450" lvl="0" marL="457200" rtl="0" algn="l">
              <a:spcBef>
                <a:spcPts val="0"/>
              </a:spcBef>
              <a:spcAft>
                <a:spcPts val="0"/>
              </a:spcAft>
              <a:buSzPts val="1100"/>
              <a:buChar char="-"/>
            </a:pPr>
            <a:r>
              <a:rPr lang="en"/>
              <a:t>Quantitative Value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MIDI Keyboard (Musical Instrument Digital Interface)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cd97c79d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cd97c79d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500"/>
              <a:t>Speaker: Will</a:t>
            </a:r>
            <a:endParaRPr b="1" sz="2500"/>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Three major systems to test (Keyboard, Gloves, and speaker system)</a:t>
            </a:r>
            <a:endParaRPr/>
          </a:p>
          <a:p>
            <a:pPr indent="-298450" lvl="0" marL="457200" rtl="0" algn="l">
              <a:spcBef>
                <a:spcPts val="0"/>
              </a:spcBef>
              <a:spcAft>
                <a:spcPts val="0"/>
              </a:spcAft>
              <a:buSzPts val="1100"/>
              <a:buChar char="●"/>
            </a:pPr>
            <a:r>
              <a:rPr lang="en"/>
              <a:t>Incorporating a testing plan for each </a:t>
            </a:r>
            <a:r>
              <a:rPr lang="en"/>
              <a:t>subsystem</a:t>
            </a:r>
            <a:r>
              <a:rPr lang="en"/>
              <a:t> and each requirement for the subsystems. </a:t>
            </a:r>
            <a:endParaRPr/>
          </a:p>
          <a:p>
            <a:pPr indent="-298450" lvl="0" marL="457200" rtl="0" algn="l">
              <a:spcBef>
                <a:spcPts val="0"/>
              </a:spcBef>
              <a:spcAft>
                <a:spcPts val="0"/>
              </a:spcAft>
              <a:buSzPts val="1100"/>
              <a:buChar char="●"/>
            </a:pPr>
            <a:r>
              <a:rPr lang="en"/>
              <a:t>Major testing plan for keyboard:</a:t>
            </a:r>
            <a:endParaRPr/>
          </a:p>
          <a:p>
            <a:pPr indent="-298450" lvl="1" marL="914400" rtl="0" algn="l">
              <a:spcBef>
                <a:spcPts val="0"/>
              </a:spcBef>
              <a:spcAft>
                <a:spcPts val="0"/>
              </a:spcAft>
              <a:buSzPts val="1100"/>
              <a:buChar char="○"/>
            </a:pPr>
            <a:r>
              <a:rPr lang="en"/>
              <a:t>Test that the system is </a:t>
            </a:r>
            <a:r>
              <a:rPr lang="en"/>
              <a:t>universal</a:t>
            </a:r>
            <a:r>
              <a:rPr lang="en"/>
              <a:t> by using another MIDI keyboard and making sure our system can understand the outputted data.</a:t>
            </a:r>
            <a:endParaRPr/>
          </a:p>
          <a:p>
            <a:pPr indent="-298450" lvl="1" marL="914400" rtl="0" algn="l">
              <a:spcBef>
                <a:spcPts val="0"/>
              </a:spcBef>
              <a:spcAft>
                <a:spcPts val="0"/>
              </a:spcAft>
              <a:buSzPts val="1100"/>
              <a:buChar char="○"/>
            </a:pPr>
            <a:r>
              <a:rPr lang="en"/>
              <a:t>On the </a:t>
            </a:r>
            <a:r>
              <a:rPr lang="en"/>
              <a:t>separate</a:t>
            </a:r>
            <a:r>
              <a:rPr lang="en"/>
              <a:t> keyboard we will test the speaker subsystem by picking a note and playing it</a:t>
            </a:r>
            <a:endParaRPr/>
          </a:p>
          <a:p>
            <a:pPr indent="-298450" lvl="1" marL="914400" rtl="0" algn="l">
              <a:spcBef>
                <a:spcPts val="0"/>
              </a:spcBef>
              <a:spcAft>
                <a:spcPts val="0"/>
              </a:spcAft>
              <a:buSzPts val="1100"/>
              <a:buChar char="○"/>
            </a:pPr>
            <a:r>
              <a:rPr lang="en"/>
              <a:t>Visual confirmation of the display </a:t>
            </a:r>
            <a:r>
              <a:rPr lang="en"/>
              <a:t>working</a:t>
            </a:r>
            <a:r>
              <a:rPr lang="en"/>
              <a:t> properly after a note is picked on keyboard</a:t>
            </a:r>
            <a:endParaRPr/>
          </a:p>
          <a:p>
            <a:pPr indent="-298450" lvl="2" marL="1371600" rtl="0" algn="l">
              <a:spcBef>
                <a:spcPts val="0"/>
              </a:spcBef>
              <a:spcAft>
                <a:spcPts val="0"/>
              </a:spcAft>
              <a:buSzPts val="1100"/>
              <a:buChar char="■"/>
            </a:pPr>
            <a:r>
              <a:rPr lang="en"/>
              <a:t>This will include </a:t>
            </a:r>
            <a:r>
              <a:rPr lang="en"/>
              <a:t>monitoring</a:t>
            </a:r>
            <a:r>
              <a:rPr lang="en"/>
              <a:t> of </a:t>
            </a:r>
            <a:r>
              <a:rPr lang="en"/>
              <a:t>several</a:t>
            </a:r>
            <a:r>
              <a:rPr lang="en"/>
              <a:t> factors including: correct tempo, adding a new song choice, buttons work correctly when pressed</a:t>
            </a:r>
            <a:endParaRPr/>
          </a:p>
          <a:p>
            <a:pPr indent="-298450" lvl="2" marL="1371600" rtl="0" algn="l">
              <a:spcBef>
                <a:spcPts val="0"/>
              </a:spcBef>
              <a:spcAft>
                <a:spcPts val="0"/>
              </a:spcAft>
              <a:buSzPts val="1100"/>
              <a:buChar char="■"/>
            </a:pPr>
            <a:r>
              <a:rPr lang="en"/>
              <a:t>We will also measure the time delay to make sure the system is up to spec when pressing a key using time stamps in the code</a:t>
            </a:r>
            <a:endParaRPr/>
          </a:p>
          <a:p>
            <a:pPr indent="-298450" lvl="1" marL="914400" rtl="0" algn="l">
              <a:spcBef>
                <a:spcPts val="0"/>
              </a:spcBef>
              <a:spcAft>
                <a:spcPts val="0"/>
              </a:spcAft>
              <a:buSzPts val="1100"/>
              <a:buChar char="○"/>
            </a:pPr>
            <a:r>
              <a:rPr lang="en"/>
              <a:t>Visual confirmation of the LEDs on the keyboard</a:t>
            </a:r>
            <a:endParaRPr/>
          </a:p>
          <a:p>
            <a:pPr indent="-298450" lvl="2" marL="1371600" rtl="0" algn="l">
              <a:spcBef>
                <a:spcPts val="0"/>
              </a:spcBef>
              <a:spcAft>
                <a:spcPts val="0"/>
              </a:spcAft>
              <a:buSzPts val="1100"/>
              <a:buChar char="■"/>
            </a:pPr>
            <a:r>
              <a:rPr lang="en"/>
              <a:t>Measure the time delay between the RGB update using time stamps in code</a:t>
            </a:r>
            <a:endParaRPr/>
          </a:p>
          <a:p>
            <a:pPr indent="-298450" lvl="2" marL="1371600" rtl="0" algn="l">
              <a:spcBef>
                <a:spcPts val="0"/>
              </a:spcBef>
              <a:spcAft>
                <a:spcPts val="0"/>
              </a:spcAft>
              <a:buSzPts val="1100"/>
              <a:buChar char="■"/>
            </a:pPr>
            <a:r>
              <a:rPr lang="en"/>
              <a:t>Confirmation the correct finger is being </a:t>
            </a:r>
            <a:r>
              <a:rPr lang="en"/>
              <a:t>addressed</a:t>
            </a:r>
            <a:r>
              <a:rPr lang="en"/>
              <a:t> for the correct note</a:t>
            </a:r>
            <a:endParaRPr/>
          </a:p>
          <a:p>
            <a:pPr indent="-298450" lvl="2" marL="1371600" rtl="0" algn="l">
              <a:spcBef>
                <a:spcPts val="0"/>
              </a:spcBef>
              <a:spcAft>
                <a:spcPts val="0"/>
              </a:spcAft>
              <a:buSzPts val="1100"/>
              <a:buChar char="■"/>
            </a:pPr>
            <a:r>
              <a:rPr lang="en"/>
              <a:t>Measure the correct temp of notes </a:t>
            </a:r>
            <a:r>
              <a:rPr lang="en"/>
              <a:t>being</a:t>
            </a:r>
            <a:r>
              <a:rPr lang="en"/>
              <a:t> illuminated on the keyboard</a:t>
            </a:r>
            <a:endParaRPr/>
          </a:p>
          <a:p>
            <a:pPr indent="-298450" lvl="1" marL="914400" rtl="0" algn="l">
              <a:spcBef>
                <a:spcPts val="0"/>
              </a:spcBef>
              <a:spcAft>
                <a:spcPts val="0"/>
              </a:spcAft>
              <a:buSzPts val="1100"/>
              <a:buChar char="○"/>
            </a:pPr>
            <a:r>
              <a:rPr lang="en"/>
              <a:t>Test program for MIDI displaying correct note after a note is pressed by user</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s://melodics.com/midi-keyboard" TargetMode="External"/><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3.xml"/><Relationship Id="rId4" Type="http://schemas.openxmlformats.org/officeDocument/2006/relationships/image" Target="../media/image2.jpg"/><Relationship Id="rId5" Type="http://schemas.openxmlformats.org/officeDocument/2006/relationships/hyperlink" Target="https://thepianomaestro.com/" TargetMode="External"/><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7.jp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20.jpg"/><Relationship Id="rId5" Type="http://schemas.openxmlformats.org/officeDocument/2006/relationships/image" Target="../media/image10.jp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6.png"/><Relationship Id="rId5"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21.jpg"/><Relationship Id="rId5" Type="http://schemas.openxmlformats.org/officeDocument/2006/relationships/image" Target="../media/image7.jpg"/><Relationship Id="rId6" Type="http://schemas.openxmlformats.org/officeDocument/2006/relationships/image" Target="../media/image6.jpg"/><Relationship Id="rId7"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13.jpg"/><Relationship Id="rId5"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hyperlink" Target="https://docs.google.com/spreadsheets/u/0/d/1huezgS5MK2TvqfoeD66iTv5Ob0dEHyBp0BFIKUPhTjc/edit" TargetMode="External"/><Relationship Id="rId5"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2.jp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039925"/>
            <a:ext cx="8520600" cy="2052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6300">
                <a:latin typeface="EB Garamond SemiBold"/>
                <a:ea typeface="EB Garamond SemiBold"/>
                <a:cs typeface="EB Garamond SemiBold"/>
                <a:sym typeface="EB Garamond SemiBold"/>
              </a:rPr>
              <a:t>SDP22 Team 22:</a:t>
            </a:r>
            <a:endParaRPr sz="6300">
              <a:latin typeface="EB Garamond SemiBold"/>
              <a:ea typeface="EB Garamond SemiBold"/>
              <a:cs typeface="EB Garamond SemiBold"/>
              <a:sym typeface="EB Garamond SemiBold"/>
            </a:endParaRPr>
          </a:p>
          <a:p>
            <a:pPr indent="0" lvl="0" marL="0" rtl="0" algn="ctr">
              <a:spcBef>
                <a:spcPts val="0"/>
              </a:spcBef>
              <a:spcAft>
                <a:spcPts val="0"/>
              </a:spcAft>
              <a:buNone/>
            </a:pPr>
            <a:r>
              <a:rPr lang="en" sz="6300">
                <a:latin typeface="EB Garamond SemiBold"/>
                <a:ea typeface="EB Garamond SemiBold"/>
                <a:cs typeface="EB Garamond SemiBold"/>
                <a:sym typeface="EB Garamond SemiBold"/>
              </a:rPr>
              <a:t>Piano Trainer</a:t>
            </a:r>
            <a:endParaRPr sz="6300">
              <a:latin typeface="EB Garamond SemiBold"/>
              <a:ea typeface="EB Garamond SemiBold"/>
              <a:cs typeface="EB Garamond SemiBold"/>
              <a:sym typeface="EB Garamond SemiBold"/>
            </a:endParaRPr>
          </a:p>
        </p:txBody>
      </p:sp>
      <p:sp>
        <p:nvSpPr>
          <p:cNvPr id="55" name="Google Shape;55;p13"/>
          <p:cNvSpPr txBox="1"/>
          <p:nvPr>
            <p:ph idx="1" type="subTitle"/>
          </p:nvPr>
        </p:nvSpPr>
        <p:spPr>
          <a:xfrm>
            <a:off x="311700" y="3092525"/>
            <a:ext cx="8520600" cy="7926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35"/>
              <a:buNone/>
            </a:pPr>
            <a:r>
              <a:rPr lang="en" sz="2080">
                <a:solidFill>
                  <a:srgbClr val="434343"/>
                </a:solidFill>
                <a:latin typeface="EB Garamond"/>
                <a:ea typeface="EB Garamond"/>
                <a:cs typeface="EB Garamond"/>
                <a:sym typeface="EB Garamond"/>
              </a:rPr>
              <a:t>Alexander Charpentier, William Farland, Brendan Gentile, Allison Rizoli</a:t>
            </a:r>
            <a:endParaRPr sz="2080">
              <a:solidFill>
                <a:srgbClr val="434343"/>
              </a:solidFill>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Testing Plan for the Sub System (Gloves)</a:t>
            </a:r>
            <a:endParaRPr>
              <a:latin typeface="EB Garamond SemiBold"/>
              <a:ea typeface="EB Garamond SemiBold"/>
              <a:cs typeface="EB Garamond SemiBold"/>
              <a:sym typeface="EB Garamond SemiBold"/>
            </a:endParaRPr>
          </a:p>
        </p:txBody>
      </p:sp>
      <p:sp>
        <p:nvSpPr>
          <p:cNvPr id="117" name="Google Shape;117;p22"/>
          <p:cNvSpPr txBox="1"/>
          <p:nvPr>
            <p:ph idx="1" type="body"/>
          </p:nvPr>
        </p:nvSpPr>
        <p:spPr>
          <a:xfrm>
            <a:off x="285950" y="553800"/>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t/>
            </a:r>
            <a:endParaRPr sz="1800">
              <a:latin typeface="EB Garamond"/>
              <a:ea typeface="EB Garamond"/>
              <a:cs typeface="EB Garamond"/>
              <a:sym typeface="EB Garamond"/>
            </a:endParaRPr>
          </a:p>
          <a:p>
            <a:pPr indent="-317182" lvl="0" marL="457200" rtl="0" algn="l">
              <a:spcBef>
                <a:spcPts val="1200"/>
              </a:spcBef>
              <a:spcAft>
                <a:spcPts val="0"/>
              </a:spcAft>
              <a:buSzPct val="100000"/>
              <a:buFont typeface="EB Garamond"/>
              <a:buChar char="●"/>
            </a:pPr>
            <a:r>
              <a:rPr lang="en">
                <a:latin typeface="EB Garamond"/>
                <a:ea typeface="EB Garamond"/>
                <a:cs typeface="EB Garamond"/>
                <a:sym typeface="EB Garamond"/>
              </a:rPr>
              <a:t>User will </a:t>
            </a:r>
            <a:r>
              <a:rPr lang="en">
                <a:latin typeface="EB Garamond"/>
                <a:ea typeface="EB Garamond"/>
                <a:cs typeface="EB Garamond"/>
                <a:sym typeface="EB Garamond"/>
              </a:rPr>
              <a:t>not press a key presented on the keyboard and feel the resulting vibration on the finger</a:t>
            </a:r>
            <a:endParaRPr>
              <a:latin typeface="EB Garamond"/>
              <a:ea typeface="EB Garamond"/>
              <a:cs typeface="EB Garamond"/>
              <a:sym typeface="EB Garamond"/>
            </a:endParaRPr>
          </a:p>
          <a:p>
            <a:pPr indent="-297497" lvl="1" marL="914400" rtl="0" algn="l">
              <a:spcBef>
                <a:spcPts val="0"/>
              </a:spcBef>
              <a:spcAft>
                <a:spcPts val="0"/>
              </a:spcAft>
              <a:buSzPct val="100000"/>
              <a:buFont typeface="EB Garamond"/>
              <a:buChar char="○"/>
            </a:pPr>
            <a:r>
              <a:rPr lang="en">
                <a:latin typeface="EB Garamond"/>
                <a:ea typeface="EB Garamond"/>
                <a:cs typeface="EB Garamond"/>
                <a:sym typeface="EB Garamond"/>
              </a:rPr>
              <a:t>Measure the time between missing a note and the analog signal being sent to the motor using timestamps within the code and confirm they are under 50ms</a:t>
            </a:r>
            <a:endParaRPr>
              <a:latin typeface="EB Garamond"/>
              <a:ea typeface="EB Garamond"/>
              <a:cs typeface="EB Garamond"/>
              <a:sym typeface="EB Garamond"/>
            </a:endParaRPr>
          </a:p>
          <a:p>
            <a:pPr indent="-317182" lvl="0" marL="457200" rtl="0" algn="l">
              <a:spcBef>
                <a:spcPts val="0"/>
              </a:spcBef>
              <a:spcAft>
                <a:spcPts val="0"/>
              </a:spcAft>
              <a:buSzPct val="100000"/>
              <a:buFont typeface="EB Garamond"/>
              <a:buChar char="●"/>
            </a:pPr>
            <a:r>
              <a:rPr lang="en">
                <a:latin typeface="EB Garamond"/>
                <a:ea typeface="EB Garamond"/>
                <a:cs typeface="EB Garamond"/>
                <a:sym typeface="EB Garamond"/>
              </a:rPr>
              <a:t>User will press an incorrect key on the keyboard and feel the resulting vibration on all of their fingers</a:t>
            </a:r>
            <a:endParaRPr>
              <a:latin typeface="EB Garamond"/>
              <a:ea typeface="EB Garamond"/>
              <a:cs typeface="EB Garamond"/>
              <a:sym typeface="EB Garamond"/>
            </a:endParaRPr>
          </a:p>
          <a:p>
            <a:pPr indent="-297497" lvl="1" marL="914400" rtl="0" algn="l">
              <a:spcBef>
                <a:spcPts val="0"/>
              </a:spcBef>
              <a:spcAft>
                <a:spcPts val="0"/>
              </a:spcAft>
              <a:buSzPct val="100000"/>
              <a:buFont typeface="EB Garamond"/>
              <a:buChar char="○"/>
            </a:pPr>
            <a:r>
              <a:rPr lang="en">
                <a:latin typeface="EB Garamond"/>
                <a:ea typeface="EB Garamond"/>
                <a:cs typeface="EB Garamond"/>
                <a:sym typeface="EB Garamond"/>
              </a:rPr>
              <a:t>Measure the time between pressing a wrong key and the analog signal being sent to the all the motors using timestamps within the code and confirm it is under 50ms</a:t>
            </a:r>
            <a:endParaRPr>
              <a:latin typeface="EB Garamond"/>
              <a:ea typeface="EB Garamond"/>
              <a:cs typeface="EB Garamond"/>
              <a:sym typeface="EB Garamond"/>
            </a:endParaRPr>
          </a:p>
          <a:p>
            <a:pPr indent="-317182" lvl="0" marL="457200" rtl="0" algn="l">
              <a:spcBef>
                <a:spcPts val="0"/>
              </a:spcBef>
              <a:spcAft>
                <a:spcPts val="0"/>
              </a:spcAft>
              <a:buSzPct val="100000"/>
              <a:buFont typeface="EB Garamond"/>
              <a:buChar char="●"/>
            </a:pPr>
            <a:r>
              <a:rPr lang="en">
                <a:latin typeface="EB Garamond"/>
                <a:ea typeface="EB Garamond"/>
                <a:cs typeface="EB Garamond"/>
                <a:sym typeface="EB Garamond"/>
              </a:rPr>
              <a:t>Visually confirm a different color LED on each of the 10 fingers</a:t>
            </a:r>
            <a:endParaRPr>
              <a:latin typeface="EB Garamond"/>
              <a:ea typeface="EB Garamond"/>
              <a:cs typeface="EB Garamond"/>
              <a:sym typeface="EB Garamond"/>
            </a:endParaRPr>
          </a:p>
          <a:p>
            <a:pPr indent="-317182" lvl="0" marL="457200" rtl="0" algn="l">
              <a:spcBef>
                <a:spcPts val="0"/>
              </a:spcBef>
              <a:spcAft>
                <a:spcPts val="0"/>
              </a:spcAft>
              <a:buSzPct val="100000"/>
              <a:buFont typeface="EB Garamond"/>
              <a:buChar char="●"/>
            </a:pPr>
            <a:r>
              <a:rPr lang="en">
                <a:latin typeface="EB Garamond"/>
                <a:ea typeface="EB Garamond"/>
                <a:cs typeface="EB Garamond"/>
                <a:sym typeface="EB Garamond"/>
              </a:rPr>
              <a:t>Place the gloves on a user and confirm they are able to move their fingers without restriction and have no issue playing individual keys on the keyboard</a:t>
            </a:r>
            <a:endParaRPr>
              <a:latin typeface="EB Garamond"/>
              <a:ea typeface="EB Garamond"/>
              <a:cs typeface="EB Garamond"/>
              <a:sym typeface="EB Garamond"/>
            </a:endParaRPr>
          </a:p>
          <a:p>
            <a:pPr indent="-317182" lvl="0" marL="457200" rtl="0" algn="l">
              <a:spcBef>
                <a:spcPts val="0"/>
              </a:spcBef>
              <a:spcAft>
                <a:spcPts val="0"/>
              </a:spcAft>
              <a:buSzPct val="100000"/>
              <a:buFont typeface="EB Garamond"/>
              <a:buChar char="●"/>
            </a:pPr>
            <a:r>
              <a:rPr lang="en">
                <a:latin typeface="EB Garamond"/>
                <a:ea typeface="EB Garamond"/>
                <a:cs typeface="EB Garamond"/>
                <a:sym typeface="EB Garamond"/>
              </a:rPr>
              <a:t> Use the gloves for an extended period of time under an average load of use and confirm they function for at least two hours</a:t>
            </a:r>
            <a:endParaRPr>
              <a:latin typeface="EB Garamond"/>
              <a:ea typeface="EB Garamond"/>
              <a:cs typeface="EB Garamond"/>
              <a:sym typeface="EB Garamond"/>
            </a:endParaRPr>
          </a:p>
          <a:p>
            <a:pPr indent="-317182" lvl="0" marL="457200" rtl="0" algn="l">
              <a:spcBef>
                <a:spcPts val="0"/>
              </a:spcBef>
              <a:spcAft>
                <a:spcPts val="0"/>
              </a:spcAft>
              <a:buSzPct val="100000"/>
              <a:buFont typeface="EB Garamond"/>
              <a:buChar char="●"/>
            </a:pPr>
            <a:r>
              <a:rPr lang="en">
                <a:latin typeface="EB Garamond"/>
                <a:ea typeface="EB Garamond"/>
                <a:cs typeface="EB Garamond"/>
                <a:sym typeface="EB Garamond"/>
              </a:rPr>
              <a:t>Set up a test program on the main board that communicates with the gloves over Bluetooth that illuminates certain LEDs on the gloves fingers</a:t>
            </a:r>
            <a:endParaRPr>
              <a:latin typeface="EB Garamond"/>
              <a:ea typeface="EB Garamond"/>
              <a:cs typeface="EB Garamond"/>
              <a:sym typeface="EB Garamond"/>
            </a:endParaRPr>
          </a:p>
          <a:p>
            <a:pPr indent="-297497" lvl="1" marL="914400" rtl="0" algn="l">
              <a:spcBef>
                <a:spcPts val="0"/>
              </a:spcBef>
              <a:spcAft>
                <a:spcPts val="0"/>
              </a:spcAft>
              <a:buSzPct val="100000"/>
              <a:buFont typeface="EB Garamond"/>
              <a:buChar char="○"/>
            </a:pPr>
            <a:r>
              <a:rPr lang="en">
                <a:latin typeface="EB Garamond"/>
                <a:ea typeface="EB Garamond"/>
                <a:cs typeface="EB Garamond"/>
                <a:sym typeface="EB Garamond"/>
              </a:rPr>
              <a:t>  User will stand 15 feet away from the main board and confirm that the system is able to communicate with the gloves by feeling the vibration of the motors. </a:t>
            </a:r>
            <a:endParaRPr>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1000"/>
                                        <p:tgtEl>
                                          <p:spTgt spid="1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animEffect filter="fade" transition="in">
                                      <p:cBhvr>
                                        <p:cTn dur="1000"/>
                                        <p:tgtEl>
                                          <p:spTgt spid="1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8" st="8"/>
                                            </p:txEl>
                                          </p:spTgt>
                                        </p:tgtEl>
                                        <p:attrNameLst>
                                          <p:attrName>style.visibility</p:attrName>
                                        </p:attrNameLst>
                                      </p:cBhvr>
                                      <p:to>
                                        <p:strVal val="visible"/>
                                      </p:to>
                                    </p:set>
                                    <p:animEffect filter="fade" transition="in">
                                      <p:cBhvr>
                                        <p:cTn dur="1000"/>
                                        <p:tgtEl>
                                          <p:spTgt spid="11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9" st="9"/>
                                            </p:txEl>
                                          </p:spTgt>
                                        </p:tgtEl>
                                        <p:attrNameLst>
                                          <p:attrName>style.visibility</p:attrName>
                                        </p:attrNameLst>
                                      </p:cBhvr>
                                      <p:to>
                                        <p:strVal val="visible"/>
                                      </p:to>
                                    </p:set>
                                    <p:animEffect filter="fade" transition="in">
                                      <p:cBhvr>
                                        <p:cTn dur="1000"/>
                                        <p:tgtEl>
                                          <p:spTgt spid="11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Similar Existing Solution (</a:t>
            </a:r>
            <a:r>
              <a:rPr lang="en" u="sng">
                <a:solidFill>
                  <a:schemeClr val="hlink"/>
                </a:solidFill>
                <a:latin typeface="EB Garamond SemiBold"/>
                <a:ea typeface="EB Garamond SemiBold"/>
                <a:cs typeface="EB Garamond SemiBold"/>
                <a:sym typeface="EB Garamond SemiBold"/>
                <a:hlinkClick r:id="rId4"/>
              </a:rPr>
              <a:t>Melodics</a:t>
            </a:r>
            <a:r>
              <a:rPr lang="en">
                <a:latin typeface="EB Garamond SemiBold"/>
                <a:ea typeface="EB Garamond SemiBold"/>
                <a:cs typeface="EB Garamond SemiBold"/>
                <a:sym typeface="EB Garamond SemiBold"/>
              </a:rPr>
              <a:t>)</a:t>
            </a:r>
            <a:endParaRPr>
              <a:latin typeface="EB Garamond SemiBold"/>
              <a:ea typeface="EB Garamond SemiBold"/>
              <a:cs typeface="EB Garamond SemiBold"/>
              <a:sym typeface="EB Garamond SemiBold"/>
            </a:endParaRPr>
          </a:p>
        </p:txBody>
      </p:sp>
      <p:sp>
        <p:nvSpPr>
          <p:cNvPr id="123" name="Google Shape;123;p23"/>
          <p:cNvSpPr txBox="1"/>
          <p:nvPr>
            <p:ph idx="1" type="body"/>
          </p:nvPr>
        </p:nvSpPr>
        <p:spPr>
          <a:xfrm>
            <a:off x="311700" y="12096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A complete software solution to a piano tutor</a:t>
            </a:r>
            <a:endParaRPr>
              <a:latin typeface="EB Garamond"/>
              <a:ea typeface="EB Garamond"/>
              <a:cs typeface="EB Garamond"/>
              <a:sym typeface="EB Garamond"/>
            </a:endParaRPr>
          </a:p>
          <a:p>
            <a:pPr indent="0" lvl="0" marL="457200" rtl="0" algn="l">
              <a:spcBef>
                <a:spcPts val="1200"/>
              </a:spcBef>
              <a:spcAft>
                <a:spcPts val="0"/>
              </a:spcAft>
              <a:buNone/>
            </a:pPr>
            <a:r>
              <a:t/>
            </a:r>
            <a:endParaRPr sz="600">
              <a:latin typeface="EB Garamond"/>
              <a:ea typeface="EB Garamond"/>
              <a:cs typeface="EB Garamond"/>
              <a:sym typeface="EB Garamond"/>
            </a:endParaRPr>
          </a:p>
          <a:p>
            <a:pPr indent="-342900" lvl="0" marL="457200" rtl="0" algn="l">
              <a:spcBef>
                <a:spcPts val="1200"/>
              </a:spcBef>
              <a:spcAft>
                <a:spcPts val="0"/>
              </a:spcAft>
              <a:buSzPts val="1800"/>
              <a:buFont typeface="EB Garamond"/>
              <a:buChar char="●"/>
            </a:pPr>
            <a:r>
              <a:rPr lang="en">
                <a:latin typeface="EB Garamond"/>
                <a:ea typeface="EB Garamond"/>
                <a:cs typeface="EB Garamond"/>
                <a:sym typeface="EB Garamond"/>
              </a:rPr>
              <a:t>Compatible with any MIDI enabled piano</a:t>
            </a:r>
            <a:endParaRPr>
              <a:latin typeface="EB Garamond"/>
              <a:ea typeface="EB Garamond"/>
              <a:cs typeface="EB Garamond"/>
              <a:sym typeface="EB Garamond"/>
            </a:endParaRPr>
          </a:p>
          <a:p>
            <a:pPr indent="0" lvl="0" marL="457200" rtl="0" algn="l">
              <a:spcBef>
                <a:spcPts val="1200"/>
              </a:spcBef>
              <a:spcAft>
                <a:spcPts val="0"/>
              </a:spcAft>
              <a:buNone/>
            </a:pPr>
            <a:r>
              <a:t/>
            </a:r>
            <a:endParaRPr sz="600">
              <a:latin typeface="EB Garamond"/>
              <a:ea typeface="EB Garamond"/>
              <a:cs typeface="EB Garamond"/>
              <a:sym typeface="EB Garamond"/>
            </a:endParaRPr>
          </a:p>
          <a:p>
            <a:pPr indent="-342900" lvl="0" marL="457200" rtl="0" algn="l">
              <a:spcBef>
                <a:spcPts val="1200"/>
              </a:spcBef>
              <a:spcAft>
                <a:spcPts val="0"/>
              </a:spcAft>
              <a:buSzPts val="1800"/>
              <a:buFont typeface="EB Garamond"/>
              <a:buChar char="●"/>
            </a:pPr>
            <a:r>
              <a:rPr lang="en">
                <a:latin typeface="EB Garamond"/>
                <a:ea typeface="EB Garamond"/>
                <a:cs typeface="EB Garamond"/>
                <a:sym typeface="EB Garamond"/>
              </a:rPr>
              <a:t>Needs connection to a modern PC</a:t>
            </a:r>
            <a:endParaRPr>
              <a:latin typeface="EB Garamond"/>
              <a:ea typeface="EB Garamond"/>
              <a:cs typeface="EB Garamond"/>
              <a:sym typeface="EB Garamond"/>
            </a:endParaRPr>
          </a:p>
          <a:p>
            <a:pPr indent="0" lvl="0" marL="457200" rtl="0" algn="l">
              <a:spcBef>
                <a:spcPts val="1200"/>
              </a:spcBef>
              <a:spcAft>
                <a:spcPts val="0"/>
              </a:spcAft>
              <a:buNone/>
            </a:pPr>
            <a:r>
              <a:t/>
            </a:r>
            <a:endParaRPr sz="600">
              <a:latin typeface="EB Garamond"/>
              <a:ea typeface="EB Garamond"/>
              <a:cs typeface="EB Garamond"/>
              <a:sym typeface="EB Garamond"/>
            </a:endParaRPr>
          </a:p>
          <a:p>
            <a:pPr indent="-342900" lvl="0" marL="457200" rtl="0" algn="l">
              <a:spcBef>
                <a:spcPts val="1200"/>
              </a:spcBef>
              <a:spcAft>
                <a:spcPts val="0"/>
              </a:spcAft>
              <a:buSzPts val="1800"/>
              <a:buFont typeface="EB Garamond"/>
              <a:buChar char="●"/>
            </a:pPr>
            <a:r>
              <a:rPr lang="en">
                <a:latin typeface="EB Garamond"/>
                <a:ea typeface="EB Garamond"/>
                <a:cs typeface="EB Garamond"/>
                <a:sym typeface="EB Garamond"/>
              </a:rPr>
              <a:t>Subscription based service ($30/month)</a:t>
            </a:r>
            <a:endParaRPr>
              <a:latin typeface="EB Garamond"/>
              <a:ea typeface="EB Garamond"/>
              <a:cs typeface="EB Garamond"/>
              <a:sym typeface="EB Garamond"/>
            </a:endParaRPr>
          </a:p>
          <a:p>
            <a:pPr indent="0" lvl="0" marL="0" rtl="0" algn="l">
              <a:spcBef>
                <a:spcPts val="1200"/>
              </a:spcBef>
              <a:spcAft>
                <a:spcPts val="1200"/>
              </a:spcAft>
              <a:buNone/>
            </a:pPr>
            <a:r>
              <a:t/>
            </a:r>
            <a:endParaRPr>
              <a:latin typeface="EB Garamond"/>
              <a:ea typeface="EB Garamond"/>
              <a:cs typeface="EB Garamond"/>
              <a:sym typeface="EB Garamond"/>
            </a:endParaRPr>
          </a:p>
        </p:txBody>
      </p:sp>
      <p:pic>
        <p:nvPicPr>
          <p:cNvPr id="124" name="Google Shape;124;p23"/>
          <p:cNvPicPr preferRelativeResize="0"/>
          <p:nvPr/>
        </p:nvPicPr>
        <p:blipFill>
          <a:blip r:embed="rId5">
            <a:alphaModFix/>
          </a:blip>
          <a:stretch>
            <a:fillRect/>
          </a:stretch>
        </p:blipFill>
        <p:spPr>
          <a:xfrm>
            <a:off x="5278600" y="1862425"/>
            <a:ext cx="3553700" cy="211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362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Similar </a:t>
            </a:r>
            <a:r>
              <a:rPr lang="en">
                <a:latin typeface="EB Garamond SemiBold"/>
                <a:ea typeface="EB Garamond SemiBold"/>
                <a:cs typeface="EB Garamond SemiBold"/>
                <a:sym typeface="EB Garamond SemiBold"/>
              </a:rPr>
              <a:t>Existing</a:t>
            </a:r>
            <a:r>
              <a:rPr lang="en">
                <a:latin typeface="EB Garamond SemiBold"/>
                <a:ea typeface="EB Garamond SemiBold"/>
                <a:cs typeface="EB Garamond SemiBold"/>
                <a:sym typeface="EB Garamond SemiBold"/>
              </a:rPr>
              <a:t> Solution (</a:t>
            </a:r>
            <a:r>
              <a:rPr lang="en" u="sng">
                <a:solidFill>
                  <a:schemeClr val="hlink"/>
                </a:solidFill>
                <a:latin typeface="EB Garamond SemiBold"/>
                <a:ea typeface="EB Garamond SemiBold"/>
                <a:cs typeface="EB Garamond SemiBold"/>
                <a:sym typeface="EB Garamond SemiBold"/>
                <a:hlinkClick r:id="rId5"/>
              </a:rPr>
              <a:t>Piano Maestro</a:t>
            </a:r>
            <a:r>
              <a:rPr lang="en">
                <a:latin typeface="EB Garamond SemiBold"/>
                <a:ea typeface="EB Garamond SemiBold"/>
                <a:cs typeface="EB Garamond SemiBold"/>
                <a:sym typeface="EB Garamond SemiBold"/>
              </a:rPr>
              <a:t>)</a:t>
            </a:r>
            <a:endParaRPr>
              <a:latin typeface="EB Garamond SemiBold"/>
              <a:ea typeface="EB Garamond SemiBold"/>
              <a:cs typeface="EB Garamond SemiBold"/>
              <a:sym typeface="EB Garamond SemiBold"/>
            </a:endParaRPr>
          </a:p>
        </p:txBody>
      </p:sp>
      <p:sp>
        <p:nvSpPr>
          <p:cNvPr id="130" name="Google Shape;130;p24"/>
          <p:cNvSpPr txBox="1"/>
          <p:nvPr>
            <p:ph idx="1" type="body"/>
          </p:nvPr>
        </p:nvSpPr>
        <p:spPr>
          <a:xfrm>
            <a:off x="487550" y="983400"/>
            <a:ext cx="8520600" cy="3176700"/>
          </a:xfrm>
          <a:prstGeom prst="rect">
            <a:avLst/>
          </a:prstGeom>
        </p:spPr>
        <p:txBody>
          <a:bodyPr anchorCtr="0" anchor="t" bIns="91425" lIns="91425" spcFirstLastPara="1" rIns="91425" wrap="square" tIns="91425">
            <a:normAutofit fontScale="25000" lnSpcReduction="20000"/>
          </a:bodyPr>
          <a:lstStyle/>
          <a:p>
            <a:pPr indent="-322673" lvl="0" marL="457200" rtl="0" algn="l">
              <a:spcBef>
                <a:spcPts val="0"/>
              </a:spcBef>
              <a:spcAft>
                <a:spcPts val="0"/>
              </a:spcAft>
              <a:buSzPct val="100000"/>
              <a:buFont typeface="EB Garamond"/>
              <a:buChar char="●"/>
            </a:pPr>
            <a:r>
              <a:rPr lang="en" sz="5925">
                <a:latin typeface="EB Garamond"/>
                <a:ea typeface="EB Garamond"/>
                <a:cs typeface="EB Garamond"/>
                <a:sym typeface="EB Garamond"/>
              </a:rPr>
              <a:t>A portable </a:t>
            </a:r>
            <a:r>
              <a:rPr lang="en" sz="5925">
                <a:latin typeface="EB Garamond"/>
                <a:ea typeface="EB Garamond"/>
                <a:cs typeface="EB Garamond"/>
                <a:sym typeface="EB Garamond"/>
              </a:rPr>
              <a:t>electronic</a:t>
            </a:r>
            <a:r>
              <a:rPr lang="en" sz="5925">
                <a:latin typeface="EB Garamond"/>
                <a:ea typeface="EB Garamond"/>
                <a:cs typeface="EB Garamond"/>
                <a:sym typeface="EB Garamond"/>
              </a:rPr>
              <a:t> USB device for learning to play piano.</a:t>
            </a:r>
            <a:endParaRPr sz="5925">
              <a:latin typeface="EB Garamond"/>
              <a:ea typeface="EB Garamond"/>
              <a:cs typeface="EB Garamond"/>
              <a:sym typeface="EB Garamond"/>
            </a:endParaRPr>
          </a:p>
          <a:p>
            <a:pPr indent="0" lvl="0" marL="457200" rtl="0" algn="l">
              <a:spcBef>
                <a:spcPts val="1200"/>
              </a:spcBef>
              <a:spcAft>
                <a:spcPts val="0"/>
              </a:spcAft>
              <a:buNone/>
            </a:pPr>
            <a:r>
              <a:t/>
            </a:r>
            <a:endParaRPr sz="900">
              <a:latin typeface="EB Garamond"/>
              <a:ea typeface="EB Garamond"/>
              <a:cs typeface="EB Garamond"/>
              <a:sym typeface="EB Garamond"/>
            </a:endParaRPr>
          </a:p>
          <a:p>
            <a:pPr indent="-322673" lvl="0" marL="457200" rtl="0" algn="l">
              <a:spcBef>
                <a:spcPts val="1200"/>
              </a:spcBef>
              <a:spcAft>
                <a:spcPts val="0"/>
              </a:spcAft>
              <a:buSzPct val="100000"/>
              <a:buFont typeface="EB Garamond"/>
              <a:buChar char="●"/>
            </a:pPr>
            <a:r>
              <a:rPr lang="en" sz="5925">
                <a:latin typeface="EB Garamond"/>
                <a:ea typeface="EB Garamond"/>
                <a:cs typeface="EB Garamond"/>
                <a:sym typeface="EB Garamond"/>
              </a:rPr>
              <a:t>Compatible with any MIDI enabled piano.</a:t>
            </a:r>
            <a:endParaRPr sz="5925">
              <a:latin typeface="EB Garamond"/>
              <a:ea typeface="EB Garamond"/>
              <a:cs typeface="EB Garamond"/>
              <a:sym typeface="EB Garamond"/>
            </a:endParaRPr>
          </a:p>
          <a:p>
            <a:pPr indent="0" lvl="0" marL="457200" rtl="0" algn="l">
              <a:spcBef>
                <a:spcPts val="1200"/>
              </a:spcBef>
              <a:spcAft>
                <a:spcPts val="0"/>
              </a:spcAft>
              <a:buNone/>
            </a:pPr>
            <a:r>
              <a:t/>
            </a:r>
            <a:endParaRPr sz="900">
              <a:latin typeface="EB Garamond"/>
              <a:ea typeface="EB Garamond"/>
              <a:cs typeface="EB Garamond"/>
              <a:sym typeface="EB Garamond"/>
            </a:endParaRPr>
          </a:p>
          <a:p>
            <a:pPr indent="-322673" lvl="0" marL="457200" rtl="0" algn="l">
              <a:spcBef>
                <a:spcPts val="1200"/>
              </a:spcBef>
              <a:spcAft>
                <a:spcPts val="0"/>
              </a:spcAft>
              <a:buSzPct val="100000"/>
              <a:buFont typeface="EB Garamond"/>
              <a:buChar char="●"/>
            </a:pPr>
            <a:r>
              <a:rPr lang="en" sz="5925">
                <a:latin typeface="EB Garamond"/>
                <a:ea typeface="EB Garamond"/>
                <a:cs typeface="EB Garamond"/>
                <a:sym typeface="EB Garamond"/>
              </a:rPr>
              <a:t>Uses an “LED Bar” to highlight notes needed to play.</a:t>
            </a:r>
            <a:endParaRPr sz="5925">
              <a:latin typeface="EB Garamond"/>
              <a:ea typeface="EB Garamond"/>
              <a:cs typeface="EB Garamond"/>
              <a:sym typeface="EB Garamond"/>
            </a:endParaRPr>
          </a:p>
          <a:p>
            <a:pPr indent="0" lvl="0" marL="457200" rtl="0" algn="l">
              <a:spcBef>
                <a:spcPts val="1200"/>
              </a:spcBef>
              <a:spcAft>
                <a:spcPts val="0"/>
              </a:spcAft>
              <a:buNone/>
            </a:pPr>
            <a:r>
              <a:t/>
            </a:r>
            <a:endParaRPr sz="900">
              <a:latin typeface="EB Garamond"/>
              <a:ea typeface="EB Garamond"/>
              <a:cs typeface="EB Garamond"/>
              <a:sym typeface="EB Garamond"/>
            </a:endParaRPr>
          </a:p>
          <a:p>
            <a:pPr indent="-322673" lvl="0" marL="457200" rtl="0" algn="l">
              <a:spcBef>
                <a:spcPts val="1200"/>
              </a:spcBef>
              <a:spcAft>
                <a:spcPts val="0"/>
              </a:spcAft>
              <a:buSzPct val="100000"/>
              <a:buFont typeface="EB Garamond"/>
              <a:buChar char="●"/>
            </a:pPr>
            <a:r>
              <a:rPr lang="en" sz="5925">
                <a:latin typeface="EB Garamond"/>
                <a:ea typeface="EB Garamond"/>
                <a:cs typeface="EB Garamond"/>
                <a:sym typeface="EB Garamond"/>
              </a:rPr>
              <a:t>Plugs into a modern PC</a:t>
            </a:r>
            <a:endParaRPr sz="5925">
              <a:latin typeface="EB Garamond"/>
              <a:ea typeface="EB Garamond"/>
              <a:cs typeface="EB Garamond"/>
              <a:sym typeface="EB Garamond"/>
            </a:endParaRPr>
          </a:p>
          <a:p>
            <a:pPr indent="0" lvl="0" marL="457200" rtl="0" algn="l">
              <a:spcBef>
                <a:spcPts val="1200"/>
              </a:spcBef>
              <a:spcAft>
                <a:spcPts val="0"/>
              </a:spcAft>
              <a:buNone/>
            </a:pPr>
            <a:r>
              <a:t/>
            </a:r>
            <a:endParaRPr sz="900">
              <a:latin typeface="EB Garamond"/>
              <a:ea typeface="EB Garamond"/>
              <a:cs typeface="EB Garamond"/>
              <a:sym typeface="EB Garamond"/>
            </a:endParaRPr>
          </a:p>
          <a:p>
            <a:pPr indent="-322673" lvl="0" marL="457200" rtl="0" algn="l">
              <a:spcBef>
                <a:spcPts val="1200"/>
              </a:spcBef>
              <a:spcAft>
                <a:spcPts val="0"/>
              </a:spcAft>
              <a:buSzPct val="100000"/>
              <a:buFont typeface="EB Garamond"/>
              <a:buChar char="●"/>
            </a:pPr>
            <a:r>
              <a:rPr lang="en" sz="5925">
                <a:latin typeface="EB Garamond"/>
                <a:ea typeface="EB Garamond"/>
                <a:cs typeface="EB Garamond"/>
                <a:sym typeface="EB Garamond"/>
              </a:rPr>
              <a:t>Paid </a:t>
            </a:r>
            <a:r>
              <a:rPr lang="en" sz="5925">
                <a:latin typeface="EB Garamond"/>
                <a:ea typeface="EB Garamond"/>
                <a:cs typeface="EB Garamond"/>
                <a:sym typeface="EB Garamond"/>
              </a:rPr>
              <a:t>subscription</a:t>
            </a:r>
            <a:r>
              <a:rPr lang="en" sz="5925">
                <a:latin typeface="EB Garamond"/>
                <a:ea typeface="EB Garamond"/>
                <a:cs typeface="EB Garamond"/>
                <a:sym typeface="EB Garamond"/>
              </a:rPr>
              <a:t> to the software </a:t>
            </a:r>
            <a:endParaRPr sz="5925">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457200" rtl="0" algn="l">
              <a:spcBef>
                <a:spcPts val="1200"/>
              </a:spcBef>
              <a:spcAft>
                <a:spcPts val="1200"/>
              </a:spcAft>
              <a:buNone/>
            </a:pPr>
            <a:r>
              <a:t/>
            </a:r>
            <a:endParaRPr>
              <a:latin typeface="EB Garamond"/>
              <a:ea typeface="EB Garamond"/>
              <a:cs typeface="EB Garamond"/>
              <a:sym typeface="EB Garamond"/>
            </a:endParaRPr>
          </a:p>
        </p:txBody>
      </p:sp>
      <p:pic>
        <p:nvPicPr>
          <p:cNvPr id="131" name="Google Shape;131;p24"/>
          <p:cNvPicPr preferRelativeResize="0"/>
          <p:nvPr/>
        </p:nvPicPr>
        <p:blipFill>
          <a:blip r:embed="rId6">
            <a:alphaModFix/>
          </a:blip>
          <a:stretch>
            <a:fillRect/>
          </a:stretch>
        </p:blipFill>
        <p:spPr>
          <a:xfrm>
            <a:off x="4487450" y="2725525"/>
            <a:ext cx="3664901" cy="1661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Comparison of </a:t>
            </a:r>
            <a:r>
              <a:rPr lang="en">
                <a:latin typeface="EB Garamond SemiBold"/>
                <a:ea typeface="EB Garamond SemiBold"/>
                <a:cs typeface="EB Garamond SemiBold"/>
                <a:sym typeface="EB Garamond SemiBold"/>
              </a:rPr>
              <a:t>Existing</a:t>
            </a:r>
            <a:r>
              <a:rPr lang="en">
                <a:latin typeface="EB Garamond SemiBold"/>
                <a:ea typeface="EB Garamond SemiBold"/>
                <a:cs typeface="EB Garamond SemiBold"/>
                <a:sym typeface="EB Garamond SemiBold"/>
              </a:rPr>
              <a:t> Similar Solutions</a:t>
            </a:r>
            <a:endParaRPr>
              <a:latin typeface="EB Garamond SemiBold"/>
              <a:ea typeface="EB Garamond SemiBold"/>
              <a:cs typeface="EB Garamond SemiBold"/>
              <a:sym typeface="EB Garamond SemiBold"/>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EB Garamond"/>
              <a:ea typeface="EB Garamond"/>
              <a:cs typeface="EB Garamond"/>
              <a:sym typeface="EB Garamond"/>
            </a:endParaRPr>
          </a:p>
          <a:p>
            <a:pPr indent="0" lvl="0" marL="457200" rtl="0" algn="l">
              <a:spcBef>
                <a:spcPts val="1200"/>
              </a:spcBef>
              <a:spcAft>
                <a:spcPts val="1200"/>
              </a:spcAft>
              <a:buNone/>
            </a:pPr>
            <a:r>
              <a:t/>
            </a:r>
            <a:endParaRPr>
              <a:latin typeface="EB Garamond"/>
              <a:ea typeface="EB Garamond"/>
              <a:cs typeface="EB Garamond"/>
              <a:sym typeface="EB Garamond"/>
            </a:endParaRPr>
          </a:p>
        </p:txBody>
      </p:sp>
      <p:graphicFrame>
        <p:nvGraphicFramePr>
          <p:cNvPr id="138" name="Google Shape;138;p25"/>
          <p:cNvGraphicFramePr/>
          <p:nvPr/>
        </p:nvGraphicFramePr>
        <p:xfrm>
          <a:off x="952500" y="1359225"/>
          <a:ext cx="3000000" cy="3000000"/>
        </p:xfrm>
        <a:graphic>
          <a:graphicData uri="http://schemas.openxmlformats.org/drawingml/2006/table">
            <a:tbl>
              <a:tblPr>
                <a:noFill/>
                <a:tableStyleId>{D807372D-876D-41F1-BDCC-41E54FA28575}</a:tableStyleId>
              </a:tblPr>
              <a:tblGrid>
                <a:gridCol w="1503275"/>
                <a:gridCol w="1503275"/>
                <a:gridCol w="1503275"/>
                <a:gridCol w="1503275"/>
                <a:gridCol w="1503275"/>
              </a:tblGrid>
              <a:tr h="922125">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CCCCCC"/>
                    </a:solidFill>
                  </a:tcPr>
                </a:tc>
                <a:tc>
                  <a:txBody>
                    <a:bodyPr/>
                    <a:lstStyle/>
                    <a:p>
                      <a:pPr indent="0" lvl="0" marL="0" rtl="0" algn="ctr">
                        <a:spcBef>
                          <a:spcPts val="0"/>
                        </a:spcBef>
                        <a:spcAft>
                          <a:spcPts val="0"/>
                        </a:spcAft>
                        <a:buNone/>
                      </a:pPr>
                      <a:r>
                        <a:rPr lang="en">
                          <a:latin typeface="EB Garamond"/>
                          <a:ea typeface="EB Garamond"/>
                          <a:cs typeface="EB Garamond"/>
                          <a:sym typeface="EB Garamond"/>
                        </a:rPr>
                        <a:t>Used with any MIDI Enabled Piano</a:t>
                      </a:r>
                      <a:endParaRPr>
                        <a:latin typeface="EB Garamond"/>
                        <a:ea typeface="EB Garamond"/>
                        <a:cs typeface="EB Garamond"/>
                        <a:sym typeface="EB Garamond"/>
                      </a:endParaRPr>
                    </a:p>
                  </a:txBody>
                  <a:tcPr marT="91425" marB="91425" marR="91425" marL="91425" anchor="ctr">
                    <a:solidFill>
                      <a:srgbClr val="CCCCCC"/>
                    </a:solidFill>
                  </a:tcPr>
                </a:tc>
                <a:tc>
                  <a:txBody>
                    <a:bodyPr/>
                    <a:lstStyle/>
                    <a:p>
                      <a:pPr indent="0" lvl="0" marL="0" rtl="0" algn="ctr">
                        <a:spcBef>
                          <a:spcPts val="0"/>
                        </a:spcBef>
                        <a:spcAft>
                          <a:spcPts val="0"/>
                        </a:spcAft>
                        <a:buNone/>
                      </a:pPr>
                      <a:r>
                        <a:rPr lang="en">
                          <a:latin typeface="EB Garamond"/>
                          <a:ea typeface="EB Garamond"/>
                          <a:cs typeface="EB Garamond"/>
                          <a:sym typeface="EB Garamond"/>
                        </a:rPr>
                        <a:t>Visual Guide for Key Presses</a:t>
                      </a:r>
                      <a:endParaRPr>
                        <a:latin typeface="EB Garamond"/>
                        <a:ea typeface="EB Garamond"/>
                        <a:cs typeface="EB Garamond"/>
                        <a:sym typeface="EB Garamond"/>
                      </a:endParaRPr>
                    </a:p>
                  </a:txBody>
                  <a:tcPr marT="91425" marB="91425" marR="91425" marL="91425" anchor="ctr">
                    <a:solidFill>
                      <a:srgbClr val="CCCCCC"/>
                    </a:solidFill>
                  </a:tcPr>
                </a:tc>
                <a:tc>
                  <a:txBody>
                    <a:bodyPr/>
                    <a:lstStyle/>
                    <a:p>
                      <a:pPr indent="0" lvl="0" marL="0" rtl="0" algn="ctr">
                        <a:spcBef>
                          <a:spcPts val="0"/>
                        </a:spcBef>
                        <a:spcAft>
                          <a:spcPts val="0"/>
                        </a:spcAft>
                        <a:buNone/>
                      </a:pPr>
                      <a:r>
                        <a:rPr lang="en">
                          <a:latin typeface="EB Garamond"/>
                          <a:ea typeface="EB Garamond"/>
                          <a:cs typeface="EB Garamond"/>
                          <a:sym typeface="EB Garamond"/>
                        </a:rPr>
                        <a:t>Portability </a:t>
                      </a:r>
                      <a:endParaRPr>
                        <a:latin typeface="EB Garamond"/>
                        <a:ea typeface="EB Garamond"/>
                        <a:cs typeface="EB Garamond"/>
                        <a:sym typeface="EB Garamond"/>
                      </a:endParaRPr>
                    </a:p>
                  </a:txBody>
                  <a:tcPr marT="91425" marB="91425" marR="91425" marL="91425" anchor="ctr">
                    <a:solidFill>
                      <a:srgbClr val="CCCCCC"/>
                    </a:solidFill>
                  </a:tcPr>
                </a:tc>
                <a:tc>
                  <a:txBody>
                    <a:bodyPr/>
                    <a:lstStyle/>
                    <a:p>
                      <a:pPr indent="0" lvl="0" marL="0" rtl="0" algn="ctr">
                        <a:spcBef>
                          <a:spcPts val="0"/>
                        </a:spcBef>
                        <a:spcAft>
                          <a:spcPts val="0"/>
                        </a:spcAft>
                        <a:buNone/>
                      </a:pPr>
                      <a:r>
                        <a:rPr lang="en">
                          <a:latin typeface="EB Garamond"/>
                          <a:ea typeface="EB Garamond"/>
                          <a:cs typeface="EB Garamond"/>
                          <a:sym typeface="EB Garamond"/>
                        </a:rPr>
                        <a:t>Haptic feedback for errors</a:t>
                      </a:r>
                      <a:endParaRPr>
                        <a:latin typeface="EB Garamond"/>
                        <a:ea typeface="EB Garamond"/>
                        <a:cs typeface="EB Garamond"/>
                        <a:sym typeface="EB Garamond"/>
                      </a:endParaRPr>
                    </a:p>
                  </a:txBody>
                  <a:tcPr marT="91425" marB="91425" marR="91425" marL="91425" anchor="ctr">
                    <a:solidFill>
                      <a:srgbClr val="CCCCCC"/>
                    </a:solidFill>
                  </a:tcPr>
                </a:tc>
              </a:tr>
              <a:tr h="555200">
                <a:tc>
                  <a:txBody>
                    <a:bodyPr/>
                    <a:lstStyle/>
                    <a:p>
                      <a:pPr indent="0" lvl="0" marL="0" rtl="0" algn="l">
                        <a:spcBef>
                          <a:spcPts val="0"/>
                        </a:spcBef>
                        <a:spcAft>
                          <a:spcPts val="0"/>
                        </a:spcAft>
                        <a:buNone/>
                      </a:pPr>
                      <a:r>
                        <a:rPr lang="en">
                          <a:latin typeface="EB Garamond"/>
                          <a:ea typeface="EB Garamond"/>
                          <a:cs typeface="EB Garamond"/>
                          <a:sym typeface="EB Garamond"/>
                        </a:rPr>
                        <a:t>Melodics</a:t>
                      </a:r>
                      <a:endParaRPr>
                        <a:latin typeface="EB Garamond"/>
                        <a:ea typeface="EB Garamond"/>
                        <a:cs typeface="EB Garamond"/>
                        <a:sym typeface="EB Garamond"/>
                      </a:endParaRPr>
                    </a:p>
                  </a:txBody>
                  <a:tcPr marT="91425" marB="91425" marR="91425" marL="91425">
                    <a:solidFill>
                      <a:srgbClr val="B7B7B7"/>
                    </a:solidFill>
                  </a:tcPr>
                </a:tc>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00FF00"/>
                    </a:solidFill>
                  </a:tcPr>
                </a:tc>
                <a:tc>
                  <a:txBody>
                    <a:bodyPr/>
                    <a:lstStyle/>
                    <a:p>
                      <a:pPr indent="0" lvl="0" marL="0" rtl="0" algn="l">
                        <a:spcBef>
                          <a:spcPts val="0"/>
                        </a:spcBef>
                        <a:spcAft>
                          <a:spcPts val="0"/>
                        </a:spcAft>
                        <a:buNone/>
                      </a:pPr>
                      <a:r>
                        <a:rPr lang="en" sz="1000">
                          <a:latin typeface="EB Garamond"/>
                          <a:ea typeface="EB Garamond"/>
                          <a:cs typeface="EB Garamond"/>
                          <a:sym typeface="EB Garamond"/>
                        </a:rPr>
                        <a:t>No visual guide next to keys</a:t>
                      </a:r>
                      <a:endParaRPr sz="1000">
                        <a:latin typeface="EB Garamond"/>
                        <a:ea typeface="EB Garamond"/>
                        <a:cs typeface="EB Garamond"/>
                        <a:sym typeface="EB Garamond"/>
                      </a:endParaRPr>
                    </a:p>
                  </a:txBody>
                  <a:tcPr marT="91425" marB="91425" marR="91425" marL="91425">
                    <a:solidFill>
                      <a:srgbClr val="FF0000"/>
                    </a:solidFill>
                  </a:tcPr>
                </a:tc>
                <a:tc>
                  <a:txBody>
                    <a:bodyPr/>
                    <a:lstStyle/>
                    <a:p>
                      <a:pPr indent="0" lvl="0" marL="0" rtl="0" algn="l">
                        <a:spcBef>
                          <a:spcPts val="0"/>
                        </a:spcBef>
                        <a:spcAft>
                          <a:spcPts val="0"/>
                        </a:spcAft>
                        <a:buNone/>
                      </a:pPr>
                      <a:r>
                        <a:rPr lang="en" sz="1000">
                          <a:latin typeface="EB Garamond"/>
                          <a:ea typeface="EB Garamond"/>
                          <a:cs typeface="EB Garamond"/>
                          <a:sym typeface="EB Garamond"/>
                        </a:rPr>
                        <a:t>Needs PC connection</a:t>
                      </a:r>
                      <a:endParaRPr sz="1000">
                        <a:latin typeface="EB Garamond"/>
                        <a:ea typeface="EB Garamond"/>
                        <a:cs typeface="EB Garamond"/>
                        <a:sym typeface="EB Garamond"/>
                      </a:endParaRPr>
                    </a:p>
                  </a:txBody>
                  <a:tcPr marT="91425" marB="91425" marR="91425" marL="91425">
                    <a:solidFill>
                      <a:schemeClr val="accent6"/>
                    </a:solidFill>
                  </a:tcPr>
                </a:tc>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FF0000"/>
                    </a:solidFill>
                  </a:tcPr>
                </a:tc>
              </a:tr>
              <a:tr h="555200">
                <a:tc>
                  <a:txBody>
                    <a:bodyPr/>
                    <a:lstStyle/>
                    <a:p>
                      <a:pPr indent="0" lvl="0" marL="0" rtl="0" algn="l">
                        <a:spcBef>
                          <a:spcPts val="0"/>
                        </a:spcBef>
                        <a:spcAft>
                          <a:spcPts val="0"/>
                        </a:spcAft>
                        <a:buNone/>
                      </a:pPr>
                      <a:r>
                        <a:rPr lang="en">
                          <a:latin typeface="EB Garamond"/>
                          <a:ea typeface="EB Garamond"/>
                          <a:cs typeface="EB Garamond"/>
                          <a:sym typeface="EB Garamond"/>
                        </a:rPr>
                        <a:t>Piano Maestro</a:t>
                      </a:r>
                      <a:endParaRPr>
                        <a:latin typeface="EB Garamond"/>
                        <a:ea typeface="EB Garamond"/>
                        <a:cs typeface="EB Garamond"/>
                        <a:sym typeface="EB Garamond"/>
                      </a:endParaRPr>
                    </a:p>
                  </a:txBody>
                  <a:tcPr marT="91425" marB="91425" marR="91425" marL="91425">
                    <a:solidFill>
                      <a:srgbClr val="B7B7B7"/>
                    </a:solidFill>
                  </a:tcPr>
                </a:tc>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00FF00"/>
                    </a:solidFill>
                  </a:tcPr>
                </a:tc>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00FF00"/>
                    </a:solidFill>
                  </a:tcPr>
                </a:tc>
                <a:tc>
                  <a:txBody>
                    <a:bodyPr/>
                    <a:lstStyle/>
                    <a:p>
                      <a:pPr indent="0" lvl="0" marL="0" rtl="0" algn="l">
                        <a:spcBef>
                          <a:spcPts val="0"/>
                        </a:spcBef>
                        <a:spcAft>
                          <a:spcPts val="0"/>
                        </a:spcAft>
                        <a:buNone/>
                      </a:pPr>
                      <a:r>
                        <a:rPr lang="en" sz="1000">
                          <a:latin typeface="EB Garamond"/>
                          <a:ea typeface="EB Garamond"/>
                          <a:cs typeface="EB Garamond"/>
                          <a:sym typeface="EB Garamond"/>
                        </a:rPr>
                        <a:t>Needs PC connection</a:t>
                      </a:r>
                      <a:endParaRPr sz="1000">
                        <a:latin typeface="EB Garamond"/>
                        <a:ea typeface="EB Garamond"/>
                        <a:cs typeface="EB Garamond"/>
                        <a:sym typeface="EB Garamond"/>
                      </a:endParaRPr>
                    </a:p>
                  </a:txBody>
                  <a:tcPr marT="91425" marB="91425" marR="91425" marL="91425">
                    <a:solidFill>
                      <a:schemeClr val="accent6"/>
                    </a:solidFill>
                  </a:tcPr>
                </a:tc>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FF0000"/>
                    </a:solidFill>
                  </a:tcPr>
                </a:tc>
              </a:tr>
              <a:tr h="555200">
                <a:tc>
                  <a:txBody>
                    <a:bodyPr/>
                    <a:lstStyle/>
                    <a:p>
                      <a:pPr indent="0" lvl="0" marL="0" rtl="0" algn="l">
                        <a:spcBef>
                          <a:spcPts val="0"/>
                        </a:spcBef>
                        <a:spcAft>
                          <a:spcPts val="0"/>
                        </a:spcAft>
                        <a:buNone/>
                      </a:pPr>
                      <a:r>
                        <a:rPr lang="en">
                          <a:latin typeface="EB Garamond"/>
                          <a:ea typeface="EB Garamond"/>
                          <a:cs typeface="EB Garamond"/>
                          <a:sym typeface="EB Garamond"/>
                        </a:rPr>
                        <a:t>Our Solution</a:t>
                      </a:r>
                      <a:endParaRPr>
                        <a:latin typeface="EB Garamond"/>
                        <a:ea typeface="EB Garamond"/>
                        <a:cs typeface="EB Garamond"/>
                        <a:sym typeface="EB Garamond"/>
                      </a:endParaRPr>
                    </a:p>
                  </a:txBody>
                  <a:tcPr marT="91425" marB="91425" marR="91425" marL="91425">
                    <a:solidFill>
                      <a:srgbClr val="B7B7B7"/>
                    </a:solidFill>
                  </a:tcPr>
                </a:tc>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00FF00"/>
                    </a:solidFill>
                  </a:tcPr>
                </a:tc>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00FF00"/>
                    </a:solidFill>
                  </a:tcPr>
                </a:tc>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00FF00"/>
                    </a:solidFill>
                  </a:tcPr>
                </a:tc>
                <a:tc>
                  <a:txBody>
                    <a:bodyPr/>
                    <a:lstStyle/>
                    <a:p>
                      <a:pPr indent="0" lvl="0" marL="0" rtl="0" algn="l">
                        <a:spcBef>
                          <a:spcPts val="0"/>
                        </a:spcBef>
                        <a:spcAft>
                          <a:spcPts val="0"/>
                        </a:spcAft>
                        <a:buNone/>
                      </a:pPr>
                      <a:r>
                        <a:t/>
                      </a:r>
                      <a:endParaRPr>
                        <a:latin typeface="EB Garamond"/>
                        <a:ea typeface="EB Garamond"/>
                        <a:cs typeface="EB Garamond"/>
                        <a:sym typeface="EB Garamond"/>
                      </a:endParaRPr>
                    </a:p>
                  </a:txBody>
                  <a:tcPr marT="91425" marB="91425" marR="91425" marL="91425">
                    <a:solidFill>
                      <a:srgbClr val="00FF00"/>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6"/>
          <p:cNvSpPr txBox="1"/>
          <p:nvPr>
            <p:ph type="title"/>
          </p:nvPr>
        </p:nvSpPr>
        <p:spPr>
          <a:xfrm>
            <a:off x="0" y="313725"/>
            <a:ext cx="2151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B Garamond SemiBold"/>
                <a:ea typeface="EB Garamond SemiBold"/>
                <a:cs typeface="EB Garamond SemiBold"/>
                <a:sym typeface="EB Garamond SemiBold"/>
              </a:rPr>
              <a:t>Preliminary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rPr lang="en">
                <a:latin typeface="EB Garamond SemiBold"/>
                <a:ea typeface="EB Garamond SemiBold"/>
                <a:cs typeface="EB Garamond SemiBold"/>
                <a:sym typeface="EB Garamond SemiBold"/>
              </a:rPr>
              <a:t>Design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rPr lang="en">
                <a:latin typeface="EB Garamond SemiBold"/>
                <a:ea typeface="EB Garamond SemiBold"/>
                <a:cs typeface="EB Garamond SemiBold"/>
                <a:sym typeface="EB Garamond SemiBold"/>
              </a:rPr>
              <a:t>(Hardware)</a:t>
            </a:r>
            <a:endParaRPr>
              <a:latin typeface="EB Garamond SemiBold"/>
              <a:ea typeface="EB Garamond SemiBold"/>
              <a:cs typeface="EB Garamond SemiBold"/>
              <a:sym typeface="EB Garamond SemiBold"/>
            </a:endParaRPr>
          </a:p>
        </p:txBody>
      </p:sp>
      <p:pic>
        <p:nvPicPr>
          <p:cNvPr id="144" name="Google Shape;144;p26"/>
          <p:cNvPicPr preferRelativeResize="0"/>
          <p:nvPr/>
        </p:nvPicPr>
        <p:blipFill>
          <a:blip r:embed="rId4">
            <a:alphaModFix/>
          </a:blip>
          <a:stretch>
            <a:fillRect/>
          </a:stretch>
        </p:blipFill>
        <p:spPr>
          <a:xfrm>
            <a:off x="2151600" y="42476"/>
            <a:ext cx="7008250" cy="4499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7"/>
          <p:cNvSpPr txBox="1"/>
          <p:nvPr>
            <p:ph type="title"/>
          </p:nvPr>
        </p:nvSpPr>
        <p:spPr>
          <a:xfrm>
            <a:off x="178625" y="67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Preliminary Design (Main Board)</a:t>
            </a:r>
            <a:endParaRPr>
              <a:latin typeface="EB Garamond SemiBold"/>
              <a:ea typeface="EB Garamond SemiBold"/>
              <a:cs typeface="EB Garamond SemiBold"/>
              <a:sym typeface="EB Garamond SemiBold"/>
            </a:endParaRPr>
          </a:p>
        </p:txBody>
      </p:sp>
      <p:pic>
        <p:nvPicPr>
          <p:cNvPr id="150" name="Google Shape;150;p27"/>
          <p:cNvPicPr preferRelativeResize="0"/>
          <p:nvPr/>
        </p:nvPicPr>
        <p:blipFill>
          <a:blip r:embed="rId4">
            <a:alphaModFix/>
          </a:blip>
          <a:stretch>
            <a:fillRect/>
          </a:stretch>
        </p:blipFill>
        <p:spPr>
          <a:xfrm>
            <a:off x="6239825" y="756350"/>
            <a:ext cx="2147800" cy="1430974"/>
          </a:xfrm>
          <a:prstGeom prst="rect">
            <a:avLst/>
          </a:prstGeom>
          <a:noFill/>
          <a:ln>
            <a:noFill/>
          </a:ln>
        </p:spPr>
      </p:pic>
      <p:sp>
        <p:nvSpPr>
          <p:cNvPr id="151" name="Google Shape;151;p27"/>
          <p:cNvSpPr txBox="1"/>
          <p:nvPr/>
        </p:nvSpPr>
        <p:spPr>
          <a:xfrm>
            <a:off x="84925" y="678638"/>
            <a:ext cx="60981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Beaglebone Black</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2x 46 pin headers</a:t>
            </a:r>
            <a:r>
              <a:rPr lang="en">
                <a:latin typeface="EB Garamond"/>
                <a:ea typeface="EB Garamond"/>
                <a:cs typeface="EB Garamond"/>
                <a:sym typeface="EB Garamond"/>
              </a:rPr>
              <a:t> </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Arm Cortex A8  microprocessor </a:t>
            </a:r>
            <a:r>
              <a:rPr lang="en">
                <a:latin typeface="EB Garamond"/>
                <a:ea typeface="EB Garamond"/>
                <a:cs typeface="EB Garamond"/>
                <a:sym typeface="EB Garamond"/>
              </a:rPr>
              <a:t>subsystem</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HDMI mini out</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MIDI to USB </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Easily translate almost any modern </a:t>
            </a:r>
            <a:r>
              <a:rPr lang="en">
                <a:latin typeface="EB Garamond"/>
                <a:ea typeface="EB Garamond"/>
                <a:cs typeface="EB Garamond"/>
                <a:sym typeface="EB Garamond"/>
              </a:rPr>
              <a:t>keyboard’s signal</a:t>
            </a:r>
            <a:endParaRPr>
              <a:latin typeface="EB Garamond"/>
              <a:ea typeface="EB Garamond"/>
              <a:cs typeface="EB Garamond"/>
              <a:sym typeface="EB Garamond"/>
            </a:endParaRPr>
          </a:p>
        </p:txBody>
      </p:sp>
      <p:pic>
        <p:nvPicPr>
          <p:cNvPr id="152" name="Google Shape;152;p27"/>
          <p:cNvPicPr preferRelativeResize="0"/>
          <p:nvPr/>
        </p:nvPicPr>
        <p:blipFill>
          <a:blip r:embed="rId5">
            <a:alphaModFix/>
          </a:blip>
          <a:stretch>
            <a:fillRect/>
          </a:stretch>
        </p:blipFill>
        <p:spPr>
          <a:xfrm>
            <a:off x="985625" y="2151788"/>
            <a:ext cx="5197395" cy="24668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333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Preliminary Design (Speaker Sub System)</a:t>
            </a:r>
            <a:endParaRPr>
              <a:latin typeface="EB Garamond SemiBold"/>
              <a:ea typeface="EB Garamond SemiBold"/>
              <a:cs typeface="EB Garamond SemiBold"/>
              <a:sym typeface="EB Garamond SemiBold"/>
            </a:endParaRPr>
          </a:p>
        </p:txBody>
      </p:sp>
      <p:sp>
        <p:nvSpPr>
          <p:cNvPr id="158" name="Google Shape;158;p28"/>
          <p:cNvSpPr txBox="1"/>
          <p:nvPr/>
        </p:nvSpPr>
        <p:spPr>
          <a:xfrm>
            <a:off x="323050" y="1345388"/>
            <a:ext cx="60981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Arduino</a:t>
            </a:r>
            <a:r>
              <a:rPr lang="en">
                <a:latin typeface="EB Garamond"/>
                <a:ea typeface="EB Garamond"/>
                <a:cs typeface="EB Garamond"/>
                <a:sym typeface="EB Garamond"/>
              </a:rPr>
              <a:t> Uno</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Interprets signal sent from MIDI to USB converter</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Sends </a:t>
            </a:r>
            <a:r>
              <a:rPr lang="en">
                <a:latin typeface="EB Garamond"/>
                <a:ea typeface="EB Garamond"/>
                <a:cs typeface="EB Garamond"/>
                <a:sym typeface="EB Garamond"/>
              </a:rPr>
              <a:t>interpretation</a:t>
            </a:r>
            <a:r>
              <a:rPr lang="en">
                <a:latin typeface="EB Garamond"/>
                <a:ea typeface="EB Garamond"/>
                <a:cs typeface="EB Garamond"/>
                <a:sym typeface="EB Garamond"/>
              </a:rPr>
              <a:t> to Musical Instrument </a:t>
            </a:r>
            <a:r>
              <a:rPr lang="en">
                <a:latin typeface="EB Garamond"/>
                <a:ea typeface="EB Garamond"/>
                <a:cs typeface="EB Garamond"/>
                <a:sym typeface="EB Garamond"/>
              </a:rPr>
              <a:t>Shield</a:t>
            </a:r>
            <a:r>
              <a:rPr lang="en">
                <a:latin typeface="EB Garamond"/>
                <a:ea typeface="EB Garamond"/>
                <a:cs typeface="EB Garamond"/>
                <a:sym typeface="EB Garamond"/>
              </a:rPr>
              <a:t> </a:t>
            </a:r>
            <a:endParaRPr>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Musical Instrument Shield</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Translates interpretation from the Arduino Uno to Audio Jack Out</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Sends signal to external speaker</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Speaker</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Plays the note pressed by the user</a:t>
            </a:r>
            <a:endParaRPr>
              <a:latin typeface="EB Garamond"/>
              <a:ea typeface="EB Garamond"/>
              <a:cs typeface="EB Garamond"/>
              <a:sym typeface="EB Garamond"/>
            </a:endParaRPr>
          </a:p>
        </p:txBody>
      </p:sp>
      <p:pic>
        <p:nvPicPr>
          <p:cNvPr id="159" name="Google Shape;159;p28"/>
          <p:cNvPicPr preferRelativeResize="0"/>
          <p:nvPr/>
        </p:nvPicPr>
        <p:blipFill>
          <a:blip r:embed="rId4">
            <a:alphaModFix/>
          </a:blip>
          <a:stretch>
            <a:fillRect/>
          </a:stretch>
        </p:blipFill>
        <p:spPr>
          <a:xfrm>
            <a:off x="6183025" y="1146825"/>
            <a:ext cx="2656174" cy="26463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29"/>
          <p:cNvSpPr txBox="1"/>
          <p:nvPr>
            <p:ph type="title"/>
          </p:nvPr>
        </p:nvSpPr>
        <p:spPr>
          <a:xfrm>
            <a:off x="118475"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Preliminary Design (Keyboard Attachment)</a:t>
            </a:r>
            <a:endParaRPr>
              <a:latin typeface="EB Garamond SemiBold"/>
              <a:ea typeface="EB Garamond SemiBold"/>
              <a:cs typeface="EB Garamond SemiBold"/>
              <a:sym typeface="EB Garamond SemiBold"/>
            </a:endParaRPr>
          </a:p>
        </p:txBody>
      </p:sp>
      <p:pic>
        <p:nvPicPr>
          <p:cNvPr id="165" name="Google Shape;165;p29"/>
          <p:cNvPicPr preferRelativeResize="0"/>
          <p:nvPr/>
        </p:nvPicPr>
        <p:blipFill rotWithShape="1">
          <a:blip r:embed="rId4">
            <a:alphaModFix/>
          </a:blip>
          <a:srcRect b="22492" l="0" r="0" t="0"/>
          <a:stretch/>
        </p:blipFill>
        <p:spPr>
          <a:xfrm>
            <a:off x="166100" y="648900"/>
            <a:ext cx="4877696" cy="2362774"/>
          </a:xfrm>
          <a:prstGeom prst="rect">
            <a:avLst/>
          </a:prstGeom>
          <a:noFill/>
          <a:ln>
            <a:noFill/>
          </a:ln>
        </p:spPr>
      </p:pic>
      <p:pic>
        <p:nvPicPr>
          <p:cNvPr id="166" name="Google Shape;166;p29"/>
          <p:cNvPicPr preferRelativeResize="0"/>
          <p:nvPr/>
        </p:nvPicPr>
        <p:blipFill>
          <a:blip r:embed="rId5">
            <a:alphaModFix/>
          </a:blip>
          <a:stretch>
            <a:fillRect/>
          </a:stretch>
        </p:blipFill>
        <p:spPr>
          <a:xfrm>
            <a:off x="166100" y="2646175"/>
            <a:ext cx="4877701" cy="1790895"/>
          </a:xfrm>
          <a:prstGeom prst="rect">
            <a:avLst/>
          </a:prstGeom>
          <a:noFill/>
          <a:ln>
            <a:noFill/>
          </a:ln>
        </p:spPr>
      </p:pic>
      <p:pic>
        <p:nvPicPr>
          <p:cNvPr id="167" name="Google Shape;167;p29"/>
          <p:cNvPicPr preferRelativeResize="0"/>
          <p:nvPr/>
        </p:nvPicPr>
        <p:blipFill>
          <a:blip r:embed="rId6">
            <a:alphaModFix/>
          </a:blip>
          <a:stretch>
            <a:fillRect/>
          </a:stretch>
        </p:blipFill>
        <p:spPr>
          <a:xfrm>
            <a:off x="4977125" y="1304643"/>
            <a:ext cx="4978099" cy="23627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30"/>
          <p:cNvSpPr txBox="1"/>
          <p:nvPr>
            <p:ph type="title"/>
          </p:nvPr>
        </p:nvSpPr>
        <p:spPr>
          <a:xfrm>
            <a:off x="161675" y="174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Preliminary Design (Glove)</a:t>
            </a:r>
            <a:endParaRPr>
              <a:latin typeface="EB Garamond SemiBold"/>
              <a:ea typeface="EB Garamond SemiBold"/>
              <a:cs typeface="EB Garamond SemiBold"/>
              <a:sym typeface="EB Garamond SemiBold"/>
            </a:endParaRPr>
          </a:p>
        </p:txBody>
      </p:sp>
      <p:pic>
        <p:nvPicPr>
          <p:cNvPr id="173" name="Google Shape;173;p30"/>
          <p:cNvPicPr preferRelativeResize="0"/>
          <p:nvPr/>
        </p:nvPicPr>
        <p:blipFill>
          <a:blip r:embed="rId4">
            <a:alphaModFix/>
          </a:blip>
          <a:stretch>
            <a:fillRect/>
          </a:stretch>
        </p:blipFill>
        <p:spPr>
          <a:xfrm>
            <a:off x="5603500" y="1095538"/>
            <a:ext cx="3385924" cy="2684549"/>
          </a:xfrm>
          <a:prstGeom prst="rect">
            <a:avLst/>
          </a:prstGeom>
          <a:noFill/>
          <a:ln>
            <a:noFill/>
          </a:ln>
        </p:spPr>
      </p:pic>
      <p:pic>
        <p:nvPicPr>
          <p:cNvPr id="174" name="Google Shape;174;p30"/>
          <p:cNvPicPr preferRelativeResize="0"/>
          <p:nvPr/>
        </p:nvPicPr>
        <p:blipFill>
          <a:blip r:embed="rId5">
            <a:alphaModFix/>
          </a:blip>
          <a:stretch>
            <a:fillRect/>
          </a:stretch>
        </p:blipFill>
        <p:spPr>
          <a:xfrm>
            <a:off x="161675" y="1137925"/>
            <a:ext cx="5139302" cy="2599764"/>
          </a:xfrm>
          <a:prstGeom prst="rect">
            <a:avLst/>
          </a:prstGeom>
          <a:noFill/>
          <a:ln>
            <a:noFill/>
          </a:ln>
        </p:spPr>
      </p:pic>
      <p:sp>
        <p:nvSpPr>
          <p:cNvPr id="175" name="Google Shape;175;p30"/>
          <p:cNvSpPr txBox="1"/>
          <p:nvPr/>
        </p:nvSpPr>
        <p:spPr>
          <a:xfrm>
            <a:off x="3410500" y="666700"/>
            <a:ext cx="2709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latin typeface="EB Garamond"/>
                <a:ea typeface="EB Garamond"/>
                <a:cs typeface="EB Garamond"/>
                <a:sym typeface="EB Garamond"/>
              </a:rPr>
              <a:t>Haptic Feedback </a:t>
            </a:r>
            <a:endParaRPr sz="1200">
              <a:solidFill>
                <a:srgbClr val="000000"/>
              </a:solidFill>
              <a:latin typeface="EB Garamond"/>
              <a:ea typeface="EB Garamond"/>
              <a:cs typeface="EB Garamond"/>
              <a:sym typeface="EB Garamond"/>
            </a:endParaRPr>
          </a:p>
          <a:p>
            <a:pPr indent="0" lvl="0" marL="0" rtl="0" algn="ctr">
              <a:spcBef>
                <a:spcPts val="0"/>
              </a:spcBef>
              <a:spcAft>
                <a:spcPts val="0"/>
              </a:spcAft>
              <a:buNone/>
            </a:pPr>
            <a:r>
              <a:rPr lang="en" sz="1200">
                <a:solidFill>
                  <a:srgbClr val="000000"/>
                </a:solidFill>
                <a:latin typeface="EB Garamond"/>
                <a:ea typeface="EB Garamond"/>
                <a:cs typeface="EB Garamond"/>
                <a:sym typeface="EB Garamond"/>
              </a:rPr>
              <a:t>Generator(s)</a:t>
            </a:r>
            <a:endParaRPr sz="1200">
              <a:solidFill>
                <a:srgbClr val="000000"/>
              </a:solidFill>
              <a:latin typeface="EB Garamond"/>
              <a:ea typeface="EB Garamond"/>
              <a:cs typeface="EB Garamond"/>
              <a:sym typeface="EB Garamond"/>
            </a:endParaRPr>
          </a:p>
        </p:txBody>
      </p:sp>
      <p:sp>
        <p:nvSpPr>
          <p:cNvPr id="176" name="Google Shape;176;p30"/>
          <p:cNvSpPr txBox="1"/>
          <p:nvPr/>
        </p:nvSpPr>
        <p:spPr>
          <a:xfrm>
            <a:off x="3927400" y="3615675"/>
            <a:ext cx="1676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latin typeface="EB Garamond"/>
                <a:ea typeface="EB Garamond"/>
                <a:cs typeface="EB Garamond"/>
                <a:sym typeface="EB Garamond"/>
              </a:rPr>
              <a:t>RGB</a:t>
            </a:r>
            <a:endParaRPr sz="1200">
              <a:solidFill>
                <a:srgbClr val="000000"/>
              </a:solidFill>
              <a:latin typeface="EB Garamond"/>
              <a:ea typeface="EB Garamond"/>
              <a:cs typeface="EB Garamond"/>
              <a:sym typeface="EB Garamond"/>
            </a:endParaRPr>
          </a:p>
          <a:p>
            <a:pPr indent="0" lvl="0" marL="0" rtl="0" algn="ctr">
              <a:spcBef>
                <a:spcPts val="0"/>
              </a:spcBef>
              <a:spcAft>
                <a:spcPts val="0"/>
              </a:spcAft>
              <a:buNone/>
            </a:pPr>
            <a:r>
              <a:rPr lang="en" sz="1200">
                <a:solidFill>
                  <a:srgbClr val="000000"/>
                </a:solidFill>
                <a:latin typeface="EB Garamond"/>
                <a:ea typeface="EB Garamond"/>
                <a:cs typeface="EB Garamond"/>
                <a:sym typeface="EB Garamond"/>
              </a:rPr>
              <a:t>LED Strip(s)</a:t>
            </a:r>
            <a:endParaRPr sz="1200">
              <a:solidFill>
                <a:srgbClr val="000000"/>
              </a:solidFill>
              <a:latin typeface="EB Garamond"/>
              <a:ea typeface="EB Garamond"/>
              <a:cs typeface="EB Garamond"/>
              <a:sym typeface="EB Garamond"/>
            </a:endParaRPr>
          </a:p>
        </p:txBody>
      </p:sp>
      <p:sp>
        <p:nvSpPr>
          <p:cNvPr id="177" name="Google Shape;177;p30"/>
          <p:cNvSpPr txBox="1"/>
          <p:nvPr/>
        </p:nvSpPr>
        <p:spPr>
          <a:xfrm>
            <a:off x="700600" y="3615675"/>
            <a:ext cx="2709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EB Garamond"/>
                <a:ea typeface="EB Garamond"/>
                <a:cs typeface="EB Garamond"/>
                <a:sym typeface="EB Garamond"/>
              </a:rPr>
              <a:t>Daughter Microcontrollers</a:t>
            </a:r>
            <a:endParaRPr sz="1200">
              <a:latin typeface="EB Garamond"/>
              <a:ea typeface="EB Garamond"/>
              <a:cs typeface="EB Garamond"/>
              <a:sym typeface="EB Garamond"/>
            </a:endParaRPr>
          </a:p>
          <a:p>
            <a:pPr indent="0" lvl="0" marL="0" rtl="0" algn="ctr">
              <a:spcBef>
                <a:spcPts val="0"/>
              </a:spcBef>
              <a:spcAft>
                <a:spcPts val="0"/>
              </a:spcAft>
              <a:buNone/>
            </a:pPr>
            <a:r>
              <a:rPr lang="en" sz="1200">
                <a:latin typeface="EB Garamond"/>
                <a:ea typeface="EB Garamond"/>
                <a:cs typeface="EB Garamond"/>
                <a:sym typeface="EB Garamond"/>
              </a:rPr>
              <a:t>(Beetle BLE) </a:t>
            </a:r>
            <a:endParaRPr sz="1200">
              <a:latin typeface="EB Garamond"/>
              <a:ea typeface="EB Garamond"/>
              <a:cs typeface="EB Garamond"/>
              <a:sym typeface="EB Garamond"/>
            </a:endParaRPr>
          </a:p>
          <a:p>
            <a:pPr indent="0" lvl="0" marL="0" rtl="0" algn="ctr">
              <a:spcBef>
                <a:spcPts val="0"/>
              </a:spcBef>
              <a:spcAft>
                <a:spcPts val="0"/>
              </a:spcAft>
              <a:buNone/>
            </a:pPr>
            <a:r>
              <a:rPr lang="en" sz="1200">
                <a:latin typeface="EB Garamond"/>
                <a:ea typeface="EB Garamond"/>
                <a:cs typeface="EB Garamond"/>
                <a:sym typeface="EB Garamond"/>
              </a:rPr>
              <a:t>&amp; </a:t>
            </a:r>
            <a:endParaRPr sz="1200">
              <a:latin typeface="EB Garamond"/>
              <a:ea typeface="EB Garamond"/>
              <a:cs typeface="EB Garamond"/>
              <a:sym typeface="EB Garamond"/>
            </a:endParaRPr>
          </a:p>
          <a:p>
            <a:pPr indent="0" lvl="0" marL="0" rtl="0" algn="ctr">
              <a:spcBef>
                <a:spcPts val="0"/>
              </a:spcBef>
              <a:spcAft>
                <a:spcPts val="0"/>
              </a:spcAft>
              <a:buNone/>
            </a:pPr>
            <a:r>
              <a:rPr lang="en" sz="1200">
                <a:latin typeface="EB Garamond"/>
                <a:ea typeface="EB Garamond"/>
                <a:cs typeface="EB Garamond"/>
                <a:sym typeface="EB Garamond"/>
              </a:rPr>
              <a:t>Power Bank</a:t>
            </a:r>
            <a:endParaRPr sz="1200">
              <a:latin typeface="EB Garamond"/>
              <a:ea typeface="EB Garamond"/>
              <a:cs typeface="EB Garamond"/>
              <a:sym typeface="EB 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Glove Power </a:t>
            </a:r>
            <a:r>
              <a:rPr lang="en">
                <a:latin typeface="EB Garamond SemiBold"/>
                <a:ea typeface="EB Garamond SemiBold"/>
                <a:cs typeface="EB Garamond SemiBold"/>
                <a:sym typeface="EB Garamond SemiBold"/>
              </a:rPr>
              <a:t>Requirement</a:t>
            </a:r>
            <a:endParaRPr>
              <a:latin typeface="EB Garamond SemiBold"/>
              <a:ea typeface="EB Garamond SemiBold"/>
              <a:cs typeface="EB Garamond SemiBold"/>
              <a:sym typeface="EB Garamond SemiBold"/>
            </a:endParaRPr>
          </a:p>
        </p:txBody>
      </p:sp>
      <p:sp>
        <p:nvSpPr>
          <p:cNvPr id="183" name="Google Shape;18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The gloves will be powered by a battery that is secured each one</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What will require power for each glove:</a:t>
            </a:r>
            <a:endParaRPr>
              <a:latin typeface="EB Garamond"/>
              <a:ea typeface="EB Garamond"/>
              <a:cs typeface="EB Garamond"/>
              <a:sym typeface="EB Garamond"/>
            </a:endParaRPr>
          </a:p>
          <a:p>
            <a:pPr indent="-317500" lvl="1" marL="1371600" rtl="0" algn="l">
              <a:spcBef>
                <a:spcPts val="0"/>
              </a:spcBef>
              <a:spcAft>
                <a:spcPts val="0"/>
              </a:spcAft>
              <a:buSzPts val="1400"/>
              <a:buFont typeface="EB Garamond"/>
              <a:buChar char="○"/>
            </a:pPr>
            <a:r>
              <a:rPr lang="en">
                <a:latin typeface="EB Garamond"/>
                <a:ea typeface="EB Garamond"/>
                <a:cs typeface="EB Garamond"/>
                <a:sym typeface="EB Garamond"/>
              </a:rPr>
              <a:t>Beetle BLE with Bluetooth Capabilities</a:t>
            </a:r>
            <a:endParaRPr>
              <a:latin typeface="EB Garamond"/>
              <a:ea typeface="EB Garamond"/>
              <a:cs typeface="EB Garamond"/>
              <a:sym typeface="EB Garamond"/>
            </a:endParaRPr>
          </a:p>
          <a:p>
            <a:pPr indent="-317500" lvl="1" marL="1371600" rtl="0" algn="l">
              <a:spcBef>
                <a:spcPts val="0"/>
              </a:spcBef>
              <a:spcAft>
                <a:spcPts val="0"/>
              </a:spcAft>
              <a:buSzPts val="1400"/>
              <a:buFont typeface="EB Garamond"/>
              <a:buChar char="○"/>
            </a:pPr>
            <a:r>
              <a:rPr lang="en">
                <a:latin typeface="EB Garamond"/>
                <a:ea typeface="EB Garamond"/>
                <a:cs typeface="EB Garamond"/>
                <a:sym typeface="EB Garamond"/>
              </a:rPr>
              <a:t>5x Vibration Motors (</a:t>
            </a:r>
            <a:r>
              <a:rPr lang="en" sz="1350">
                <a:solidFill>
                  <a:schemeClr val="dk1"/>
                </a:solidFill>
                <a:latin typeface="EB Garamond"/>
                <a:ea typeface="EB Garamond"/>
                <a:cs typeface="EB Garamond"/>
                <a:sym typeface="EB Garamond"/>
              </a:rPr>
              <a:t>LRA Coin Vibration Motor)</a:t>
            </a:r>
            <a:r>
              <a:rPr lang="en">
                <a:latin typeface="EB Garamond"/>
                <a:ea typeface="EB Garamond"/>
                <a:cs typeface="EB Garamond"/>
                <a:sym typeface="EB Garamond"/>
              </a:rPr>
              <a:t> </a:t>
            </a:r>
            <a:endParaRPr>
              <a:latin typeface="EB Garamond"/>
              <a:ea typeface="EB Garamond"/>
              <a:cs typeface="EB Garamond"/>
              <a:sym typeface="EB Garamond"/>
            </a:endParaRPr>
          </a:p>
          <a:p>
            <a:pPr indent="-317500" lvl="1" marL="1371600" rtl="0" algn="l">
              <a:spcBef>
                <a:spcPts val="0"/>
              </a:spcBef>
              <a:spcAft>
                <a:spcPts val="0"/>
              </a:spcAft>
              <a:buSzPts val="1400"/>
              <a:buFont typeface="EB Garamond"/>
              <a:buChar char="○"/>
            </a:pPr>
            <a:r>
              <a:rPr lang="en">
                <a:latin typeface="EB Garamond"/>
                <a:ea typeface="EB Garamond"/>
                <a:cs typeface="EB Garamond"/>
                <a:sym typeface="EB Garamond"/>
              </a:rPr>
              <a:t>5x RGB LEDs</a:t>
            </a:r>
            <a:endParaRPr>
              <a:latin typeface="EB Garamond"/>
              <a:ea typeface="EB Garamond"/>
              <a:cs typeface="EB Garamond"/>
              <a:sym typeface="EB Garamond"/>
            </a:endParaRPr>
          </a:p>
          <a:p>
            <a:pPr indent="0" lvl="0" marL="0" rtl="0" algn="l">
              <a:spcBef>
                <a:spcPts val="1200"/>
              </a:spcBef>
              <a:spcAft>
                <a:spcPts val="1200"/>
              </a:spcAft>
              <a:buNone/>
            </a:pPr>
            <a:r>
              <a:t/>
            </a:r>
            <a:endParaRPr>
              <a:latin typeface="EB Garamond"/>
              <a:ea typeface="EB Garamond"/>
              <a:cs typeface="EB Garamond"/>
              <a:sym typeface="EB Garamond"/>
            </a:endParaRPr>
          </a:p>
        </p:txBody>
      </p:sp>
      <p:graphicFrame>
        <p:nvGraphicFramePr>
          <p:cNvPr id="184" name="Google Shape;184;p31"/>
          <p:cNvGraphicFramePr/>
          <p:nvPr/>
        </p:nvGraphicFramePr>
        <p:xfrm>
          <a:off x="207400" y="2953325"/>
          <a:ext cx="3000000" cy="3000000"/>
        </p:xfrm>
        <a:graphic>
          <a:graphicData uri="http://schemas.openxmlformats.org/drawingml/2006/table">
            <a:tbl>
              <a:tblPr>
                <a:noFill/>
                <a:tableStyleId>{D807372D-876D-41F1-BDCC-41E54FA28575}</a:tableStyleId>
              </a:tblPr>
              <a:tblGrid>
                <a:gridCol w="1648650"/>
                <a:gridCol w="1554125"/>
                <a:gridCol w="1845575"/>
                <a:gridCol w="1829825"/>
                <a:gridCol w="1778750"/>
              </a:tblGrid>
              <a:tr h="609575">
                <a:tc>
                  <a:txBody>
                    <a:bodyPr/>
                    <a:lstStyle/>
                    <a:p>
                      <a:pPr indent="0" lvl="0" marL="0" rtl="0" algn="ctr">
                        <a:spcBef>
                          <a:spcPts val="0"/>
                        </a:spcBef>
                        <a:spcAft>
                          <a:spcPts val="0"/>
                        </a:spcAft>
                        <a:buNone/>
                      </a:pPr>
                      <a:r>
                        <a:t/>
                      </a:r>
                      <a:endParaRPr>
                        <a:latin typeface="EB Garamond"/>
                        <a:ea typeface="EB Garamond"/>
                        <a:cs typeface="EB Garamond"/>
                        <a:sym typeface="EB Garamond"/>
                      </a:endParaRPr>
                    </a:p>
                  </a:txBody>
                  <a:tcPr marT="91425" marB="91425" marR="91425" marL="91425"/>
                </a:tc>
                <a:tc>
                  <a:txBody>
                    <a:bodyPr/>
                    <a:lstStyle/>
                    <a:p>
                      <a:pPr indent="0" lvl="0" marL="0" rtl="0" algn="ctr">
                        <a:spcBef>
                          <a:spcPts val="0"/>
                        </a:spcBef>
                        <a:spcAft>
                          <a:spcPts val="0"/>
                        </a:spcAft>
                        <a:buNone/>
                      </a:pPr>
                      <a:r>
                        <a:rPr lang="en">
                          <a:latin typeface="EB Garamond"/>
                          <a:ea typeface="EB Garamond"/>
                          <a:cs typeface="EB Garamond"/>
                          <a:sym typeface="EB Garamond"/>
                        </a:rPr>
                        <a:t>Beetle BLE</a:t>
                      </a:r>
                      <a:endParaRPr>
                        <a:latin typeface="EB Garamond"/>
                        <a:ea typeface="EB Garamond"/>
                        <a:cs typeface="EB Garamond"/>
                        <a:sym typeface="EB Garamond"/>
                      </a:endParaRPr>
                    </a:p>
                  </a:txBody>
                  <a:tcPr marT="91425" marB="91425" marR="91425" marL="91425"/>
                </a:tc>
                <a:tc>
                  <a:txBody>
                    <a:bodyPr/>
                    <a:lstStyle/>
                    <a:p>
                      <a:pPr indent="0" lvl="0" marL="0" rtl="0" algn="ctr">
                        <a:spcBef>
                          <a:spcPts val="0"/>
                        </a:spcBef>
                        <a:spcAft>
                          <a:spcPts val="0"/>
                        </a:spcAft>
                        <a:buNone/>
                      </a:pPr>
                      <a:r>
                        <a:rPr lang="en">
                          <a:latin typeface="EB Garamond"/>
                          <a:ea typeface="EB Garamond"/>
                          <a:cs typeface="EB Garamond"/>
                          <a:sym typeface="EB Garamond"/>
                        </a:rPr>
                        <a:t>Vibration Motors x5</a:t>
                      </a:r>
                      <a:endParaRPr>
                        <a:latin typeface="EB Garamond"/>
                        <a:ea typeface="EB Garamond"/>
                        <a:cs typeface="EB Garamond"/>
                        <a:sym typeface="EB Garamond"/>
                      </a:endParaRPr>
                    </a:p>
                  </a:txBody>
                  <a:tcPr marT="91425" marB="91425" marR="91425" marL="91425"/>
                </a:tc>
                <a:tc>
                  <a:txBody>
                    <a:bodyPr/>
                    <a:lstStyle/>
                    <a:p>
                      <a:pPr indent="0" lvl="0" marL="0" rtl="0" algn="ctr">
                        <a:spcBef>
                          <a:spcPts val="0"/>
                        </a:spcBef>
                        <a:spcAft>
                          <a:spcPts val="0"/>
                        </a:spcAft>
                        <a:buNone/>
                      </a:pPr>
                      <a:r>
                        <a:rPr lang="en">
                          <a:latin typeface="EB Garamond"/>
                          <a:ea typeface="EB Garamond"/>
                          <a:cs typeface="EB Garamond"/>
                          <a:sym typeface="EB Garamond"/>
                        </a:rPr>
                        <a:t>RGB LEDs x5</a:t>
                      </a:r>
                      <a:endParaRPr>
                        <a:latin typeface="EB Garamond"/>
                        <a:ea typeface="EB Garamond"/>
                        <a:cs typeface="EB Garamond"/>
                        <a:sym typeface="EB Garamond"/>
                      </a:endParaRPr>
                    </a:p>
                  </a:txBody>
                  <a:tcPr marT="91425" marB="91425" marR="91425" marL="91425"/>
                </a:tc>
                <a:tc>
                  <a:txBody>
                    <a:bodyPr/>
                    <a:lstStyle/>
                    <a:p>
                      <a:pPr indent="0" lvl="0" marL="0" rtl="0" algn="ctr">
                        <a:spcBef>
                          <a:spcPts val="0"/>
                        </a:spcBef>
                        <a:spcAft>
                          <a:spcPts val="0"/>
                        </a:spcAft>
                        <a:buNone/>
                      </a:pPr>
                      <a:r>
                        <a:rPr lang="en">
                          <a:latin typeface="EB Garamond"/>
                          <a:ea typeface="EB Garamond"/>
                          <a:cs typeface="EB Garamond"/>
                          <a:sym typeface="EB Garamond"/>
                        </a:rPr>
                        <a:t>Total</a:t>
                      </a:r>
                      <a:endParaRPr>
                        <a:latin typeface="EB Garamond"/>
                        <a:ea typeface="EB Garamond"/>
                        <a:cs typeface="EB Garamond"/>
                        <a:sym typeface="EB Garamond"/>
                      </a:endParaRPr>
                    </a:p>
                  </a:txBody>
                  <a:tcPr marT="91425" marB="91425" marR="91425" marL="91425"/>
                </a:tc>
              </a:tr>
              <a:tr h="609575">
                <a:tc>
                  <a:txBody>
                    <a:bodyPr/>
                    <a:lstStyle/>
                    <a:p>
                      <a:pPr indent="0" lvl="0" marL="0" rtl="0" algn="ctr">
                        <a:spcBef>
                          <a:spcPts val="0"/>
                        </a:spcBef>
                        <a:spcAft>
                          <a:spcPts val="0"/>
                        </a:spcAft>
                        <a:buNone/>
                      </a:pPr>
                      <a:r>
                        <a:rPr lang="en">
                          <a:latin typeface="EB Garamond"/>
                          <a:ea typeface="EB Garamond"/>
                          <a:cs typeface="EB Garamond"/>
                          <a:sym typeface="EB Garamond"/>
                        </a:rPr>
                        <a:t>Max Power Draw</a:t>
                      </a:r>
                      <a:endParaRPr>
                        <a:latin typeface="EB Garamond"/>
                        <a:ea typeface="EB Garamond"/>
                        <a:cs typeface="EB Garamond"/>
                        <a:sym typeface="EB Garamond"/>
                      </a:endParaRPr>
                    </a:p>
                  </a:txBody>
                  <a:tcPr marT="91425" marB="91425" marR="91425" marL="91425"/>
                </a:tc>
                <a:tc>
                  <a:txBody>
                    <a:bodyPr/>
                    <a:lstStyle/>
                    <a:p>
                      <a:pPr indent="0" lvl="0" marL="0" rtl="0" algn="ctr">
                        <a:spcBef>
                          <a:spcPts val="0"/>
                        </a:spcBef>
                        <a:spcAft>
                          <a:spcPts val="0"/>
                        </a:spcAft>
                        <a:buNone/>
                      </a:pPr>
                      <a:r>
                        <a:rPr lang="en">
                          <a:latin typeface="EB Garamond"/>
                          <a:ea typeface="EB Garamond"/>
                          <a:cs typeface="EB Garamond"/>
                          <a:sym typeface="EB Garamond"/>
                        </a:rPr>
                        <a:t>10mA</a:t>
                      </a:r>
                      <a:endParaRPr>
                        <a:latin typeface="EB Garamond"/>
                        <a:ea typeface="EB Garamond"/>
                        <a:cs typeface="EB Garamond"/>
                        <a:sym typeface="EB Garamond"/>
                      </a:endParaRPr>
                    </a:p>
                  </a:txBody>
                  <a:tcPr marT="91425" marB="91425" marR="91425" marL="91425"/>
                </a:tc>
                <a:tc>
                  <a:txBody>
                    <a:bodyPr/>
                    <a:lstStyle/>
                    <a:p>
                      <a:pPr indent="0" lvl="0" marL="0" rtl="0" algn="ctr">
                        <a:spcBef>
                          <a:spcPts val="0"/>
                        </a:spcBef>
                        <a:spcAft>
                          <a:spcPts val="0"/>
                        </a:spcAft>
                        <a:buNone/>
                      </a:pPr>
                      <a:r>
                        <a:rPr lang="en">
                          <a:latin typeface="EB Garamond"/>
                          <a:ea typeface="EB Garamond"/>
                          <a:cs typeface="EB Garamond"/>
                          <a:sym typeface="EB Garamond"/>
                        </a:rPr>
                        <a:t>80mA * 5 = 400 mA</a:t>
                      </a:r>
                      <a:endParaRPr>
                        <a:latin typeface="EB Garamond"/>
                        <a:ea typeface="EB Garamond"/>
                        <a:cs typeface="EB Garamond"/>
                        <a:sym typeface="EB Garamond"/>
                      </a:endParaRPr>
                    </a:p>
                  </a:txBody>
                  <a:tcPr marT="91425" marB="91425" marR="91425" marL="91425"/>
                </a:tc>
                <a:tc>
                  <a:txBody>
                    <a:bodyPr/>
                    <a:lstStyle/>
                    <a:p>
                      <a:pPr indent="0" lvl="0" marL="0" rtl="0" algn="ctr">
                        <a:spcBef>
                          <a:spcPts val="0"/>
                        </a:spcBef>
                        <a:spcAft>
                          <a:spcPts val="0"/>
                        </a:spcAft>
                        <a:buNone/>
                      </a:pPr>
                      <a:r>
                        <a:rPr lang="en">
                          <a:latin typeface="EB Garamond"/>
                          <a:ea typeface="EB Garamond"/>
                          <a:cs typeface="EB Garamond"/>
                          <a:sym typeface="EB Garamond"/>
                        </a:rPr>
                        <a:t>20mA * 5 = 100 mA</a:t>
                      </a:r>
                      <a:endParaRPr>
                        <a:latin typeface="EB Garamond"/>
                        <a:ea typeface="EB Garamond"/>
                        <a:cs typeface="EB Garamond"/>
                        <a:sym typeface="EB Garamond"/>
                      </a:endParaRPr>
                    </a:p>
                  </a:txBody>
                  <a:tcPr marT="91425" marB="91425" marR="91425" marL="91425"/>
                </a:tc>
                <a:tc>
                  <a:txBody>
                    <a:bodyPr/>
                    <a:lstStyle/>
                    <a:p>
                      <a:pPr indent="0" lvl="0" marL="0" rtl="0" algn="ctr">
                        <a:spcBef>
                          <a:spcPts val="0"/>
                        </a:spcBef>
                        <a:spcAft>
                          <a:spcPts val="0"/>
                        </a:spcAft>
                        <a:buNone/>
                      </a:pPr>
                      <a:r>
                        <a:rPr lang="en">
                          <a:latin typeface="EB Garamond"/>
                          <a:ea typeface="EB Garamond"/>
                          <a:cs typeface="EB Garamond"/>
                          <a:sym typeface="EB Garamond"/>
                        </a:rPr>
                        <a:t>510mA</a:t>
                      </a:r>
                      <a:endParaRPr>
                        <a:latin typeface="EB Garamond"/>
                        <a:ea typeface="EB Garamond"/>
                        <a:cs typeface="EB Garamond"/>
                        <a:sym typeface="EB Garamond"/>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2510104" y="3781434"/>
            <a:ext cx="181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EB Garamond"/>
                <a:ea typeface="EB Garamond"/>
                <a:cs typeface="EB Garamond"/>
                <a:sym typeface="EB Garamond"/>
              </a:rPr>
              <a:t>Team Lead,  Front &amp; Backend Development</a:t>
            </a:r>
            <a:endParaRPr>
              <a:latin typeface="EB Garamond"/>
              <a:ea typeface="EB Garamond"/>
              <a:cs typeface="EB Garamond"/>
              <a:sym typeface="EB Garamond"/>
            </a:endParaRPr>
          </a:p>
        </p:txBody>
      </p:sp>
      <p:sp>
        <p:nvSpPr>
          <p:cNvPr id="61" name="Google Shape;61;p14"/>
          <p:cNvSpPr txBox="1"/>
          <p:nvPr>
            <p:ph type="ctrTitle"/>
          </p:nvPr>
        </p:nvSpPr>
        <p:spPr>
          <a:xfrm>
            <a:off x="311700" y="185530"/>
            <a:ext cx="8520600" cy="996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800">
                <a:latin typeface="EB Garamond SemiBold"/>
                <a:ea typeface="EB Garamond SemiBold"/>
                <a:cs typeface="EB Garamond SemiBold"/>
                <a:sym typeface="EB Garamond SemiBold"/>
              </a:rPr>
              <a:t>Introduction</a:t>
            </a:r>
            <a:endParaRPr sz="3800">
              <a:latin typeface="EB Garamond SemiBold"/>
              <a:ea typeface="EB Garamond SemiBold"/>
              <a:cs typeface="EB Garamond SemiBold"/>
              <a:sym typeface="EB Garamond SemiBold"/>
            </a:endParaRPr>
          </a:p>
        </p:txBody>
      </p:sp>
      <p:pic>
        <p:nvPicPr>
          <p:cNvPr id="62" name="Google Shape;62;p14"/>
          <p:cNvPicPr preferRelativeResize="0"/>
          <p:nvPr/>
        </p:nvPicPr>
        <p:blipFill>
          <a:blip r:embed="rId4">
            <a:alphaModFix/>
          </a:blip>
          <a:stretch>
            <a:fillRect/>
          </a:stretch>
        </p:blipFill>
        <p:spPr>
          <a:xfrm>
            <a:off x="311700" y="1362075"/>
            <a:ext cx="1814300" cy="2419351"/>
          </a:xfrm>
          <a:prstGeom prst="rect">
            <a:avLst/>
          </a:prstGeom>
          <a:noFill/>
          <a:ln>
            <a:noFill/>
          </a:ln>
        </p:spPr>
      </p:pic>
      <p:pic>
        <p:nvPicPr>
          <p:cNvPr id="63" name="Google Shape;63;p14"/>
          <p:cNvPicPr preferRelativeResize="0"/>
          <p:nvPr/>
        </p:nvPicPr>
        <p:blipFill>
          <a:blip r:embed="rId5">
            <a:alphaModFix/>
          </a:blip>
          <a:stretch>
            <a:fillRect/>
          </a:stretch>
        </p:blipFill>
        <p:spPr>
          <a:xfrm>
            <a:off x="7018000" y="1362546"/>
            <a:ext cx="1814300" cy="2418406"/>
          </a:xfrm>
          <a:prstGeom prst="rect">
            <a:avLst/>
          </a:prstGeom>
          <a:noFill/>
          <a:ln>
            <a:noFill/>
          </a:ln>
        </p:spPr>
      </p:pic>
      <p:pic>
        <p:nvPicPr>
          <p:cNvPr id="64" name="Google Shape;64;p14"/>
          <p:cNvPicPr preferRelativeResize="0"/>
          <p:nvPr/>
        </p:nvPicPr>
        <p:blipFill>
          <a:blip r:embed="rId6">
            <a:alphaModFix/>
          </a:blip>
          <a:stretch>
            <a:fillRect/>
          </a:stretch>
        </p:blipFill>
        <p:spPr>
          <a:xfrm>
            <a:off x="2510157" y="1370158"/>
            <a:ext cx="1814301" cy="2403192"/>
          </a:xfrm>
          <a:prstGeom prst="rect">
            <a:avLst/>
          </a:prstGeom>
          <a:noFill/>
          <a:ln>
            <a:noFill/>
          </a:ln>
        </p:spPr>
      </p:pic>
      <p:sp>
        <p:nvSpPr>
          <p:cNvPr id="65" name="Google Shape;65;p14"/>
          <p:cNvSpPr txBox="1"/>
          <p:nvPr/>
        </p:nvSpPr>
        <p:spPr>
          <a:xfrm>
            <a:off x="215800" y="3781425"/>
            <a:ext cx="2006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EB Garamond"/>
                <a:ea typeface="EB Garamond"/>
                <a:cs typeface="EB Garamond"/>
                <a:sym typeface="EB Garamond"/>
              </a:rPr>
              <a:t>Software Lead, Sensor Subsystem, Backend Development</a:t>
            </a:r>
            <a:endParaRPr>
              <a:latin typeface="EB Garamond"/>
              <a:ea typeface="EB Garamond"/>
              <a:cs typeface="EB Garamond"/>
              <a:sym typeface="EB Garamond"/>
            </a:endParaRPr>
          </a:p>
        </p:txBody>
      </p:sp>
      <p:sp>
        <p:nvSpPr>
          <p:cNvPr id="66" name="Google Shape;66;p14"/>
          <p:cNvSpPr txBox="1"/>
          <p:nvPr/>
        </p:nvSpPr>
        <p:spPr>
          <a:xfrm>
            <a:off x="7017959" y="3781425"/>
            <a:ext cx="181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EB Garamond"/>
                <a:ea typeface="EB Garamond"/>
                <a:cs typeface="EB Garamond"/>
                <a:sym typeface="EB Garamond"/>
              </a:rPr>
              <a:t>Altium &amp; Budget Lead, Glove Subsystem</a:t>
            </a:r>
            <a:endParaRPr>
              <a:latin typeface="EB Garamond"/>
              <a:ea typeface="EB Garamond"/>
              <a:cs typeface="EB Garamond"/>
              <a:sym typeface="EB Garamond"/>
            </a:endParaRPr>
          </a:p>
        </p:txBody>
      </p:sp>
      <p:sp>
        <p:nvSpPr>
          <p:cNvPr id="67" name="Google Shape;67;p14"/>
          <p:cNvSpPr txBox="1"/>
          <p:nvPr/>
        </p:nvSpPr>
        <p:spPr>
          <a:xfrm>
            <a:off x="4708604" y="3781434"/>
            <a:ext cx="181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EB Garamond"/>
                <a:ea typeface="EB Garamond"/>
                <a:cs typeface="EB Garamond"/>
                <a:sym typeface="EB Garamond"/>
              </a:rPr>
              <a:t>Music Lead, Front End Development</a:t>
            </a:r>
            <a:endParaRPr>
              <a:latin typeface="EB Garamond"/>
              <a:ea typeface="EB Garamond"/>
              <a:cs typeface="EB Garamond"/>
              <a:sym typeface="EB Garamond"/>
            </a:endParaRPr>
          </a:p>
        </p:txBody>
      </p:sp>
      <p:pic>
        <p:nvPicPr>
          <p:cNvPr id="68" name="Google Shape;68;p14"/>
          <p:cNvPicPr preferRelativeResize="0"/>
          <p:nvPr/>
        </p:nvPicPr>
        <p:blipFill rotWithShape="1">
          <a:blip r:embed="rId7">
            <a:alphaModFix/>
          </a:blip>
          <a:srcRect b="7106" l="0" r="0" t="0"/>
          <a:stretch/>
        </p:blipFill>
        <p:spPr>
          <a:xfrm>
            <a:off x="4764050" y="1362075"/>
            <a:ext cx="1814300" cy="2419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32"/>
          <p:cNvSpPr txBox="1"/>
          <p:nvPr>
            <p:ph type="title"/>
          </p:nvPr>
        </p:nvSpPr>
        <p:spPr>
          <a:xfrm>
            <a:off x="161675" y="142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Proposed Custom PCB</a:t>
            </a:r>
            <a:endParaRPr>
              <a:latin typeface="EB Garamond SemiBold"/>
              <a:ea typeface="EB Garamond SemiBold"/>
              <a:cs typeface="EB Garamond SemiBold"/>
              <a:sym typeface="EB Garamond SemiBold"/>
            </a:endParaRPr>
          </a:p>
        </p:txBody>
      </p:sp>
      <p:sp>
        <p:nvSpPr>
          <p:cNvPr id="190" name="Google Shape;190;p32"/>
          <p:cNvSpPr txBox="1"/>
          <p:nvPr/>
        </p:nvSpPr>
        <p:spPr>
          <a:xfrm>
            <a:off x="598075" y="827300"/>
            <a:ext cx="81819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B Garamond"/>
                <a:ea typeface="EB Garamond"/>
                <a:cs typeface="EB Garamond"/>
                <a:sym typeface="EB Garamond"/>
              </a:rPr>
              <a:t>PCB for the Main System - Needs to </a:t>
            </a:r>
            <a:r>
              <a:rPr lang="en">
                <a:latin typeface="EB Garamond"/>
                <a:ea typeface="EB Garamond"/>
                <a:cs typeface="EB Garamond"/>
                <a:sym typeface="EB Garamond"/>
              </a:rPr>
              <a:t>accommodate</a:t>
            </a:r>
            <a:r>
              <a:rPr lang="en">
                <a:latin typeface="EB Garamond"/>
                <a:ea typeface="EB Garamond"/>
                <a:cs typeface="EB Garamond"/>
                <a:sym typeface="EB Garamond"/>
              </a:rPr>
              <a:t> Bluetooth, 44-64  LEDs, display and control buttons, with Synthesizer Capabilities)</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Use an ARM Cortex-A8 (Same processor as Beaglebone Black)</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Easy to port code with same architecture</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Bluetooth enabled</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MDBT42T-AT → Capable of high speed bluetooth</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Incorporate enough digital outputs to accommodate the 44-64 LEDs</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Video control to the screen</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Accomodations for the control buttons to navigate screen</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Audio Jack Out for speaker connection</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Video Output for the screen</a:t>
            </a:r>
            <a:endParaRPr>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a:p>
            <a:pPr indent="0" lvl="0" marL="0" rtl="0" algn="l">
              <a:spcBef>
                <a:spcPts val="0"/>
              </a:spcBef>
              <a:spcAft>
                <a:spcPts val="0"/>
              </a:spcAft>
              <a:buNone/>
            </a:pPr>
            <a:r>
              <a:rPr lang="en">
                <a:latin typeface="EB Garamond"/>
                <a:ea typeface="EB Garamond"/>
                <a:cs typeface="EB Garamond"/>
                <a:sym typeface="EB Garamond"/>
              </a:rPr>
              <a:t>PCB for the Gloves - Needs to </a:t>
            </a:r>
            <a:r>
              <a:rPr lang="en">
                <a:latin typeface="EB Garamond"/>
                <a:ea typeface="EB Garamond"/>
                <a:cs typeface="EB Garamond"/>
                <a:sym typeface="EB Garamond"/>
              </a:rPr>
              <a:t>accommodate</a:t>
            </a:r>
            <a:r>
              <a:rPr lang="en">
                <a:latin typeface="EB Garamond"/>
                <a:ea typeface="EB Garamond"/>
                <a:cs typeface="EB Garamond"/>
                <a:sym typeface="EB Garamond"/>
              </a:rPr>
              <a:t> Bluetooth, 5 LEDs, and 5 haptic feedback motors</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Use an ATMega328p</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Bluetooth enabled</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Incorporate enough digital and analog outputs to accommodate the 5 haptic feedback motors and the 5 LEDs </a:t>
            </a:r>
            <a:endParaRPr>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p:txBody>
      </p:sp>
      <p:pic>
        <p:nvPicPr>
          <p:cNvPr descr="MDBT42T-AT" id="191" name="Google Shape;191;p32" title="MDBT42T-AT"/>
          <p:cNvPicPr preferRelativeResize="0"/>
          <p:nvPr/>
        </p:nvPicPr>
        <p:blipFill>
          <a:blip r:embed="rId4">
            <a:alphaModFix/>
          </a:blip>
          <a:stretch>
            <a:fillRect/>
          </a:stretch>
        </p:blipFill>
        <p:spPr>
          <a:xfrm>
            <a:off x="7637125" y="2576600"/>
            <a:ext cx="1142851" cy="1142851"/>
          </a:xfrm>
          <a:prstGeom prst="rect">
            <a:avLst/>
          </a:prstGeom>
          <a:noFill/>
          <a:ln>
            <a:noFill/>
          </a:ln>
        </p:spPr>
      </p:pic>
      <p:pic>
        <p:nvPicPr>
          <p:cNvPr descr="ARM Cortex-A8 - Wikipedia" id="192" name="Google Shape;192;p32"/>
          <p:cNvPicPr preferRelativeResize="0"/>
          <p:nvPr/>
        </p:nvPicPr>
        <p:blipFill>
          <a:blip r:embed="rId5">
            <a:alphaModFix/>
          </a:blip>
          <a:stretch>
            <a:fillRect/>
          </a:stretch>
        </p:blipFill>
        <p:spPr>
          <a:xfrm>
            <a:off x="7637125" y="1433750"/>
            <a:ext cx="1142850" cy="1142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33"/>
          <p:cNvSpPr txBox="1"/>
          <p:nvPr>
            <p:ph type="title"/>
          </p:nvPr>
        </p:nvSpPr>
        <p:spPr>
          <a:xfrm>
            <a:off x="-209550" y="203100"/>
            <a:ext cx="2876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B Garamond SemiBold"/>
                <a:ea typeface="EB Garamond SemiBold"/>
                <a:cs typeface="EB Garamond SemiBold"/>
                <a:sym typeface="EB Garamond SemiBold"/>
              </a:rPr>
              <a:t>Preliminary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rPr lang="en">
                <a:latin typeface="EB Garamond SemiBold"/>
                <a:ea typeface="EB Garamond SemiBold"/>
                <a:cs typeface="EB Garamond SemiBold"/>
                <a:sym typeface="EB Garamond SemiBold"/>
              </a:rPr>
              <a:t>Design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rPr lang="en">
                <a:latin typeface="EB Garamond SemiBold"/>
                <a:ea typeface="EB Garamond SemiBold"/>
                <a:cs typeface="EB Garamond SemiBold"/>
                <a:sym typeface="EB Garamond SemiBold"/>
              </a:rPr>
              <a:t>(Software)</a:t>
            </a:r>
            <a:endParaRPr>
              <a:latin typeface="EB Garamond SemiBold"/>
              <a:ea typeface="EB Garamond SemiBold"/>
              <a:cs typeface="EB Garamond SemiBold"/>
              <a:sym typeface="EB Garamond SemiBold"/>
            </a:endParaRPr>
          </a:p>
        </p:txBody>
      </p:sp>
      <p:pic>
        <p:nvPicPr>
          <p:cNvPr id="198" name="Google Shape;198;p33"/>
          <p:cNvPicPr preferRelativeResize="0"/>
          <p:nvPr/>
        </p:nvPicPr>
        <p:blipFill>
          <a:blip r:embed="rId4">
            <a:alphaModFix/>
          </a:blip>
          <a:stretch>
            <a:fillRect/>
          </a:stretch>
        </p:blipFill>
        <p:spPr>
          <a:xfrm>
            <a:off x="2667150" y="0"/>
            <a:ext cx="5961683" cy="45803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MDR Deliverables</a:t>
            </a:r>
            <a:endParaRPr>
              <a:latin typeface="EB Garamond SemiBold"/>
              <a:ea typeface="EB Garamond SemiBold"/>
              <a:cs typeface="EB Garamond SemiBold"/>
              <a:sym typeface="EB Garamond SemiBold"/>
            </a:endParaRPr>
          </a:p>
        </p:txBody>
      </p:sp>
      <p:sp>
        <p:nvSpPr>
          <p:cNvPr id="204" name="Google Shape;204;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B Garamond"/>
                <a:ea typeface="EB Garamond"/>
                <a:cs typeface="EB Garamond"/>
                <a:sym typeface="EB Garamond"/>
              </a:rPr>
              <a:t>Given a MIDI keyboard, our design will include:</a:t>
            </a:r>
            <a:endParaRPr>
              <a:latin typeface="EB Garamond"/>
              <a:ea typeface="EB Garamond"/>
              <a:cs typeface="EB Garamond"/>
              <a:sym typeface="EB Garamond"/>
            </a:endParaRPr>
          </a:p>
          <a:p>
            <a:pPr indent="-342900" lvl="0" marL="457200" rtl="0" algn="l">
              <a:spcBef>
                <a:spcPts val="1200"/>
              </a:spcBef>
              <a:spcAft>
                <a:spcPts val="0"/>
              </a:spcAft>
              <a:buSzPts val="1800"/>
              <a:buFont typeface="EB Garamond"/>
              <a:buChar char="●"/>
            </a:pPr>
            <a:r>
              <a:rPr lang="en">
                <a:latin typeface="EB Garamond"/>
                <a:ea typeface="EB Garamond"/>
                <a:cs typeface="EB Garamond"/>
                <a:sym typeface="EB Garamond"/>
              </a:rPr>
              <a:t>A LCD screen and </a:t>
            </a:r>
            <a:r>
              <a:rPr lang="en">
                <a:latin typeface="EB Garamond"/>
                <a:ea typeface="EB Garamond"/>
                <a:cs typeface="EB Garamond"/>
                <a:sym typeface="EB Garamond"/>
              </a:rPr>
              <a:t>buttons</a:t>
            </a:r>
            <a:r>
              <a:rPr lang="en">
                <a:latin typeface="EB Garamond"/>
                <a:ea typeface="EB Garamond"/>
                <a:cs typeface="EB Garamond"/>
                <a:sym typeface="EB Garamond"/>
              </a:rPr>
              <a:t> for song selection and traversal </a:t>
            </a:r>
            <a:r>
              <a:rPr lang="en">
                <a:latin typeface="EB Garamond"/>
                <a:ea typeface="EB Garamond"/>
                <a:cs typeface="EB Garamond"/>
                <a:sym typeface="EB Garamond"/>
              </a:rPr>
              <a:t>through</a:t>
            </a:r>
            <a:r>
              <a:rPr lang="en">
                <a:latin typeface="EB Garamond"/>
                <a:ea typeface="EB Garamond"/>
                <a:cs typeface="EB Garamond"/>
                <a:sym typeface="EB Garamond"/>
              </a:rPr>
              <a:t> the GUI</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RGB LED lights for each key on the keyboard</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Two Gloves that provide feedback haptic feedback for the user if the song is played and a unique LED light for each finger.</a:t>
            </a:r>
            <a:endParaRPr>
              <a:latin typeface="EB Garamond"/>
              <a:ea typeface="EB Garamond"/>
              <a:cs typeface="EB Garamond"/>
              <a:sym typeface="EB Garamond"/>
            </a:endParaRPr>
          </a:p>
          <a:p>
            <a:pPr indent="-317500" lvl="1" marL="1371600" rtl="0" algn="l">
              <a:spcBef>
                <a:spcPts val="0"/>
              </a:spcBef>
              <a:spcAft>
                <a:spcPts val="0"/>
              </a:spcAft>
              <a:buSzPts val="1400"/>
              <a:buFont typeface="EB Garamond"/>
              <a:buChar char="○"/>
            </a:pPr>
            <a:r>
              <a:rPr lang="en">
                <a:latin typeface="EB Garamond"/>
                <a:ea typeface="EB Garamond"/>
                <a:cs typeface="EB Garamond"/>
                <a:sym typeface="EB Garamond"/>
              </a:rPr>
              <a:t>LED lights between keys and fingers will correlate so the correct hand placement is used</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Performance feedback on the interface after each song is played</a:t>
            </a:r>
            <a:endParaRPr>
              <a:latin typeface="EB Garamond"/>
              <a:ea typeface="EB Garamond"/>
              <a:cs typeface="EB Garamond"/>
              <a:sym typeface="EB Garamond"/>
            </a:endParaRPr>
          </a:p>
          <a:p>
            <a:pPr indent="-317500" lvl="1" marL="1371600" rtl="0" algn="l">
              <a:spcBef>
                <a:spcPts val="0"/>
              </a:spcBef>
              <a:spcAft>
                <a:spcPts val="0"/>
              </a:spcAft>
              <a:buSzPts val="1400"/>
              <a:buFont typeface="EB Garamond"/>
              <a:buChar char="○"/>
            </a:pPr>
            <a:r>
              <a:rPr lang="en">
                <a:latin typeface="EB Garamond"/>
                <a:ea typeface="EB Garamond"/>
                <a:cs typeface="EB Garamond"/>
                <a:sym typeface="EB Garamond"/>
              </a:rPr>
              <a:t>User note accuracy and tempo displayed on the LCD screen</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Prominent audio so the user can easily distinguish songs and learn alongside them</a:t>
            </a:r>
            <a:endParaRPr>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1000"/>
                                        <p:tgtEl>
                                          <p:spTgt spid="2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1000"/>
                                        <p:tgtEl>
                                          <p:spTgt spid="2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Effect filter="fade" transition="in">
                                      <p:cBhvr>
                                        <p:cTn dur="1000"/>
                                        <p:tgtEl>
                                          <p:spTgt spid="2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animEffect filter="fade" transition="in">
                                      <p:cBhvr>
                                        <p:cTn dur="1000"/>
                                        <p:tgtEl>
                                          <p:spTgt spid="2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animEffect filter="fade" transition="in">
                                      <p:cBhvr>
                                        <p:cTn dur="1000"/>
                                        <p:tgtEl>
                                          <p:spTgt spid="20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animEffect filter="fade" transition="in">
                                      <p:cBhvr>
                                        <p:cTn dur="1000"/>
                                        <p:tgtEl>
                                          <p:spTgt spid="20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MDR Demonstration</a:t>
            </a:r>
            <a:endParaRPr>
              <a:latin typeface="EB Garamond SemiBold"/>
              <a:ea typeface="EB Garamond SemiBold"/>
              <a:cs typeface="EB Garamond SemiBold"/>
              <a:sym typeface="EB Garamond SemiBold"/>
            </a:endParaRPr>
          </a:p>
        </p:txBody>
      </p:sp>
      <p:sp>
        <p:nvSpPr>
          <p:cNvPr id="210" name="Google Shape;210;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Demonstrator will sit down at the Digital Piano and place on gloves</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Demonstrator will select song and training level</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Demonstrator will play the song following the LEDs on the keys and with the Gloves</a:t>
            </a:r>
            <a:endParaRPr>
              <a:latin typeface="EB Garamond"/>
              <a:ea typeface="EB Garamond"/>
              <a:cs typeface="EB Garamond"/>
              <a:sym typeface="EB Garamond"/>
            </a:endParaRPr>
          </a:p>
          <a:p>
            <a:pPr indent="-317500" lvl="1" marL="1828800" rtl="0" algn="l">
              <a:spcBef>
                <a:spcPts val="0"/>
              </a:spcBef>
              <a:spcAft>
                <a:spcPts val="0"/>
              </a:spcAft>
              <a:buSzPts val="1400"/>
              <a:buFont typeface="EB Garamond"/>
              <a:buChar char="○"/>
            </a:pPr>
            <a:r>
              <a:rPr lang="en">
                <a:latin typeface="EB Garamond"/>
                <a:ea typeface="EB Garamond"/>
                <a:cs typeface="EB Garamond"/>
                <a:sym typeface="EB Garamond"/>
              </a:rPr>
              <a:t>The notes will be heard through our external speakers</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Demonstrator will be given analytics at the end of the song</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Demonstrator will show that the correct finger will vibrate when a key is missed</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Demonstrator will show that when an incorrect key is pressed all fingers will vibrate</a:t>
            </a:r>
            <a:endParaRPr>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Effect filter="fade" transition="in">
                                      <p:cBhvr>
                                        <p:cTn dur="1000"/>
                                        <p:tgtEl>
                                          <p:spTgt spid="2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animEffect filter="fade" transition="in">
                                      <p:cBhvr>
                                        <p:cTn dur="1000"/>
                                        <p:tgtEl>
                                          <p:spTgt spid="2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animEffect filter="fade" transition="in">
                                      <p:cBhvr>
                                        <p:cTn dur="1000"/>
                                        <p:tgtEl>
                                          <p:spTgt spid="2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5" st="5"/>
                                            </p:txEl>
                                          </p:spTgt>
                                        </p:tgtEl>
                                        <p:attrNameLst>
                                          <p:attrName>style.visibility</p:attrName>
                                        </p:attrNameLst>
                                      </p:cBhvr>
                                      <p:to>
                                        <p:strVal val="visible"/>
                                      </p:to>
                                    </p:set>
                                    <p:animEffect filter="fade" transition="in">
                                      <p:cBhvr>
                                        <p:cTn dur="1000"/>
                                        <p:tgtEl>
                                          <p:spTgt spid="21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6" st="6"/>
                                            </p:txEl>
                                          </p:spTgt>
                                        </p:tgtEl>
                                        <p:attrNameLst>
                                          <p:attrName>style.visibility</p:attrName>
                                        </p:attrNameLst>
                                      </p:cBhvr>
                                      <p:to>
                                        <p:strVal val="visible"/>
                                      </p:to>
                                    </p:set>
                                    <p:animEffect filter="fade" transition="in">
                                      <p:cBhvr>
                                        <p:cTn dur="1000"/>
                                        <p:tgtEl>
                                          <p:spTgt spid="21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36"/>
          <p:cNvSpPr txBox="1"/>
          <p:nvPr>
            <p:ph type="title"/>
          </p:nvPr>
        </p:nvSpPr>
        <p:spPr>
          <a:xfrm>
            <a:off x="531075" y="555225"/>
            <a:ext cx="2341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B Garamond SemiBold"/>
                <a:ea typeface="EB Garamond SemiBold"/>
                <a:cs typeface="EB Garamond SemiBold"/>
                <a:sym typeface="EB Garamond SemiBold"/>
              </a:rPr>
              <a:t>Project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rPr lang="en">
                <a:latin typeface="EB Garamond SemiBold"/>
                <a:ea typeface="EB Garamond SemiBold"/>
                <a:cs typeface="EB Garamond SemiBold"/>
                <a:sym typeface="EB Garamond SemiBold"/>
              </a:rPr>
              <a:t>Expenditures</a:t>
            </a:r>
            <a:endParaRPr>
              <a:latin typeface="EB Garamond SemiBold"/>
              <a:ea typeface="EB Garamond SemiBold"/>
              <a:cs typeface="EB Garamond SemiBold"/>
              <a:sym typeface="EB Garamond SemiBold"/>
            </a:endParaRPr>
          </a:p>
        </p:txBody>
      </p:sp>
      <p:graphicFrame>
        <p:nvGraphicFramePr>
          <p:cNvPr id="216" name="Google Shape;216;p36"/>
          <p:cNvGraphicFramePr/>
          <p:nvPr/>
        </p:nvGraphicFramePr>
        <p:xfrm>
          <a:off x="3520813" y="33905"/>
          <a:ext cx="3000000" cy="3000000"/>
        </p:xfrm>
        <a:graphic>
          <a:graphicData uri="http://schemas.openxmlformats.org/drawingml/2006/table">
            <a:tbl>
              <a:tblPr>
                <a:noFill/>
                <a:tableStyleId>{D807372D-876D-41F1-BDCC-41E54FA28575}</a:tableStyleId>
              </a:tblPr>
              <a:tblGrid>
                <a:gridCol w="3200625"/>
                <a:gridCol w="1612550"/>
              </a:tblGrid>
              <a:tr h="267675">
                <a:tc>
                  <a:txBody>
                    <a:bodyPr/>
                    <a:lstStyle/>
                    <a:p>
                      <a:pPr indent="0" lvl="0" marL="0" rtl="0" algn="ctr">
                        <a:spcBef>
                          <a:spcPts val="0"/>
                        </a:spcBef>
                        <a:spcAft>
                          <a:spcPts val="0"/>
                        </a:spcAft>
                        <a:buNone/>
                      </a:pPr>
                      <a:r>
                        <a:rPr b="1" lang="en" sz="400">
                          <a:solidFill>
                            <a:schemeClr val="lt1"/>
                          </a:solidFill>
                          <a:latin typeface="EB Garamond"/>
                          <a:ea typeface="EB Garamond"/>
                          <a:cs typeface="EB Garamond"/>
                          <a:sym typeface="EB Garamond"/>
                        </a:rPr>
                        <a:t>Item</a:t>
                      </a:r>
                      <a:endParaRPr b="1" sz="400">
                        <a:solidFill>
                          <a:schemeClr val="lt1"/>
                        </a:solidFill>
                        <a:latin typeface="EB Garamond"/>
                        <a:ea typeface="EB Garamond"/>
                        <a:cs typeface="EB Garamond"/>
                        <a:sym typeface="EB Garamond"/>
                      </a:endParaRPr>
                    </a:p>
                  </a:txBody>
                  <a:tcPr marT="91425" marB="91425" marR="91425" marL="91425" anchor="ctr">
                    <a:lnR cap="flat" cmpd="sng" w="9525">
                      <a:solidFill>
                        <a:srgbClr val="CCCCCC"/>
                      </a:solidFill>
                      <a:prstDash val="solid"/>
                      <a:round/>
                      <a:headEnd len="sm" w="sm" type="none"/>
                      <a:tailEnd len="sm" w="sm" type="none"/>
                    </a:lnR>
                    <a:solidFill>
                      <a:schemeClr val="dk2"/>
                    </a:solidFill>
                  </a:tcPr>
                </a:tc>
                <a:tc>
                  <a:txBody>
                    <a:bodyPr/>
                    <a:lstStyle/>
                    <a:p>
                      <a:pPr indent="0" lvl="0" marL="0" rtl="0" algn="ctr">
                        <a:spcBef>
                          <a:spcPts val="0"/>
                        </a:spcBef>
                        <a:spcAft>
                          <a:spcPts val="0"/>
                        </a:spcAft>
                        <a:buNone/>
                      </a:pPr>
                      <a:r>
                        <a:rPr b="1" lang="en" sz="400">
                          <a:solidFill>
                            <a:schemeClr val="lt1"/>
                          </a:solidFill>
                          <a:latin typeface="EB Garamond"/>
                          <a:ea typeface="EB Garamond"/>
                          <a:cs typeface="EB Garamond"/>
                          <a:sym typeface="EB Garamond"/>
                        </a:rPr>
                        <a:t>Predicted Cost </a:t>
                      </a:r>
                      <a:endParaRPr b="1" sz="400">
                        <a:solidFill>
                          <a:schemeClr val="lt1"/>
                        </a:solidFill>
                        <a:latin typeface="EB Garamond"/>
                        <a:ea typeface="EB Garamond"/>
                        <a:cs typeface="EB Garamond"/>
                        <a:sym typeface="EB Garamon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2"/>
                    </a:solidFill>
                  </a:tcPr>
                </a:tc>
              </a:tr>
              <a:tr h="267675">
                <a:tc>
                  <a:txBody>
                    <a:bodyPr/>
                    <a:lstStyle/>
                    <a:p>
                      <a:pPr indent="0" lvl="0" marL="0" rtl="0" algn="ctr">
                        <a:spcBef>
                          <a:spcPts val="0"/>
                        </a:spcBef>
                        <a:spcAft>
                          <a:spcPts val="0"/>
                        </a:spcAft>
                        <a:buClr>
                          <a:schemeClr val="dk1"/>
                        </a:buClr>
                        <a:buSzPts val="1100"/>
                        <a:buFont typeface="Arial"/>
                        <a:buNone/>
                      </a:pPr>
                      <a:r>
                        <a:rPr b="1" lang="en" sz="500">
                          <a:solidFill>
                            <a:schemeClr val="dk1"/>
                          </a:solidFill>
                          <a:latin typeface="EB Garamond"/>
                          <a:ea typeface="EB Garamond"/>
                          <a:cs typeface="EB Garamond"/>
                          <a:sym typeface="EB Garamond"/>
                        </a:rPr>
                        <a:t>Keyboard (M5 MIDI Keyboard)</a:t>
                      </a:r>
                      <a:endParaRPr b="1" sz="500">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$ 0</a:t>
                      </a:r>
                      <a:endParaRPr sz="500">
                        <a:latin typeface="EB Garamond"/>
                        <a:ea typeface="EB Garamond"/>
                        <a:cs typeface="EB Garamond"/>
                        <a:sym typeface="EB Garamond"/>
                      </a:endParaRPr>
                    </a:p>
                  </a:txBody>
                  <a:tcPr marT="91425" marB="91425" marR="91425" marL="91425" anchor="ctr">
                    <a:lnT cap="flat" cmpd="sng" w="9525">
                      <a:solidFill>
                        <a:srgbClr val="CCCCCC"/>
                      </a:solidFill>
                      <a:prstDash val="solid"/>
                      <a:round/>
                      <a:headEnd len="sm" w="sm" type="none"/>
                      <a:tailEnd len="sm" w="sm" type="none"/>
                    </a:lnT>
                    <a:solidFill>
                      <a:schemeClr val="lt1"/>
                    </a:solidFill>
                  </a:tcPr>
                </a:tc>
              </a:tr>
              <a:tr h="267675">
                <a:tc>
                  <a:txBody>
                    <a:bodyPr/>
                    <a:lstStyle/>
                    <a:p>
                      <a:pPr indent="0" lvl="0" marL="0" rtl="0" algn="ctr">
                        <a:spcBef>
                          <a:spcPts val="0"/>
                        </a:spcBef>
                        <a:spcAft>
                          <a:spcPts val="0"/>
                        </a:spcAft>
                        <a:buNone/>
                      </a:pPr>
                      <a:r>
                        <a:rPr b="1" lang="en" sz="500">
                          <a:solidFill>
                            <a:schemeClr val="dk1"/>
                          </a:solidFill>
                          <a:latin typeface="EB Garamond"/>
                          <a:ea typeface="EB Garamond"/>
                          <a:cs typeface="EB Garamond"/>
                          <a:sym typeface="EB Garamond"/>
                        </a:rPr>
                        <a:t>MIDI to USB Converter</a:t>
                      </a:r>
                      <a:endParaRPr b="1" sz="500">
                        <a:solidFill>
                          <a:schemeClr val="dk1"/>
                        </a:solidFill>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$ 10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Clr>
                          <a:schemeClr val="dk1"/>
                        </a:buClr>
                        <a:buSzPts val="1100"/>
                        <a:buFont typeface="Arial"/>
                        <a:buNone/>
                      </a:pPr>
                      <a:r>
                        <a:rPr b="1" lang="en" sz="500">
                          <a:solidFill>
                            <a:schemeClr val="dk1"/>
                          </a:solidFill>
                          <a:latin typeface="EB Garamond"/>
                          <a:ea typeface="EB Garamond"/>
                          <a:cs typeface="EB Garamond"/>
                          <a:sym typeface="EB Garamond"/>
                        </a:rPr>
                        <a:t>Parent Controller (Beaglebone Black)</a:t>
                      </a:r>
                      <a:endParaRPr b="1" sz="500">
                        <a:solidFill>
                          <a:schemeClr val="dk1"/>
                        </a:solidFill>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None/>
                      </a:pPr>
                      <a:r>
                        <a:rPr b="1" lang="en" sz="500">
                          <a:solidFill>
                            <a:schemeClr val="dk1"/>
                          </a:solidFill>
                          <a:latin typeface="EB Garamond"/>
                          <a:ea typeface="EB Garamond"/>
                          <a:cs typeface="EB Garamond"/>
                          <a:sym typeface="EB Garamond"/>
                        </a:rPr>
                        <a:t>Screen</a:t>
                      </a:r>
                      <a:endParaRPr b="1" sz="500">
                        <a:solidFill>
                          <a:schemeClr val="dk1"/>
                        </a:solidFill>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$ 40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None/>
                      </a:pPr>
                      <a:r>
                        <a:rPr b="1" lang="en" sz="500">
                          <a:solidFill>
                            <a:schemeClr val="dk1"/>
                          </a:solidFill>
                          <a:latin typeface="EB Garamond"/>
                          <a:ea typeface="EB Garamond"/>
                          <a:cs typeface="EB Garamond"/>
                          <a:sym typeface="EB Garamond"/>
                        </a:rPr>
                        <a:t>Push Buttons</a:t>
                      </a:r>
                      <a:endParaRPr b="1" sz="500">
                        <a:solidFill>
                          <a:schemeClr val="dk1"/>
                        </a:solidFill>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$ 0 </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Clr>
                          <a:schemeClr val="dk1"/>
                        </a:buClr>
                        <a:buSzPts val="1100"/>
                        <a:buFont typeface="Arial"/>
                        <a:buNone/>
                      </a:pPr>
                      <a:r>
                        <a:rPr b="1" lang="en" sz="500">
                          <a:solidFill>
                            <a:schemeClr val="dk1"/>
                          </a:solidFill>
                          <a:latin typeface="EB Garamond"/>
                          <a:ea typeface="EB Garamond"/>
                          <a:cs typeface="EB Garamond"/>
                          <a:sym typeface="EB Garamond"/>
                        </a:rPr>
                        <a:t>RGB LEDs</a:t>
                      </a:r>
                      <a:endParaRPr b="1" sz="500">
                        <a:solidFill>
                          <a:schemeClr val="dk1"/>
                        </a:solidFill>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$ 20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None/>
                      </a:pPr>
                      <a:r>
                        <a:rPr b="1" lang="en" sz="500">
                          <a:solidFill>
                            <a:schemeClr val="dk1"/>
                          </a:solidFill>
                          <a:latin typeface="EB Garamond"/>
                          <a:ea typeface="EB Garamond"/>
                          <a:cs typeface="EB Garamond"/>
                          <a:sym typeface="EB Garamond"/>
                        </a:rPr>
                        <a:t>Gloves</a:t>
                      </a:r>
                      <a:endParaRPr b="1" sz="500">
                        <a:solidFill>
                          <a:schemeClr val="dk1"/>
                        </a:solidFill>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$ 0 </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Clr>
                          <a:schemeClr val="dk1"/>
                        </a:buClr>
                        <a:buSzPts val="1100"/>
                        <a:buFont typeface="Arial"/>
                        <a:buNone/>
                      </a:pPr>
                      <a:r>
                        <a:rPr b="1" lang="en" sz="500">
                          <a:solidFill>
                            <a:schemeClr val="dk1"/>
                          </a:solidFill>
                          <a:latin typeface="EB Garamond"/>
                          <a:ea typeface="EB Garamond"/>
                          <a:cs typeface="EB Garamond"/>
                          <a:sym typeface="EB Garamond"/>
                        </a:rPr>
                        <a:t>Daughter Controller (Beetle BLE for Gloves)</a:t>
                      </a:r>
                      <a:endParaRPr b="1" sz="500">
                        <a:solidFill>
                          <a:schemeClr val="dk1"/>
                        </a:solidFill>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$ 30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None/>
                      </a:pPr>
                      <a:r>
                        <a:rPr b="1" lang="en" sz="500">
                          <a:solidFill>
                            <a:schemeClr val="dk1"/>
                          </a:solidFill>
                          <a:latin typeface="EB Garamond"/>
                          <a:ea typeface="EB Garamond"/>
                          <a:cs typeface="EB Garamond"/>
                          <a:sym typeface="EB Garamond"/>
                        </a:rPr>
                        <a:t>Haptic Sensors</a:t>
                      </a:r>
                      <a:endParaRPr b="1" sz="500">
                        <a:solidFill>
                          <a:schemeClr val="dk1"/>
                        </a:solidFill>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$ 40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None/>
                      </a:pPr>
                      <a:r>
                        <a:rPr b="1" lang="en" sz="500">
                          <a:solidFill>
                            <a:schemeClr val="dk1"/>
                          </a:solidFill>
                          <a:latin typeface="EB Garamond"/>
                          <a:ea typeface="EB Garamond"/>
                          <a:cs typeface="EB Garamond"/>
                          <a:sym typeface="EB Garamond"/>
                        </a:rPr>
                        <a:t>Rechargeable Battery</a:t>
                      </a:r>
                      <a:endParaRPr b="1" sz="500">
                        <a:solidFill>
                          <a:schemeClr val="dk1"/>
                        </a:solidFill>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Clr>
                          <a:schemeClr val="dk1"/>
                        </a:buClr>
                        <a:buSzPts val="1100"/>
                        <a:buFont typeface="Arial"/>
                        <a:buNone/>
                      </a:pPr>
                      <a:r>
                        <a:rPr b="1" lang="en" sz="500">
                          <a:solidFill>
                            <a:schemeClr val="dk1"/>
                          </a:solidFill>
                          <a:latin typeface="EB Garamond"/>
                          <a:ea typeface="EB Garamond"/>
                          <a:cs typeface="EB Garamond"/>
                          <a:sym typeface="EB Garamond"/>
                        </a:rPr>
                        <a:t>Daughter Controller (Arduino Uno for Speaker)</a:t>
                      </a:r>
                      <a:endParaRPr b="1" sz="500">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Clr>
                          <a:schemeClr val="dk1"/>
                        </a:buClr>
                        <a:buSzPts val="1100"/>
                        <a:buFont typeface="Arial"/>
                        <a:buNone/>
                      </a:pPr>
                      <a:r>
                        <a:rPr b="1" lang="en" sz="500">
                          <a:latin typeface="EB Garamond"/>
                          <a:ea typeface="EB Garamond"/>
                          <a:cs typeface="EB Garamond"/>
                          <a:sym typeface="EB Garamond"/>
                        </a:rPr>
                        <a:t>Musical Instrument Shield</a:t>
                      </a:r>
                      <a:endParaRPr b="1" sz="500">
                        <a:latin typeface="EB Garamond"/>
                        <a:ea typeface="EB Garamond"/>
                        <a:cs typeface="EB Garamond"/>
                        <a:sym typeface="EB Garamond"/>
                      </a:endParaRPr>
                    </a:p>
                  </a:txBody>
                  <a:tcPr marT="91425" marB="91425" marR="91425" marL="91425" anchor="ctr">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$ 20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Clr>
                          <a:schemeClr val="dk1"/>
                        </a:buClr>
                        <a:buSzPts val="1100"/>
                        <a:buFont typeface="Arial"/>
                        <a:buNone/>
                      </a:pPr>
                      <a:r>
                        <a:rPr b="1" lang="en" sz="500">
                          <a:latin typeface="EB Garamond"/>
                          <a:ea typeface="EB Garamond"/>
                          <a:cs typeface="EB Garamond"/>
                          <a:sym typeface="EB Garamond"/>
                        </a:rPr>
                        <a:t>Speaker</a:t>
                      </a:r>
                      <a:endParaRPr b="1" sz="500">
                        <a:latin typeface="EB Garamond"/>
                        <a:ea typeface="EB Garamond"/>
                        <a:cs typeface="EB Garamond"/>
                        <a:sym typeface="EB Garamond"/>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$ 0</a:t>
                      </a:r>
                      <a:endParaRPr sz="500">
                        <a:latin typeface="EB Garamond"/>
                        <a:ea typeface="EB Garamond"/>
                        <a:cs typeface="EB Garamond"/>
                        <a:sym typeface="EB Garamond"/>
                      </a:endParaRPr>
                    </a:p>
                  </a:txBody>
                  <a:tcPr marT="91425" marB="91425" marR="91425" marL="91425" anchor="ctr">
                    <a:solidFill>
                      <a:schemeClr val="lt1"/>
                    </a:solidFill>
                  </a:tcPr>
                </a:tc>
              </a:tr>
              <a:tr h="267675">
                <a:tc>
                  <a:txBody>
                    <a:bodyPr/>
                    <a:lstStyle/>
                    <a:p>
                      <a:pPr indent="0" lvl="0" marL="0" rtl="0" algn="ctr">
                        <a:spcBef>
                          <a:spcPts val="0"/>
                        </a:spcBef>
                        <a:spcAft>
                          <a:spcPts val="0"/>
                        </a:spcAft>
                        <a:buNone/>
                      </a:pPr>
                      <a:r>
                        <a:rPr b="1" lang="en" sz="500">
                          <a:latin typeface="EB Garamond"/>
                          <a:ea typeface="EB Garamond"/>
                          <a:cs typeface="EB Garamond"/>
                          <a:sym typeface="EB Garamond"/>
                        </a:rPr>
                        <a:t>Early PCB Revisions</a:t>
                      </a:r>
                      <a:endParaRPr b="1"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$ 100</a:t>
                      </a:r>
                      <a:endParaRPr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solidFill>
                      <a:schemeClr val="lt1"/>
                    </a:solidFill>
                  </a:tcPr>
                </a:tc>
              </a:tr>
              <a:tr h="267675">
                <a:tc>
                  <a:txBody>
                    <a:bodyPr/>
                    <a:lstStyle/>
                    <a:p>
                      <a:pPr indent="0" lvl="0" marL="0" rtl="0" algn="ctr">
                        <a:spcBef>
                          <a:spcPts val="0"/>
                        </a:spcBef>
                        <a:spcAft>
                          <a:spcPts val="0"/>
                        </a:spcAft>
                        <a:buNone/>
                      </a:pPr>
                      <a:r>
                        <a:rPr b="1" lang="en" sz="500">
                          <a:latin typeface="EB Garamond"/>
                          <a:ea typeface="EB Garamond"/>
                          <a:cs typeface="EB Garamond"/>
                          <a:sym typeface="EB Garamond"/>
                        </a:rPr>
                        <a:t>Final PCB Revisions</a:t>
                      </a:r>
                      <a:endParaRPr b="1"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$ 150</a:t>
                      </a:r>
                      <a:endParaRPr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solidFill>
                      <a:schemeClr val="lt1"/>
                    </a:solidFill>
                  </a:tcPr>
                </a:tc>
              </a:tr>
              <a:tr h="267675">
                <a:tc>
                  <a:txBody>
                    <a:bodyPr/>
                    <a:lstStyle/>
                    <a:p>
                      <a:pPr indent="0" lvl="0" marL="0" rtl="0" algn="r">
                        <a:spcBef>
                          <a:spcPts val="0"/>
                        </a:spcBef>
                        <a:spcAft>
                          <a:spcPts val="0"/>
                        </a:spcAft>
                        <a:buNone/>
                      </a:pPr>
                      <a:r>
                        <a:rPr b="1" lang="en" sz="500">
                          <a:latin typeface="EB Garamond"/>
                          <a:ea typeface="EB Garamond"/>
                          <a:cs typeface="EB Garamond"/>
                          <a:sym typeface="EB Garamond"/>
                        </a:rPr>
                        <a:t>Totals: </a:t>
                      </a:r>
                      <a:endParaRPr b="1" sz="500">
                        <a:latin typeface="EB Garamond"/>
                        <a:ea typeface="EB Garamond"/>
                        <a:cs typeface="EB Garamond"/>
                        <a:sym typeface="EB Garamond"/>
                      </a:endParaRPr>
                    </a:p>
                  </a:txBody>
                  <a:tcPr marT="91425" marB="91425" marR="91425" marL="91425">
                    <a:lnT cap="flat" cmpd="sng" w="9525">
                      <a:solidFill>
                        <a:srgbClr val="9E9E9E"/>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a:t>
                      </a:r>
                      <a:r>
                        <a:rPr lang="en" sz="500">
                          <a:latin typeface="EB Garamond"/>
                          <a:ea typeface="EB Garamond"/>
                          <a:cs typeface="EB Garamond"/>
                          <a:sym typeface="EB Garamond"/>
                        </a:rPr>
                        <a:t>410</a:t>
                      </a:r>
                      <a:endParaRPr sz="500">
                        <a:latin typeface="EB Garamond"/>
                        <a:ea typeface="EB Garamond"/>
                        <a:cs typeface="EB Garamond"/>
                        <a:sym typeface="EB Garamond"/>
                      </a:endParaRPr>
                    </a:p>
                  </a:txBody>
                  <a:tcPr marT="91425" marB="91425" marR="91425" marL="91425" anchor="ctr">
                    <a:solidFill>
                      <a:schemeClr val="lt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37"/>
          <p:cNvSpPr txBox="1"/>
          <p:nvPr>
            <p:ph type="title"/>
          </p:nvPr>
        </p:nvSpPr>
        <p:spPr>
          <a:xfrm>
            <a:off x="311700" y="330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Project </a:t>
            </a:r>
            <a:r>
              <a:rPr lang="en">
                <a:latin typeface="EB Garamond SemiBold"/>
                <a:ea typeface="EB Garamond SemiBold"/>
                <a:cs typeface="EB Garamond SemiBold"/>
                <a:sym typeface="EB Garamond SemiBold"/>
              </a:rPr>
              <a:t>Management</a:t>
            </a:r>
            <a:endParaRPr>
              <a:latin typeface="EB Garamond SemiBold"/>
              <a:ea typeface="EB Garamond SemiBold"/>
              <a:cs typeface="EB Garamond SemiBold"/>
              <a:sym typeface="EB Garamond SemiBold"/>
            </a:endParaRPr>
          </a:p>
        </p:txBody>
      </p:sp>
      <p:sp>
        <p:nvSpPr>
          <p:cNvPr id="222" name="Google Shape;222;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latin typeface="EB Garamond"/>
                <a:ea typeface="EB Garamond"/>
                <a:cs typeface="EB Garamond"/>
                <a:sym typeface="EB Garamond"/>
                <a:hlinkClick r:id="rId4"/>
              </a:rPr>
              <a:t>Gaant Chart</a:t>
            </a:r>
            <a:endParaRPr>
              <a:latin typeface="EB Garamond"/>
              <a:ea typeface="EB Garamond"/>
              <a:cs typeface="EB Garamond"/>
              <a:sym typeface="EB Garamond"/>
            </a:endParaRPr>
          </a:p>
          <a:p>
            <a:pPr indent="-342900" lvl="0" marL="457200" rtl="0" algn="l">
              <a:spcBef>
                <a:spcPts val="1200"/>
              </a:spcBef>
              <a:spcAft>
                <a:spcPts val="0"/>
              </a:spcAft>
              <a:buSzPts val="1800"/>
              <a:buFont typeface="EB Garamond"/>
              <a:buChar char="-"/>
            </a:pPr>
            <a:r>
              <a:rPr lang="en">
                <a:latin typeface="EB Garamond"/>
                <a:ea typeface="EB Garamond"/>
                <a:cs typeface="EB Garamond"/>
                <a:sym typeface="EB Garamond"/>
              </a:rPr>
              <a:t>Include </a:t>
            </a:r>
            <a:r>
              <a:rPr lang="en">
                <a:latin typeface="EB Garamond"/>
                <a:ea typeface="EB Garamond"/>
                <a:cs typeface="EB Garamond"/>
                <a:sym typeface="EB Garamond"/>
              </a:rPr>
              <a:t>Gantt</a:t>
            </a:r>
            <a:r>
              <a:rPr lang="en">
                <a:latin typeface="EB Garamond"/>
                <a:ea typeface="EB Garamond"/>
                <a:cs typeface="EB Garamond"/>
                <a:sym typeface="EB Garamond"/>
              </a:rPr>
              <a:t> Chart,  Highlight individual responsibilities </a:t>
            </a:r>
            <a:endParaRPr>
              <a:latin typeface="EB Garamond"/>
              <a:ea typeface="EB Garamond"/>
              <a:cs typeface="EB Garamond"/>
              <a:sym typeface="EB Garamond"/>
            </a:endParaRPr>
          </a:p>
          <a:p>
            <a:pPr indent="0" lvl="0" marL="0" rtl="0" algn="l">
              <a:spcBef>
                <a:spcPts val="1200"/>
              </a:spcBef>
              <a:spcAft>
                <a:spcPts val="1200"/>
              </a:spcAft>
              <a:buNone/>
            </a:pPr>
            <a:r>
              <a:t/>
            </a:r>
            <a:endParaRPr>
              <a:latin typeface="EB Garamond"/>
              <a:ea typeface="EB Garamond"/>
              <a:cs typeface="EB Garamond"/>
              <a:sym typeface="EB Garamond"/>
            </a:endParaRPr>
          </a:p>
        </p:txBody>
      </p:sp>
      <p:pic>
        <p:nvPicPr>
          <p:cNvPr id="223" name="Google Shape;223;p37"/>
          <p:cNvPicPr preferRelativeResize="0"/>
          <p:nvPr/>
        </p:nvPicPr>
        <p:blipFill>
          <a:blip r:embed="rId5">
            <a:alphaModFix/>
          </a:blip>
          <a:stretch>
            <a:fillRect/>
          </a:stretch>
        </p:blipFill>
        <p:spPr>
          <a:xfrm>
            <a:off x="0" y="864658"/>
            <a:ext cx="9143998" cy="310588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38"/>
          <p:cNvSpPr txBox="1"/>
          <p:nvPr>
            <p:ph type="title"/>
          </p:nvPr>
        </p:nvSpPr>
        <p:spPr>
          <a:xfrm>
            <a:off x="311700" y="416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Individual Responsibilities</a:t>
            </a:r>
            <a:endParaRPr>
              <a:latin typeface="EB Garamond SemiBold"/>
              <a:ea typeface="EB Garamond SemiBold"/>
              <a:cs typeface="EB Garamond SemiBold"/>
              <a:sym typeface="EB Garamond SemiBold"/>
            </a:endParaRPr>
          </a:p>
        </p:txBody>
      </p:sp>
      <p:sp>
        <p:nvSpPr>
          <p:cNvPr id="229" name="Google Shape;229;p38"/>
          <p:cNvSpPr txBox="1"/>
          <p:nvPr>
            <p:ph idx="1" type="body"/>
          </p:nvPr>
        </p:nvSpPr>
        <p:spPr>
          <a:xfrm>
            <a:off x="311700" y="11357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For the most part everyone will be assisting one another in this project</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a:latin typeface="EB Garamond"/>
                <a:ea typeface="EB Garamond"/>
                <a:cs typeface="EB Garamond"/>
                <a:sym typeface="EB Garamond"/>
              </a:rPr>
              <a:t>Will Farland will be </a:t>
            </a:r>
            <a:r>
              <a:rPr lang="en">
                <a:latin typeface="EB Garamond"/>
                <a:ea typeface="EB Garamond"/>
                <a:cs typeface="EB Garamond"/>
                <a:sym typeface="EB Garamond"/>
              </a:rPr>
              <a:t>our Project Coordinator</a:t>
            </a:r>
            <a:endParaRPr>
              <a:latin typeface="EB Garamond"/>
              <a:ea typeface="EB Garamond"/>
              <a:cs typeface="EB Garamond"/>
              <a:sym typeface="EB Garamond"/>
            </a:endParaRPr>
          </a:p>
          <a:p>
            <a:pPr indent="0" lvl="0" marL="457200" rtl="0" algn="l">
              <a:spcBef>
                <a:spcPts val="1200"/>
              </a:spcBef>
              <a:spcAft>
                <a:spcPts val="0"/>
              </a:spcAft>
              <a:buNone/>
            </a:pPr>
            <a:r>
              <a:t/>
            </a:r>
            <a:endParaRPr>
              <a:latin typeface="EB Garamond"/>
              <a:ea typeface="EB Garamond"/>
              <a:cs typeface="EB Garamond"/>
              <a:sym typeface="EB Garamond"/>
            </a:endParaRPr>
          </a:p>
          <a:p>
            <a:pPr indent="-330200" lvl="0" marL="457200" rtl="0" algn="l">
              <a:spcBef>
                <a:spcPts val="1200"/>
              </a:spcBef>
              <a:spcAft>
                <a:spcPts val="0"/>
              </a:spcAft>
              <a:buSzPts val="1600"/>
              <a:buFont typeface="EB Garamond"/>
              <a:buChar char="●"/>
            </a:pPr>
            <a:r>
              <a:rPr lang="en" sz="1600">
                <a:latin typeface="EB Garamond"/>
                <a:ea typeface="EB Garamond"/>
                <a:cs typeface="EB Garamond"/>
                <a:sym typeface="EB Garamond"/>
              </a:rPr>
              <a:t>Will Farland: Main System Software (controller for LEDs and Screen)</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Allison Rizoli: Microcontrollers, PCB design, and Speaker Subsystem</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Alexander Charpentier: Sub System Software (controller for haptic, LEDS, and Speaker)</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Brendan Gentile: Interfacing for the screen, gloves, and LED strip</a:t>
            </a:r>
            <a:endParaRPr sz="1600">
              <a:latin typeface="EB Garamond"/>
              <a:ea typeface="EB Garamond"/>
              <a:cs typeface="EB Garamond"/>
              <a:sym typeface="EB Garamond"/>
            </a:endParaRPr>
          </a:p>
          <a:p>
            <a:pPr indent="0" lvl="0" marL="0" rtl="0" algn="l">
              <a:spcBef>
                <a:spcPts val="1200"/>
              </a:spcBef>
              <a:spcAft>
                <a:spcPts val="1200"/>
              </a:spcAft>
              <a:buNone/>
            </a:pPr>
            <a:r>
              <a:t/>
            </a:r>
            <a:endParaRPr>
              <a:latin typeface="EB Garamond"/>
              <a:ea typeface="EB Garamond"/>
              <a:cs typeface="EB Garamond"/>
              <a:sym typeface="EB 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39"/>
          <p:cNvSpPr txBox="1"/>
          <p:nvPr>
            <p:ph type="title"/>
          </p:nvPr>
        </p:nvSpPr>
        <p:spPr>
          <a:xfrm>
            <a:off x="2921575" y="1929525"/>
            <a:ext cx="2798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20">
                <a:latin typeface="EB Garamond SemiBold"/>
                <a:ea typeface="EB Garamond SemiBold"/>
                <a:cs typeface="EB Garamond SemiBold"/>
                <a:sym typeface="EB Garamond SemiBold"/>
              </a:rPr>
              <a:t>Questions</a:t>
            </a:r>
            <a:endParaRPr sz="3920">
              <a:latin typeface="EB Garamond SemiBold"/>
              <a:ea typeface="EB Garamond SemiBold"/>
              <a:cs typeface="EB Garamond SemiBold"/>
              <a:sym typeface="EB Garamond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Some Background</a:t>
            </a:r>
            <a:endParaRPr>
              <a:latin typeface="EB Garamond SemiBold"/>
              <a:ea typeface="EB Garamond SemiBold"/>
              <a:cs typeface="EB Garamond SemiBold"/>
              <a:sym typeface="EB Garamond SemiBold"/>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latin typeface="EB Garamond"/>
                <a:ea typeface="EB Garamond"/>
                <a:cs typeface="EB Garamond"/>
                <a:sym typeface="EB Garamond"/>
              </a:rPr>
              <a:t>-Currently piano lessons can cost anywhere from $20 to over $100 for an hour. The student also has to put in practice time while away from their teacher.</a:t>
            </a:r>
            <a:endParaRPr>
              <a:latin typeface="EB Garamond"/>
              <a:ea typeface="EB Garamond"/>
              <a:cs typeface="EB Garamond"/>
              <a:sym typeface="EB Garamond"/>
            </a:endParaRPr>
          </a:p>
          <a:p>
            <a:pPr indent="457200" lvl="0" marL="0" rtl="0" algn="l">
              <a:spcBef>
                <a:spcPts val="1200"/>
              </a:spcBef>
              <a:spcAft>
                <a:spcPts val="0"/>
              </a:spcAft>
              <a:buNone/>
            </a:pPr>
            <a:r>
              <a:rPr lang="en">
                <a:latin typeface="EB Garamond"/>
                <a:ea typeface="EB Garamond"/>
                <a:cs typeface="EB Garamond"/>
                <a:sym typeface="EB Garamond"/>
              </a:rPr>
              <a:t>-This price can scare away a lot of people who are interested in learning piano.</a:t>
            </a:r>
            <a:endParaRPr>
              <a:latin typeface="EB Garamond"/>
              <a:ea typeface="EB Garamond"/>
              <a:cs typeface="EB Garamond"/>
              <a:sym typeface="EB Garamond"/>
            </a:endParaRPr>
          </a:p>
          <a:p>
            <a:pPr indent="45720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rPr lang="en">
                <a:latin typeface="EB Garamond"/>
                <a:ea typeface="EB Garamond"/>
                <a:cs typeface="EB Garamond"/>
                <a:sym typeface="EB Garamond"/>
              </a:rPr>
              <a:t>-Piano’s are expensive. Digital and/or MIDI enabled pianos come at a decreased cost and have seen a rise in sales in the past decade.</a:t>
            </a:r>
            <a:endParaRPr>
              <a:latin typeface="EB Garamond"/>
              <a:ea typeface="EB Garamond"/>
              <a:cs typeface="EB Garamond"/>
              <a:sym typeface="EB Garamond"/>
            </a:endParaRPr>
          </a:p>
          <a:p>
            <a:pPr indent="0" lvl="0" marL="0" rtl="0" algn="l">
              <a:spcBef>
                <a:spcPts val="1200"/>
              </a:spcBef>
              <a:spcAft>
                <a:spcPts val="0"/>
              </a:spcAft>
              <a:buNone/>
            </a:pPr>
            <a:r>
              <a:rPr lang="en">
                <a:latin typeface="EB Garamond"/>
                <a:ea typeface="EB Garamond"/>
                <a:cs typeface="EB Garamond"/>
                <a:sym typeface="EB Garamond"/>
              </a:rPr>
              <a:t>	-They are very </a:t>
            </a:r>
            <a:r>
              <a:rPr lang="en">
                <a:latin typeface="EB Garamond"/>
                <a:ea typeface="EB Garamond"/>
                <a:cs typeface="EB Garamond"/>
                <a:sym typeface="EB Garamond"/>
              </a:rPr>
              <a:t>accessible</a:t>
            </a:r>
            <a:r>
              <a:rPr lang="en">
                <a:latin typeface="EB Garamond"/>
                <a:ea typeface="EB Garamond"/>
                <a:cs typeface="EB Garamond"/>
                <a:sym typeface="EB Garamond"/>
              </a:rPr>
              <a:t> even when on a tight budget.</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1200"/>
              </a:spcAft>
              <a:buNone/>
            </a:pPr>
            <a:r>
              <a:t/>
            </a:r>
            <a:endParaRPr>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ph idx="1" type="body"/>
          </p:nvPr>
        </p:nvSpPr>
        <p:spPr>
          <a:xfrm>
            <a:off x="311700" y="11400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latin typeface="EB Garamond"/>
                <a:ea typeface="EB Garamond"/>
                <a:cs typeface="EB Garamond"/>
                <a:sym typeface="EB Garamond"/>
              </a:rPr>
              <a:t>-</a:t>
            </a:r>
            <a:r>
              <a:rPr lang="en" sz="2100">
                <a:latin typeface="EB Garamond"/>
                <a:ea typeface="EB Garamond"/>
                <a:cs typeface="EB Garamond"/>
                <a:sym typeface="EB Garamond"/>
              </a:rPr>
              <a:t>How can beginning students learn to play the piano in a cost effective way with multiple levels of feedback? </a:t>
            </a:r>
            <a:endParaRPr sz="2100">
              <a:latin typeface="EB Garamond"/>
              <a:ea typeface="EB Garamond"/>
              <a:cs typeface="EB Garamond"/>
              <a:sym typeface="EB Garamond"/>
            </a:endParaRPr>
          </a:p>
          <a:p>
            <a:pPr indent="457200" lvl="0" marL="0" rtl="0" algn="l">
              <a:spcBef>
                <a:spcPts val="1200"/>
              </a:spcBef>
              <a:spcAft>
                <a:spcPts val="0"/>
              </a:spcAft>
              <a:buNone/>
            </a:pPr>
            <a:r>
              <a:rPr lang="en" sz="2100">
                <a:latin typeface="EB Garamond"/>
                <a:ea typeface="EB Garamond"/>
                <a:cs typeface="EB Garamond"/>
                <a:sym typeface="EB Garamond"/>
              </a:rPr>
              <a:t>-How can we keep these students engaged when there is no teacher?</a:t>
            </a:r>
            <a:endParaRPr sz="2100">
              <a:latin typeface="EB Garamond"/>
              <a:ea typeface="EB Garamond"/>
              <a:cs typeface="EB Garamond"/>
              <a:sym typeface="EB Garamond"/>
            </a:endParaRPr>
          </a:p>
          <a:p>
            <a:pPr indent="457200" lvl="0" marL="0" rtl="0" algn="l">
              <a:spcBef>
                <a:spcPts val="1200"/>
              </a:spcBef>
              <a:spcAft>
                <a:spcPts val="0"/>
              </a:spcAft>
              <a:buNone/>
            </a:pPr>
            <a:r>
              <a:rPr lang="en" sz="2100">
                <a:latin typeface="EB Garamond"/>
                <a:ea typeface="EB Garamond"/>
                <a:cs typeface="EB Garamond"/>
                <a:sym typeface="EB Garamond"/>
              </a:rPr>
              <a:t>-How can we make this accessible to a large number of piano students?</a:t>
            </a:r>
            <a:endParaRPr sz="2100">
              <a:latin typeface="EB Garamond"/>
              <a:ea typeface="EB Garamond"/>
              <a:cs typeface="EB Garamond"/>
              <a:sym typeface="EB Garamond"/>
            </a:endParaRPr>
          </a:p>
          <a:p>
            <a:pPr indent="0" lvl="0" marL="0" rtl="0" algn="l">
              <a:spcBef>
                <a:spcPts val="1200"/>
              </a:spcBef>
              <a:spcAft>
                <a:spcPts val="1200"/>
              </a:spcAft>
              <a:buNone/>
            </a:pPr>
            <a:r>
              <a:t/>
            </a:r>
            <a:endParaRPr>
              <a:latin typeface="EB Garamond"/>
              <a:ea typeface="EB Garamond"/>
              <a:cs typeface="EB Garamond"/>
              <a:sym typeface="EB Garamond"/>
            </a:endParaRPr>
          </a:p>
        </p:txBody>
      </p:sp>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Some Background</a:t>
            </a:r>
            <a:endParaRPr>
              <a:latin typeface="EB Garamond SemiBold"/>
              <a:ea typeface="EB Garamond SemiBold"/>
              <a:cs typeface="EB Garamond SemiBold"/>
              <a:sym typeface="EB Garamond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Problem Statement</a:t>
            </a:r>
            <a:endParaRPr>
              <a:latin typeface="EB Garamond SemiBold"/>
              <a:ea typeface="EB Garamond SemiBold"/>
              <a:cs typeface="EB Garamond SemiBold"/>
              <a:sym typeface="EB Garamond SemiBold"/>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B Garamond"/>
                <a:ea typeface="EB Garamond"/>
                <a:cs typeface="EB Garamond"/>
                <a:sym typeface="EB Garamond"/>
              </a:rPr>
              <a:t>	Prospective students trying to learn piano face many challenges. The upfront cost of a piano and a piano teacher can be too much for incoming students. They also must be prepared to practice and rehearse without any feedback on their own time. This task can lead many to be </a:t>
            </a:r>
            <a:r>
              <a:rPr lang="en">
                <a:latin typeface="EB Garamond"/>
                <a:ea typeface="EB Garamond"/>
                <a:cs typeface="EB Garamond"/>
                <a:sym typeface="EB Garamond"/>
              </a:rPr>
              <a:t>disengaged</a:t>
            </a:r>
            <a:r>
              <a:rPr lang="en">
                <a:latin typeface="EB Garamond"/>
                <a:ea typeface="EB Garamond"/>
                <a:cs typeface="EB Garamond"/>
                <a:sym typeface="EB Garamond"/>
              </a:rPr>
              <a:t> and uninterested in learning to play the </a:t>
            </a:r>
            <a:r>
              <a:rPr lang="en">
                <a:latin typeface="EB Garamond"/>
                <a:ea typeface="EB Garamond"/>
                <a:cs typeface="EB Garamond"/>
                <a:sym typeface="EB Garamond"/>
              </a:rPr>
              <a:t>piano</a:t>
            </a:r>
            <a:r>
              <a:rPr lang="en">
                <a:latin typeface="EB Garamond"/>
                <a:ea typeface="EB Garamond"/>
                <a:cs typeface="EB Garamond"/>
                <a:sym typeface="EB Garamond"/>
              </a:rPr>
              <a:t>. Because of this, many students stop paying for their lessons and </a:t>
            </a:r>
            <a:r>
              <a:rPr lang="en">
                <a:latin typeface="EB Garamond"/>
                <a:ea typeface="EB Garamond"/>
                <a:cs typeface="EB Garamond"/>
                <a:sym typeface="EB Garamond"/>
              </a:rPr>
              <a:t>discard</a:t>
            </a:r>
            <a:r>
              <a:rPr lang="en">
                <a:latin typeface="EB Garamond"/>
                <a:ea typeface="EB Garamond"/>
                <a:cs typeface="EB Garamond"/>
                <a:sym typeface="EB Garamond"/>
              </a:rPr>
              <a:t> their </a:t>
            </a:r>
            <a:r>
              <a:rPr lang="en">
                <a:latin typeface="EB Garamond"/>
                <a:ea typeface="EB Garamond"/>
                <a:cs typeface="EB Garamond"/>
                <a:sym typeface="EB Garamond"/>
              </a:rPr>
              <a:t>piano. Our solution to this will act as a at home trainer that will use an existing digital piano to reduce the learning curve and cost of a personal piano tutor.</a:t>
            </a:r>
            <a:r>
              <a:rPr lang="en">
                <a:latin typeface="EB Garamond"/>
                <a:ea typeface="EB Garamond"/>
                <a:cs typeface="EB Garamond"/>
                <a:sym typeface="EB Garamond"/>
              </a:rPr>
              <a:t> </a:t>
            </a:r>
            <a:endParaRPr>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Our Solution</a:t>
            </a:r>
            <a:endParaRPr>
              <a:latin typeface="EB Garamond SemiBold"/>
              <a:ea typeface="EB Garamond SemiBold"/>
              <a:cs typeface="EB Garamond SemiBold"/>
              <a:sym typeface="EB Garamond SemiBold"/>
            </a:endParaRPr>
          </a:p>
        </p:txBody>
      </p:sp>
      <p:sp>
        <p:nvSpPr>
          <p:cNvPr id="92" name="Google Shape;92;p18"/>
          <p:cNvSpPr txBox="1"/>
          <p:nvPr>
            <p:ph idx="1" type="body"/>
          </p:nvPr>
        </p:nvSpPr>
        <p:spPr>
          <a:xfrm>
            <a:off x="77050" y="1017725"/>
            <a:ext cx="51864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4907">
                <a:latin typeface="EB Garamond"/>
                <a:ea typeface="EB Garamond"/>
                <a:cs typeface="EB Garamond"/>
                <a:sym typeface="EB Garamond"/>
              </a:rPr>
              <a:t>The Piano Teacher will feature an LED </a:t>
            </a:r>
            <a:r>
              <a:rPr lang="en" sz="4907">
                <a:latin typeface="EB Garamond"/>
                <a:ea typeface="EB Garamond"/>
                <a:cs typeface="EB Garamond"/>
                <a:sym typeface="EB Garamond"/>
              </a:rPr>
              <a:t>harness</a:t>
            </a:r>
            <a:r>
              <a:rPr lang="en" sz="4907">
                <a:latin typeface="EB Garamond"/>
                <a:ea typeface="EB Garamond"/>
                <a:cs typeface="EB Garamond"/>
                <a:sym typeface="EB Garamond"/>
              </a:rPr>
              <a:t> for the keys that fits most digital pianos and two haptic gloves. There will also be a display with button controls.</a:t>
            </a:r>
            <a:endParaRPr sz="4907">
              <a:latin typeface="EB Garamond"/>
              <a:ea typeface="EB Garamond"/>
              <a:cs typeface="EB Garamond"/>
              <a:sym typeface="EB Garamond"/>
            </a:endParaRPr>
          </a:p>
          <a:p>
            <a:pPr indent="-306510" lvl="0" marL="457200" rtl="0" algn="l">
              <a:spcBef>
                <a:spcPts val="1200"/>
              </a:spcBef>
              <a:spcAft>
                <a:spcPts val="0"/>
              </a:spcAft>
              <a:buSzPct val="100000"/>
              <a:buFont typeface="EB Garamond"/>
              <a:buChar char="-"/>
            </a:pPr>
            <a:r>
              <a:rPr lang="en" sz="4907">
                <a:latin typeface="EB Garamond"/>
                <a:ea typeface="EB Garamond"/>
                <a:cs typeface="EB Garamond"/>
                <a:sym typeface="EB Garamond"/>
              </a:rPr>
              <a:t>The user will be able to select a song of their choice and play that song on the piano with different levels of assistance</a:t>
            </a:r>
            <a:endParaRPr sz="4907">
              <a:latin typeface="EB Garamond"/>
              <a:ea typeface="EB Garamond"/>
              <a:cs typeface="EB Garamond"/>
              <a:sym typeface="EB Garamond"/>
            </a:endParaRPr>
          </a:p>
          <a:p>
            <a:pPr indent="-306510" lvl="0" marL="457200" rtl="0" algn="l">
              <a:spcBef>
                <a:spcPts val="0"/>
              </a:spcBef>
              <a:spcAft>
                <a:spcPts val="0"/>
              </a:spcAft>
              <a:buSzPct val="100000"/>
              <a:buFont typeface="EB Garamond"/>
              <a:buChar char="-"/>
            </a:pPr>
            <a:r>
              <a:rPr lang="en" sz="4907">
                <a:latin typeface="EB Garamond"/>
                <a:ea typeface="EB Garamond"/>
                <a:cs typeface="EB Garamond"/>
                <a:sym typeface="EB Garamond"/>
              </a:rPr>
              <a:t>At the end of the song the system will display a report providing </a:t>
            </a:r>
            <a:r>
              <a:rPr lang="en" sz="4907">
                <a:latin typeface="EB Garamond"/>
                <a:ea typeface="EB Garamond"/>
                <a:cs typeface="EB Garamond"/>
                <a:sym typeface="EB Garamond"/>
              </a:rPr>
              <a:t>feedback</a:t>
            </a:r>
            <a:r>
              <a:rPr lang="en" sz="4907">
                <a:latin typeface="EB Garamond"/>
                <a:ea typeface="EB Garamond"/>
                <a:cs typeface="EB Garamond"/>
                <a:sym typeface="EB Garamond"/>
              </a:rPr>
              <a:t> for the user’s </a:t>
            </a:r>
            <a:r>
              <a:rPr lang="en" sz="4907">
                <a:latin typeface="EB Garamond"/>
                <a:ea typeface="EB Garamond"/>
                <a:cs typeface="EB Garamond"/>
                <a:sym typeface="EB Garamond"/>
              </a:rPr>
              <a:t>accuracy and tempo. The system will also suggest more practice or removing a level of assistance. </a:t>
            </a:r>
            <a:endParaRPr sz="4907">
              <a:latin typeface="EB Garamond"/>
              <a:ea typeface="EB Garamond"/>
              <a:cs typeface="EB Garamond"/>
              <a:sym typeface="EB Garamond"/>
            </a:endParaRPr>
          </a:p>
          <a:p>
            <a:pPr indent="0" lvl="0" marL="0" rtl="0" algn="l">
              <a:spcBef>
                <a:spcPts val="1200"/>
              </a:spcBef>
              <a:spcAft>
                <a:spcPts val="0"/>
              </a:spcAft>
              <a:buNone/>
            </a:pPr>
            <a:r>
              <a:t/>
            </a:r>
            <a:endParaRPr sz="4907">
              <a:latin typeface="EB Garamond"/>
              <a:ea typeface="EB Garamond"/>
              <a:cs typeface="EB Garamond"/>
              <a:sym typeface="EB Garamond"/>
            </a:endParaRPr>
          </a:p>
          <a:p>
            <a:pPr indent="0" lvl="0" marL="0" rtl="0" algn="l">
              <a:spcBef>
                <a:spcPts val="1200"/>
              </a:spcBef>
              <a:spcAft>
                <a:spcPts val="0"/>
              </a:spcAft>
              <a:buNone/>
            </a:pPr>
            <a:r>
              <a:rPr lang="en" sz="4907">
                <a:latin typeface="EB Garamond"/>
                <a:ea typeface="EB Garamond"/>
                <a:cs typeface="EB Garamond"/>
                <a:sym typeface="EB Garamond"/>
              </a:rPr>
              <a:t>Our Piano Teacher system includes two types of real time feedback:</a:t>
            </a:r>
            <a:endParaRPr sz="4907">
              <a:latin typeface="EB Garamond"/>
              <a:ea typeface="EB Garamond"/>
              <a:cs typeface="EB Garamond"/>
              <a:sym typeface="EB Garamond"/>
            </a:endParaRPr>
          </a:p>
          <a:p>
            <a:pPr indent="-306510" lvl="0" marL="457200" rtl="0" algn="l">
              <a:spcBef>
                <a:spcPts val="1200"/>
              </a:spcBef>
              <a:spcAft>
                <a:spcPts val="0"/>
              </a:spcAft>
              <a:buSzPct val="100000"/>
              <a:buFont typeface="EB Garamond"/>
              <a:buChar char="-"/>
            </a:pPr>
            <a:r>
              <a:rPr lang="en" sz="4907">
                <a:latin typeface="EB Garamond"/>
                <a:ea typeface="EB Garamond"/>
                <a:cs typeface="EB Garamond"/>
                <a:sym typeface="EB Garamond"/>
              </a:rPr>
              <a:t>Two gloves that provide haptic feedback when a key is pressed incorrectly and a different LED light on each finger.</a:t>
            </a:r>
            <a:endParaRPr sz="4907">
              <a:latin typeface="EB Garamond"/>
              <a:ea typeface="EB Garamond"/>
              <a:cs typeface="EB Garamond"/>
              <a:sym typeface="EB Garamond"/>
            </a:endParaRPr>
          </a:p>
          <a:p>
            <a:pPr indent="-306510" lvl="0" marL="457200" rtl="0" algn="l">
              <a:spcBef>
                <a:spcPts val="0"/>
              </a:spcBef>
              <a:spcAft>
                <a:spcPts val="0"/>
              </a:spcAft>
              <a:buSzPct val="100000"/>
              <a:buFont typeface="EB Garamond"/>
              <a:buChar char="-"/>
            </a:pPr>
            <a:r>
              <a:rPr lang="en" sz="4907">
                <a:latin typeface="EB Garamond"/>
                <a:ea typeface="EB Garamond"/>
                <a:cs typeface="EB Garamond"/>
                <a:sym typeface="EB Garamond"/>
              </a:rPr>
              <a:t>LED lights for each piano key that tells the user to press a key with a certain finger and will flash when the wrong key is pressed.</a:t>
            </a:r>
            <a:endParaRPr sz="4907">
              <a:latin typeface="EB Garamond"/>
              <a:ea typeface="EB Garamond"/>
              <a:cs typeface="EB Garamond"/>
              <a:sym typeface="EB Garamond"/>
            </a:endParaRPr>
          </a:p>
          <a:p>
            <a:pPr indent="0" lvl="0" marL="0" rtl="0" algn="l">
              <a:spcBef>
                <a:spcPts val="1200"/>
              </a:spcBef>
              <a:spcAft>
                <a:spcPts val="0"/>
              </a:spcAft>
              <a:buNone/>
            </a:pPr>
            <a:r>
              <a:t/>
            </a:r>
            <a:endParaRPr sz="2107">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457200" rtl="0" algn="l">
              <a:spcBef>
                <a:spcPts val="1200"/>
              </a:spcBef>
              <a:spcAft>
                <a:spcPts val="1200"/>
              </a:spcAft>
              <a:buNone/>
            </a:pPr>
            <a:r>
              <a:t/>
            </a:r>
            <a:endParaRPr>
              <a:latin typeface="EB Garamond"/>
              <a:ea typeface="EB Garamond"/>
              <a:cs typeface="EB Garamond"/>
              <a:sym typeface="EB Garamond"/>
            </a:endParaRPr>
          </a:p>
        </p:txBody>
      </p:sp>
      <p:pic>
        <p:nvPicPr>
          <p:cNvPr id="93" name="Google Shape;93;p18"/>
          <p:cNvPicPr preferRelativeResize="0"/>
          <p:nvPr/>
        </p:nvPicPr>
        <p:blipFill>
          <a:blip r:embed="rId5">
            <a:alphaModFix/>
          </a:blip>
          <a:stretch>
            <a:fillRect/>
          </a:stretch>
        </p:blipFill>
        <p:spPr>
          <a:xfrm>
            <a:off x="5415850" y="1170125"/>
            <a:ext cx="3575750" cy="286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378025" y="28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latin typeface="EB Garamond Medium"/>
                <a:ea typeface="EB Garamond Medium"/>
                <a:cs typeface="EB Garamond Medium"/>
                <a:sym typeface="EB Garamond Medium"/>
              </a:rPr>
              <a:t>Main System </a:t>
            </a:r>
            <a:r>
              <a:rPr lang="en" sz="2720">
                <a:latin typeface="EB Garamond Medium"/>
                <a:ea typeface="EB Garamond Medium"/>
                <a:cs typeface="EB Garamond Medium"/>
                <a:sym typeface="EB Garamond Medium"/>
              </a:rPr>
              <a:t>Specifications (Keyboard / Mainboard)</a:t>
            </a:r>
            <a:endParaRPr sz="2720">
              <a:latin typeface="EB Garamond Medium"/>
              <a:ea typeface="EB Garamond Medium"/>
              <a:cs typeface="EB Garamond Medium"/>
              <a:sym typeface="EB Garamond Medium"/>
            </a:endParaRPr>
          </a:p>
        </p:txBody>
      </p:sp>
      <p:sp>
        <p:nvSpPr>
          <p:cNvPr id="99" name="Google Shape;99;p19"/>
          <p:cNvSpPr txBox="1"/>
          <p:nvPr>
            <p:ph idx="1" type="body"/>
          </p:nvPr>
        </p:nvSpPr>
        <p:spPr>
          <a:xfrm>
            <a:off x="378025" y="853450"/>
            <a:ext cx="8520600" cy="3752400"/>
          </a:xfrm>
          <a:prstGeom prst="rect">
            <a:avLst/>
          </a:prstGeom>
        </p:spPr>
        <p:txBody>
          <a:bodyPr anchorCtr="0" anchor="t" bIns="91425" lIns="91425" spcFirstLastPara="1" rIns="91425" wrap="square" tIns="91425">
            <a:normAutofit lnSpcReduction="10000"/>
          </a:bodyPr>
          <a:lstStyle/>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System is applicable to any MIDI keyboard </a:t>
            </a:r>
            <a:endParaRPr sz="1784">
              <a:solidFill>
                <a:srgbClr val="000000"/>
              </a:solidFill>
              <a:latin typeface="EB Garamond"/>
              <a:ea typeface="EB Garamond"/>
              <a:cs typeface="EB Garamond"/>
              <a:sym typeface="EB Garamond"/>
            </a:endParaRPr>
          </a:p>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System will play the correct note through speaker/headphones</a:t>
            </a:r>
            <a:endParaRPr sz="1784">
              <a:solidFill>
                <a:srgbClr val="000000"/>
              </a:solidFill>
              <a:latin typeface="EB Garamond"/>
              <a:ea typeface="EB Garamond"/>
              <a:cs typeface="EB Garamond"/>
              <a:sym typeface="EB Garamond"/>
            </a:endParaRPr>
          </a:p>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System will present song library and data analytics to the user via a screen</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Analytics include accuracy, tempo, and recommendations</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Song library can be easily expanded</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User will be able to change the level of training needed</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User input will be done with multiple buttons and be responsive within 10ms</a:t>
            </a:r>
            <a:endParaRPr sz="1784">
              <a:solidFill>
                <a:srgbClr val="000000"/>
              </a:solidFill>
              <a:latin typeface="EB Garamond"/>
              <a:ea typeface="EB Garamond"/>
              <a:cs typeface="EB Garamond"/>
              <a:sym typeface="EB Garamond"/>
            </a:endParaRPr>
          </a:p>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System will light individual LEDs to instruct the user to press those piano keys</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The LED harness will have an RGB LED strip for each key</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The LED will light up within 5ms of an instruction being sent</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The LEDs on each key will light up a different color that corresponds to each finger</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chemeClr val="dk1"/>
              </a:buClr>
              <a:buSzPts val="1784"/>
              <a:buFont typeface="EB Garamond"/>
              <a:buChar char="○"/>
            </a:pPr>
            <a:r>
              <a:rPr lang="en" sz="1784">
                <a:solidFill>
                  <a:schemeClr val="dk1"/>
                </a:solidFill>
                <a:latin typeface="EB Garamond"/>
                <a:ea typeface="EB Garamond"/>
                <a:cs typeface="EB Garamond"/>
                <a:sym typeface="EB Garamond"/>
              </a:rPr>
              <a:t>The LEDs will light up at a specific tempo dependent on the song choice and difficulty settings</a:t>
            </a:r>
            <a:endParaRPr sz="1784">
              <a:solidFill>
                <a:srgbClr val="000000"/>
              </a:solidFill>
              <a:latin typeface="EB Garamond"/>
              <a:ea typeface="EB Garamond"/>
              <a:cs typeface="EB Garamond"/>
              <a:sym typeface="EB Garamond"/>
            </a:endParaRPr>
          </a:p>
          <a:p>
            <a:pPr indent="-341906" lvl="0" marL="457200" rtl="0" algn="l">
              <a:lnSpc>
                <a:spcPct val="95000"/>
              </a:lnSpc>
              <a:spcBef>
                <a:spcPts val="0"/>
              </a:spcBef>
              <a:spcAft>
                <a:spcPts val="0"/>
              </a:spcAft>
              <a:buClr>
                <a:schemeClr val="dk1"/>
              </a:buClr>
              <a:buSzPts val="1784"/>
              <a:buFont typeface="EB Garamond"/>
              <a:buChar char="●"/>
            </a:pPr>
            <a:r>
              <a:rPr lang="en" sz="1784">
                <a:solidFill>
                  <a:schemeClr val="dk1"/>
                </a:solidFill>
                <a:latin typeface="EB Garamond"/>
                <a:ea typeface="EB Garamond"/>
                <a:cs typeface="EB Garamond"/>
                <a:sym typeface="EB Garamond"/>
              </a:rPr>
              <a:t>System will use MIDI data to determine if the correct keys were pressed</a:t>
            </a:r>
            <a:endParaRPr sz="1784">
              <a:solidFill>
                <a:schemeClr val="dk1"/>
              </a:solidFill>
              <a:latin typeface="EB Garamond"/>
              <a:ea typeface="EB Garamond"/>
              <a:cs typeface="EB Garamond"/>
              <a:sym typeface="EB Garamond"/>
            </a:endParaRPr>
          </a:p>
          <a:p>
            <a:pPr indent="-341906" lvl="1" marL="914400" rtl="0" algn="l">
              <a:lnSpc>
                <a:spcPct val="95000"/>
              </a:lnSpc>
              <a:spcBef>
                <a:spcPts val="0"/>
              </a:spcBef>
              <a:spcAft>
                <a:spcPts val="0"/>
              </a:spcAft>
              <a:buClr>
                <a:schemeClr val="dk1"/>
              </a:buClr>
              <a:buSzPts val="1784"/>
              <a:buFont typeface="EB Garamond"/>
              <a:buChar char="○"/>
            </a:pPr>
            <a:r>
              <a:rPr lang="en" sz="1784">
                <a:solidFill>
                  <a:schemeClr val="dk1"/>
                </a:solidFill>
                <a:latin typeface="EB Garamond"/>
                <a:ea typeface="EB Garamond"/>
                <a:cs typeface="EB Garamond"/>
                <a:sym typeface="EB Garamond"/>
              </a:rPr>
              <a:t>MIDI Data must be interpreted quickly, within 10ms</a:t>
            </a:r>
            <a:endParaRPr sz="1665">
              <a:solidFill>
                <a:schemeClr val="dk1"/>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1000"/>
                                        <p:tgtEl>
                                          <p:spTgt spid="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Effect filter="fade" transition="in">
                                      <p:cBhvr>
                                        <p:cTn dur="1000"/>
                                        <p:tgtEl>
                                          <p:spTgt spid="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animEffect filter="fade" transition="in">
                                      <p:cBhvr>
                                        <p:cTn dur="1000"/>
                                        <p:tgtEl>
                                          <p:spTgt spid="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animEffect filter="fade" transition="in">
                                      <p:cBhvr>
                                        <p:cTn dur="1000"/>
                                        <p:tgtEl>
                                          <p:spTgt spid="9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7" st="7"/>
                                            </p:txEl>
                                          </p:spTgt>
                                        </p:tgtEl>
                                        <p:attrNameLst>
                                          <p:attrName>style.visibility</p:attrName>
                                        </p:attrNameLst>
                                      </p:cBhvr>
                                      <p:to>
                                        <p:strVal val="visible"/>
                                      </p:to>
                                    </p:set>
                                    <p:animEffect filter="fade" transition="in">
                                      <p:cBhvr>
                                        <p:cTn dur="1000"/>
                                        <p:tgtEl>
                                          <p:spTgt spid="9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8" st="8"/>
                                            </p:txEl>
                                          </p:spTgt>
                                        </p:tgtEl>
                                        <p:attrNameLst>
                                          <p:attrName>style.visibility</p:attrName>
                                        </p:attrNameLst>
                                      </p:cBhvr>
                                      <p:to>
                                        <p:strVal val="visible"/>
                                      </p:to>
                                    </p:set>
                                    <p:animEffect filter="fade" transition="in">
                                      <p:cBhvr>
                                        <p:cTn dur="1000"/>
                                        <p:tgtEl>
                                          <p:spTgt spid="9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9" st="9"/>
                                            </p:txEl>
                                          </p:spTgt>
                                        </p:tgtEl>
                                        <p:attrNameLst>
                                          <p:attrName>style.visibility</p:attrName>
                                        </p:attrNameLst>
                                      </p:cBhvr>
                                      <p:to>
                                        <p:strVal val="visible"/>
                                      </p:to>
                                    </p:set>
                                    <p:animEffect filter="fade" transition="in">
                                      <p:cBhvr>
                                        <p:cTn dur="1000"/>
                                        <p:tgtEl>
                                          <p:spTgt spid="9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0" st="10"/>
                                            </p:txEl>
                                          </p:spTgt>
                                        </p:tgtEl>
                                        <p:attrNameLst>
                                          <p:attrName>style.visibility</p:attrName>
                                        </p:attrNameLst>
                                      </p:cBhvr>
                                      <p:to>
                                        <p:strVal val="visible"/>
                                      </p:to>
                                    </p:set>
                                    <p:animEffect filter="fade" transition="in">
                                      <p:cBhvr>
                                        <p:cTn dur="1000"/>
                                        <p:tgtEl>
                                          <p:spTgt spid="9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1" st="11"/>
                                            </p:txEl>
                                          </p:spTgt>
                                        </p:tgtEl>
                                        <p:attrNameLst>
                                          <p:attrName>style.visibility</p:attrName>
                                        </p:attrNameLst>
                                      </p:cBhvr>
                                      <p:to>
                                        <p:strVal val="visible"/>
                                      </p:to>
                                    </p:set>
                                    <p:animEffect filter="fade" transition="in">
                                      <p:cBhvr>
                                        <p:cTn dur="1000"/>
                                        <p:tgtEl>
                                          <p:spTgt spid="9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2" st="12"/>
                                            </p:txEl>
                                          </p:spTgt>
                                        </p:tgtEl>
                                        <p:attrNameLst>
                                          <p:attrName>style.visibility</p:attrName>
                                        </p:attrNameLst>
                                      </p:cBhvr>
                                      <p:to>
                                        <p:strVal val="visible"/>
                                      </p:to>
                                    </p:set>
                                    <p:animEffect filter="fade" transition="in">
                                      <p:cBhvr>
                                        <p:cTn dur="1000"/>
                                        <p:tgtEl>
                                          <p:spTgt spid="9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3" st="13"/>
                                            </p:txEl>
                                          </p:spTgt>
                                        </p:tgtEl>
                                        <p:attrNameLst>
                                          <p:attrName>style.visibility</p:attrName>
                                        </p:attrNameLst>
                                      </p:cBhvr>
                                      <p:to>
                                        <p:strVal val="visible"/>
                                      </p:to>
                                    </p:set>
                                    <p:animEffect filter="fade" transition="in">
                                      <p:cBhvr>
                                        <p:cTn dur="1000"/>
                                        <p:tgtEl>
                                          <p:spTgt spid="99">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78025" y="28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latin typeface="EB Garamond Medium"/>
                <a:ea typeface="EB Garamond Medium"/>
                <a:cs typeface="EB Garamond Medium"/>
                <a:sym typeface="EB Garamond Medium"/>
              </a:rPr>
              <a:t>Sub</a:t>
            </a:r>
            <a:r>
              <a:rPr lang="en" sz="2720">
                <a:latin typeface="EB Garamond Medium"/>
                <a:ea typeface="EB Garamond Medium"/>
                <a:cs typeface="EB Garamond Medium"/>
                <a:sym typeface="EB Garamond Medium"/>
              </a:rPr>
              <a:t> System Specifications (Gloves)</a:t>
            </a:r>
            <a:endParaRPr sz="2720">
              <a:latin typeface="EB Garamond Medium"/>
              <a:ea typeface="EB Garamond Medium"/>
              <a:cs typeface="EB Garamond Medium"/>
              <a:sym typeface="EB Garamond Medium"/>
            </a:endParaRPr>
          </a:p>
        </p:txBody>
      </p:sp>
      <p:sp>
        <p:nvSpPr>
          <p:cNvPr id="105" name="Google Shape;105;p20"/>
          <p:cNvSpPr txBox="1"/>
          <p:nvPr>
            <p:ph idx="1" type="body"/>
          </p:nvPr>
        </p:nvSpPr>
        <p:spPr>
          <a:xfrm>
            <a:off x="378025" y="853450"/>
            <a:ext cx="8577000" cy="3752400"/>
          </a:xfrm>
          <a:prstGeom prst="rect">
            <a:avLst/>
          </a:prstGeom>
        </p:spPr>
        <p:txBody>
          <a:bodyPr anchorCtr="0" anchor="ctr" bIns="91425" lIns="91425" spcFirstLastPara="1" rIns="91425" wrap="square" tIns="91425">
            <a:normAutofit/>
          </a:bodyPr>
          <a:lstStyle/>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System will vibrate individual fingers </a:t>
            </a:r>
            <a:r>
              <a:rPr lang="en" sz="1784">
                <a:solidFill>
                  <a:srgbClr val="000000"/>
                </a:solidFill>
                <a:latin typeface="EB Garamond"/>
                <a:ea typeface="EB Garamond"/>
                <a:cs typeface="EB Garamond"/>
                <a:sym typeface="EB Garamond"/>
              </a:rPr>
              <a:t>if the corresponding colored piano key was not pressed</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The user will feel the </a:t>
            </a:r>
            <a:r>
              <a:rPr lang="en" sz="1784">
                <a:solidFill>
                  <a:srgbClr val="000000"/>
                </a:solidFill>
                <a:latin typeface="EB Garamond"/>
                <a:ea typeface="EB Garamond"/>
                <a:cs typeface="EB Garamond"/>
                <a:sym typeface="EB Garamond"/>
              </a:rPr>
              <a:t>vibration</a:t>
            </a:r>
            <a:r>
              <a:rPr lang="en" sz="1784">
                <a:solidFill>
                  <a:srgbClr val="000000"/>
                </a:solidFill>
                <a:latin typeface="EB Garamond"/>
                <a:ea typeface="EB Garamond"/>
                <a:cs typeface="EB Garamond"/>
                <a:sym typeface="EB Garamond"/>
              </a:rPr>
              <a:t> within 50ms of missing a key</a:t>
            </a:r>
            <a:endParaRPr sz="1784">
              <a:solidFill>
                <a:srgbClr val="000000"/>
              </a:solidFill>
              <a:latin typeface="EB Garamond"/>
              <a:ea typeface="EB Garamond"/>
              <a:cs typeface="EB Garamond"/>
              <a:sym typeface="EB Garamond"/>
            </a:endParaRPr>
          </a:p>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System will vibrate all fingers if a piano key that was not indicated was pressed</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The user will feel the vibration on all fingers within 50ms of pressing the wrong key </a:t>
            </a:r>
            <a:endParaRPr sz="1784">
              <a:solidFill>
                <a:srgbClr val="000000"/>
              </a:solidFill>
              <a:latin typeface="EB Garamond"/>
              <a:ea typeface="EB Garamond"/>
              <a:cs typeface="EB Garamond"/>
              <a:sym typeface="EB Garamond"/>
            </a:endParaRPr>
          </a:p>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System will have a different color LED on each finger</a:t>
            </a:r>
            <a:endParaRPr sz="1784">
              <a:solidFill>
                <a:srgbClr val="000000"/>
              </a:solidFill>
              <a:latin typeface="EB Garamond"/>
              <a:ea typeface="EB Garamond"/>
              <a:cs typeface="EB Garamond"/>
              <a:sym typeface="EB Garamond"/>
            </a:endParaRPr>
          </a:p>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System will no</a:t>
            </a:r>
            <a:r>
              <a:rPr lang="en" sz="1784">
                <a:solidFill>
                  <a:srgbClr val="000000"/>
                </a:solidFill>
                <a:latin typeface="EB Garamond"/>
                <a:ea typeface="EB Garamond"/>
                <a:cs typeface="EB Garamond"/>
                <a:sym typeface="EB Garamond"/>
              </a:rPr>
              <a:t>t</a:t>
            </a:r>
            <a:r>
              <a:rPr lang="en" sz="1784">
                <a:solidFill>
                  <a:srgbClr val="000000"/>
                </a:solidFill>
                <a:latin typeface="EB Garamond"/>
                <a:ea typeface="EB Garamond"/>
                <a:cs typeface="EB Garamond"/>
                <a:sym typeface="EB Garamond"/>
              </a:rPr>
              <a:t> restrict the ability to play the piano by the user</a:t>
            </a:r>
            <a:endParaRPr sz="1784">
              <a:solidFill>
                <a:srgbClr val="000000"/>
              </a:solidFill>
              <a:latin typeface="EB Garamond"/>
              <a:ea typeface="EB Garamond"/>
              <a:cs typeface="EB Garamond"/>
              <a:sym typeface="EB Garamond"/>
            </a:endParaRPr>
          </a:p>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The battery life of each glove will exceed two hours and be </a:t>
            </a:r>
            <a:r>
              <a:rPr lang="en" sz="1784">
                <a:solidFill>
                  <a:srgbClr val="000000"/>
                </a:solidFill>
                <a:latin typeface="EB Garamond"/>
                <a:ea typeface="EB Garamond"/>
                <a:cs typeface="EB Garamond"/>
                <a:sym typeface="EB Garamond"/>
              </a:rPr>
              <a:t>rechargeable</a:t>
            </a:r>
            <a:endParaRPr sz="1784">
              <a:solidFill>
                <a:srgbClr val="000000"/>
              </a:solidFill>
              <a:latin typeface="EB Garamond"/>
              <a:ea typeface="EB Garamond"/>
              <a:cs typeface="EB Garamond"/>
              <a:sym typeface="EB Garamond"/>
            </a:endParaRPr>
          </a:p>
          <a:p>
            <a:pPr indent="-341906" lvl="0" marL="4572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The Gloves will be able to communicate to the main board via bluetooth</a:t>
            </a:r>
            <a:endParaRPr sz="1784">
              <a:solidFill>
                <a:srgbClr val="000000"/>
              </a:solidFill>
              <a:latin typeface="EB Garamond"/>
              <a:ea typeface="EB Garamond"/>
              <a:cs typeface="EB Garamond"/>
              <a:sym typeface="EB Garamond"/>
            </a:endParaRPr>
          </a:p>
          <a:p>
            <a:pPr indent="-341906" lvl="1" marL="914400" rtl="0" algn="l">
              <a:lnSpc>
                <a:spcPct val="95000"/>
              </a:lnSpc>
              <a:spcBef>
                <a:spcPts val="0"/>
              </a:spcBef>
              <a:spcAft>
                <a:spcPts val="0"/>
              </a:spcAft>
              <a:buClr>
                <a:srgbClr val="000000"/>
              </a:buClr>
              <a:buSzPts val="1784"/>
              <a:buFont typeface="EB Garamond"/>
              <a:buChar char="○"/>
            </a:pPr>
            <a:r>
              <a:rPr lang="en" sz="1784">
                <a:solidFill>
                  <a:srgbClr val="000000"/>
                </a:solidFill>
                <a:latin typeface="EB Garamond"/>
                <a:ea typeface="EB Garamond"/>
                <a:cs typeface="EB Garamond"/>
                <a:sym typeface="EB Garamond"/>
              </a:rPr>
              <a:t>Communication will be possible from within 15 feet from keyboard</a:t>
            </a:r>
            <a:endParaRPr sz="1784">
              <a:solidFill>
                <a:srgbClr val="000000"/>
              </a:solidFill>
              <a:latin typeface="EB Garamond"/>
              <a:ea typeface="EB Garamond"/>
              <a:cs typeface="EB Garamond"/>
              <a:sym typeface="EB Garamond"/>
            </a:endParaRPr>
          </a:p>
          <a:p>
            <a:pPr indent="0" lvl="0" marL="0" rtl="0" algn="l">
              <a:lnSpc>
                <a:spcPct val="95000"/>
              </a:lnSpc>
              <a:spcBef>
                <a:spcPts val="1200"/>
              </a:spcBef>
              <a:spcAft>
                <a:spcPts val="1200"/>
              </a:spcAft>
              <a:buNone/>
            </a:pPr>
            <a:r>
              <a:t/>
            </a:r>
            <a:endParaRPr sz="1784">
              <a:solidFill>
                <a:srgbClr val="000000"/>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1000"/>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Effect filter="fade" transition="in">
                                      <p:cBhvr>
                                        <p:cTn dur="1000"/>
                                        <p:tgtEl>
                                          <p:spTgt spid="1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animEffect filter="fade" transition="in">
                                      <p:cBhvr>
                                        <p:cTn dur="1000"/>
                                        <p:tgtEl>
                                          <p:spTgt spid="1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8" st="8"/>
                                            </p:txEl>
                                          </p:spTgt>
                                        </p:tgtEl>
                                        <p:attrNameLst>
                                          <p:attrName>style.visibility</p:attrName>
                                        </p:attrNameLst>
                                      </p:cBhvr>
                                      <p:to>
                                        <p:strVal val="visible"/>
                                      </p:to>
                                    </p:set>
                                    <p:animEffect filter="fade" transition="in">
                                      <p:cBhvr>
                                        <p:cTn dur="1000"/>
                                        <p:tgtEl>
                                          <p:spTgt spid="1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9" st="9"/>
                                            </p:txEl>
                                          </p:spTgt>
                                        </p:tgtEl>
                                        <p:attrNameLst>
                                          <p:attrName>style.visibility</p:attrName>
                                        </p:attrNameLst>
                                      </p:cBhvr>
                                      <p:to>
                                        <p:strVal val="visible"/>
                                      </p:to>
                                    </p:set>
                                    <p:animEffect filter="fade" transition="in">
                                      <p:cBhvr>
                                        <p:cTn dur="1000"/>
                                        <p:tgtEl>
                                          <p:spTgt spid="105">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Testing Plan for the Main System (Keyboard)</a:t>
            </a:r>
            <a:endParaRPr>
              <a:latin typeface="EB Garamond SemiBold"/>
              <a:ea typeface="EB Garamond SemiBold"/>
              <a:cs typeface="EB Garamond SemiBold"/>
              <a:sym typeface="EB Garamond SemiBold"/>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10000"/>
          </a:bodyPr>
          <a:lstStyle/>
          <a:p>
            <a:pPr indent="-305712" lvl="0" marL="457200" rtl="0" algn="l">
              <a:spcBef>
                <a:spcPts val="0"/>
              </a:spcBef>
              <a:spcAft>
                <a:spcPts val="0"/>
              </a:spcAft>
              <a:buSzPct val="100000"/>
              <a:buFont typeface="EB Garamond"/>
              <a:buChar char="●"/>
            </a:pPr>
            <a:r>
              <a:rPr lang="en" sz="2556">
                <a:latin typeface="EB Garamond"/>
                <a:ea typeface="EB Garamond"/>
                <a:cs typeface="EB Garamond"/>
                <a:sym typeface="EB Garamond"/>
              </a:rPr>
              <a:t>Plug in the system to any other MIDI enabled piano and see if it interfaces</a:t>
            </a:r>
            <a:endParaRPr sz="2556">
              <a:latin typeface="EB Garamond"/>
              <a:ea typeface="EB Garamond"/>
              <a:cs typeface="EB Garamond"/>
              <a:sym typeface="EB Garamond"/>
            </a:endParaRPr>
          </a:p>
          <a:p>
            <a:pPr indent="-305712" lvl="0" marL="457200" rtl="0" algn="l">
              <a:spcBef>
                <a:spcPts val="0"/>
              </a:spcBef>
              <a:spcAft>
                <a:spcPts val="0"/>
              </a:spcAft>
              <a:buSzPct val="100000"/>
              <a:buFont typeface="EB Garamond"/>
              <a:buChar char="●"/>
            </a:pPr>
            <a:r>
              <a:rPr lang="en" sz="2556">
                <a:latin typeface="EB Garamond"/>
                <a:ea typeface="EB Garamond"/>
                <a:cs typeface="EB Garamond"/>
                <a:sym typeface="EB Garamond"/>
              </a:rPr>
              <a:t>Press a key on the keyboard and listen to the note played through speakers/headphones</a:t>
            </a:r>
            <a:endParaRPr sz="2556">
              <a:latin typeface="EB Garamond"/>
              <a:ea typeface="EB Garamond"/>
              <a:cs typeface="EB Garamond"/>
              <a:sym typeface="EB Garamond"/>
            </a:endParaRPr>
          </a:p>
          <a:p>
            <a:pPr indent="-305712" lvl="0" marL="457200" rtl="0" algn="l">
              <a:spcBef>
                <a:spcPts val="0"/>
              </a:spcBef>
              <a:spcAft>
                <a:spcPts val="0"/>
              </a:spcAft>
              <a:buSzPct val="100000"/>
              <a:buFont typeface="EB Garamond"/>
              <a:buChar char="●"/>
            </a:pPr>
            <a:r>
              <a:rPr lang="en" sz="2556">
                <a:latin typeface="EB Garamond"/>
                <a:ea typeface="EB Garamond"/>
                <a:cs typeface="EB Garamond"/>
                <a:sym typeface="EB Garamond"/>
              </a:rPr>
              <a:t>Visually</a:t>
            </a:r>
            <a:r>
              <a:rPr lang="en" sz="2556">
                <a:latin typeface="EB Garamond"/>
                <a:ea typeface="EB Garamond"/>
                <a:cs typeface="EB Garamond"/>
                <a:sym typeface="EB Garamond"/>
              </a:rPr>
              <a:t> confirm the screen presents song library and data analytics after the song is played</a:t>
            </a:r>
            <a:endParaRPr sz="2556">
              <a:latin typeface="EB Garamond"/>
              <a:ea typeface="EB Garamond"/>
              <a:cs typeface="EB Garamond"/>
              <a:sym typeface="EB Garamond"/>
            </a:endParaRPr>
          </a:p>
          <a:p>
            <a:pPr indent="-293647" lvl="1" marL="1371600" rtl="0" algn="l">
              <a:spcBef>
                <a:spcPts val="0"/>
              </a:spcBef>
              <a:spcAft>
                <a:spcPts val="0"/>
              </a:spcAft>
              <a:buSzPct val="100000"/>
              <a:buFont typeface="EB Garamond"/>
              <a:buChar char="○"/>
            </a:pPr>
            <a:r>
              <a:rPr lang="en" sz="2156">
                <a:latin typeface="EB Garamond"/>
                <a:ea typeface="EB Garamond"/>
                <a:cs typeface="EB Garamond"/>
                <a:sym typeface="EB Garamond"/>
              </a:rPr>
              <a:t>Visually confirm the screen presents accuracy and tempo data</a:t>
            </a:r>
            <a:endParaRPr sz="2156">
              <a:latin typeface="EB Garamond"/>
              <a:ea typeface="EB Garamond"/>
              <a:cs typeface="EB Garamond"/>
              <a:sym typeface="EB Garamond"/>
            </a:endParaRPr>
          </a:p>
          <a:p>
            <a:pPr indent="-293647" lvl="1" marL="1371600" rtl="0" algn="l">
              <a:spcBef>
                <a:spcPts val="0"/>
              </a:spcBef>
              <a:spcAft>
                <a:spcPts val="0"/>
              </a:spcAft>
              <a:buSzPct val="100000"/>
              <a:buFont typeface="EB Garamond"/>
              <a:buChar char="○"/>
            </a:pPr>
            <a:r>
              <a:rPr lang="en" sz="2156">
                <a:latin typeface="EB Garamond"/>
                <a:ea typeface="EB Garamond"/>
                <a:cs typeface="EB Garamond"/>
                <a:sym typeface="EB Garamond"/>
              </a:rPr>
              <a:t>Go through the process of adding a song</a:t>
            </a:r>
            <a:endParaRPr sz="2156">
              <a:latin typeface="EB Garamond"/>
              <a:ea typeface="EB Garamond"/>
              <a:cs typeface="EB Garamond"/>
              <a:sym typeface="EB Garamond"/>
            </a:endParaRPr>
          </a:p>
          <a:p>
            <a:pPr indent="-293647" lvl="1" marL="1371600" rtl="0" algn="l">
              <a:spcBef>
                <a:spcPts val="0"/>
              </a:spcBef>
              <a:spcAft>
                <a:spcPts val="0"/>
              </a:spcAft>
              <a:buSzPct val="100000"/>
              <a:buFont typeface="EB Garamond"/>
              <a:buChar char="○"/>
            </a:pPr>
            <a:r>
              <a:rPr lang="en" sz="2156">
                <a:latin typeface="EB Garamond"/>
                <a:ea typeface="EB Garamond"/>
                <a:cs typeface="EB Garamond"/>
                <a:sym typeface="EB Garamond"/>
              </a:rPr>
              <a:t>Change the training level and view the change when a song is played</a:t>
            </a:r>
            <a:endParaRPr sz="2156">
              <a:latin typeface="EB Garamond"/>
              <a:ea typeface="EB Garamond"/>
              <a:cs typeface="EB Garamond"/>
              <a:sym typeface="EB Garamond"/>
            </a:endParaRPr>
          </a:p>
          <a:p>
            <a:pPr indent="-293647" lvl="1" marL="1371600" rtl="0" algn="l">
              <a:spcBef>
                <a:spcPts val="0"/>
              </a:spcBef>
              <a:spcAft>
                <a:spcPts val="0"/>
              </a:spcAft>
              <a:buSzPct val="100000"/>
              <a:buFont typeface="EB Garamond"/>
              <a:buChar char="○"/>
            </a:pPr>
            <a:r>
              <a:rPr lang="en" sz="2156">
                <a:latin typeface="EB Garamond"/>
                <a:ea typeface="EB Garamond"/>
                <a:cs typeface="EB Garamond"/>
                <a:sym typeface="EB Garamond"/>
              </a:rPr>
              <a:t>Press each button and confirm their actions.</a:t>
            </a:r>
            <a:endParaRPr sz="2156">
              <a:latin typeface="EB Garamond"/>
              <a:ea typeface="EB Garamond"/>
              <a:cs typeface="EB Garamond"/>
              <a:sym typeface="EB Garamond"/>
            </a:endParaRPr>
          </a:p>
          <a:p>
            <a:pPr indent="-293647" lvl="1" marL="1371600" rtl="0" algn="l">
              <a:spcBef>
                <a:spcPts val="0"/>
              </a:spcBef>
              <a:spcAft>
                <a:spcPts val="0"/>
              </a:spcAft>
              <a:buSzPct val="100000"/>
              <a:buFont typeface="EB Garamond"/>
              <a:buChar char="○"/>
            </a:pPr>
            <a:r>
              <a:rPr lang="en" sz="2156">
                <a:latin typeface="EB Garamond"/>
                <a:ea typeface="EB Garamond"/>
                <a:cs typeface="EB Garamond"/>
                <a:sym typeface="EB Garamond"/>
              </a:rPr>
              <a:t>Measure the time the system is able to update the screen once a button has been pressed using timestamps within code</a:t>
            </a:r>
            <a:endParaRPr sz="2156">
              <a:latin typeface="EB Garamond"/>
              <a:ea typeface="EB Garamond"/>
              <a:cs typeface="EB Garamond"/>
              <a:sym typeface="EB Garamond"/>
            </a:endParaRPr>
          </a:p>
          <a:p>
            <a:pPr indent="-305712" lvl="0" marL="457200" rtl="0" algn="l">
              <a:spcBef>
                <a:spcPts val="0"/>
              </a:spcBef>
              <a:spcAft>
                <a:spcPts val="0"/>
              </a:spcAft>
              <a:buSzPct val="100000"/>
              <a:buFont typeface="EB Garamond"/>
              <a:buChar char="●"/>
            </a:pPr>
            <a:r>
              <a:rPr lang="en" sz="2556">
                <a:latin typeface="EB Garamond"/>
                <a:ea typeface="EB Garamond"/>
                <a:cs typeface="EB Garamond"/>
                <a:sym typeface="EB Garamond"/>
              </a:rPr>
              <a:t>Visually confirm the LEDs light up the correct notes on the keyboard when the song is being played</a:t>
            </a:r>
            <a:endParaRPr sz="2556">
              <a:latin typeface="EB Garamond"/>
              <a:ea typeface="EB Garamond"/>
              <a:cs typeface="EB Garamond"/>
              <a:sym typeface="EB Garamond"/>
            </a:endParaRPr>
          </a:p>
          <a:p>
            <a:pPr indent="-293647" lvl="1" marL="914400" rtl="0" algn="l">
              <a:spcBef>
                <a:spcPts val="0"/>
              </a:spcBef>
              <a:spcAft>
                <a:spcPts val="0"/>
              </a:spcAft>
              <a:buSzPct val="100000"/>
              <a:buFont typeface="EB Garamond"/>
              <a:buChar char="○"/>
            </a:pPr>
            <a:r>
              <a:rPr lang="en" sz="2156">
                <a:latin typeface="EB Garamond"/>
                <a:ea typeface="EB Garamond"/>
                <a:cs typeface="EB Garamond"/>
                <a:sym typeface="EB Garamond"/>
              </a:rPr>
              <a:t>Visually confirm that each key has its own RGB LED</a:t>
            </a:r>
            <a:endParaRPr sz="2156">
              <a:latin typeface="EB Garamond"/>
              <a:ea typeface="EB Garamond"/>
              <a:cs typeface="EB Garamond"/>
              <a:sym typeface="EB Garamond"/>
            </a:endParaRPr>
          </a:p>
          <a:p>
            <a:pPr indent="-293647" lvl="1" marL="914400" rtl="0" algn="l">
              <a:spcBef>
                <a:spcPts val="0"/>
              </a:spcBef>
              <a:spcAft>
                <a:spcPts val="0"/>
              </a:spcAft>
              <a:buSzPct val="100000"/>
              <a:buFont typeface="EB Garamond"/>
              <a:buChar char="○"/>
            </a:pPr>
            <a:r>
              <a:rPr lang="en" sz="2156">
                <a:latin typeface="EB Garamond"/>
                <a:ea typeface="EB Garamond"/>
                <a:cs typeface="EB Garamond"/>
                <a:sym typeface="EB Garamond"/>
              </a:rPr>
              <a:t>Measure the time the system is able to update the RGB LED of a key using timestamps within the code</a:t>
            </a:r>
            <a:endParaRPr sz="2156">
              <a:latin typeface="EB Garamond"/>
              <a:ea typeface="EB Garamond"/>
              <a:cs typeface="EB Garamond"/>
              <a:sym typeface="EB Garamond"/>
            </a:endParaRPr>
          </a:p>
          <a:p>
            <a:pPr indent="-293647" lvl="1" marL="914400" rtl="0" algn="l">
              <a:spcBef>
                <a:spcPts val="0"/>
              </a:spcBef>
              <a:spcAft>
                <a:spcPts val="0"/>
              </a:spcAft>
              <a:buSzPct val="100000"/>
              <a:buFont typeface="EB Garamond"/>
              <a:buChar char="○"/>
            </a:pPr>
            <a:r>
              <a:rPr lang="en" sz="2156">
                <a:latin typeface="EB Garamond"/>
                <a:ea typeface="EB Garamond"/>
                <a:cs typeface="EB Garamond"/>
                <a:sym typeface="EB Garamond"/>
              </a:rPr>
              <a:t>Visually</a:t>
            </a:r>
            <a:r>
              <a:rPr lang="en" sz="2156">
                <a:latin typeface="EB Garamond"/>
                <a:ea typeface="EB Garamond"/>
                <a:cs typeface="EB Garamond"/>
                <a:sym typeface="EB Garamond"/>
              </a:rPr>
              <a:t> confirm that the colors of the LEDs on the keys are of the same color of the finger needed to play it</a:t>
            </a:r>
            <a:endParaRPr sz="2156">
              <a:latin typeface="EB Garamond"/>
              <a:ea typeface="EB Garamond"/>
              <a:cs typeface="EB Garamond"/>
              <a:sym typeface="EB Garamond"/>
            </a:endParaRPr>
          </a:p>
          <a:p>
            <a:pPr indent="-293647" lvl="1" marL="914400" rtl="0" algn="l">
              <a:spcBef>
                <a:spcPts val="0"/>
              </a:spcBef>
              <a:spcAft>
                <a:spcPts val="0"/>
              </a:spcAft>
              <a:buSzPct val="100000"/>
              <a:buFont typeface="EB Garamond"/>
              <a:buChar char="○"/>
            </a:pPr>
            <a:r>
              <a:rPr lang="en" sz="2156">
                <a:latin typeface="EB Garamond"/>
                <a:ea typeface="EB Garamond"/>
                <a:cs typeface="EB Garamond"/>
                <a:sym typeface="EB Garamond"/>
              </a:rPr>
              <a:t>Measure the tempo of the notes being illuminated on the keyboard using timestamps and then compare to the tempo of the song</a:t>
            </a:r>
            <a:endParaRPr sz="2156">
              <a:latin typeface="EB Garamond"/>
              <a:ea typeface="EB Garamond"/>
              <a:cs typeface="EB Garamond"/>
              <a:sym typeface="EB Garamond"/>
            </a:endParaRPr>
          </a:p>
          <a:p>
            <a:pPr indent="-305712" lvl="0" marL="457200" rtl="0" algn="l">
              <a:spcBef>
                <a:spcPts val="0"/>
              </a:spcBef>
              <a:spcAft>
                <a:spcPts val="0"/>
              </a:spcAft>
              <a:buSzPct val="100000"/>
              <a:buFont typeface="EB Garamond"/>
              <a:buChar char="●"/>
            </a:pPr>
            <a:r>
              <a:rPr lang="en" sz="2556">
                <a:latin typeface="EB Garamond"/>
                <a:ea typeface="EB Garamond"/>
                <a:cs typeface="EB Garamond"/>
                <a:sym typeface="EB Garamond"/>
              </a:rPr>
              <a:t>Set up a test program that shows the note being pressed by the user on the MIDI keyboard</a:t>
            </a:r>
            <a:endParaRPr sz="2556">
              <a:latin typeface="EB Garamond"/>
              <a:ea typeface="EB Garamond"/>
              <a:cs typeface="EB Garamond"/>
              <a:sym typeface="EB Garamond"/>
            </a:endParaRPr>
          </a:p>
          <a:p>
            <a:pPr indent="-293647" lvl="1" marL="914400" rtl="0" algn="l">
              <a:spcBef>
                <a:spcPts val="0"/>
              </a:spcBef>
              <a:spcAft>
                <a:spcPts val="0"/>
              </a:spcAft>
              <a:buSzPct val="100000"/>
              <a:buFont typeface="EB Garamond"/>
              <a:buChar char="○"/>
            </a:pPr>
            <a:r>
              <a:rPr lang="en" sz="2156">
                <a:latin typeface="EB Garamond"/>
                <a:ea typeface="EB Garamond"/>
                <a:cs typeface="EB Garamond"/>
                <a:sym typeface="EB Garamond"/>
              </a:rPr>
              <a:t>Measure the time between pressing the key and the system interpreting the note within the code</a:t>
            </a:r>
            <a:endParaRPr sz="2156">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457200" rtl="0" algn="l">
              <a:spcBef>
                <a:spcPts val="1200"/>
              </a:spcBef>
              <a:spcAft>
                <a:spcPts val="1200"/>
              </a:spcAft>
              <a:buNone/>
            </a:pPr>
            <a:r>
              <a:t/>
            </a:r>
            <a:endParaRPr>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1000"/>
                                        <p:tgtEl>
                                          <p:spTgt spid="1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animEffect filter="fade" transition="in">
                                      <p:cBhvr>
                                        <p:cTn dur="1000"/>
                                        <p:tgtEl>
                                          <p:spTgt spid="1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animEffect filter="fade" transition="in">
                                      <p:cBhvr>
                                        <p:cTn dur="1000"/>
                                        <p:tgtEl>
                                          <p:spTgt spid="11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7" st="7"/>
                                            </p:txEl>
                                          </p:spTgt>
                                        </p:tgtEl>
                                        <p:attrNameLst>
                                          <p:attrName>style.visibility</p:attrName>
                                        </p:attrNameLst>
                                      </p:cBhvr>
                                      <p:to>
                                        <p:strVal val="visible"/>
                                      </p:to>
                                    </p:set>
                                    <p:animEffect filter="fade" transition="in">
                                      <p:cBhvr>
                                        <p:cTn dur="1000"/>
                                        <p:tgtEl>
                                          <p:spTgt spid="11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8" st="8"/>
                                            </p:txEl>
                                          </p:spTgt>
                                        </p:tgtEl>
                                        <p:attrNameLst>
                                          <p:attrName>style.visibility</p:attrName>
                                        </p:attrNameLst>
                                      </p:cBhvr>
                                      <p:to>
                                        <p:strVal val="visible"/>
                                      </p:to>
                                    </p:set>
                                    <p:animEffect filter="fade" transition="in">
                                      <p:cBhvr>
                                        <p:cTn dur="1000"/>
                                        <p:tgtEl>
                                          <p:spTgt spid="11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9" st="9"/>
                                            </p:txEl>
                                          </p:spTgt>
                                        </p:tgtEl>
                                        <p:attrNameLst>
                                          <p:attrName>style.visibility</p:attrName>
                                        </p:attrNameLst>
                                      </p:cBhvr>
                                      <p:to>
                                        <p:strVal val="visible"/>
                                      </p:to>
                                    </p:set>
                                    <p:animEffect filter="fade" transition="in">
                                      <p:cBhvr>
                                        <p:cTn dur="1000"/>
                                        <p:tgtEl>
                                          <p:spTgt spid="11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0" st="10"/>
                                            </p:txEl>
                                          </p:spTgt>
                                        </p:tgtEl>
                                        <p:attrNameLst>
                                          <p:attrName>style.visibility</p:attrName>
                                        </p:attrNameLst>
                                      </p:cBhvr>
                                      <p:to>
                                        <p:strVal val="visible"/>
                                      </p:to>
                                    </p:set>
                                    <p:animEffect filter="fade" transition="in">
                                      <p:cBhvr>
                                        <p:cTn dur="1000"/>
                                        <p:tgtEl>
                                          <p:spTgt spid="11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1" st="11"/>
                                            </p:txEl>
                                          </p:spTgt>
                                        </p:tgtEl>
                                        <p:attrNameLst>
                                          <p:attrName>style.visibility</p:attrName>
                                        </p:attrNameLst>
                                      </p:cBhvr>
                                      <p:to>
                                        <p:strVal val="visible"/>
                                      </p:to>
                                    </p:set>
                                    <p:animEffect filter="fade" transition="in">
                                      <p:cBhvr>
                                        <p:cTn dur="1000"/>
                                        <p:tgtEl>
                                          <p:spTgt spid="11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2" st="12"/>
                                            </p:txEl>
                                          </p:spTgt>
                                        </p:tgtEl>
                                        <p:attrNameLst>
                                          <p:attrName>style.visibility</p:attrName>
                                        </p:attrNameLst>
                                      </p:cBhvr>
                                      <p:to>
                                        <p:strVal val="visible"/>
                                      </p:to>
                                    </p:set>
                                    <p:animEffect filter="fade" transition="in">
                                      <p:cBhvr>
                                        <p:cTn dur="1000"/>
                                        <p:tgtEl>
                                          <p:spTgt spid="11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3" st="13"/>
                                            </p:txEl>
                                          </p:spTgt>
                                        </p:tgtEl>
                                        <p:attrNameLst>
                                          <p:attrName>style.visibility</p:attrName>
                                        </p:attrNameLst>
                                      </p:cBhvr>
                                      <p:to>
                                        <p:strVal val="visible"/>
                                      </p:to>
                                    </p:set>
                                    <p:animEffect filter="fade" transition="in">
                                      <p:cBhvr>
                                        <p:cTn dur="1000"/>
                                        <p:tgtEl>
                                          <p:spTgt spid="11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4" st="14"/>
                                            </p:txEl>
                                          </p:spTgt>
                                        </p:tgtEl>
                                        <p:attrNameLst>
                                          <p:attrName>style.visibility</p:attrName>
                                        </p:attrNameLst>
                                      </p:cBhvr>
                                      <p:to>
                                        <p:strVal val="visible"/>
                                      </p:to>
                                    </p:set>
                                    <p:animEffect filter="fade" transition="in">
                                      <p:cBhvr>
                                        <p:cTn dur="1000"/>
                                        <p:tgtEl>
                                          <p:spTgt spid="11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5" st="15"/>
                                            </p:txEl>
                                          </p:spTgt>
                                        </p:tgtEl>
                                        <p:attrNameLst>
                                          <p:attrName>style.visibility</p:attrName>
                                        </p:attrNameLst>
                                      </p:cBhvr>
                                      <p:to>
                                        <p:strVal val="visible"/>
                                      </p:to>
                                    </p:set>
                                    <p:animEffect filter="fade" transition="in">
                                      <p:cBhvr>
                                        <p:cTn dur="1000"/>
                                        <p:tgtEl>
                                          <p:spTgt spid="111">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6" st="16"/>
                                            </p:txEl>
                                          </p:spTgt>
                                        </p:tgtEl>
                                        <p:attrNameLst>
                                          <p:attrName>style.visibility</p:attrName>
                                        </p:attrNameLst>
                                      </p:cBhvr>
                                      <p:to>
                                        <p:strVal val="visible"/>
                                      </p:to>
                                    </p:set>
                                    <p:animEffect filter="fade" transition="in">
                                      <p:cBhvr>
                                        <p:cTn dur="1000"/>
                                        <p:tgtEl>
                                          <p:spTgt spid="111">
                                            <p:txEl>
                                              <p:pRg end="16" st="1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