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EB Garamond Medium"/>
      <p:regular r:id="rId32"/>
      <p:bold r:id="rId33"/>
      <p:italic r:id="rId34"/>
      <p:boldItalic r:id="rId35"/>
    </p:embeddedFont>
    <p:embeddedFont>
      <p:font typeface="EB Garamond SemiBold"/>
      <p:regular r:id="rId36"/>
      <p:bold r:id="rId37"/>
      <p:italic r:id="rId38"/>
      <p:boldItalic r:id="rId39"/>
    </p:embeddedFont>
    <p:embeddedFont>
      <p:font typeface="EB Garamon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lexander Charpenti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CA8F53-A179-45BC-B8F1-32D009BE1D4B}">
  <a:tblStyle styleId="{53CA8F53-A179-45BC-B8F1-32D009BE1D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regular.fntdata"/><Relationship Id="rId20" Type="http://schemas.openxmlformats.org/officeDocument/2006/relationships/slide" Target="slides/slide13.xml"/><Relationship Id="rId42" Type="http://schemas.openxmlformats.org/officeDocument/2006/relationships/font" Target="fonts/EBGaramond-italic.fntdata"/><Relationship Id="rId41" Type="http://schemas.openxmlformats.org/officeDocument/2006/relationships/font" Target="fonts/EBGaramond-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EBGaramond-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EBGaramondMedium-bold.fntdata"/><Relationship Id="rId10" Type="http://schemas.openxmlformats.org/officeDocument/2006/relationships/slide" Target="slides/slide3.xml"/><Relationship Id="rId32" Type="http://schemas.openxmlformats.org/officeDocument/2006/relationships/font" Target="fonts/EBGaramondMedium-regular.fntdata"/><Relationship Id="rId13" Type="http://schemas.openxmlformats.org/officeDocument/2006/relationships/slide" Target="slides/slide6.xml"/><Relationship Id="rId35" Type="http://schemas.openxmlformats.org/officeDocument/2006/relationships/font" Target="fonts/EBGaramondMedium-boldItalic.fntdata"/><Relationship Id="rId12" Type="http://schemas.openxmlformats.org/officeDocument/2006/relationships/slide" Target="slides/slide5.xml"/><Relationship Id="rId34" Type="http://schemas.openxmlformats.org/officeDocument/2006/relationships/font" Target="fonts/EBGaramondMedium-italic.fntdata"/><Relationship Id="rId15" Type="http://schemas.openxmlformats.org/officeDocument/2006/relationships/slide" Target="slides/slide8.xml"/><Relationship Id="rId37" Type="http://schemas.openxmlformats.org/officeDocument/2006/relationships/font" Target="fonts/EBGaramondSemiBold-bold.fntdata"/><Relationship Id="rId14" Type="http://schemas.openxmlformats.org/officeDocument/2006/relationships/slide" Target="slides/slide7.xml"/><Relationship Id="rId36" Type="http://schemas.openxmlformats.org/officeDocument/2006/relationships/font" Target="fonts/EBGaramondSemiBold-regular.fntdata"/><Relationship Id="rId17" Type="http://schemas.openxmlformats.org/officeDocument/2006/relationships/slide" Target="slides/slide10.xml"/><Relationship Id="rId39" Type="http://schemas.openxmlformats.org/officeDocument/2006/relationships/font" Target="fonts/EBGaramondSemiBold-boldItalic.fntdata"/><Relationship Id="rId16" Type="http://schemas.openxmlformats.org/officeDocument/2006/relationships/slide" Target="slides/slide9.xml"/><Relationship Id="rId38" Type="http://schemas.openxmlformats.org/officeDocument/2006/relationships/font" Target="fonts/EBGaramondSemi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1-28T20:30:39.012">
    <p:pos x="6000" y="0"/>
    <p:text>Refine these specs from PDR to MDR. Should be more specific, with more numeric specs.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1-28T20:43:45.210">
    <p:pos x="6000" y="0"/>
    <p:text>Refine Testing Plan for Keyboard from PDR</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11-28T20:43:59.432">
    <p:pos x="6000" y="0"/>
    <p:text>Refine Testing Plan for Gloves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5df61f3d203f56c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df61f3d203f56c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5df4b42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5df4b42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5df4b420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5df4b420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4aff5e8d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4aff5e8d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5e2a5411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5e2a5411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c1919315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c1919315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4aff5e8d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4aff5e8d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5fe63ef8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5fe63ef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c1919315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c1919315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c19193153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c19193153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c1919315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c1919315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4424a6d621e81b0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424a6d621e81b0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Everyone</a:t>
            </a:r>
            <a:endParaRPr b="1" sz="2500"/>
          </a:p>
          <a:p>
            <a:pPr indent="0" lvl="0" marL="0" rtl="0" algn="l">
              <a:spcBef>
                <a:spcPts val="0"/>
              </a:spcBef>
              <a:spcAft>
                <a:spcPts val="0"/>
              </a:spcAft>
              <a:buNone/>
            </a:pPr>
            <a:r>
              <a:t/>
            </a:r>
            <a:endParaRPr/>
          </a:p>
          <a:p>
            <a:pPr indent="0" lvl="0" marL="0" rtl="0" algn="l">
              <a:spcBef>
                <a:spcPts val="0"/>
              </a:spcBef>
              <a:spcAft>
                <a:spcPts val="0"/>
              </a:spcAft>
              <a:buNone/>
            </a:pPr>
            <a:r>
              <a:rPr lang="en"/>
              <a:t>Just list your name and major.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4aff5e8d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4aff5e8d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4aff5e8d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4aff5e8d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c1919315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c1919315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c1919315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c1919315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c1919315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c1919315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c191931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c191931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c1919315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c1919315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c191931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c191931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c191931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c191931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c1919315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c1919315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4aff5e8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4aff5e8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c1919315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c1919315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drive.google.com/file/d/1yJqcxMHT9dDFGyuQx3lWnugHVwv7oo4z/view" TargetMode="External"/><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hyperlink" Target="https://docs.google.com/spreadsheets/d/1Dq7XoUNnZf1wwEn2wBI9Xhlfh-EZjeMk007MQlQoOgY/edit?usp=sharing" TargetMode="External"/><Relationship Id="rId5"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39925"/>
            <a:ext cx="8520600" cy="205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6300">
                <a:latin typeface="EB Garamond SemiBold"/>
                <a:ea typeface="EB Garamond SemiBold"/>
                <a:cs typeface="EB Garamond SemiBold"/>
                <a:sym typeface="EB Garamond SemiBold"/>
              </a:rPr>
              <a:t>SDP22 Team 22:</a:t>
            </a:r>
            <a:endParaRPr sz="63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6300">
                <a:latin typeface="EB Garamond SemiBold"/>
                <a:ea typeface="EB Garamond SemiBold"/>
                <a:cs typeface="EB Garamond SemiBold"/>
                <a:sym typeface="EB Garamond SemiBold"/>
              </a:rPr>
              <a:t>Piano Trainer MDR</a:t>
            </a:r>
            <a:endParaRPr sz="6300">
              <a:latin typeface="EB Garamond SemiBold"/>
              <a:ea typeface="EB Garamond SemiBold"/>
              <a:cs typeface="EB Garamond SemiBold"/>
              <a:sym typeface="EB Garamond SemiBold"/>
            </a:endParaRPr>
          </a:p>
        </p:txBody>
      </p:sp>
      <p:sp>
        <p:nvSpPr>
          <p:cNvPr id="55" name="Google Shape;55;p13"/>
          <p:cNvSpPr txBox="1"/>
          <p:nvPr>
            <p:ph idx="1" type="subTitle"/>
          </p:nvPr>
        </p:nvSpPr>
        <p:spPr>
          <a:xfrm>
            <a:off x="311700" y="3092525"/>
            <a:ext cx="85206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35"/>
              <a:buNone/>
            </a:pPr>
            <a:r>
              <a:rPr lang="en" sz="2080">
                <a:solidFill>
                  <a:srgbClr val="434343"/>
                </a:solidFill>
                <a:latin typeface="EB Garamond"/>
                <a:ea typeface="EB Garamond"/>
                <a:cs typeface="EB Garamond"/>
                <a:sym typeface="EB Garamond"/>
              </a:rPr>
              <a:t>Alexander Charpentier, William Farland, Brendan Gentile, Allison Rizoli</a:t>
            </a:r>
            <a:endParaRPr sz="2080">
              <a:solidFill>
                <a:srgbClr val="434343"/>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nvSpPr>
        <p:spPr>
          <a:xfrm>
            <a:off x="311700" y="3318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Design (Keyboard)</a:t>
            </a:r>
            <a:endParaRPr sz="2800">
              <a:solidFill>
                <a:srgbClr val="000000"/>
              </a:solidFill>
              <a:latin typeface="EB Garamond SemiBold"/>
              <a:ea typeface="EB Garamond SemiBold"/>
              <a:cs typeface="EB Garamond SemiBold"/>
              <a:sym typeface="EB Garamond SemiBold"/>
            </a:endParaRPr>
          </a:p>
        </p:txBody>
      </p:sp>
      <p:sp>
        <p:nvSpPr>
          <p:cNvPr id="117" name="Google Shape;117;p22"/>
          <p:cNvSpPr txBox="1"/>
          <p:nvPr/>
        </p:nvSpPr>
        <p:spPr>
          <a:xfrm>
            <a:off x="311700" y="1143000"/>
            <a:ext cx="41868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BeagleBone Black (Main Controller)</a:t>
            </a:r>
            <a:endParaRPr b="1">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Communication with the Arduino controller for the LEDs</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Reads MIDI input from the Piano</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Communication with the Glove over Bluetooth</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Accesses a Library of Songs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Arduino UNO </a:t>
            </a:r>
            <a:endParaRPr b="1">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Interprets message from BBB through its UART</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Turns on key LEDs on the piano</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b="1" lang="en">
                <a:latin typeface="EB Garamond"/>
                <a:ea typeface="EB Garamond"/>
                <a:cs typeface="EB Garamond"/>
                <a:sym typeface="EB Garamond"/>
              </a:rPr>
              <a:t>M1 Korg Digital Piano</a:t>
            </a:r>
            <a:endParaRPr b="1">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Sends MIDI data out through an optocoupler to the BBBs UART1</a:t>
            </a:r>
            <a:endParaRPr>
              <a:latin typeface="EB Garamond"/>
              <a:ea typeface="EB Garamond"/>
              <a:cs typeface="EB Garamond"/>
              <a:sym typeface="EB Garamond"/>
            </a:endParaRPr>
          </a:p>
        </p:txBody>
      </p:sp>
      <p:pic>
        <p:nvPicPr>
          <p:cNvPr id="118" name="Google Shape;118;p22"/>
          <p:cNvPicPr preferRelativeResize="0"/>
          <p:nvPr/>
        </p:nvPicPr>
        <p:blipFill>
          <a:blip r:embed="rId4">
            <a:alphaModFix/>
          </a:blip>
          <a:stretch>
            <a:fillRect/>
          </a:stretch>
        </p:blipFill>
        <p:spPr>
          <a:xfrm>
            <a:off x="4155600" y="1587625"/>
            <a:ext cx="4920375" cy="262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10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1000"/>
                                        <p:tgtEl>
                                          <p:spTgt spid="11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txBox="1"/>
          <p:nvPr/>
        </p:nvSpPr>
        <p:spPr>
          <a:xfrm>
            <a:off x="311700" y="3318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Design (Glove)</a:t>
            </a:r>
            <a:endParaRPr sz="2800">
              <a:solidFill>
                <a:srgbClr val="000000"/>
              </a:solidFill>
              <a:latin typeface="EB Garamond SemiBold"/>
              <a:ea typeface="EB Garamond SemiBold"/>
              <a:cs typeface="EB Garamond SemiBold"/>
              <a:sym typeface="EB Garamond SemiBold"/>
            </a:endParaRPr>
          </a:p>
        </p:txBody>
      </p:sp>
      <p:pic>
        <p:nvPicPr>
          <p:cNvPr id="124" name="Google Shape;124;p23"/>
          <p:cNvPicPr preferRelativeResize="0"/>
          <p:nvPr/>
        </p:nvPicPr>
        <p:blipFill>
          <a:blip r:embed="rId4">
            <a:alphaModFix/>
          </a:blip>
          <a:stretch>
            <a:fillRect/>
          </a:stretch>
        </p:blipFill>
        <p:spPr>
          <a:xfrm>
            <a:off x="5693200" y="331825"/>
            <a:ext cx="3080876" cy="3943877"/>
          </a:xfrm>
          <a:prstGeom prst="rect">
            <a:avLst/>
          </a:prstGeom>
          <a:noFill/>
          <a:ln>
            <a:noFill/>
          </a:ln>
        </p:spPr>
      </p:pic>
      <p:cxnSp>
        <p:nvCxnSpPr>
          <p:cNvPr id="125" name="Google Shape;125;p23"/>
          <p:cNvCxnSpPr>
            <a:stCxn id="126" idx="2"/>
          </p:cNvCxnSpPr>
          <p:nvPr/>
        </p:nvCxnSpPr>
        <p:spPr>
          <a:xfrm flipH="1" rot="10800000">
            <a:off x="5958650" y="3707175"/>
            <a:ext cx="854100" cy="650100"/>
          </a:xfrm>
          <a:prstGeom prst="straightConnector1">
            <a:avLst/>
          </a:prstGeom>
          <a:noFill/>
          <a:ln cap="flat" cmpd="sng" w="28575">
            <a:solidFill>
              <a:schemeClr val="lt1"/>
            </a:solidFill>
            <a:prstDash val="solid"/>
            <a:round/>
            <a:headEnd len="med" w="med" type="none"/>
            <a:tailEnd len="med" w="med" type="stealth"/>
          </a:ln>
        </p:spPr>
      </p:cxnSp>
      <p:cxnSp>
        <p:nvCxnSpPr>
          <p:cNvPr id="127" name="Google Shape;127;p23"/>
          <p:cNvCxnSpPr>
            <a:stCxn id="128" idx="3"/>
          </p:cNvCxnSpPr>
          <p:nvPr/>
        </p:nvCxnSpPr>
        <p:spPr>
          <a:xfrm rot="10800000">
            <a:off x="8084125" y="3600375"/>
            <a:ext cx="1006200" cy="611400"/>
          </a:xfrm>
          <a:prstGeom prst="straightConnector1">
            <a:avLst/>
          </a:prstGeom>
          <a:noFill/>
          <a:ln cap="flat" cmpd="sng" w="28575">
            <a:solidFill>
              <a:schemeClr val="lt1"/>
            </a:solidFill>
            <a:prstDash val="solid"/>
            <a:round/>
            <a:headEnd len="med" w="med" type="none"/>
            <a:tailEnd len="med" w="med" type="stealth"/>
          </a:ln>
        </p:spPr>
      </p:cxnSp>
      <p:sp>
        <p:nvSpPr>
          <p:cNvPr id="128" name="Google Shape;128;p23"/>
          <p:cNvSpPr/>
          <p:nvPr/>
        </p:nvSpPr>
        <p:spPr>
          <a:xfrm>
            <a:off x="8275225" y="406627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EB Garamond"/>
                <a:ea typeface="EB Garamond"/>
                <a:cs typeface="EB Garamond"/>
                <a:sym typeface="EB Garamond"/>
              </a:rPr>
              <a:t>Power Bank</a:t>
            </a:r>
            <a:endParaRPr sz="1000">
              <a:latin typeface="EB Garamond"/>
              <a:ea typeface="EB Garamond"/>
              <a:cs typeface="EB Garamond"/>
              <a:sym typeface="EB Garamond"/>
            </a:endParaRPr>
          </a:p>
        </p:txBody>
      </p:sp>
      <p:sp>
        <p:nvSpPr>
          <p:cNvPr id="126" name="Google Shape;126;p23"/>
          <p:cNvSpPr/>
          <p:nvPr/>
        </p:nvSpPr>
        <p:spPr>
          <a:xfrm>
            <a:off x="5551100" y="406627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EB Garamond"/>
                <a:ea typeface="EB Garamond"/>
                <a:cs typeface="EB Garamond"/>
                <a:sym typeface="EB Garamond"/>
              </a:rPr>
              <a:t>Beetle BLE</a:t>
            </a:r>
            <a:endParaRPr sz="1100">
              <a:latin typeface="EB Garamond"/>
              <a:ea typeface="EB Garamond"/>
              <a:cs typeface="EB Garamond"/>
              <a:sym typeface="EB Garamond"/>
            </a:endParaRPr>
          </a:p>
        </p:txBody>
      </p:sp>
      <p:cxnSp>
        <p:nvCxnSpPr>
          <p:cNvPr id="129" name="Google Shape;129;p23"/>
          <p:cNvCxnSpPr/>
          <p:nvPr/>
        </p:nvCxnSpPr>
        <p:spPr>
          <a:xfrm>
            <a:off x="5735500" y="252325"/>
            <a:ext cx="786000" cy="1193700"/>
          </a:xfrm>
          <a:prstGeom prst="straightConnector1">
            <a:avLst/>
          </a:prstGeom>
          <a:noFill/>
          <a:ln cap="flat" cmpd="sng" w="28575">
            <a:solidFill>
              <a:schemeClr val="lt1"/>
            </a:solidFill>
            <a:prstDash val="solid"/>
            <a:round/>
            <a:headEnd len="med" w="med" type="none"/>
            <a:tailEnd len="med" w="med" type="stealth"/>
          </a:ln>
        </p:spPr>
      </p:cxnSp>
      <p:sp>
        <p:nvSpPr>
          <p:cNvPr id="130" name="Google Shape;130;p23"/>
          <p:cNvSpPr/>
          <p:nvPr/>
        </p:nvSpPr>
        <p:spPr>
          <a:xfrm>
            <a:off x="5551100" y="21062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EB Garamond"/>
                <a:ea typeface="EB Garamond"/>
                <a:cs typeface="EB Garamond"/>
                <a:sym typeface="EB Garamond"/>
              </a:rPr>
              <a:t>Vibration Motors</a:t>
            </a:r>
            <a:endParaRPr sz="800">
              <a:latin typeface="EB Garamond"/>
              <a:ea typeface="EB Garamond"/>
              <a:cs typeface="EB Garamond"/>
              <a:sym typeface="EB Garamond"/>
            </a:endParaRPr>
          </a:p>
        </p:txBody>
      </p:sp>
      <p:cxnSp>
        <p:nvCxnSpPr>
          <p:cNvPr id="131" name="Google Shape;131;p23"/>
          <p:cNvCxnSpPr>
            <a:stCxn id="132" idx="1"/>
          </p:cNvCxnSpPr>
          <p:nvPr/>
        </p:nvCxnSpPr>
        <p:spPr>
          <a:xfrm>
            <a:off x="5551100" y="1624550"/>
            <a:ext cx="980100" cy="384300"/>
          </a:xfrm>
          <a:prstGeom prst="straightConnector1">
            <a:avLst/>
          </a:prstGeom>
          <a:noFill/>
          <a:ln cap="flat" cmpd="sng" w="28575">
            <a:solidFill>
              <a:schemeClr val="lt1"/>
            </a:solidFill>
            <a:prstDash val="solid"/>
            <a:round/>
            <a:headEnd len="med" w="med" type="none"/>
            <a:tailEnd len="med" w="med" type="stealth"/>
          </a:ln>
        </p:spPr>
      </p:cxnSp>
      <p:sp>
        <p:nvSpPr>
          <p:cNvPr id="132" name="Google Shape;132;p23"/>
          <p:cNvSpPr/>
          <p:nvPr/>
        </p:nvSpPr>
        <p:spPr>
          <a:xfrm>
            <a:off x="5551100" y="1479050"/>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EB Garamond"/>
                <a:ea typeface="EB Garamond"/>
                <a:cs typeface="EB Garamond"/>
                <a:sym typeface="EB Garamond"/>
              </a:rPr>
              <a:t>RGB LEDs</a:t>
            </a:r>
            <a:endParaRPr sz="1000">
              <a:latin typeface="EB Garamond"/>
              <a:ea typeface="EB Garamond"/>
              <a:cs typeface="EB Garamond"/>
              <a:sym typeface="EB Garamond"/>
            </a:endParaRPr>
          </a:p>
        </p:txBody>
      </p:sp>
      <p:pic>
        <p:nvPicPr>
          <p:cNvPr id="133" name="Google Shape;133;p23"/>
          <p:cNvPicPr preferRelativeResize="0"/>
          <p:nvPr/>
        </p:nvPicPr>
        <p:blipFill>
          <a:blip r:embed="rId5">
            <a:alphaModFix/>
          </a:blip>
          <a:stretch>
            <a:fillRect/>
          </a:stretch>
        </p:blipFill>
        <p:spPr>
          <a:xfrm>
            <a:off x="567625" y="1140343"/>
            <a:ext cx="4119652" cy="32388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4"/>
          <p:cNvSpPr txBox="1"/>
          <p:nvPr/>
        </p:nvSpPr>
        <p:spPr>
          <a:xfrm>
            <a:off x="344375" y="3203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a:t>
            </a:r>
            <a:r>
              <a:rPr lang="en" sz="2800">
                <a:latin typeface="EB Garamond SemiBold"/>
                <a:ea typeface="EB Garamond SemiBold"/>
                <a:cs typeface="EB Garamond SemiBold"/>
                <a:sym typeface="EB Garamond SemiBold"/>
              </a:rPr>
              <a:t>Components</a:t>
            </a:r>
            <a:r>
              <a:rPr lang="en" sz="2800">
                <a:latin typeface="EB Garamond SemiBold"/>
                <a:ea typeface="EB Garamond SemiBold"/>
                <a:cs typeface="EB Garamond SemiBold"/>
                <a:sym typeface="EB Garamond SemiBold"/>
              </a:rPr>
              <a:t> (with Justification)</a:t>
            </a:r>
            <a:endParaRPr sz="2800">
              <a:solidFill>
                <a:srgbClr val="000000"/>
              </a:solidFill>
              <a:latin typeface="EB Garamond SemiBold"/>
              <a:ea typeface="EB Garamond SemiBold"/>
              <a:cs typeface="EB Garamond SemiBold"/>
              <a:sym typeface="EB Garamond SemiBold"/>
            </a:endParaRPr>
          </a:p>
        </p:txBody>
      </p:sp>
      <p:sp>
        <p:nvSpPr>
          <p:cNvPr id="139" name="Google Shape;139;p24"/>
          <p:cNvSpPr txBox="1"/>
          <p:nvPr/>
        </p:nvSpPr>
        <p:spPr>
          <a:xfrm>
            <a:off x="534725" y="893030"/>
            <a:ext cx="81399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EB Garamond"/>
                <a:ea typeface="EB Garamond"/>
                <a:cs typeface="EB Garamond"/>
                <a:sym typeface="EB Garamond"/>
              </a:rPr>
              <a:t>Main Controller</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BeagleBone Black</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Running GUI through HDMI</a:t>
            </a:r>
            <a:endParaRPr sz="1500">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sz="1500">
                <a:latin typeface="EB Garamond"/>
                <a:ea typeface="EB Garamond"/>
                <a:cs typeface="EB Garamond"/>
                <a:sym typeface="EB Garamond"/>
              </a:rPr>
              <a:t>Communication to two subsystems as well as </a:t>
            </a:r>
            <a:r>
              <a:rPr lang="en" sz="1500">
                <a:latin typeface="EB Garamond"/>
                <a:ea typeface="EB Garamond"/>
                <a:cs typeface="EB Garamond"/>
                <a:sym typeface="EB Garamond"/>
              </a:rPr>
              <a:t>receiving</a:t>
            </a:r>
            <a:r>
              <a:rPr lang="en" sz="1500">
                <a:latin typeface="EB Garamond"/>
                <a:ea typeface="EB Garamond"/>
                <a:cs typeface="EB Garamond"/>
                <a:sym typeface="EB Garamond"/>
              </a:rPr>
              <a:t> MIDI data</a:t>
            </a:r>
            <a:endParaRPr>
              <a:latin typeface="EB Garamond"/>
              <a:ea typeface="EB Garamond"/>
              <a:cs typeface="EB Garamond"/>
              <a:sym typeface="EB Garamond"/>
            </a:endParaRPr>
          </a:p>
          <a:p>
            <a:pPr indent="0" lvl="0" marL="0" rtl="0" algn="l">
              <a:spcBef>
                <a:spcPts val="0"/>
              </a:spcBef>
              <a:spcAft>
                <a:spcPts val="0"/>
              </a:spcAft>
              <a:buNone/>
            </a:pPr>
            <a:r>
              <a:t/>
            </a:r>
            <a:endParaRPr>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Keyboard Control Subsystem</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Arduino UNO</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Faster control of the key </a:t>
            </a:r>
            <a:r>
              <a:rPr lang="en" sz="1500">
                <a:latin typeface="EB Garamond"/>
                <a:ea typeface="EB Garamond"/>
                <a:cs typeface="EB Garamond"/>
                <a:sym typeface="EB Garamond"/>
              </a:rPr>
              <a:t>LEDs</a:t>
            </a:r>
            <a:r>
              <a:rPr lang="en" sz="1500">
                <a:latin typeface="EB Garamond"/>
                <a:ea typeface="EB Garamond"/>
                <a:cs typeface="EB Garamond"/>
                <a:sym typeface="EB Garamond"/>
              </a:rPr>
              <a:t> such that timing requirements are met</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11 DotStar LED Strips of three LEDs each</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Korg M1 Piano</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There is a MIDI cable coming from MIDI Out of the Piano.</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The MIDI cable connects to an optocoupler </a:t>
            </a:r>
            <a:r>
              <a:rPr lang="en" sz="1500">
                <a:latin typeface="EB Garamond"/>
                <a:ea typeface="EB Garamond"/>
                <a:cs typeface="EB Garamond"/>
                <a:sym typeface="EB Garamond"/>
              </a:rPr>
              <a:t>circuit to separate the two individual systems</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The BeagleBone Black then receives this data</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10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1000"/>
                                        <p:tgtEl>
                                          <p:spTgt spid="1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1000"/>
                                        <p:tgtEl>
                                          <p:spTgt spid="1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animEffect filter="fade" transition="in">
                                      <p:cBhvr>
                                        <p:cTn dur="1000"/>
                                        <p:tgtEl>
                                          <p:spTgt spid="1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7" st="7"/>
                                            </p:txEl>
                                          </p:spTgt>
                                        </p:tgtEl>
                                        <p:attrNameLst>
                                          <p:attrName>style.visibility</p:attrName>
                                        </p:attrNameLst>
                                      </p:cBhvr>
                                      <p:to>
                                        <p:strVal val="visible"/>
                                      </p:to>
                                    </p:set>
                                    <p:animEffect filter="fade" transition="in">
                                      <p:cBhvr>
                                        <p:cTn dur="1000"/>
                                        <p:tgtEl>
                                          <p:spTgt spid="1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8" st="8"/>
                                            </p:txEl>
                                          </p:spTgt>
                                        </p:tgtEl>
                                        <p:attrNameLst>
                                          <p:attrName>style.visibility</p:attrName>
                                        </p:attrNameLst>
                                      </p:cBhvr>
                                      <p:to>
                                        <p:strVal val="visible"/>
                                      </p:to>
                                    </p:set>
                                    <p:animEffect filter="fade" transition="in">
                                      <p:cBhvr>
                                        <p:cTn dur="1000"/>
                                        <p:tgtEl>
                                          <p:spTgt spid="13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9" st="9"/>
                                            </p:txEl>
                                          </p:spTgt>
                                        </p:tgtEl>
                                        <p:attrNameLst>
                                          <p:attrName>style.visibility</p:attrName>
                                        </p:attrNameLst>
                                      </p:cBhvr>
                                      <p:to>
                                        <p:strVal val="visible"/>
                                      </p:to>
                                    </p:set>
                                    <p:animEffect filter="fade" transition="in">
                                      <p:cBhvr>
                                        <p:cTn dur="1000"/>
                                        <p:tgtEl>
                                          <p:spTgt spid="13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0" st="10"/>
                                            </p:txEl>
                                          </p:spTgt>
                                        </p:tgtEl>
                                        <p:attrNameLst>
                                          <p:attrName>style.visibility</p:attrName>
                                        </p:attrNameLst>
                                      </p:cBhvr>
                                      <p:to>
                                        <p:strVal val="visible"/>
                                      </p:to>
                                    </p:set>
                                    <p:animEffect filter="fade" transition="in">
                                      <p:cBhvr>
                                        <p:cTn dur="1000"/>
                                        <p:tgtEl>
                                          <p:spTgt spid="13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1" st="11"/>
                                            </p:txEl>
                                          </p:spTgt>
                                        </p:tgtEl>
                                        <p:attrNameLst>
                                          <p:attrName>style.visibility</p:attrName>
                                        </p:attrNameLst>
                                      </p:cBhvr>
                                      <p:to>
                                        <p:strVal val="visible"/>
                                      </p:to>
                                    </p:set>
                                    <p:animEffect filter="fade" transition="in">
                                      <p:cBhvr>
                                        <p:cTn dur="1000"/>
                                        <p:tgtEl>
                                          <p:spTgt spid="13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2" st="12"/>
                                            </p:txEl>
                                          </p:spTgt>
                                        </p:tgtEl>
                                        <p:attrNameLst>
                                          <p:attrName>style.visibility</p:attrName>
                                        </p:attrNameLst>
                                      </p:cBhvr>
                                      <p:to>
                                        <p:strVal val="visible"/>
                                      </p:to>
                                    </p:set>
                                    <p:animEffect filter="fade" transition="in">
                                      <p:cBhvr>
                                        <p:cTn dur="1000"/>
                                        <p:tgtEl>
                                          <p:spTgt spid="13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3" st="13"/>
                                            </p:txEl>
                                          </p:spTgt>
                                        </p:tgtEl>
                                        <p:attrNameLst>
                                          <p:attrName>style.visibility</p:attrName>
                                        </p:attrNameLst>
                                      </p:cBhvr>
                                      <p:to>
                                        <p:strVal val="visible"/>
                                      </p:to>
                                    </p:set>
                                    <p:animEffect filter="fade" transition="in">
                                      <p:cBhvr>
                                        <p:cTn dur="1000"/>
                                        <p:tgtEl>
                                          <p:spTgt spid="13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4" st="14"/>
                                            </p:txEl>
                                          </p:spTgt>
                                        </p:tgtEl>
                                        <p:attrNameLst>
                                          <p:attrName>style.visibility</p:attrName>
                                        </p:attrNameLst>
                                      </p:cBhvr>
                                      <p:to>
                                        <p:strVal val="visible"/>
                                      </p:to>
                                    </p:set>
                                    <p:animEffect filter="fade" transition="in">
                                      <p:cBhvr>
                                        <p:cTn dur="1000"/>
                                        <p:tgtEl>
                                          <p:spTgt spid="13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5" st="15"/>
                                            </p:txEl>
                                          </p:spTgt>
                                        </p:tgtEl>
                                        <p:attrNameLst>
                                          <p:attrName>style.visibility</p:attrName>
                                        </p:attrNameLst>
                                      </p:cBhvr>
                                      <p:to>
                                        <p:strVal val="visible"/>
                                      </p:to>
                                    </p:set>
                                    <p:animEffect filter="fade" transition="in">
                                      <p:cBhvr>
                                        <p:cTn dur="1000"/>
                                        <p:tgtEl>
                                          <p:spTgt spid="139">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5"/>
          <p:cNvSpPr txBox="1"/>
          <p:nvPr/>
        </p:nvSpPr>
        <p:spPr>
          <a:xfrm>
            <a:off x="311700" y="29820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Components (with Justification)</a:t>
            </a:r>
            <a:endParaRPr sz="2800">
              <a:solidFill>
                <a:srgbClr val="000000"/>
              </a:solidFill>
              <a:latin typeface="EB Garamond SemiBold"/>
              <a:ea typeface="EB Garamond SemiBold"/>
              <a:cs typeface="EB Garamond SemiBold"/>
              <a:sym typeface="EB Garamond SemiBold"/>
            </a:endParaRPr>
          </a:p>
        </p:txBody>
      </p:sp>
      <p:sp>
        <p:nvSpPr>
          <p:cNvPr id="145" name="Google Shape;145;p25"/>
          <p:cNvSpPr txBox="1"/>
          <p:nvPr/>
        </p:nvSpPr>
        <p:spPr>
          <a:xfrm>
            <a:off x="408225" y="870900"/>
            <a:ext cx="81399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EB Garamond"/>
                <a:ea typeface="EB Garamond"/>
                <a:cs typeface="EB Garamond"/>
                <a:sym typeface="EB Garamond"/>
              </a:rPr>
              <a:t>Glove Subsystem</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Beetle BLE</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Built in bluetooth for simplicity</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Controlling 5 light strips and 5 vibration motors</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Battery Pack</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5 DotStar LED Strips of three LEDs each</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5 Coin Vibration Motors</a:t>
            </a:r>
            <a:endParaRPr sz="1500">
              <a:latin typeface="EB Garamond"/>
              <a:ea typeface="EB Garamond"/>
              <a:cs typeface="EB Garamond"/>
              <a:sym typeface="EB Garamond"/>
            </a:endParaRPr>
          </a:p>
          <a:p>
            <a:pPr indent="0" lvl="0" marL="0" rtl="0" algn="l">
              <a:spcBef>
                <a:spcPts val="0"/>
              </a:spcBef>
              <a:spcAft>
                <a:spcPts val="0"/>
              </a:spcAft>
              <a:buNone/>
            </a:pPr>
            <a:r>
              <a:t/>
            </a:r>
            <a:endParaRPr sz="1500">
              <a:latin typeface="EB Garamond"/>
              <a:ea typeface="EB Garamond"/>
              <a:cs typeface="EB Garamond"/>
              <a:sym typeface="EB Garamond"/>
            </a:endParaRPr>
          </a:p>
          <a:p>
            <a:pPr indent="0" lvl="0" marL="0" rtl="0" algn="l">
              <a:spcBef>
                <a:spcPts val="0"/>
              </a:spcBef>
              <a:spcAft>
                <a:spcPts val="0"/>
              </a:spcAft>
              <a:buNone/>
            </a:pPr>
            <a:r>
              <a:rPr lang="en" sz="1500">
                <a:latin typeface="EB Garamond"/>
                <a:ea typeface="EB Garamond"/>
                <a:cs typeface="EB Garamond"/>
                <a:sym typeface="EB Garamond"/>
              </a:rPr>
              <a:t>Speaker Subsystem</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Audio cable for connection to the amplifier</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Amplifier</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Allows for polyphony (Sound generated from multiple keys, i.e. Chords)</a:t>
            </a:r>
            <a:endParaRPr sz="1500">
              <a:latin typeface="EB Garamond"/>
              <a:ea typeface="EB Garamond"/>
              <a:cs typeface="EB Garamond"/>
              <a:sym typeface="EB Garamond"/>
            </a:endParaRPr>
          </a:p>
          <a:p>
            <a:pPr indent="-323850" lvl="1" marL="914400" rtl="0" algn="l">
              <a:spcBef>
                <a:spcPts val="0"/>
              </a:spcBef>
              <a:spcAft>
                <a:spcPts val="0"/>
              </a:spcAft>
              <a:buSzPts val="1500"/>
              <a:buFont typeface="EB Garamond"/>
              <a:buChar char="○"/>
            </a:pPr>
            <a:r>
              <a:rPr lang="en" sz="1500">
                <a:latin typeface="EB Garamond"/>
                <a:ea typeface="EB Garamond"/>
                <a:cs typeface="EB Garamond"/>
                <a:sym typeface="EB Garamond"/>
              </a:rPr>
              <a:t>A simple arduino would be unable to make these chords (This would be a whole project on itself)</a:t>
            </a:r>
            <a:endParaRPr sz="1500">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1000"/>
                                        <p:tgtEl>
                                          <p:spTgt spid="14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9" st="9"/>
                                            </p:txEl>
                                          </p:spTgt>
                                        </p:tgtEl>
                                        <p:attrNameLst>
                                          <p:attrName>style.visibility</p:attrName>
                                        </p:attrNameLst>
                                      </p:cBhvr>
                                      <p:to>
                                        <p:strVal val="visible"/>
                                      </p:to>
                                    </p:set>
                                    <p:animEffect filter="fade" transition="in">
                                      <p:cBhvr>
                                        <p:cTn dur="1000"/>
                                        <p:tgtEl>
                                          <p:spTgt spid="14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0" st="10"/>
                                            </p:txEl>
                                          </p:spTgt>
                                        </p:tgtEl>
                                        <p:attrNameLst>
                                          <p:attrName>style.visibility</p:attrName>
                                        </p:attrNameLst>
                                      </p:cBhvr>
                                      <p:to>
                                        <p:strVal val="visible"/>
                                      </p:to>
                                    </p:set>
                                    <p:animEffect filter="fade" transition="in">
                                      <p:cBhvr>
                                        <p:cTn dur="1000"/>
                                        <p:tgtEl>
                                          <p:spTgt spid="14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1" st="11"/>
                                            </p:txEl>
                                          </p:spTgt>
                                        </p:tgtEl>
                                        <p:attrNameLst>
                                          <p:attrName>style.visibility</p:attrName>
                                        </p:attrNameLst>
                                      </p:cBhvr>
                                      <p:to>
                                        <p:strVal val="visible"/>
                                      </p:to>
                                    </p:set>
                                    <p:animEffect filter="fade" transition="in">
                                      <p:cBhvr>
                                        <p:cTn dur="1000"/>
                                        <p:tgtEl>
                                          <p:spTgt spid="14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2" st="12"/>
                                            </p:txEl>
                                          </p:spTgt>
                                        </p:tgtEl>
                                        <p:attrNameLst>
                                          <p:attrName>style.visibility</p:attrName>
                                        </p:attrNameLst>
                                      </p:cBhvr>
                                      <p:to>
                                        <p:strVal val="visible"/>
                                      </p:to>
                                    </p:set>
                                    <p:animEffect filter="fade" transition="in">
                                      <p:cBhvr>
                                        <p:cTn dur="1000"/>
                                        <p:tgtEl>
                                          <p:spTgt spid="14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3" st="13"/>
                                            </p:txEl>
                                          </p:spTgt>
                                        </p:tgtEl>
                                        <p:attrNameLst>
                                          <p:attrName>style.visibility</p:attrName>
                                        </p:attrNameLst>
                                      </p:cBhvr>
                                      <p:to>
                                        <p:strVal val="visible"/>
                                      </p:to>
                                    </p:set>
                                    <p:animEffect filter="fade" transition="in">
                                      <p:cBhvr>
                                        <p:cTn dur="1000"/>
                                        <p:tgtEl>
                                          <p:spTgt spid="145">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6"/>
          <p:cNvSpPr txBox="1"/>
          <p:nvPr/>
        </p:nvSpPr>
        <p:spPr>
          <a:xfrm>
            <a:off x="469950" y="1605375"/>
            <a:ext cx="2862900" cy="1468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Software Design (Block Diagram)</a:t>
            </a:r>
            <a:endParaRPr sz="2800">
              <a:solidFill>
                <a:srgbClr val="000000"/>
              </a:solidFill>
              <a:latin typeface="EB Garamond SemiBold"/>
              <a:ea typeface="EB Garamond SemiBold"/>
              <a:cs typeface="EB Garamond SemiBold"/>
              <a:sym typeface="EB Garamond SemiBold"/>
            </a:endParaRPr>
          </a:p>
        </p:txBody>
      </p:sp>
      <p:pic>
        <p:nvPicPr>
          <p:cNvPr id="151" name="Google Shape;151;p26"/>
          <p:cNvPicPr preferRelativeResize="0"/>
          <p:nvPr/>
        </p:nvPicPr>
        <p:blipFill>
          <a:blip r:embed="rId4">
            <a:alphaModFix/>
          </a:blip>
          <a:stretch>
            <a:fillRect/>
          </a:stretch>
        </p:blipFill>
        <p:spPr>
          <a:xfrm>
            <a:off x="3277925" y="950"/>
            <a:ext cx="5692601" cy="4677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7"/>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Software Modules</a:t>
            </a:r>
            <a:endParaRPr sz="2800">
              <a:solidFill>
                <a:srgbClr val="000000"/>
              </a:solidFill>
              <a:latin typeface="EB Garamond SemiBold"/>
              <a:ea typeface="EB Garamond SemiBold"/>
              <a:cs typeface="EB Garamond SemiBold"/>
              <a:sym typeface="EB Garamond SemiBold"/>
            </a:endParaRPr>
          </a:p>
        </p:txBody>
      </p:sp>
      <p:sp>
        <p:nvSpPr>
          <p:cNvPr id="157" name="Google Shape;157;p27"/>
          <p:cNvSpPr txBox="1"/>
          <p:nvPr/>
        </p:nvSpPr>
        <p:spPr>
          <a:xfrm>
            <a:off x="633700" y="1017725"/>
            <a:ext cx="7593900" cy="3601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Adafruit Dotstar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Both arduino boards use this </a:t>
            </a:r>
            <a:r>
              <a:rPr lang="en" sz="1600">
                <a:latin typeface="EB Garamond"/>
                <a:ea typeface="EB Garamond"/>
                <a:cs typeface="EB Garamond"/>
                <a:sym typeface="EB Garamond"/>
              </a:rPr>
              <a:t>library</a:t>
            </a:r>
            <a:r>
              <a:rPr lang="en" sz="1600">
                <a:latin typeface="EB Garamond"/>
                <a:ea typeface="EB Garamond"/>
                <a:cs typeface="EB Garamond"/>
                <a:sym typeface="EB Garamond"/>
              </a:rPr>
              <a:t> to control the Adafruit Dotstar LEDs that are used in the gloves and the key elements</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Arduino Serial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Used for serial communication between the BeagleBone and the Arduino Red Board </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PySerial</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Used for all serial communications between UART</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Python Time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Keeps track of time in order to </a:t>
            </a:r>
            <a:r>
              <a:rPr lang="en" sz="1600">
                <a:latin typeface="EB Garamond"/>
                <a:ea typeface="EB Garamond"/>
                <a:cs typeface="EB Garamond"/>
                <a:sym typeface="EB Garamond"/>
              </a:rPr>
              <a:t>effectively</a:t>
            </a:r>
            <a:r>
              <a:rPr lang="en" sz="1600">
                <a:latin typeface="EB Garamond"/>
                <a:ea typeface="EB Garamond"/>
                <a:cs typeface="EB Garamond"/>
                <a:sym typeface="EB Garamond"/>
              </a:rPr>
              <a:t> distinguish between a good press and a bad press</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Adafruit_BBIO</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Used to interact with the I/O on the beaglebone</a:t>
            </a:r>
            <a:endParaRPr sz="1600">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1000"/>
                                        <p:tgtEl>
                                          <p:spTgt spid="1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Effect filter="fade" transition="in">
                                      <p:cBhvr>
                                        <p:cTn dur="1000"/>
                                        <p:tgtEl>
                                          <p:spTgt spid="1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9" st="9"/>
                                            </p:txEl>
                                          </p:spTgt>
                                        </p:tgtEl>
                                        <p:attrNameLst>
                                          <p:attrName>style.visibility</p:attrName>
                                        </p:attrNameLst>
                                      </p:cBhvr>
                                      <p:to>
                                        <p:strVal val="visible"/>
                                      </p:to>
                                    </p:set>
                                    <p:animEffect filter="fade" transition="in">
                                      <p:cBhvr>
                                        <p:cTn dur="1000"/>
                                        <p:tgtEl>
                                          <p:spTgt spid="15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0" st="10"/>
                                            </p:txEl>
                                          </p:spTgt>
                                        </p:tgtEl>
                                        <p:attrNameLst>
                                          <p:attrName>style.visibility</p:attrName>
                                        </p:attrNameLst>
                                      </p:cBhvr>
                                      <p:to>
                                        <p:strVal val="visible"/>
                                      </p:to>
                                    </p:set>
                                    <p:animEffect filter="fade" transition="in">
                                      <p:cBhvr>
                                        <p:cTn dur="1000"/>
                                        <p:tgtEl>
                                          <p:spTgt spid="15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8"/>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Commitment to PCB</a:t>
            </a:r>
            <a:endParaRPr sz="2800">
              <a:solidFill>
                <a:srgbClr val="000000"/>
              </a:solidFill>
              <a:latin typeface="EB Garamond SemiBold"/>
              <a:ea typeface="EB Garamond SemiBold"/>
              <a:cs typeface="EB Garamond SemiBold"/>
              <a:sym typeface="EB Garamond SemiBold"/>
            </a:endParaRPr>
          </a:p>
        </p:txBody>
      </p:sp>
      <p:sp>
        <p:nvSpPr>
          <p:cNvPr id="163" name="Google Shape;163;p28"/>
          <p:cNvSpPr txBox="1"/>
          <p:nvPr/>
        </p:nvSpPr>
        <p:spPr>
          <a:xfrm>
            <a:off x="633700" y="1017725"/>
            <a:ext cx="7593900" cy="2862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PCB For LED Key Control and MIDI optocoupler circuit - </a:t>
            </a:r>
            <a:r>
              <a:rPr lang="en" sz="1600">
                <a:latin typeface="EB Garamond"/>
                <a:ea typeface="EB Garamond"/>
                <a:cs typeface="EB Garamond"/>
                <a:sym typeface="EB Garamond"/>
              </a:rPr>
              <a:t>Accommodates</a:t>
            </a:r>
            <a:r>
              <a:rPr lang="en" sz="1600">
                <a:latin typeface="EB Garamond"/>
                <a:ea typeface="EB Garamond"/>
                <a:cs typeface="EB Garamond"/>
                <a:sym typeface="EB Garamond"/>
              </a:rPr>
              <a:t> ~64 Keys</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This PCB will take over the current arduino and optocoupler circuit</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It will be the main control for the LED Key Control</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It will be able to communicate with the BeagleBone Black</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This will be possible using an ATMega328p</a:t>
            </a:r>
            <a:endParaRPr sz="1600">
              <a:latin typeface="EB Garamond"/>
              <a:ea typeface="EB Garamond"/>
              <a:cs typeface="EB Garamond"/>
              <a:sym typeface="EB Garamond"/>
            </a:endParaRPr>
          </a:p>
          <a:p>
            <a:pPr indent="0" lvl="0" marL="0" rtl="0" algn="l">
              <a:spcBef>
                <a:spcPts val="0"/>
              </a:spcBef>
              <a:spcAft>
                <a:spcPts val="0"/>
              </a:spcAft>
              <a:buNone/>
            </a:pPr>
            <a:r>
              <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PCB For the Gloves - </a:t>
            </a:r>
            <a:r>
              <a:rPr lang="en" sz="1600">
                <a:latin typeface="EB Garamond"/>
                <a:ea typeface="EB Garamond"/>
                <a:cs typeface="EB Garamond"/>
                <a:sym typeface="EB Garamond"/>
              </a:rPr>
              <a:t>Accommodates</a:t>
            </a:r>
            <a:r>
              <a:rPr lang="en" sz="1600">
                <a:latin typeface="EB Garamond"/>
                <a:ea typeface="EB Garamond"/>
                <a:cs typeface="EB Garamond"/>
                <a:sym typeface="EB Garamond"/>
              </a:rPr>
              <a:t> Bluetooth, 5 LED Strips, and 5 Haptic Motors</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This PCB will take over for the BeetleBle</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This will use an ATMega328p</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Bluetooth Enabled through UART</a:t>
            </a:r>
            <a:endParaRPr sz="1600">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10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1000"/>
                                        <p:tgtEl>
                                          <p:spTgt spid="1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animEffect filter="fade" transition="in">
                                      <p:cBhvr>
                                        <p:cTn dur="1000"/>
                                        <p:tgtEl>
                                          <p:spTgt spid="1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animEffect filter="fade" transition="in">
                                      <p:cBhvr>
                                        <p:cTn dur="1000"/>
                                        <p:tgtEl>
                                          <p:spTgt spid="1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9" st="9"/>
                                            </p:txEl>
                                          </p:spTgt>
                                        </p:tgtEl>
                                        <p:attrNameLst>
                                          <p:attrName>style.visibility</p:attrName>
                                        </p:attrNameLst>
                                      </p:cBhvr>
                                      <p:to>
                                        <p:strVal val="visible"/>
                                      </p:to>
                                    </p:set>
                                    <p:animEffect filter="fade" transition="in">
                                      <p:cBhvr>
                                        <p:cTn dur="1000"/>
                                        <p:tgtEl>
                                          <p:spTgt spid="16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0" st="10"/>
                                            </p:txEl>
                                          </p:spTgt>
                                        </p:tgtEl>
                                        <p:attrNameLst>
                                          <p:attrName>style.visibility</p:attrName>
                                        </p:attrNameLst>
                                      </p:cBhvr>
                                      <p:to>
                                        <p:strVal val="visible"/>
                                      </p:to>
                                    </p:set>
                                    <p:animEffect filter="fade" transition="in">
                                      <p:cBhvr>
                                        <p:cTn dur="1000"/>
                                        <p:tgtEl>
                                          <p:spTgt spid="16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9"/>
          <p:cNvSpPr txBox="1"/>
          <p:nvPr/>
        </p:nvSpPr>
        <p:spPr>
          <a:xfrm>
            <a:off x="311700" y="38680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MDR Deliverables</a:t>
            </a:r>
            <a:endParaRPr sz="2800">
              <a:solidFill>
                <a:srgbClr val="000000"/>
              </a:solidFill>
              <a:latin typeface="EB Garamond SemiBold"/>
              <a:ea typeface="EB Garamond SemiBold"/>
              <a:cs typeface="EB Garamond SemiBold"/>
              <a:sym typeface="EB Garamond SemiBold"/>
            </a:endParaRPr>
          </a:p>
        </p:txBody>
      </p:sp>
      <p:sp>
        <p:nvSpPr>
          <p:cNvPr id="169" name="Google Shape;169;p29"/>
          <p:cNvSpPr txBox="1"/>
          <p:nvPr/>
        </p:nvSpPr>
        <p:spPr>
          <a:xfrm>
            <a:off x="668550" y="959500"/>
            <a:ext cx="7569300" cy="37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EB Garamond"/>
                <a:ea typeface="EB Garamond"/>
                <a:cs typeface="EB Garamond"/>
                <a:sym typeface="EB Garamond"/>
              </a:rPr>
              <a:t>Our MDR Includes:</a:t>
            </a:r>
            <a:endParaRPr sz="1800">
              <a:solidFill>
                <a:schemeClr val="dk2"/>
              </a:solidFill>
              <a:latin typeface="EB Garamond"/>
              <a:ea typeface="EB Garamond"/>
              <a:cs typeface="EB Garamond"/>
              <a:sym typeface="EB Garamond"/>
            </a:endParaRPr>
          </a:p>
          <a:p>
            <a:pPr indent="-342900" lvl="0" marL="457200" rtl="0" algn="l">
              <a:lnSpc>
                <a:spcPct val="115000"/>
              </a:lnSpc>
              <a:spcBef>
                <a:spcPts val="1200"/>
              </a:spcBef>
              <a:spcAft>
                <a:spcPts val="0"/>
              </a:spcAft>
              <a:buClr>
                <a:schemeClr val="dk2"/>
              </a:buClr>
              <a:buSzPts val="1800"/>
              <a:buFont typeface="EB Garamond"/>
              <a:buChar char="●"/>
            </a:pPr>
            <a:r>
              <a:rPr lang="en" sz="1800">
                <a:solidFill>
                  <a:schemeClr val="dk2"/>
                </a:solidFill>
                <a:latin typeface="EB Garamond"/>
                <a:ea typeface="EB Garamond"/>
                <a:cs typeface="EB Garamond"/>
                <a:sym typeface="EB Garamond"/>
              </a:rPr>
              <a:t>A screen with controls for song selection and traversal through the GUI</a:t>
            </a:r>
            <a:endParaRPr sz="1800">
              <a:solidFill>
                <a:schemeClr val="dk2"/>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2"/>
              </a:buClr>
              <a:buSzPts val="1800"/>
              <a:buFont typeface="EB Garamond"/>
              <a:buChar char="●"/>
            </a:pPr>
            <a:r>
              <a:rPr lang="en" sz="1800">
                <a:solidFill>
                  <a:schemeClr val="dk2"/>
                </a:solidFill>
                <a:latin typeface="EB Garamond"/>
                <a:ea typeface="EB Garamond"/>
                <a:cs typeface="EB Garamond"/>
                <a:sym typeface="EB Garamond"/>
              </a:rPr>
              <a:t>RGB LED lights for 11 keys on the keyboard (3 LEDs per key, 33 LEDs total)</a:t>
            </a:r>
            <a:endParaRPr sz="1800">
              <a:solidFill>
                <a:schemeClr val="dk2"/>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2"/>
              </a:buClr>
              <a:buSzPts val="1800"/>
              <a:buFont typeface="EB Garamond"/>
              <a:buChar char="●"/>
            </a:pPr>
            <a:r>
              <a:rPr lang="en" sz="1800">
                <a:solidFill>
                  <a:schemeClr val="dk2"/>
                </a:solidFill>
                <a:latin typeface="EB Garamond"/>
                <a:ea typeface="EB Garamond"/>
                <a:cs typeface="EB Garamond"/>
                <a:sym typeface="EB Garamond"/>
              </a:rPr>
              <a:t>One Glove that provides haptic feedback for the user and a unique LED light for each finger. (3 LEDs per finger, total of 15 LEDs)</a:t>
            </a:r>
            <a:endParaRPr sz="1800">
              <a:solidFill>
                <a:schemeClr val="dk2"/>
              </a:solidFill>
              <a:latin typeface="EB Garamond"/>
              <a:ea typeface="EB Garamond"/>
              <a:cs typeface="EB Garamond"/>
              <a:sym typeface="EB Garamond"/>
            </a:endParaRPr>
          </a:p>
          <a:p>
            <a:pPr indent="-317500" lvl="1" marL="1371600" rtl="0" algn="l">
              <a:lnSpc>
                <a:spcPct val="115000"/>
              </a:lnSpc>
              <a:spcBef>
                <a:spcPts val="0"/>
              </a:spcBef>
              <a:spcAft>
                <a:spcPts val="0"/>
              </a:spcAft>
              <a:buClr>
                <a:schemeClr val="dk2"/>
              </a:buClr>
              <a:buSzPts val="1400"/>
              <a:buFont typeface="EB Garamond"/>
              <a:buChar char="○"/>
            </a:pPr>
            <a:r>
              <a:rPr lang="en">
                <a:solidFill>
                  <a:schemeClr val="dk2"/>
                </a:solidFill>
                <a:latin typeface="EB Garamond"/>
                <a:ea typeface="EB Garamond"/>
                <a:cs typeface="EB Garamond"/>
                <a:sym typeface="EB Garamond"/>
              </a:rPr>
              <a:t>LED lights between keys and fingers correlate so the correct hand placement is used</a:t>
            </a:r>
            <a:endParaRPr>
              <a:solidFill>
                <a:schemeClr val="dk2"/>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2"/>
              </a:buClr>
              <a:buSzPts val="1800"/>
              <a:buFont typeface="EB Garamond"/>
              <a:buChar char="●"/>
            </a:pPr>
            <a:r>
              <a:rPr lang="en" sz="1800">
                <a:solidFill>
                  <a:schemeClr val="dk2"/>
                </a:solidFill>
                <a:latin typeface="EB Garamond"/>
                <a:ea typeface="EB Garamond"/>
                <a:cs typeface="EB Garamond"/>
                <a:sym typeface="EB Garamond"/>
              </a:rPr>
              <a:t>Performance feedback on the interface after each song is played</a:t>
            </a:r>
            <a:endParaRPr sz="1800">
              <a:solidFill>
                <a:schemeClr val="dk2"/>
              </a:solidFill>
              <a:latin typeface="EB Garamond"/>
              <a:ea typeface="EB Garamond"/>
              <a:cs typeface="EB Garamond"/>
              <a:sym typeface="EB Garamond"/>
            </a:endParaRPr>
          </a:p>
          <a:p>
            <a:pPr indent="-317500" lvl="1" marL="1371600" rtl="0" algn="l">
              <a:lnSpc>
                <a:spcPct val="115000"/>
              </a:lnSpc>
              <a:spcBef>
                <a:spcPts val="0"/>
              </a:spcBef>
              <a:spcAft>
                <a:spcPts val="0"/>
              </a:spcAft>
              <a:buClr>
                <a:schemeClr val="dk2"/>
              </a:buClr>
              <a:buSzPts val="1400"/>
              <a:buFont typeface="EB Garamond"/>
              <a:buChar char="○"/>
            </a:pPr>
            <a:r>
              <a:rPr lang="en">
                <a:solidFill>
                  <a:schemeClr val="dk2"/>
                </a:solidFill>
                <a:latin typeface="EB Garamond"/>
                <a:ea typeface="EB Garamond"/>
                <a:cs typeface="EB Garamond"/>
                <a:sym typeface="EB Garamond"/>
              </a:rPr>
              <a:t>User’s note accuracy and tempo displayed on the screen after the song is finished</a:t>
            </a:r>
            <a:endParaRPr>
              <a:solidFill>
                <a:schemeClr val="dk2"/>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2"/>
              </a:buClr>
              <a:buSzPts val="1800"/>
              <a:buFont typeface="EB Garamond"/>
              <a:buChar char="●"/>
            </a:pPr>
            <a:r>
              <a:rPr lang="en" sz="1800">
                <a:solidFill>
                  <a:schemeClr val="dk2"/>
                </a:solidFill>
                <a:latin typeface="EB Garamond"/>
                <a:ea typeface="EB Garamond"/>
                <a:cs typeface="EB Garamond"/>
                <a:sym typeface="EB Garamond"/>
              </a:rPr>
              <a:t>Prominent audio through an AMP such that the user can easily distinguish songs and learn alongside them</a:t>
            </a:r>
            <a:endParaRPr sz="1800">
              <a:solidFill>
                <a:schemeClr val="dk2"/>
              </a:solidFill>
              <a:latin typeface="EB Garamond"/>
              <a:ea typeface="EB Garamond"/>
              <a:cs typeface="EB Garamond"/>
              <a:sym typeface="EB Garamond"/>
            </a:endParaRPr>
          </a:p>
          <a:p>
            <a:pPr indent="0" lvl="0" marL="0" rtl="0" algn="l">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000"/>
                                        <p:tgtEl>
                                          <p:spTgt spid="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1000"/>
                                        <p:tgtEl>
                                          <p:spTgt spid="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1000"/>
                                        <p:tgtEl>
                                          <p:spTgt spid="16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0"/>
          <p:cNvSpPr txBox="1"/>
          <p:nvPr/>
        </p:nvSpPr>
        <p:spPr>
          <a:xfrm>
            <a:off x="3335844" y="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Demonstration</a:t>
            </a:r>
            <a:endParaRPr sz="2800">
              <a:solidFill>
                <a:srgbClr val="000000"/>
              </a:solidFill>
              <a:latin typeface="EB Garamond SemiBold"/>
              <a:ea typeface="EB Garamond SemiBold"/>
              <a:cs typeface="EB Garamond SemiBold"/>
              <a:sym typeface="EB Garamond SemiBold"/>
            </a:endParaRPr>
          </a:p>
        </p:txBody>
      </p:sp>
      <p:pic>
        <p:nvPicPr>
          <p:cNvPr id="175" name="Google Shape;175;p30" title="SDP_MDR.mp4">
            <a:hlinkClick r:id="rId4"/>
          </p:cNvPr>
          <p:cNvPicPr preferRelativeResize="0"/>
          <p:nvPr/>
        </p:nvPicPr>
        <p:blipFill>
          <a:blip r:embed="rId5">
            <a:alphaModFix/>
          </a:blip>
          <a:stretch>
            <a:fillRect/>
          </a:stretch>
        </p:blipFill>
        <p:spPr>
          <a:xfrm>
            <a:off x="1798579" y="491688"/>
            <a:ext cx="5546833" cy="416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531075" y="555225"/>
            <a:ext cx="2341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Current </a:t>
            </a:r>
            <a:r>
              <a:rPr lang="en">
                <a:latin typeface="EB Garamond SemiBold"/>
                <a:ea typeface="EB Garamond SemiBold"/>
                <a:cs typeface="EB Garamond SemiBold"/>
                <a:sym typeface="EB Garamond SemiBold"/>
              </a:rPr>
              <a:t>Project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Expenditures</a:t>
            </a:r>
            <a:endParaRPr>
              <a:latin typeface="EB Garamond SemiBold"/>
              <a:ea typeface="EB Garamond SemiBold"/>
              <a:cs typeface="EB Garamond SemiBold"/>
              <a:sym typeface="EB Garamond SemiBold"/>
            </a:endParaRPr>
          </a:p>
        </p:txBody>
      </p:sp>
      <p:sp>
        <p:nvSpPr>
          <p:cNvPr id="181" name="Google Shape;181;p31"/>
          <p:cNvSpPr txBox="1"/>
          <p:nvPr/>
        </p:nvSpPr>
        <p:spPr>
          <a:xfrm>
            <a:off x="0" y="1640050"/>
            <a:ext cx="3298500" cy="2763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800">
              <a:solidFill>
                <a:srgbClr val="595959"/>
              </a:solidFill>
              <a:latin typeface="EB Garamond"/>
              <a:ea typeface="EB Garamond"/>
              <a:cs typeface="EB Garamond"/>
              <a:sym typeface="EB Garamond"/>
            </a:endParaRPr>
          </a:p>
        </p:txBody>
      </p:sp>
      <p:graphicFrame>
        <p:nvGraphicFramePr>
          <p:cNvPr id="182" name="Google Shape;182;p31"/>
          <p:cNvGraphicFramePr/>
          <p:nvPr/>
        </p:nvGraphicFramePr>
        <p:xfrm>
          <a:off x="3543263" y="105180"/>
          <a:ext cx="3000000" cy="3000000"/>
        </p:xfrm>
        <a:graphic>
          <a:graphicData uri="http://schemas.openxmlformats.org/drawingml/2006/table">
            <a:tbl>
              <a:tblPr>
                <a:noFill/>
                <a:tableStyleId>{53CA8F53-A179-45BC-B8F1-32D009BE1D4B}</a:tableStyleId>
              </a:tblPr>
              <a:tblGrid>
                <a:gridCol w="3200625"/>
                <a:gridCol w="1612550"/>
              </a:tblGrid>
              <a:tr h="277100">
                <a:tc>
                  <a:txBody>
                    <a:bodyPr/>
                    <a:lstStyle/>
                    <a:p>
                      <a:pPr indent="0" lvl="0" marL="0" rtl="0" algn="ctr">
                        <a:spcBef>
                          <a:spcPts val="0"/>
                        </a:spcBef>
                        <a:spcAft>
                          <a:spcPts val="0"/>
                        </a:spcAft>
                        <a:buNone/>
                      </a:pPr>
                      <a:r>
                        <a:rPr b="1" lang="en" sz="400">
                          <a:solidFill>
                            <a:srgbClr val="FFFFFF"/>
                          </a:solidFill>
                          <a:latin typeface="EB Garamond"/>
                          <a:ea typeface="EB Garamond"/>
                          <a:cs typeface="EB Garamond"/>
                          <a:sym typeface="EB Garamond"/>
                        </a:rPr>
                        <a:t>Item</a:t>
                      </a:r>
                      <a:endParaRPr b="1" sz="400">
                        <a:solidFill>
                          <a:srgbClr val="FFFFFF"/>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solidFill>
                      <a:srgbClr val="595959"/>
                    </a:solidFill>
                  </a:tcPr>
                </a:tc>
                <a:tc>
                  <a:txBody>
                    <a:bodyPr/>
                    <a:lstStyle/>
                    <a:p>
                      <a:pPr indent="0" lvl="0" marL="0" rtl="0" algn="ctr">
                        <a:spcBef>
                          <a:spcPts val="0"/>
                        </a:spcBef>
                        <a:spcAft>
                          <a:spcPts val="0"/>
                        </a:spcAft>
                        <a:buNone/>
                      </a:pPr>
                      <a:r>
                        <a:rPr b="1" lang="en" sz="400">
                          <a:solidFill>
                            <a:srgbClr val="FFFFFF"/>
                          </a:solidFill>
                          <a:latin typeface="EB Garamond"/>
                          <a:ea typeface="EB Garamond"/>
                          <a:cs typeface="EB Garamond"/>
                          <a:sym typeface="EB Garamond"/>
                        </a:rPr>
                        <a:t>Predicted Cost </a:t>
                      </a:r>
                      <a:endParaRPr b="1" sz="400">
                        <a:solidFill>
                          <a:srgbClr val="FFFFFF"/>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595959"/>
                    </a:solidFill>
                  </a:tcPr>
                </a:tc>
              </a:tr>
              <a:tr h="277100">
                <a:tc>
                  <a:txBody>
                    <a:bodyPr/>
                    <a:lstStyle/>
                    <a:p>
                      <a:pPr indent="0" lvl="0" marL="0" rtl="0" algn="ctr">
                        <a:spcBef>
                          <a:spcPts val="0"/>
                        </a:spcBef>
                        <a:spcAft>
                          <a:spcPts val="0"/>
                        </a:spcAft>
                        <a:buClr>
                          <a:srgbClr val="000000"/>
                        </a:buClr>
                        <a:buSzPts val="1100"/>
                        <a:buFont typeface="Arial"/>
                        <a:buNone/>
                      </a:pPr>
                      <a:r>
                        <a:rPr b="1" lang="en" sz="500">
                          <a:solidFill>
                            <a:srgbClr val="000000"/>
                          </a:solidFill>
                          <a:latin typeface="EB Garamond"/>
                          <a:ea typeface="EB Garamond"/>
                          <a:cs typeface="EB Garamond"/>
                          <a:sym typeface="EB Garamond"/>
                        </a:rPr>
                        <a:t>Keyboard (M5 MIDI Keyboard)</a:t>
                      </a:r>
                      <a:endParaRPr b="1" sz="500">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lnT cap="flat" cmpd="sng" w="9525">
                      <a:solidFill>
                        <a:srgbClr val="CCCCCC"/>
                      </a:solidFill>
                      <a:prstDash val="solid"/>
                      <a:round/>
                      <a:headEnd len="sm" w="sm" type="none"/>
                      <a:tailEnd len="sm" w="sm" type="none"/>
                    </a:lnT>
                    <a:solidFill>
                      <a:srgbClr val="FFFFFF"/>
                    </a:solidFill>
                  </a:tcPr>
                </a:tc>
              </a:tr>
              <a:tr h="277100">
                <a:tc>
                  <a:txBody>
                    <a:bodyPr/>
                    <a:lstStyle/>
                    <a:p>
                      <a:pPr indent="0" lvl="0" marL="0" rtl="0" algn="ctr">
                        <a:spcBef>
                          <a:spcPts val="0"/>
                        </a:spcBef>
                        <a:spcAft>
                          <a:spcPts val="0"/>
                        </a:spcAft>
                        <a:buNone/>
                      </a:pPr>
                      <a:r>
                        <a:rPr b="1" lang="en" sz="500">
                          <a:solidFill>
                            <a:srgbClr val="000000"/>
                          </a:solidFill>
                          <a:latin typeface="EB Garamond"/>
                          <a:ea typeface="EB Garamond"/>
                          <a:cs typeface="EB Garamond"/>
                          <a:sym typeface="EB Garamond"/>
                        </a:rPr>
                        <a:t>Parent Controller (Beaglebone Black)</a:t>
                      </a:r>
                      <a:endParaRPr b="1" sz="5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$0</a:t>
                      </a:r>
                      <a:endParaRPr sz="5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solidFill>
                            <a:srgbClr val="000000"/>
                          </a:solidFill>
                          <a:latin typeface="EB Garamond"/>
                          <a:ea typeface="EB Garamond"/>
                          <a:cs typeface="EB Garamond"/>
                          <a:sym typeface="EB Garamond"/>
                        </a:rPr>
                        <a:t>Monitor for Testing</a:t>
                      </a:r>
                      <a:endParaRPr b="1" sz="5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$ 0</a:t>
                      </a:r>
                      <a:endParaRPr sz="5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None/>
                      </a:pPr>
                      <a:r>
                        <a:rPr b="1" lang="en" sz="500">
                          <a:solidFill>
                            <a:srgbClr val="000000"/>
                          </a:solidFill>
                          <a:latin typeface="EB Garamond"/>
                          <a:ea typeface="EB Garamond"/>
                          <a:cs typeface="EB Garamond"/>
                          <a:sym typeface="EB Garamond"/>
                        </a:rPr>
                        <a:t>Gloves</a:t>
                      </a:r>
                      <a:endParaRPr b="1" sz="500">
                        <a:solidFill>
                          <a:srgbClr val="000000"/>
                        </a:solidFill>
                        <a:latin typeface="EB Garamond"/>
                        <a:ea typeface="EB Garamond"/>
                        <a:cs typeface="EB Garamond"/>
                        <a:sym typeface="EB Garamond"/>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solidFill>
                            <a:srgbClr val="000000"/>
                          </a:solidFill>
                          <a:latin typeface="EB Garamond"/>
                          <a:ea typeface="EB Garamond"/>
                          <a:cs typeface="EB Garamond"/>
                          <a:sym typeface="EB Garamond"/>
                        </a:rPr>
                        <a:t>$ 0 </a:t>
                      </a:r>
                      <a:endParaRPr sz="500">
                        <a:latin typeface="EB Garamond"/>
                        <a:ea typeface="EB Garamond"/>
                        <a:cs typeface="EB Garamond"/>
                        <a:sym typeface="EB Garamond"/>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latin typeface="EB Garamond"/>
                          <a:ea typeface="EB Garamond"/>
                          <a:cs typeface="EB Garamond"/>
                          <a:sym typeface="EB Garamond"/>
                        </a:rPr>
                        <a:t>External AMP with Cables</a:t>
                      </a:r>
                      <a:endParaRPr b="1" sz="5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$0</a:t>
                      </a:r>
                      <a:endParaRPr sz="5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500">
                          <a:latin typeface="EB Garamond"/>
                          <a:ea typeface="EB Garamond"/>
                          <a:cs typeface="EB Garamond"/>
                          <a:sym typeface="EB Garamond"/>
                        </a:rPr>
                        <a:t>Beetle BLE (1)</a:t>
                      </a:r>
                      <a:endParaRPr b="1" sz="500">
                        <a:solidFill>
                          <a:srgbClr val="000000"/>
                        </a:solidFill>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$15</a:t>
                      </a:r>
                      <a:endParaRPr sz="500">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500">
                          <a:solidFill>
                            <a:srgbClr val="000000"/>
                          </a:solidFill>
                          <a:latin typeface="EB Garamond"/>
                          <a:ea typeface="EB Garamond"/>
                          <a:cs typeface="EB Garamond"/>
                          <a:sym typeface="EB Garamond"/>
                        </a:rPr>
                        <a:t>Vibration Mini Motor Disc (5)</a:t>
                      </a:r>
                      <a:endParaRPr b="1" sz="5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$9.75</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solidFill>
                            <a:srgbClr val="000000"/>
                          </a:solidFill>
                          <a:latin typeface="EB Garamond"/>
                          <a:ea typeface="EB Garamond"/>
                          <a:cs typeface="EB Garamond"/>
                          <a:sym typeface="EB Garamond"/>
                        </a:rPr>
                        <a:t>Battery Holder (for glove assembly)</a:t>
                      </a:r>
                      <a:endParaRPr b="1" sz="5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$1.95</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latin typeface="EB Garamond"/>
                          <a:ea typeface="EB Garamond"/>
                          <a:cs typeface="EB Garamond"/>
                          <a:sym typeface="EB Garamond"/>
                        </a:rPr>
                        <a:t>USB BLE Link (for Bluetooth)</a:t>
                      </a:r>
                      <a:endParaRPr b="1"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$9.90</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solidFill>
                            <a:srgbClr val="000000"/>
                          </a:solidFill>
                          <a:latin typeface="EB Garamond"/>
                          <a:ea typeface="EB Garamond"/>
                          <a:cs typeface="EB Garamond"/>
                          <a:sym typeface="EB Garamond"/>
                        </a:rPr>
                        <a:t>Optocuplor (for MIDI Input)</a:t>
                      </a:r>
                      <a:endParaRPr b="1" sz="500">
                        <a:solidFill>
                          <a:srgbClr val="000000"/>
                        </a:solidFill>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$1.60</a:t>
                      </a:r>
                      <a:endParaRPr sz="500">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solidFill>
                      <a:srgbClr val="FFFFFF"/>
                    </a:solidFill>
                  </a:tcPr>
                </a:tc>
              </a:tr>
              <a:tr h="277100">
                <a:tc>
                  <a:txBody>
                    <a:bodyPr/>
                    <a:lstStyle/>
                    <a:p>
                      <a:pPr indent="0" lvl="0" marL="0" rtl="0" algn="ctr">
                        <a:spcBef>
                          <a:spcPts val="0"/>
                        </a:spcBef>
                        <a:spcAft>
                          <a:spcPts val="0"/>
                        </a:spcAft>
                        <a:buNone/>
                      </a:pPr>
                      <a:r>
                        <a:rPr b="1" lang="en" sz="500">
                          <a:solidFill>
                            <a:srgbClr val="000000"/>
                          </a:solidFill>
                          <a:latin typeface="EB Garamond"/>
                          <a:ea typeface="EB Garamond"/>
                          <a:cs typeface="EB Garamond"/>
                          <a:sym typeface="EB Garamond"/>
                        </a:rPr>
                        <a:t>MIDI Jack (for MIDI input)</a:t>
                      </a:r>
                      <a:endParaRPr b="1" sz="5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$1.75</a:t>
                      </a:r>
                      <a:endParaRPr sz="5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None/>
                      </a:pPr>
                      <a:r>
                        <a:rPr b="1" lang="en" sz="500">
                          <a:solidFill>
                            <a:srgbClr val="000000"/>
                          </a:solidFill>
                          <a:latin typeface="EB Garamond"/>
                          <a:ea typeface="EB Garamond"/>
                          <a:cs typeface="EB Garamond"/>
                          <a:sym typeface="EB Garamond"/>
                        </a:rPr>
                        <a:t>Adafruit LED Digital Strip</a:t>
                      </a:r>
                      <a:endParaRPr b="1" sz="5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$99.85</a:t>
                      </a:r>
                      <a:endParaRPr sz="5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500">
                          <a:latin typeface="EB Garamond"/>
                          <a:ea typeface="EB Garamond"/>
                          <a:cs typeface="EB Garamond"/>
                          <a:sym typeface="EB Garamond"/>
                        </a:rPr>
                        <a:t>5V 10A Power Supply</a:t>
                      </a:r>
                      <a:endParaRPr b="1" sz="500">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$29.95</a:t>
                      </a:r>
                      <a:endParaRPr sz="5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None/>
                      </a:pPr>
                      <a:r>
                        <a:rPr b="1" lang="en" sz="500">
                          <a:latin typeface="EB Garamond"/>
                          <a:ea typeface="EB Garamond"/>
                          <a:cs typeface="EB Garamond"/>
                          <a:sym typeface="EB Garamond"/>
                        </a:rPr>
                        <a:t>Testing Components Not Used in MDR</a:t>
                      </a:r>
                      <a:endParaRPr b="1"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$29.24</a:t>
                      </a:r>
                      <a:endParaRPr sz="5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77100">
                <a:tc>
                  <a:txBody>
                    <a:bodyPr/>
                    <a:lstStyle/>
                    <a:p>
                      <a:pPr indent="0" lvl="0" marL="0" rtl="0" algn="r">
                        <a:spcBef>
                          <a:spcPts val="0"/>
                        </a:spcBef>
                        <a:spcAft>
                          <a:spcPts val="0"/>
                        </a:spcAft>
                        <a:buNone/>
                      </a:pPr>
                      <a:r>
                        <a:rPr b="1" lang="en" sz="500">
                          <a:latin typeface="EB Garamond"/>
                          <a:ea typeface="EB Garamond"/>
                          <a:cs typeface="EB Garamond"/>
                          <a:sym typeface="EB Garamond"/>
                        </a:rPr>
                        <a:t>Totals: </a:t>
                      </a:r>
                      <a:endParaRPr b="1" sz="500">
                        <a:latin typeface="EB Garamond"/>
                        <a:ea typeface="EB Garamond"/>
                        <a:cs typeface="EB Garamond"/>
                        <a:sym typeface="EB Garamond"/>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ctr">
                        <a:spcBef>
                          <a:spcPts val="0"/>
                        </a:spcBef>
                        <a:spcAft>
                          <a:spcPts val="0"/>
                        </a:spcAft>
                        <a:buNone/>
                      </a:pPr>
                      <a:r>
                        <a:rPr lang="en" sz="500">
                          <a:latin typeface="EB Garamond"/>
                          <a:ea typeface="EB Garamond"/>
                          <a:cs typeface="EB Garamond"/>
                          <a:sym typeface="EB Garamond"/>
                        </a:rPr>
                        <a:t>$ 198.99</a:t>
                      </a:r>
                      <a:endParaRPr sz="500">
                        <a:latin typeface="EB Garamond"/>
                        <a:ea typeface="EB Garamond"/>
                        <a:cs typeface="EB Garamond"/>
                        <a:sym typeface="EB Garamond"/>
                      </a:endParaRPr>
                    </a:p>
                  </a:txBody>
                  <a:tcPr marT="91425" marB="91425" marR="91425" marL="91425" anchor="ctr">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2510104" y="3781434"/>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Team Lead,  Front &amp; Backend Development</a:t>
            </a:r>
            <a:endParaRPr>
              <a:latin typeface="EB Garamond"/>
              <a:ea typeface="EB Garamond"/>
              <a:cs typeface="EB Garamond"/>
              <a:sym typeface="EB Garamond"/>
            </a:endParaRPr>
          </a:p>
        </p:txBody>
      </p:sp>
      <p:sp>
        <p:nvSpPr>
          <p:cNvPr id="61" name="Google Shape;61;p14"/>
          <p:cNvSpPr txBox="1"/>
          <p:nvPr>
            <p:ph type="ctrTitle"/>
          </p:nvPr>
        </p:nvSpPr>
        <p:spPr>
          <a:xfrm>
            <a:off x="311700" y="185530"/>
            <a:ext cx="8520600" cy="996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800">
                <a:latin typeface="EB Garamond SemiBold"/>
                <a:ea typeface="EB Garamond SemiBold"/>
                <a:cs typeface="EB Garamond SemiBold"/>
                <a:sym typeface="EB Garamond SemiBold"/>
              </a:rPr>
              <a:t>Introduction</a:t>
            </a:r>
            <a:endParaRPr sz="3800">
              <a:latin typeface="EB Garamond SemiBold"/>
              <a:ea typeface="EB Garamond SemiBold"/>
              <a:cs typeface="EB Garamond SemiBold"/>
              <a:sym typeface="EB Garamond SemiBold"/>
            </a:endParaRPr>
          </a:p>
        </p:txBody>
      </p:sp>
      <p:pic>
        <p:nvPicPr>
          <p:cNvPr id="62" name="Google Shape;62;p14"/>
          <p:cNvPicPr preferRelativeResize="0"/>
          <p:nvPr/>
        </p:nvPicPr>
        <p:blipFill>
          <a:blip r:embed="rId4">
            <a:alphaModFix/>
          </a:blip>
          <a:stretch>
            <a:fillRect/>
          </a:stretch>
        </p:blipFill>
        <p:spPr>
          <a:xfrm>
            <a:off x="311700" y="1362075"/>
            <a:ext cx="1814300" cy="2419351"/>
          </a:xfrm>
          <a:prstGeom prst="rect">
            <a:avLst/>
          </a:prstGeom>
          <a:noFill/>
          <a:ln>
            <a:noFill/>
          </a:ln>
        </p:spPr>
      </p:pic>
      <p:pic>
        <p:nvPicPr>
          <p:cNvPr id="63" name="Google Shape;63;p14"/>
          <p:cNvPicPr preferRelativeResize="0"/>
          <p:nvPr/>
        </p:nvPicPr>
        <p:blipFill>
          <a:blip r:embed="rId5">
            <a:alphaModFix/>
          </a:blip>
          <a:stretch>
            <a:fillRect/>
          </a:stretch>
        </p:blipFill>
        <p:spPr>
          <a:xfrm>
            <a:off x="7018000" y="1362546"/>
            <a:ext cx="1814300" cy="2418406"/>
          </a:xfrm>
          <a:prstGeom prst="rect">
            <a:avLst/>
          </a:prstGeom>
          <a:noFill/>
          <a:ln>
            <a:noFill/>
          </a:ln>
        </p:spPr>
      </p:pic>
      <p:pic>
        <p:nvPicPr>
          <p:cNvPr id="64" name="Google Shape;64;p14"/>
          <p:cNvPicPr preferRelativeResize="0"/>
          <p:nvPr/>
        </p:nvPicPr>
        <p:blipFill>
          <a:blip r:embed="rId6">
            <a:alphaModFix/>
          </a:blip>
          <a:stretch>
            <a:fillRect/>
          </a:stretch>
        </p:blipFill>
        <p:spPr>
          <a:xfrm>
            <a:off x="2510157" y="1370158"/>
            <a:ext cx="1814301" cy="2403192"/>
          </a:xfrm>
          <a:prstGeom prst="rect">
            <a:avLst/>
          </a:prstGeom>
          <a:noFill/>
          <a:ln>
            <a:noFill/>
          </a:ln>
        </p:spPr>
      </p:pic>
      <p:sp>
        <p:nvSpPr>
          <p:cNvPr id="65" name="Google Shape;65;p14"/>
          <p:cNvSpPr txBox="1"/>
          <p:nvPr/>
        </p:nvSpPr>
        <p:spPr>
          <a:xfrm>
            <a:off x="215800" y="3781425"/>
            <a:ext cx="2006100" cy="83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Software Lead, Sensor Subsystem, Backend Development</a:t>
            </a:r>
            <a:endParaRPr>
              <a:latin typeface="EB Garamond"/>
              <a:ea typeface="EB Garamond"/>
              <a:cs typeface="EB Garamond"/>
              <a:sym typeface="EB Garamond"/>
            </a:endParaRPr>
          </a:p>
        </p:txBody>
      </p:sp>
      <p:sp>
        <p:nvSpPr>
          <p:cNvPr id="66" name="Google Shape;66;p14"/>
          <p:cNvSpPr txBox="1"/>
          <p:nvPr/>
        </p:nvSpPr>
        <p:spPr>
          <a:xfrm>
            <a:off x="7017959" y="3781425"/>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Altium &amp; Budget Lead, Glove Subsystem</a:t>
            </a:r>
            <a:endParaRPr>
              <a:latin typeface="EB Garamond"/>
              <a:ea typeface="EB Garamond"/>
              <a:cs typeface="EB Garamond"/>
              <a:sym typeface="EB Garamond"/>
            </a:endParaRPr>
          </a:p>
        </p:txBody>
      </p:sp>
      <p:sp>
        <p:nvSpPr>
          <p:cNvPr id="67" name="Google Shape;67;p14"/>
          <p:cNvSpPr txBox="1"/>
          <p:nvPr/>
        </p:nvSpPr>
        <p:spPr>
          <a:xfrm>
            <a:off x="4708604" y="3781434"/>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Music Lead, Front End Development</a:t>
            </a:r>
            <a:endParaRPr>
              <a:latin typeface="EB Garamond"/>
              <a:ea typeface="EB Garamond"/>
              <a:cs typeface="EB Garamond"/>
              <a:sym typeface="EB Garamond"/>
            </a:endParaRPr>
          </a:p>
        </p:txBody>
      </p:sp>
      <p:pic>
        <p:nvPicPr>
          <p:cNvPr id="68" name="Google Shape;68;p14"/>
          <p:cNvPicPr preferRelativeResize="0"/>
          <p:nvPr/>
        </p:nvPicPr>
        <p:blipFill>
          <a:blip r:embed="rId7">
            <a:alphaModFix/>
          </a:blip>
          <a:stretch>
            <a:fillRect/>
          </a:stretch>
        </p:blipFill>
        <p:spPr>
          <a:xfrm>
            <a:off x="4837712" y="1362075"/>
            <a:ext cx="1685288" cy="2419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32"/>
          <p:cNvSpPr txBox="1"/>
          <p:nvPr>
            <p:ph type="title"/>
          </p:nvPr>
        </p:nvSpPr>
        <p:spPr>
          <a:xfrm>
            <a:off x="531075" y="555225"/>
            <a:ext cx="2341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Projected Future</a:t>
            </a:r>
            <a:r>
              <a:rPr lang="en">
                <a:latin typeface="EB Garamond SemiBold"/>
                <a:ea typeface="EB Garamond SemiBold"/>
                <a:cs typeface="EB Garamond SemiBold"/>
                <a:sym typeface="EB Garamond SemiBold"/>
              </a:rPr>
              <a:t> Project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Expenditures</a:t>
            </a:r>
            <a:endParaRPr>
              <a:latin typeface="EB Garamond SemiBold"/>
              <a:ea typeface="EB Garamond SemiBold"/>
              <a:cs typeface="EB Garamond SemiBold"/>
              <a:sym typeface="EB Garamond SemiBold"/>
            </a:endParaRPr>
          </a:p>
        </p:txBody>
      </p:sp>
      <p:sp>
        <p:nvSpPr>
          <p:cNvPr id="188" name="Google Shape;188;p32"/>
          <p:cNvSpPr txBox="1"/>
          <p:nvPr/>
        </p:nvSpPr>
        <p:spPr>
          <a:xfrm>
            <a:off x="0" y="1640050"/>
            <a:ext cx="3298500" cy="2763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800">
              <a:solidFill>
                <a:srgbClr val="595959"/>
              </a:solidFill>
              <a:latin typeface="EB Garamond"/>
              <a:ea typeface="EB Garamond"/>
              <a:cs typeface="EB Garamond"/>
              <a:sym typeface="EB Garamond"/>
            </a:endParaRPr>
          </a:p>
        </p:txBody>
      </p:sp>
      <p:graphicFrame>
        <p:nvGraphicFramePr>
          <p:cNvPr id="189" name="Google Shape;189;p32"/>
          <p:cNvGraphicFramePr/>
          <p:nvPr/>
        </p:nvGraphicFramePr>
        <p:xfrm>
          <a:off x="3498338" y="827530"/>
          <a:ext cx="3000000" cy="3000000"/>
        </p:xfrm>
        <a:graphic>
          <a:graphicData uri="http://schemas.openxmlformats.org/drawingml/2006/table">
            <a:tbl>
              <a:tblPr>
                <a:noFill/>
                <a:tableStyleId>{53CA8F53-A179-45BC-B8F1-32D009BE1D4B}</a:tableStyleId>
              </a:tblPr>
              <a:tblGrid>
                <a:gridCol w="3200625"/>
                <a:gridCol w="1612550"/>
              </a:tblGrid>
              <a:tr h="267675">
                <a:tc>
                  <a:txBody>
                    <a:bodyPr/>
                    <a:lstStyle/>
                    <a:p>
                      <a:pPr indent="0" lvl="0" marL="0" rtl="0" algn="ctr">
                        <a:spcBef>
                          <a:spcPts val="0"/>
                        </a:spcBef>
                        <a:spcAft>
                          <a:spcPts val="0"/>
                        </a:spcAft>
                        <a:buNone/>
                      </a:pPr>
                      <a:r>
                        <a:rPr b="1" lang="en" sz="1000">
                          <a:solidFill>
                            <a:srgbClr val="FFFFFF"/>
                          </a:solidFill>
                          <a:latin typeface="EB Garamond"/>
                          <a:ea typeface="EB Garamond"/>
                          <a:cs typeface="EB Garamond"/>
                          <a:sym typeface="EB Garamond"/>
                        </a:rPr>
                        <a:t>Item</a:t>
                      </a:r>
                      <a:endParaRPr b="1" sz="1000">
                        <a:solidFill>
                          <a:srgbClr val="FFFFFF"/>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solidFill>
                      <a:srgbClr val="595959"/>
                    </a:solidFill>
                  </a:tcPr>
                </a:tc>
                <a:tc>
                  <a:txBody>
                    <a:bodyPr/>
                    <a:lstStyle/>
                    <a:p>
                      <a:pPr indent="0" lvl="0" marL="0" rtl="0" algn="ctr">
                        <a:spcBef>
                          <a:spcPts val="0"/>
                        </a:spcBef>
                        <a:spcAft>
                          <a:spcPts val="0"/>
                        </a:spcAft>
                        <a:buNone/>
                      </a:pPr>
                      <a:r>
                        <a:rPr b="1" lang="en" sz="1000">
                          <a:solidFill>
                            <a:srgbClr val="FFFFFF"/>
                          </a:solidFill>
                          <a:latin typeface="EB Garamond"/>
                          <a:ea typeface="EB Garamond"/>
                          <a:cs typeface="EB Garamond"/>
                          <a:sym typeface="EB Garamond"/>
                        </a:rPr>
                        <a:t>Predicted Cost </a:t>
                      </a:r>
                      <a:endParaRPr b="1" sz="1000">
                        <a:solidFill>
                          <a:srgbClr val="FFFFFF"/>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595959"/>
                    </a:solidFill>
                  </a:tcPr>
                </a:tc>
              </a:tr>
              <a:tr h="267675">
                <a:tc>
                  <a:txBody>
                    <a:bodyPr/>
                    <a:lstStyle/>
                    <a:p>
                      <a:pPr indent="0" lvl="0" marL="0" rtl="0" algn="ctr">
                        <a:spcBef>
                          <a:spcPts val="0"/>
                        </a:spcBef>
                        <a:spcAft>
                          <a:spcPts val="0"/>
                        </a:spcAft>
                        <a:buClr>
                          <a:srgbClr val="000000"/>
                        </a:buClr>
                        <a:buSzPts val="1100"/>
                        <a:buFont typeface="Arial"/>
                        <a:buNone/>
                      </a:pPr>
                      <a:r>
                        <a:rPr b="1" lang="en" sz="1100">
                          <a:latin typeface="EB Garamond"/>
                          <a:ea typeface="EB Garamond"/>
                          <a:cs typeface="EB Garamond"/>
                          <a:sym typeface="EB Garamond"/>
                        </a:rPr>
                        <a:t>Current Expenditures</a:t>
                      </a:r>
                      <a:endParaRPr b="1" sz="1100">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$ 198.95</a:t>
                      </a:r>
                      <a:endParaRPr sz="1100">
                        <a:latin typeface="EB Garamond"/>
                        <a:ea typeface="EB Garamond"/>
                        <a:cs typeface="EB Garamond"/>
                        <a:sym typeface="EB Garamond"/>
                      </a:endParaRPr>
                    </a:p>
                  </a:txBody>
                  <a:tcPr marT="91425" marB="91425" marR="91425" marL="91425" anchor="ctr">
                    <a:lnT cap="flat" cmpd="sng" w="9525">
                      <a:solidFill>
                        <a:srgbClr val="CCCCCC"/>
                      </a:solidFill>
                      <a:prstDash val="solid"/>
                      <a:round/>
                      <a:headEnd len="sm" w="sm" type="none"/>
                      <a:tailEnd len="sm" w="sm" type="none"/>
                    </a:lnT>
                    <a:solidFill>
                      <a:srgbClr val="FFFFFF"/>
                    </a:solidFill>
                  </a:tcPr>
                </a:tc>
              </a:tr>
              <a:tr h="267675">
                <a:tc>
                  <a:txBody>
                    <a:bodyPr/>
                    <a:lstStyle/>
                    <a:p>
                      <a:pPr indent="0" lvl="0" marL="0" rtl="0" algn="ctr">
                        <a:spcBef>
                          <a:spcPts val="0"/>
                        </a:spcBef>
                        <a:spcAft>
                          <a:spcPts val="0"/>
                        </a:spcAft>
                        <a:buNone/>
                      </a:pPr>
                      <a:r>
                        <a:rPr b="1" lang="en" sz="1100">
                          <a:solidFill>
                            <a:srgbClr val="000000"/>
                          </a:solidFill>
                          <a:latin typeface="EB Garamond"/>
                          <a:ea typeface="EB Garamond"/>
                          <a:cs typeface="EB Garamond"/>
                          <a:sym typeface="EB Garamond"/>
                        </a:rPr>
                        <a:t>Screen</a:t>
                      </a:r>
                      <a:endParaRPr b="1" sz="11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$ 40</a:t>
                      </a:r>
                      <a:endParaRPr sz="1100">
                        <a:latin typeface="EB Garamond"/>
                        <a:ea typeface="EB Garamond"/>
                        <a:cs typeface="EB Garamond"/>
                        <a:sym typeface="EB Garamond"/>
                      </a:endParaRPr>
                    </a:p>
                  </a:txBody>
                  <a:tcPr marT="91425" marB="91425" marR="91425" marL="91425" anchor="ctr">
                    <a:solidFill>
                      <a:srgbClr val="FFFFFF"/>
                    </a:solidFill>
                  </a:tcPr>
                </a:tc>
              </a:tr>
              <a:tr h="267675">
                <a:tc>
                  <a:txBody>
                    <a:bodyPr/>
                    <a:lstStyle/>
                    <a:p>
                      <a:pPr indent="0" lvl="0" marL="0" rtl="0" algn="ctr">
                        <a:spcBef>
                          <a:spcPts val="0"/>
                        </a:spcBef>
                        <a:spcAft>
                          <a:spcPts val="0"/>
                        </a:spcAft>
                        <a:buClr>
                          <a:srgbClr val="000000"/>
                        </a:buClr>
                        <a:buSzPts val="1100"/>
                        <a:buFont typeface="Arial"/>
                        <a:buNone/>
                      </a:pPr>
                      <a:r>
                        <a:rPr b="1" lang="en" sz="1100">
                          <a:latin typeface="EB Garamond"/>
                          <a:ea typeface="EB Garamond"/>
                          <a:cs typeface="EB Garamond"/>
                          <a:sym typeface="EB Garamond"/>
                        </a:rPr>
                        <a:t>Bluetooth </a:t>
                      </a:r>
                      <a:r>
                        <a:rPr b="1" lang="en" sz="1100">
                          <a:latin typeface="EB Garamond"/>
                          <a:ea typeface="EB Garamond"/>
                          <a:cs typeface="EB Garamond"/>
                          <a:sym typeface="EB Garamond"/>
                        </a:rPr>
                        <a:t>Receiver</a:t>
                      </a:r>
                      <a:r>
                        <a:rPr b="1" lang="en" sz="1100">
                          <a:latin typeface="EB Garamond"/>
                          <a:ea typeface="EB Garamond"/>
                          <a:cs typeface="EB Garamond"/>
                          <a:sym typeface="EB Garamond"/>
                        </a:rPr>
                        <a:t> Modules (for Gloves)</a:t>
                      </a:r>
                      <a:endParaRPr b="1" sz="11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$ 30</a:t>
                      </a:r>
                      <a:endParaRPr sz="1100">
                        <a:latin typeface="EB Garamond"/>
                        <a:ea typeface="EB Garamond"/>
                        <a:cs typeface="EB Garamond"/>
                        <a:sym typeface="EB Garamond"/>
                      </a:endParaRPr>
                    </a:p>
                  </a:txBody>
                  <a:tcPr marT="91425" marB="91425" marR="91425" marL="91425" anchor="ctr">
                    <a:solidFill>
                      <a:srgbClr val="FFFFFF"/>
                    </a:solidFill>
                  </a:tcPr>
                </a:tc>
              </a:tr>
              <a:tr h="267675">
                <a:tc>
                  <a:txBody>
                    <a:bodyPr/>
                    <a:lstStyle/>
                    <a:p>
                      <a:pPr indent="0" lvl="0" marL="0" rtl="0" algn="ctr">
                        <a:spcBef>
                          <a:spcPts val="0"/>
                        </a:spcBef>
                        <a:spcAft>
                          <a:spcPts val="0"/>
                        </a:spcAft>
                        <a:buNone/>
                      </a:pPr>
                      <a:r>
                        <a:rPr b="1" lang="en" sz="1100">
                          <a:solidFill>
                            <a:srgbClr val="000000"/>
                          </a:solidFill>
                          <a:latin typeface="EB Garamond"/>
                          <a:ea typeface="EB Garamond"/>
                          <a:cs typeface="EB Garamond"/>
                          <a:sym typeface="EB Garamond"/>
                        </a:rPr>
                        <a:t>Haptic Sensors (5)</a:t>
                      </a:r>
                      <a:endParaRPr b="1" sz="11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$ 9.75</a:t>
                      </a:r>
                      <a:endParaRPr sz="1100">
                        <a:latin typeface="EB Garamond"/>
                        <a:ea typeface="EB Garamond"/>
                        <a:cs typeface="EB Garamond"/>
                        <a:sym typeface="EB Garamond"/>
                      </a:endParaRPr>
                    </a:p>
                  </a:txBody>
                  <a:tcPr marT="91425" marB="91425" marR="91425" marL="91425" anchor="ctr">
                    <a:solidFill>
                      <a:srgbClr val="FFFFFF"/>
                    </a:solidFill>
                  </a:tcPr>
                </a:tc>
              </a:tr>
              <a:tr h="267675">
                <a:tc>
                  <a:txBody>
                    <a:bodyPr/>
                    <a:lstStyle/>
                    <a:p>
                      <a:pPr indent="0" lvl="0" marL="0" rtl="0" algn="ctr">
                        <a:spcBef>
                          <a:spcPts val="0"/>
                        </a:spcBef>
                        <a:spcAft>
                          <a:spcPts val="0"/>
                        </a:spcAft>
                        <a:buNone/>
                      </a:pPr>
                      <a:r>
                        <a:rPr b="1" lang="en" sz="1100">
                          <a:solidFill>
                            <a:srgbClr val="000000"/>
                          </a:solidFill>
                          <a:latin typeface="EB Garamond"/>
                          <a:ea typeface="EB Garamond"/>
                          <a:cs typeface="EB Garamond"/>
                          <a:sym typeface="EB Garamond"/>
                        </a:rPr>
                        <a:t>Rechargeable Battery (2)</a:t>
                      </a:r>
                      <a:endParaRPr b="1" sz="11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$ 20</a:t>
                      </a:r>
                      <a:endParaRPr sz="1100">
                        <a:latin typeface="EB Garamond"/>
                        <a:ea typeface="EB Garamond"/>
                        <a:cs typeface="EB Garamond"/>
                        <a:sym typeface="EB Garamond"/>
                      </a:endParaRPr>
                    </a:p>
                  </a:txBody>
                  <a:tcPr marT="91425" marB="91425" marR="91425" marL="91425" anchor="ctr">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Early PCB Revisions</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$ 100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Final PCB Revisions</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$ 100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67675">
                <a:tc>
                  <a:txBody>
                    <a:bodyPr/>
                    <a:lstStyle/>
                    <a:p>
                      <a:pPr indent="0" lvl="0" marL="0" rtl="0" algn="r">
                        <a:spcBef>
                          <a:spcPts val="0"/>
                        </a:spcBef>
                        <a:spcAft>
                          <a:spcPts val="0"/>
                        </a:spcAft>
                        <a:buNone/>
                      </a:pPr>
                      <a:r>
                        <a:rPr b="1" lang="en" sz="1100">
                          <a:latin typeface="EB Garamond"/>
                          <a:ea typeface="EB Garamond"/>
                          <a:cs typeface="EB Garamond"/>
                          <a:sym typeface="EB Garamond"/>
                        </a:rPr>
                        <a:t>Totals: </a:t>
                      </a:r>
                      <a:endParaRPr b="1" sz="1100">
                        <a:latin typeface="EB Garamond"/>
                        <a:ea typeface="EB Garamond"/>
                        <a:cs typeface="EB Garamond"/>
                        <a:sym typeface="EB Garamond"/>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498.70</a:t>
                      </a:r>
                      <a:endParaRPr sz="1100">
                        <a:latin typeface="EB Garamond"/>
                        <a:ea typeface="EB Garamond"/>
                        <a:cs typeface="EB Garamond"/>
                        <a:sym typeface="EB Garamond"/>
                      </a:endParaRPr>
                    </a:p>
                  </a:txBody>
                  <a:tcPr marT="91425" marB="91425" marR="91425" marL="91425" anchor="ctr">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3"/>
          <p:cNvSpPr txBox="1"/>
          <p:nvPr/>
        </p:nvSpPr>
        <p:spPr>
          <a:xfrm>
            <a:off x="623388" y="35406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Goals</a:t>
            </a:r>
            <a:endParaRPr sz="2800">
              <a:solidFill>
                <a:srgbClr val="000000"/>
              </a:solidFill>
              <a:latin typeface="EB Garamond SemiBold"/>
              <a:ea typeface="EB Garamond SemiBold"/>
              <a:cs typeface="EB Garamond SemiBold"/>
              <a:sym typeface="EB Garamond SemiBold"/>
            </a:endParaRPr>
          </a:p>
        </p:txBody>
      </p:sp>
      <p:sp>
        <p:nvSpPr>
          <p:cNvPr id="195" name="Google Shape;195;p33"/>
          <p:cNvSpPr txBox="1"/>
          <p:nvPr/>
        </p:nvSpPr>
        <p:spPr>
          <a:xfrm>
            <a:off x="174000" y="926739"/>
            <a:ext cx="4398000" cy="3752400"/>
          </a:xfrm>
          <a:prstGeom prst="rect">
            <a:avLst/>
          </a:prstGeom>
          <a:noFill/>
          <a:ln>
            <a:noFill/>
          </a:ln>
        </p:spPr>
        <p:txBody>
          <a:bodyPr anchorCtr="0" anchor="t" bIns="91425" lIns="91425" spcFirstLastPara="1" rIns="91425" wrap="square" tIns="91425">
            <a:noAutofit/>
          </a:bodyPr>
          <a:lstStyle/>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Keys: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Design housing for sharp keys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Encase LED wires in wire housing</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Finish rest of the keys on the keyboard (~40 more)</a:t>
            </a:r>
            <a:endParaRPr sz="1450">
              <a:latin typeface="EB Garamond"/>
              <a:ea typeface="EB Garamond"/>
              <a:cs typeface="EB Garamond"/>
              <a:sym typeface="EB Garamond"/>
            </a:endParaRPr>
          </a:p>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Gloves: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solidFill>
                  <a:schemeClr val="dk1"/>
                </a:solidFill>
                <a:latin typeface="EB Garamond"/>
                <a:ea typeface="EB Garamond"/>
                <a:cs typeface="EB Garamond"/>
                <a:sym typeface="EB Garamond"/>
              </a:rPr>
              <a:t>Finish outer layer of glove for housing </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Improve on wiring</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Lithium </a:t>
            </a:r>
            <a:r>
              <a:rPr lang="en" sz="1450">
                <a:latin typeface="EB Garamond"/>
                <a:ea typeface="EB Garamond"/>
                <a:cs typeface="EB Garamond"/>
                <a:sym typeface="EB Garamond"/>
              </a:rPr>
              <a:t>Rechargeable</a:t>
            </a:r>
            <a:r>
              <a:rPr lang="en" sz="1450">
                <a:latin typeface="EB Garamond"/>
                <a:ea typeface="EB Garamond"/>
                <a:cs typeface="EB Garamond"/>
                <a:sym typeface="EB Garamond"/>
              </a:rPr>
              <a:t> Battery</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Build another glove</a:t>
            </a:r>
            <a:endParaRPr sz="1450">
              <a:latin typeface="EB Garamond"/>
              <a:ea typeface="EB Garamond"/>
              <a:cs typeface="EB Garamond"/>
              <a:sym typeface="EB Garamond"/>
            </a:endParaRPr>
          </a:p>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PCB:</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PCB for gloves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PCB for arduino, including MIDI subsystem</a:t>
            </a:r>
            <a:endParaRPr sz="1450">
              <a:latin typeface="EB Garamond"/>
              <a:ea typeface="EB Garamond"/>
              <a:cs typeface="EB Garamond"/>
              <a:sym typeface="EB Garamond"/>
            </a:endParaRPr>
          </a:p>
          <a:p>
            <a:pPr indent="0" lvl="0" marL="0" rtl="0" algn="l">
              <a:lnSpc>
                <a:spcPct val="65000"/>
              </a:lnSpc>
              <a:spcBef>
                <a:spcPts val="1200"/>
              </a:spcBef>
              <a:spcAft>
                <a:spcPts val="1200"/>
              </a:spcAft>
              <a:buSzPts val="688"/>
              <a:buNone/>
            </a:pPr>
            <a:r>
              <a:t/>
            </a:r>
            <a:endParaRPr sz="1252">
              <a:latin typeface="EB Garamond"/>
              <a:ea typeface="EB Garamond"/>
              <a:cs typeface="EB Garamond"/>
              <a:sym typeface="EB Garamond"/>
            </a:endParaRPr>
          </a:p>
        </p:txBody>
      </p:sp>
      <p:sp>
        <p:nvSpPr>
          <p:cNvPr id="196" name="Google Shape;196;p33"/>
          <p:cNvSpPr txBox="1"/>
          <p:nvPr/>
        </p:nvSpPr>
        <p:spPr>
          <a:xfrm>
            <a:off x="4093802" y="354053"/>
            <a:ext cx="4696800" cy="3752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t/>
            </a:r>
            <a:endParaRPr>
              <a:latin typeface="EB Garamond"/>
              <a:ea typeface="EB Garamond"/>
              <a:cs typeface="EB Garamond"/>
              <a:sym typeface="EB Garamond"/>
            </a:endParaRPr>
          </a:p>
          <a:p>
            <a:pPr indent="0" lvl="0" marL="0" rtl="0" algn="l">
              <a:lnSpc>
                <a:spcPct val="95000"/>
              </a:lnSpc>
              <a:spcBef>
                <a:spcPts val="1200"/>
              </a:spcBef>
              <a:spcAft>
                <a:spcPts val="0"/>
              </a:spcAft>
              <a:buNone/>
            </a:pPr>
            <a:r>
              <a:t/>
            </a:r>
            <a:endParaRPr sz="700">
              <a:latin typeface="EB Garamond"/>
              <a:ea typeface="EB Garamond"/>
              <a:cs typeface="EB Garamond"/>
              <a:sym typeface="EB Garamond"/>
            </a:endParaRPr>
          </a:p>
          <a:p>
            <a:pPr indent="-317500" lvl="0" marL="457200" rtl="0" algn="l">
              <a:lnSpc>
                <a:spcPct val="95000"/>
              </a:lnSpc>
              <a:spcBef>
                <a:spcPts val="1200"/>
              </a:spcBef>
              <a:spcAft>
                <a:spcPts val="0"/>
              </a:spcAft>
              <a:buSzPts val="1400"/>
              <a:buFont typeface="EB Garamond"/>
              <a:buChar char="●"/>
            </a:pPr>
            <a:r>
              <a:rPr lang="en">
                <a:latin typeface="EB Garamond"/>
                <a:ea typeface="EB Garamond"/>
                <a:cs typeface="EB Garamond"/>
                <a:sym typeface="EB Garamond"/>
              </a:rPr>
              <a:t>Software: </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GUI</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Finish a GUI, so that feedback is presented in a visually pleasing way including sheet music</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Song Database</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Pull a large library of song data, so user has choice of many songs (hopefully in order of magnitude of ~100s)</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Write script to convert usable database to our music formatting system</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Error Detection</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Current error detection and timing can be improved, some edge cases are not detected</a:t>
            </a:r>
            <a:endParaRPr>
              <a:latin typeface="EB Garamond"/>
              <a:ea typeface="EB Garamond"/>
              <a:cs typeface="EB Garamond"/>
              <a:sym typeface="EB Garamond"/>
            </a:endParaRPr>
          </a:p>
          <a:p>
            <a:pPr indent="0" lvl="0" marL="0" rtl="0" algn="l">
              <a:lnSpc>
                <a:spcPct val="65000"/>
              </a:lnSpc>
              <a:spcBef>
                <a:spcPts val="1200"/>
              </a:spcBef>
              <a:spcAft>
                <a:spcPts val="1200"/>
              </a:spcAft>
              <a:buSzPts val="688"/>
              <a:buNone/>
            </a:pPr>
            <a:r>
              <a:t/>
            </a:r>
            <a:endParaRPr sz="1252">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000"/>
                                        <p:tgtEl>
                                          <p:spTgt spid="1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animEffect filter="fade" transition="in">
                                      <p:cBhvr>
                                        <p:cTn dur="1000"/>
                                        <p:tgtEl>
                                          <p:spTgt spid="1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animEffect filter="fade" transition="in">
                                      <p:cBhvr>
                                        <p:cTn dur="1000"/>
                                        <p:tgtEl>
                                          <p:spTgt spid="1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animEffect filter="fade" transition="in">
                                      <p:cBhvr>
                                        <p:cTn dur="1000"/>
                                        <p:tgtEl>
                                          <p:spTgt spid="1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animEffect filter="fade" transition="in">
                                      <p:cBhvr>
                                        <p:cTn dur="1000"/>
                                        <p:tgtEl>
                                          <p:spTgt spid="19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9" st="9"/>
                                            </p:txEl>
                                          </p:spTgt>
                                        </p:tgtEl>
                                        <p:attrNameLst>
                                          <p:attrName>style.visibility</p:attrName>
                                        </p:attrNameLst>
                                      </p:cBhvr>
                                      <p:to>
                                        <p:strVal val="visible"/>
                                      </p:to>
                                    </p:set>
                                    <p:animEffect filter="fade" transition="in">
                                      <p:cBhvr>
                                        <p:cTn dur="1000"/>
                                        <p:tgtEl>
                                          <p:spTgt spid="19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0" st="10"/>
                                            </p:txEl>
                                          </p:spTgt>
                                        </p:tgtEl>
                                        <p:attrNameLst>
                                          <p:attrName>style.visibility</p:attrName>
                                        </p:attrNameLst>
                                      </p:cBhvr>
                                      <p:to>
                                        <p:strVal val="visible"/>
                                      </p:to>
                                    </p:set>
                                    <p:animEffect filter="fade" transition="in">
                                      <p:cBhvr>
                                        <p:cTn dur="1000"/>
                                        <p:tgtEl>
                                          <p:spTgt spid="19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1" st="11"/>
                                            </p:txEl>
                                          </p:spTgt>
                                        </p:tgtEl>
                                        <p:attrNameLst>
                                          <p:attrName>style.visibility</p:attrName>
                                        </p:attrNameLst>
                                      </p:cBhvr>
                                      <p:to>
                                        <p:strVal val="visible"/>
                                      </p:to>
                                    </p:set>
                                    <p:animEffect filter="fade" transition="in">
                                      <p:cBhvr>
                                        <p:cTn dur="1000"/>
                                        <p:tgtEl>
                                          <p:spTgt spid="19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2" st="12"/>
                                            </p:txEl>
                                          </p:spTgt>
                                        </p:tgtEl>
                                        <p:attrNameLst>
                                          <p:attrName>style.visibility</p:attrName>
                                        </p:attrNameLst>
                                      </p:cBhvr>
                                      <p:to>
                                        <p:strVal val="visible"/>
                                      </p:to>
                                    </p:set>
                                    <p:animEffect filter="fade" transition="in">
                                      <p:cBhvr>
                                        <p:cTn dur="1000"/>
                                        <p:tgtEl>
                                          <p:spTgt spid="19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5" st="5"/>
                                            </p:txEl>
                                          </p:spTgt>
                                        </p:tgtEl>
                                        <p:attrNameLst>
                                          <p:attrName>style.visibility</p:attrName>
                                        </p:attrNameLst>
                                      </p:cBhvr>
                                      <p:to>
                                        <p:strVal val="visible"/>
                                      </p:to>
                                    </p:set>
                                    <p:animEffect filter="fade" transition="in">
                                      <p:cBhvr>
                                        <p:cTn dur="1000"/>
                                        <p:tgtEl>
                                          <p:spTgt spid="1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6" st="6"/>
                                            </p:txEl>
                                          </p:spTgt>
                                        </p:tgtEl>
                                        <p:attrNameLst>
                                          <p:attrName>style.visibility</p:attrName>
                                        </p:attrNameLst>
                                      </p:cBhvr>
                                      <p:to>
                                        <p:strVal val="visible"/>
                                      </p:to>
                                    </p:set>
                                    <p:animEffect filter="fade" transition="in">
                                      <p:cBhvr>
                                        <p:cTn dur="1000"/>
                                        <p:tgtEl>
                                          <p:spTgt spid="1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7" st="7"/>
                                            </p:txEl>
                                          </p:spTgt>
                                        </p:tgtEl>
                                        <p:attrNameLst>
                                          <p:attrName>style.visibility</p:attrName>
                                        </p:attrNameLst>
                                      </p:cBhvr>
                                      <p:to>
                                        <p:strVal val="visible"/>
                                      </p:to>
                                    </p:set>
                                    <p:animEffect filter="fade" transition="in">
                                      <p:cBhvr>
                                        <p:cTn dur="1000"/>
                                        <p:tgtEl>
                                          <p:spTgt spid="1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8" st="8"/>
                                            </p:txEl>
                                          </p:spTgt>
                                        </p:tgtEl>
                                        <p:attrNameLst>
                                          <p:attrName>style.visibility</p:attrName>
                                        </p:attrNameLst>
                                      </p:cBhvr>
                                      <p:to>
                                        <p:strVal val="visible"/>
                                      </p:to>
                                    </p:set>
                                    <p:animEffect filter="fade" transition="in">
                                      <p:cBhvr>
                                        <p:cTn dur="1000"/>
                                        <p:tgtEl>
                                          <p:spTgt spid="1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9" st="9"/>
                                            </p:txEl>
                                          </p:spTgt>
                                        </p:tgtEl>
                                        <p:attrNameLst>
                                          <p:attrName>style.visibility</p:attrName>
                                        </p:attrNameLst>
                                      </p:cBhvr>
                                      <p:to>
                                        <p:strVal val="visible"/>
                                      </p:to>
                                    </p:set>
                                    <p:animEffect filter="fade" transition="in">
                                      <p:cBhvr>
                                        <p:cTn dur="1000"/>
                                        <p:tgtEl>
                                          <p:spTgt spid="1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0" st="10"/>
                                            </p:txEl>
                                          </p:spTgt>
                                        </p:tgtEl>
                                        <p:attrNameLst>
                                          <p:attrName>style.visibility</p:attrName>
                                        </p:attrNameLst>
                                      </p:cBhvr>
                                      <p:to>
                                        <p:strVal val="visible"/>
                                      </p:to>
                                    </p:set>
                                    <p:animEffect filter="fade" transition="in">
                                      <p:cBhvr>
                                        <p:cTn dur="1000"/>
                                        <p:tgtEl>
                                          <p:spTgt spid="19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Project </a:t>
            </a:r>
            <a:r>
              <a:rPr lang="en" sz="2800">
                <a:latin typeface="EB Garamond SemiBold"/>
                <a:ea typeface="EB Garamond SemiBold"/>
                <a:cs typeface="EB Garamond SemiBold"/>
                <a:sym typeface="EB Garamond SemiBold"/>
              </a:rPr>
              <a:t>Management</a:t>
            </a:r>
            <a:endParaRPr sz="2800">
              <a:solidFill>
                <a:srgbClr val="000000"/>
              </a:solidFill>
              <a:latin typeface="EB Garamond SemiBold"/>
              <a:ea typeface="EB Garamond SemiBold"/>
              <a:cs typeface="EB Garamond SemiBold"/>
              <a:sym typeface="EB Garamond SemiBold"/>
            </a:endParaRPr>
          </a:p>
        </p:txBody>
      </p:sp>
      <p:sp>
        <p:nvSpPr>
          <p:cNvPr id="202" name="Google Shape;202;p34"/>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New gantt chart</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u="sng">
                <a:solidFill>
                  <a:schemeClr val="hlink"/>
                </a:solidFill>
                <a:latin typeface="EB Garamond"/>
                <a:ea typeface="EB Garamond"/>
                <a:cs typeface="EB Garamond"/>
                <a:sym typeface="EB Garamond"/>
                <a:hlinkClick r:id="rId4"/>
              </a:rPr>
              <a:t>https://docs.google.com/spreadsheets/d/1Dq7XoUNnZf1wwEn2wBI9Xhlfh-EZjeMk007MQlQoOgY/edit?usp=sharing</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pic>
        <p:nvPicPr>
          <p:cNvPr id="203" name="Google Shape;203;p34"/>
          <p:cNvPicPr preferRelativeResize="0"/>
          <p:nvPr/>
        </p:nvPicPr>
        <p:blipFill>
          <a:blip r:embed="rId5">
            <a:alphaModFix/>
          </a:blip>
          <a:stretch>
            <a:fillRect/>
          </a:stretch>
        </p:blipFill>
        <p:spPr>
          <a:xfrm>
            <a:off x="75763" y="1097425"/>
            <a:ext cx="8992476" cy="2768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Individual Responsibilities</a:t>
            </a:r>
            <a:endParaRPr sz="2800">
              <a:solidFill>
                <a:srgbClr val="000000"/>
              </a:solidFill>
              <a:latin typeface="EB Garamond SemiBold"/>
              <a:ea typeface="EB Garamond SemiBold"/>
              <a:cs typeface="EB Garamond SemiBold"/>
              <a:sym typeface="EB Garamond SemiBold"/>
            </a:endParaRPr>
          </a:p>
        </p:txBody>
      </p:sp>
      <p:sp>
        <p:nvSpPr>
          <p:cNvPr id="209" name="Google Shape;209;p35"/>
          <p:cNvSpPr txBox="1"/>
          <p:nvPr/>
        </p:nvSpPr>
        <p:spPr>
          <a:xfrm>
            <a:off x="311700" y="1152475"/>
            <a:ext cx="8520600" cy="3117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Will Farland  </a:t>
            </a:r>
            <a:r>
              <a:rPr b="1" lang="en" sz="1100">
                <a:solidFill>
                  <a:schemeClr val="dk1"/>
                </a:solidFill>
                <a:latin typeface="EB Garamond"/>
                <a:ea typeface="EB Garamond"/>
                <a:cs typeface="EB Garamond"/>
                <a:sym typeface="EB Garamond"/>
              </a:rPr>
              <a:t>(Project Coordinator)</a:t>
            </a:r>
            <a:endParaRPr b="1" sz="11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Main system software (Controller for main keyboard system, Main program logic)</a:t>
            </a:r>
            <a:endParaRPr sz="18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Alex Charpentier</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Sub system software (Controller for glove subsystem, bluetooth connections, MIDI data interpretation)</a:t>
            </a:r>
            <a:endParaRPr sz="13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Brendan Gentile</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Hardware for keyboard system and LED strip design </a:t>
            </a:r>
            <a:endParaRPr sz="13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Allison Rizoli</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Hardware for haptic glove design and Power requirements </a:t>
            </a:r>
            <a:endParaRPr sz="1300">
              <a:solidFill>
                <a:schemeClr val="dk1"/>
              </a:solidFill>
              <a:latin typeface="EB Garamond"/>
              <a:ea typeface="EB Garamond"/>
              <a:cs typeface="EB Garamond"/>
              <a:sym typeface="EB 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36"/>
          <p:cNvSpPr txBox="1"/>
          <p:nvPr>
            <p:ph type="title"/>
          </p:nvPr>
        </p:nvSpPr>
        <p:spPr>
          <a:xfrm>
            <a:off x="2921575" y="1929525"/>
            <a:ext cx="2798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20">
                <a:latin typeface="EB Garamond SemiBold"/>
                <a:ea typeface="EB Garamond SemiBold"/>
                <a:cs typeface="EB Garamond SemiBold"/>
                <a:sym typeface="EB Garamond SemiBold"/>
              </a:rPr>
              <a:t>Questions</a:t>
            </a:r>
            <a:endParaRPr sz="3920">
              <a:latin typeface="EB Garamond SemiBold"/>
              <a:ea typeface="EB Garamond SemiBold"/>
              <a:cs typeface="EB Garamond SemiBold"/>
              <a:sym typeface="EB Garamo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latin typeface="EB Garamond SemiBold"/>
                <a:ea typeface="EB Garamond SemiBold"/>
                <a:cs typeface="EB Garamond SemiBold"/>
                <a:sym typeface="EB Garamond SemiBold"/>
              </a:rPr>
              <a:t>Problem Statement</a:t>
            </a:r>
            <a:endParaRPr sz="2800">
              <a:solidFill>
                <a:srgbClr val="000000"/>
              </a:solidFill>
              <a:latin typeface="EB Garamond SemiBold"/>
              <a:ea typeface="EB Garamond SemiBold"/>
              <a:cs typeface="EB Garamond SemiBold"/>
              <a:sym typeface="EB Garamond SemiBold"/>
            </a:endParaRPr>
          </a:p>
        </p:txBody>
      </p:sp>
      <p:sp>
        <p:nvSpPr>
          <p:cNvPr id="74" name="Google Shape;74;p15"/>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rgbClr val="595959"/>
                </a:solidFill>
                <a:latin typeface="EB Garamond"/>
                <a:ea typeface="EB Garamond"/>
                <a:cs typeface="EB Garamond"/>
                <a:sym typeface="EB Garamond"/>
              </a:rPr>
              <a:t>	</a:t>
            </a:r>
            <a:r>
              <a:rPr lang="en" sz="1800">
                <a:solidFill>
                  <a:schemeClr val="dk1"/>
                </a:solidFill>
                <a:latin typeface="EB Garamond"/>
                <a:ea typeface="EB Garamond"/>
                <a:cs typeface="EB Garamond"/>
                <a:sym typeface="EB Garamond"/>
              </a:rPr>
              <a:t>Prospective students trying to learn piano face many challenges. The upfront cost of a piano and a piano teacher can be too much for incoming students. They also must be prepared to practice and rehearse without any feedback on their own time. This task can lead many to be disengaged and uninterested in learning to play the piano. Because of this, many students stop paying for their lessons and discard their piano. Our solution to this will act as a at home trainer that will use an existing digital piano to reduce the learning curve and cost of a personal piano tutor. </a:t>
            </a:r>
            <a:endParaRPr sz="1800">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latin typeface="EB Garamond SemiBold"/>
                <a:ea typeface="EB Garamond SemiBold"/>
                <a:cs typeface="EB Garamond SemiBold"/>
                <a:sym typeface="EB Garamond SemiBold"/>
              </a:rPr>
              <a:t>Our Solution</a:t>
            </a:r>
            <a:endParaRPr sz="2800">
              <a:solidFill>
                <a:srgbClr val="000000"/>
              </a:solidFill>
              <a:latin typeface="EB Garamond SemiBold"/>
              <a:ea typeface="EB Garamond SemiBold"/>
              <a:cs typeface="EB Garamond SemiBold"/>
              <a:sym typeface="EB Garamond SemiBold"/>
            </a:endParaRPr>
          </a:p>
        </p:txBody>
      </p:sp>
      <p:sp>
        <p:nvSpPr>
          <p:cNvPr id="80" name="Google Shape;80;p16"/>
          <p:cNvSpPr txBox="1"/>
          <p:nvPr/>
        </p:nvSpPr>
        <p:spPr>
          <a:xfrm>
            <a:off x="77050" y="1017725"/>
            <a:ext cx="51864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 sz="4907">
                <a:solidFill>
                  <a:schemeClr val="dk1"/>
                </a:solidFill>
                <a:latin typeface="EB Garamond"/>
                <a:ea typeface="EB Garamond"/>
                <a:cs typeface="EB Garamond"/>
                <a:sym typeface="EB Garamond"/>
              </a:rPr>
              <a:t>The Piano Teacher will feature an LED harness for the keys that fits most digital pianos and two haptic gloves. There will also be a display with button controls.</a:t>
            </a:r>
            <a:endParaRPr sz="4907">
              <a:solidFill>
                <a:schemeClr val="dk1"/>
              </a:solidFill>
              <a:latin typeface="EB Garamond"/>
              <a:ea typeface="EB Garamond"/>
              <a:cs typeface="EB Garamond"/>
              <a:sym typeface="EB Garamond"/>
            </a:endParaRPr>
          </a:p>
          <a:p>
            <a:pPr indent="-306510" lvl="0" marL="457200" rtl="0" algn="l">
              <a:lnSpc>
                <a:spcPct val="115000"/>
              </a:lnSpc>
              <a:spcBef>
                <a:spcPts val="120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The user will be able to select a song of their choice and play that song on the piano with different levels of assistance</a:t>
            </a:r>
            <a:endParaRPr sz="4907">
              <a:solidFill>
                <a:schemeClr val="dk1"/>
              </a:solidFill>
              <a:latin typeface="EB Garamond"/>
              <a:ea typeface="EB Garamond"/>
              <a:cs typeface="EB Garamond"/>
              <a:sym typeface="EB Garamond"/>
            </a:endParaRPr>
          </a:p>
          <a:p>
            <a:pPr indent="-306510" lvl="0" marL="457200" rtl="0" algn="l">
              <a:lnSpc>
                <a:spcPct val="115000"/>
              </a:lnSpc>
              <a:spcBef>
                <a:spcPts val="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At the end of the song the system will display a report providing feedback for the user’s accuracy and tempo. The system will also suggest more practice or removing a level of assistance. </a:t>
            </a:r>
            <a:endParaRPr sz="4907">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4907">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rPr lang="en" sz="4907">
                <a:solidFill>
                  <a:schemeClr val="dk1"/>
                </a:solidFill>
                <a:latin typeface="EB Garamond"/>
                <a:ea typeface="EB Garamond"/>
                <a:cs typeface="EB Garamond"/>
                <a:sym typeface="EB Garamond"/>
              </a:rPr>
              <a:t>Our Piano Teacher system includes two types of real time feedback:</a:t>
            </a:r>
            <a:endParaRPr sz="4907">
              <a:solidFill>
                <a:schemeClr val="dk1"/>
              </a:solidFill>
              <a:latin typeface="EB Garamond"/>
              <a:ea typeface="EB Garamond"/>
              <a:cs typeface="EB Garamond"/>
              <a:sym typeface="EB Garamond"/>
            </a:endParaRPr>
          </a:p>
          <a:p>
            <a:pPr indent="-306510" lvl="0" marL="457200" rtl="0" algn="l">
              <a:lnSpc>
                <a:spcPct val="115000"/>
              </a:lnSpc>
              <a:spcBef>
                <a:spcPts val="120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Two gloves that provide haptic feedback when a key is pressed incorrectly and a different LED light on each finger.</a:t>
            </a:r>
            <a:endParaRPr sz="4907">
              <a:solidFill>
                <a:schemeClr val="dk1"/>
              </a:solidFill>
              <a:latin typeface="EB Garamond"/>
              <a:ea typeface="EB Garamond"/>
              <a:cs typeface="EB Garamond"/>
              <a:sym typeface="EB Garamond"/>
            </a:endParaRPr>
          </a:p>
          <a:p>
            <a:pPr indent="-306510" lvl="0" marL="457200" rtl="0" algn="l">
              <a:lnSpc>
                <a:spcPct val="115000"/>
              </a:lnSpc>
              <a:spcBef>
                <a:spcPts val="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LED lights for each piano key that tells the user to press a key with a certain finger and will flash when the wrong key is pressed.</a:t>
            </a:r>
            <a:endParaRPr sz="4907">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2107">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1800">
              <a:solidFill>
                <a:srgbClr val="595959"/>
              </a:solidFill>
              <a:latin typeface="EB Garamond"/>
              <a:ea typeface="EB Garamond"/>
              <a:cs typeface="EB Garamond"/>
              <a:sym typeface="EB Garamond"/>
            </a:endParaRPr>
          </a:p>
          <a:p>
            <a:pPr indent="0" lvl="0" marL="45720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pic>
        <p:nvPicPr>
          <p:cNvPr id="81" name="Google Shape;81;p16"/>
          <p:cNvPicPr preferRelativeResize="0"/>
          <p:nvPr/>
        </p:nvPicPr>
        <p:blipFill>
          <a:blip r:embed="rId4">
            <a:alphaModFix/>
          </a:blip>
          <a:stretch>
            <a:fillRect/>
          </a:stretch>
        </p:blipFill>
        <p:spPr>
          <a:xfrm>
            <a:off x="5263450" y="1119300"/>
            <a:ext cx="3814298" cy="262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nvSpPr>
        <p:spPr>
          <a:xfrm>
            <a:off x="378025" y="2807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20">
                <a:solidFill>
                  <a:srgbClr val="000000"/>
                </a:solidFill>
                <a:latin typeface="EB Garamond Medium"/>
                <a:ea typeface="EB Garamond Medium"/>
                <a:cs typeface="EB Garamond Medium"/>
                <a:sym typeface="EB Garamond Medium"/>
              </a:rPr>
              <a:t>Main System Specifications (Keyboard / Mainboard)</a:t>
            </a:r>
            <a:endParaRPr sz="2720">
              <a:solidFill>
                <a:srgbClr val="000000"/>
              </a:solidFill>
              <a:latin typeface="EB Garamond Medium"/>
              <a:ea typeface="EB Garamond Medium"/>
              <a:cs typeface="EB Garamond Medium"/>
              <a:sym typeface="EB Garamond Medium"/>
            </a:endParaRPr>
          </a:p>
        </p:txBody>
      </p:sp>
      <p:sp>
        <p:nvSpPr>
          <p:cNvPr id="87" name="Google Shape;87;p17"/>
          <p:cNvSpPr txBox="1"/>
          <p:nvPr/>
        </p:nvSpPr>
        <p:spPr>
          <a:xfrm>
            <a:off x="523575" y="940775"/>
            <a:ext cx="8520600" cy="3752400"/>
          </a:xfrm>
          <a:prstGeom prst="rect">
            <a:avLst/>
          </a:prstGeom>
          <a:noFill/>
          <a:ln>
            <a:noFill/>
          </a:ln>
        </p:spPr>
        <p:txBody>
          <a:bodyPr anchorCtr="0" anchor="t" bIns="91425" lIns="91425" spcFirstLastPara="1" rIns="91425" wrap="square" tIns="91425">
            <a:normAutofit fontScale="77500" lnSpcReduction="20000"/>
          </a:bodyPr>
          <a:lstStyle/>
          <a:p>
            <a:pPr indent="-306569"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is applicable to any MIDI keyboard </a:t>
            </a:r>
            <a:endParaRPr sz="1584">
              <a:latin typeface="EB Garamond"/>
              <a:ea typeface="EB Garamond"/>
              <a:cs typeface="EB Garamond"/>
              <a:sym typeface="EB Garamond"/>
            </a:endParaRPr>
          </a:p>
          <a:p>
            <a:pPr indent="-306569"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will present song library and data analytics to the user via an LCD Screen</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Analytics include accuracy, tempo, and recommendations</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Song library can be easily expanded</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User will be able to change the level of training needed</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User input will be done with multiple buttons and be responsive within 10ms</a:t>
            </a:r>
            <a:endParaRPr sz="1584">
              <a:latin typeface="EB Garamond"/>
              <a:ea typeface="EB Garamond"/>
              <a:cs typeface="EB Garamond"/>
              <a:sym typeface="EB Garamond"/>
            </a:endParaRPr>
          </a:p>
          <a:p>
            <a:pPr indent="-306569"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will light individual LEDs to instruct the user to press those piano keys</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 harness will have an RGB LED strip for each key</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 will light up within 30ms of an instruction being sent</a:t>
            </a:r>
            <a:endParaRPr sz="1584">
              <a:latin typeface="EB Garamond"/>
              <a:ea typeface="EB Garamond"/>
              <a:cs typeface="EB Garamond"/>
              <a:sym typeface="EB Garamond"/>
            </a:endParaRPr>
          </a:p>
          <a:p>
            <a:pPr indent="-306569" lvl="2" marL="13716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We expect the Piano Trainer to be able to </a:t>
            </a:r>
            <a:r>
              <a:rPr lang="en" sz="1584">
                <a:latin typeface="EB Garamond"/>
                <a:ea typeface="EB Garamond"/>
                <a:cs typeface="EB Garamond"/>
                <a:sym typeface="EB Garamond"/>
              </a:rPr>
              <a:t>accurately</a:t>
            </a:r>
            <a:r>
              <a:rPr lang="en" sz="1584">
                <a:latin typeface="EB Garamond"/>
                <a:ea typeface="EB Garamond"/>
                <a:cs typeface="EB Garamond"/>
                <a:sym typeface="EB Garamond"/>
              </a:rPr>
              <a:t> teach 16th notes at 120 BPM</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LEDs on each key will light up a different color that corresponds to each finger</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The LEDs will light up at a specific tempo dependent on the song choice and difficulty settings</a:t>
            </a:r>
            <a:endParaRPr sz="1584">
              <a:latin typeface="EB Garamond"/>
              <a:ea typeface="EB Garamond"/>
              <a:cs typeface="EB Garamond"/>
              <a:sym typeface="EB Garamond"/>
            </a:endParaRPr>
          </a:p>
          <a:p>
            <a:pPr indent="-306569" lvl="0" marL="4572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System will use MIDI data to determine if the correct keys were pressed</a:t>
            </a:r>
            <a:endParaRPr sz="1584">
              <a:solidFill>
                <a:srgbClr val="000000"/>
              </a:solidFill>
              <a:latin typeface="EB Garamond"/>
              <a:ea typeface="EB Garamond"/>
              <a:cs typeface="EB Garamond"/>
              <a:sym typeface="EB Garamond"/>
            </a:endParaRPr>
          </a:p>
          <a:p>
            <a:pPr indent="-306569" lvl="1" marL="9144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MIDI Data must be interpreted quickly, within 10ms</a:t>
            </a:r>
            <a:endParaRPr sz="1584">
              <a:solidFill>
                <a:srgbClr val="000000"/>
              </a:solidFill>
              <a:latin typeface="EB Garamond"/>
              <a:ea typeface="EB Garamond"/>
              <a:cs typeface="EB Garamond"/>
              <a:sym typeface="EB Garamond"/>
            </a:endParaRPr>
          </a:p>
          <a:p>
            <a:pPr indent="-306569" lvl="0" marL="4572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System will have advanced error reporting methods </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There will be a reported error if the user presses correct note, but for an incorrect amount of time (i.e. presses for a half note, when it should be whole note)</a:t>
            </a:r>
            <a:endParaRPr sz="1584">
              <a:latin typeface="EB Garamond"/>
              <a:ea typeface="EB Garamond"/>
              <a:cs typeface="EB Garamond"/>
              <a:sym typeface="EB Garamond"/>
            </a:endParaRPr>
          </a:p>
          <a:p>
            <a:pPr indent="-306569" lvl="1" marL="9144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There will be a reported error if user completely misses a note altogether, vibration of all fingers, and finger that was supposed to be pressing another key vibrates longer</a:t>
            </a:r>
            <a:endParaRPr sz="1584">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1000"/>
                                        <p:tgtEl>
                                          <p:spTgt spid="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Effect filter="fade" transition="in">
                                      <p:cBhvr>
                                        <p:cTn dur="1000"/>
                                        <p:tgtEl>
                                          <p:spTgt spid="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animEffect filter="fade" transition="in">
                                      <p:cBhvr>
                                        <p:cTn dur="1000"/>
                                        <p:tgtEl>
                                          <p:spTgt spid="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animEffect filter="fade" transition="in">
                                      <p:cBhvr>
                                        <p:cTn dur="1000"/>
                                        <p:tgtEl>
                                          <p:spTgt spid="8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9" st="9"/>
                                            </p:txEl>
                                          </p:spTgt>
                                        </p:tgtEl>
                                        <p:attrNameLst>
                                          <p:attrName>style.visibility</p:attrName>
                                        </p:attrNameLst>
                                      </p:cBhvr>
                                      <p:to>
                                        <p:strVal val="visible"/>
                                      </p:to>
                                    </p:set>
                                    <p:animEffect filter="fade" transition="in">
                                      <p:cBhvr>
                                        <p:cTn dur="1000"/>
                                        <p:tgtEl>
                                          <p:spTgt spid="8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0" st="10"/>
                                            </p:txEl>
                                          </p:spTgt>
                                        </p:tgtEl>
                                        <p:attrNameLst>
                                          <p:attrName>style.visibility</p:attrName>
                                        </p:attrNameLst>
                                      </p:cBhvr>
                                      <p:to>
                                        <p:strVal val="visible"/>
                                      </p:to>
                                    </p:set>
                                    <p:animEffect filter="fade" transition="in">
                                      <p:cBhvr>
                                        <p:cTn dur="1000"/>
                                        <p:tgtEl>
                                          <p:spTgt spid="8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1" st="11"/>
                                            </p:txEl>
                                          </p:spTgt>
                                        </p:tgtEl>
                                        <p:attrNameLst>
                                          <p:attrName>style.visibility</p:attrName>
                                        </p:attrNameLst>
                                      </p:cBhvr>
                                      <p:to>
                                        <p:strVal val="visible"/>
                                      </p:to>
                                    </p:set>
                                    <p:animEffect filter="fade" transition="in">
                                      <p:cBhvr>
                                        <p:cTn dur="1000"/>
                                        <p:tgtEl>
                                          <p:spTgt spid="8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2" st="12"/>
                                            </p:txEl>
                                          </p:spTgt>
                                        </p:tgtEl>
                                        <p:attrNameLst>
                                          <p:attrName>style.visibility</p:attrName>
                                        </p:attrNameLst>
                                      </p:cBhvr>
                                      <p:to>
                                        <p:strVal val="visible"/>
                                      </p:to>
                                    </p:set>
                                    <p:animEffect filter="fade" transition="in">
                                      <p:cBhvr>
                                        <p:cTn dur="1000"/>
                                        <p:tgtEl>
                                          <p:spTgt spid="8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3" st="13"/>
                                            </p:txEl>
                                          </p:spTgt>
                                        </p:tgtEl>
                                        <p:attrNameLst>
                                          <p:attrName>style.visibility</p:attrName>
                                        </p:attrNameLst>
                                      </p:cBhvr>
                                      <p:to>
                                        <p:strVal val="visible"/>
                                      </p:to>
                                    </p:set>
                                    <p:animEffect filter="fade" transition="in">
                                      <p:cBhvr>
                                        <p:cTn dur="1000"/>
                                        <p:tgtEl>
                                          <p:spTgt spid="8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4" st="14"/>
                                            </p:txEl>
                                          </p:spTgt>
                                        </p:tgtEl>
                                        <p:attrNameLst>
                                          <p:attrName>style.visibility</p:attrName>
                                        </p:attrNameLst>
                                      </p:cBhvr>
                                      <p:to>
                                        <p:strVal val="visible"/>
                                      </p:to>
                                    </p:set>
                                    <p:animEffect filter="fade" transition="in">
                                      <p:cBhvr>
                                        <p:cTn dur="1000"/>
                                        <p:tgtEl>
                                          <p:spTgt spid="8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5" st="15"/>
                                            </p:txEl>
                                          </p:spTgt>
                                        </p:tgtEl>
                                        <p:attrNameLst>
                                          <p:attrName>style.visibility</p:attrName>
                                        </p:attrNameLst>
                                      </p:cBhvr>
                                      <p:to>
                                        <p:strVal val="visible"/>
                                      </p:to>
                                    </p:set>
                                    <p:animEffect filter="fade" transition="in">
                                      <p:cBhvr>
                                        <p:cTn dur="1000"/>
                                        <p:tgtEl>
                                          <p:spTgt spid="87">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6" st="16"/>
                                            </p:txEl>
                                          </p:spTgt>
                                        </p:tgtEl>
                                        <p:attrNameLst>
                                          <p:attrName>style.visibility</p:attrName>
                                        </p:attrNameLst>
                                      </p:cBhvr>
                                      <p:to>
                                        <p:strVal val="visible"/>
                                      </p:to>
                                    </p:set>
                                    <p:animEffect filter="fade" transition="in">
                                      <p:cBhvr>
                                        <p:cTn dur="1000"/>
                                        <p:tgtEl>
                                          <p:spTgt spid="87">
                                            <p:txEl>
                                              <p:pRg end="16" st="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nvSpPr>
        <p:spPr>
          <a:xfrm>
            <a:off x="311700" y="4751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20">
                <a:solidFill>
                  <a:srgbClr val="000000"/>
                </a:solidFill>
                <a:latin typeface="EB Garamond Medium"/>
                <a:ea typeface="EB Garamond Medium"/>
                <a:cs typeface="EB Garamond Medium"/>
                <a:sym typeface="EB Garamond Medium"/>
              </a:rPr>
              <a:t>Sub System Specifications (Gloves)</a:t>
            </a:r>
            <a:endParaRPr sz="2720">
              <a:solidFill>
                <a:srgbClr val="000000"/>
              </a:solidFill>
              <a:latin typeface="EB Garamond Medium"/>
              <a:ea typeface="EB Garamond Medium"/>
              <a:cs typeface="EB Garamond Medium"/>
              <a:sym typeface="EB Garamond Medium"/>
            </a:endParaRPr>
          </a:p>
        </p:txBody>
      </p:sp>
      <p:sp>
        <p:nvSpPr>
          <p:cNvPr id="93" name="Google Shape;93;p18"/>
          <p:cNvSpPr txBox="1"/>
          <p:nvPr/>
        </p:nvSpPr>
        <p:spPr>
          <a:xfrm>
            <a:off x="196500" y="1047815"/>
            <a:ext cx="8751000" cy="3752400"/>
          </a:xfrm>
          <a:prstGeom prst="rect">
            <a:avLst/>
          </a:prstGeom>
          <a:noFill/>
          <a:ln>
            <a:noFill/>
          </a:ln>
        </p:spPr>
        <p:txBody>
          <a:bodyPr anchorCtr="0" anchor="ctr" bIns="91425" lIns="91425" spcFirstLastPara="1" rIns="91425" wrap="square" tIns="91425">
            <a:normAutofit lnSpcReduction="10000"/>
          </a:bodyPr>
          <a:lstStyle/>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vibrate individual fingers </a:t>
            </a:r>
            <a:r>
              <a:rPr lang="en" sz="1684">
                <a:latin typeface="EB Garamond"/>
                <a:ea typeface="EB Garamond"/>
                <a:cs typeface="EB Garamond"/>
                <a:sym typeface="EB Garamond"/>
              </a:rPr>
              <a:t>if the corresponding colored piano key was not pressed</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user will feel the vibration within 30ms of missing a key</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vibrate all fingers if a piano key that was not indicated was pressed</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user will feel the vibration on all fingers within 50ms of pressing the wrong key </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have a different color LED on each finger</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595959"/>
              </a:buClr>
              <a:buSzPts val="1684"/>
              <a:buFont typeface="EB Garamond"/>
              <a:buChar char="○"/>
            </a:pPr>
            <a:r>
              <a:rPr lang="en" sz="1684">
                <a:latin typeface="EB Garamond"/>
                <a:ea typeface="EB Garamond"/>
                <a:cs typeface="EB Garamond"/>
                <a:sym typeface="EB Garamond"/>
              </a:rPr>
              <a:t>The LEDs for each finger will light up corresponding to the note(s) that need to be played. </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595959"/>
              </a:buClr>
              <a:buSzPts val="1684"/>
              <a:buFont typeface="EB Garamond"/>
              <a:buChar char="○"/>
            </a:pPr>
            <a:r>
              <a:rPr lang="en" sz="1684">
                <a:latin typeface="EB Garamond"/>
                <a:ea typeface="EB Garamond"/>
                <a:cs typeface="EB Garamond"/>
                <a:sym typeface="EB Garamond"/>
              </a:rPr>
              <a:t>The</a:t>
            </a:r>
            <a:r>
              <a:rPr lang="en" sz="1684">
                <a:latin typeface="EB Garamond"/>
                <a:ea typeface="EB Garamond"/>
                <a:cs typeface="EB Garamond"/>
                <a:sym typeface="EB Garamond"/>
              </a:rPr>
              <a:t> LEDs will light up within 30ms from the instruction being sent from the main controller. </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not restrict the ability to play the piano by the user</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battery life of each glove will exceed two hours and be rechargeable</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Gloves will be able to communicate to the main board via bluetooth</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Communication will be possible from within 15 feet from keyboard</a:t>
            </a:r>
            <a:endParaRPr sz="1684">
              <a:latin typeface="EB Garamond"/>
              <a:ea typeface="EB Garamond"/>
              <a:cs typeface="EB Garamond"/>
              <a:sym typeface="EB Garamond"/>
            </a:endParaRPr>
          </a:p>
          <a:p>
            <a:pPr indent="0" lvl="0" marL="0" rtl="0" algn="l">
              <a:lnSpc>
                <a:spcPct val="75000"/>
              </a:lnSpc>
              <a:spcBef>
                <a:spcPts val="1200"/>
              </a:spcBef>
              <a:spcAft>
                <a:spcPts val="1200"/>
              </a:spcAft>
              <a:buNone/>
            </a:pPr>
            <a:r>
              <a:t/>
            </a:r>
            <a:endParaRPr sz="1684">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000"/>
                                        <p:tgtEl>
                                          <p:spTgt spid="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1000"/>
                                        <p:tgtEl>
                                          <p:spTgt spid="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1000"/>
                                        <p:tgtEl>
                                          <p:spTgt spid="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9" st="9"/>
                                            </p:txEl>
                                          </p:spTgt>
                                        </p:tgtEl>
                                        <p:attrNameLst>
                                          <p:attrName>style.visibility</p:attrName>
                                        </p:attrNameLst>
                                      </p:cBhvr>
                                      <p:to>
                                        <p:strVal val="visible"/>
                                      </p:to>
                                    </p:set>
                                    <p:animEffect filter="fade" transition="in">
                                      <p:cBhvr>
                                        <p:cTn dur="1000"/>
                                        <p:tgtEl>
                                          <p:spTgt spid="9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0" st="10"/>
                                            </p:txEl>
                                          </p:spTgt>
                                        </p:tgtEl>
                                        <p:attrNameLst>
                                          <p:attrName>style.visibility</p:attrName>
                                        </p:attrNameLst>
                                      </p:cBhvr>
                                      <p:to>
                                        <p:strVal val="visible"/>
                                      </p:to>
                                    </p:set>
                                    <p:animEffect filter="fade" transition="in">
                                      <p:cBhvr>
                                        <p:cTn dur="1000"/>
                                        <p:tgtEl>
                                          <p:spTgt spid="9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1" st="11"/>
                                            </p:txEl>
                                          </p:spTgt>
                                        </p:tgtEl>
                                        <p:attrNameLst>
                                          <p:attrName>style.visibility</p:attrName>
                                        </p:attrNameLst>
                                      </p:cBhvr>
                                      <p:to>
                                        <p:strVal val="visible"/>
                                      </p:to>
                                    </p:set>
                                    <p:animEffect filter="fade" transition="in">
                                      <p:cBhvr>
                                        <p:cTn dur="1000"/>
                                        <p:tgtEl>
                                          <p:spTgt spid="9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nvSpPr>
        <p:spPr>
          <a:xfrm>
            <a:off x="311700" y="238539"/>
            <a:ext cx="8520600" cy="92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Testing Plan for Keyboard</a:t>
            </a:r>
            <a:endParaRPr sz="2800">
              <a:solidFill>
                <a:srgbClr val="000000"/>
              </a:solidFill>
              <a:latin typeface="EB Garamond SemiBold"/>
              <a:ea typeface="EB Garamond SemiBold"/>
              <a:cs typeface="EB Garamond SemiBold"/>
              <a:sym typeface="EB Garamond SemiBold"/>
            </a:endParaRPr>
          </a:p>
        </p:txBody>
      </p:sp>
      <p:sp>
        <p:nvSpPr>
          <p:cNvPr id="99" name="Google Shape;99;p19"/>
          <p:cNvSpPr txBox="1"/>
          <p:nvPr/>
        </p:nvSpPr>
        <p:spPr>
          <a:xfrm>
            <a:off x="311700" y="768636"/>
            <a:ext cx="8520600" cy="4041600"/>
          </a:xfrm>
          <a:prstGeom prst="rect">
            <a:avLst/>
          </a:prstGeom>
          <a:noFill/>
          <a:ln>
            <a:noFill/>
          </a:ln>
        </p:spPr>
        <p:txBody>
          <a:bodyPr anchorCtr="0" anchor="t" bIns="91425" lIns="91425" spcFirstLastPara="1" rIns="91425" wrap="square" tIns="91425">
            <a:noAutofit/>
          </a:bodyPr>
          <a:lstStyle/>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Plug in the system to any other MIDI enabled piano and see if it interfaces</a:t>
            </a:r>
            <a:endParaRPr sz="131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Press a key on the keyboard and listen to the note played through speakers/headphones</a:t>
            </a:r>
            <a:endParaRPr sz="131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Visually confirm the screen presents song library and data analytics after the song is played</a:t>
            </a:r>
            <a:endParaRPr sz="131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the screen presents accuracy and tempo data</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Go through the process of adding a song</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Change the training level and view the change when a song is played</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Press each button and confirm their actions.</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the system is able to update the screen once a button has been pressed using timestamps within code to confirm they match our system specifications of 10ms</a:t>
            </a:r>
            <a:endParaRPr sz="112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Visually confirm the LEDs light up the correct notes on the keyboard when the song is being played</a:t>
            </a:r>
            <a:endParaRPr sz="131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that each key has its own RGB LED</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the system is able to update the RGB LED of a key using timestamps within the code to confirm they match our system specifications of 30ms</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that the colors of the LEDs on the keys are of the same color of the finger needed to play it</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tempo of the notes being illuminated on the keyboard using timestamps and then compare to the tempo of the song</a:t>
            </a:r>
            <a:endParaRPr sz="112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Set up a test program that shows the note being pressed by the user on the MIDI keyboard</a:t>
            </a:r>
            <a:endParaRPr sz="131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between pressing the key and the system interpreting the note within the code to confirm they match our system specification of 10ms</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Program also outputs an error if user presses note for incorrect amount of time, visual confirmation. </a:t>
            </a:r>
            <a:endParaRPr sz="1124">
              <a:solidFill>
                <a:schemeClr val="dk1"/>
              </a:solidFill>
              <a:latin typeface="EB Garamond"/>
              <a:ea typeface="EB Garamond"/>
              <a:cs typeface="EB Garamond"/>
              <a:sym typeface="EB Garamond"/>
            </a:endParaRPr>
          </a:p>
          <a:p>
            <a:pPr indent="0" lvl="0" marL="0" rtl="0" algn="l">
              <a:lnSpc>
                <a:spcPct val="105000"/>
              </a:lnSpc>
              <a:spcBef>
                <a:spcPts val="1200"/>
              </a:spcBef>
              <a:spcAft>
                <a:spcPts val="0"/>
              </a:spcAft>
              <a:buNone/>
            </a:pPr>
            <a:r>
              <a:t/>
            </a:r>
            <a:endParaRPr sz="1124">
              <a:solidFill>
                <a:schemeClr val="dk1"/>
              </a:solidFill>
              <a:latin typeface="EB Garamond"/>
              <a:ea typeface="EB Garamond"/>
              <a:cs typeface="EB Garamond"/>
              <a:sym typeface="EB Garamond"/>
            </a:endParaRPr>
          </a:p>
          <a:p>
            <a:pPr indent="0" lvl="0" marL="0" rtl="0" algn="l">
              <a:lnSpc>
                <a:spcPct val="105000"/>
              </a:lnSpc>
              <a:spcBef>
                <a:spcPts val="1200"/>
              </a:spcBef>
              <a:spcAft>
                <a:spcPts val="0"/>
              </a:spcAft>
              <a:buSzPts val="523"/>
              <a:buNone/>
            </a:pPr>
            <a:r>
              <a:t/>
            </a:r>
            <a:endParaRPr sz="955">
              <a:solidFill>
                <a:srgbClr val="595959"/>
              </a:solidFill>
              <a:latin typeface="EB Garamond"/>
              <a:ea typeface="EB Garamond"/>
              <a:cs typeface="EB Garamond"/>
              <a:sym typeface="EB Garamond"/>
            </a:endParaRPr>
          </a:p>
          <a:p>
            <a:pPr indent="0" lvl="0" marL="457200" rtl="0" algn="l">
              <a:lnSpc>
                <a:spcPct val="105000"/>
              </a:lnSpc>
              <a:spcBef>
                <a:spcPts val="1200"/>
              </a:spcBef>
              <a:spcAft>
                <a:spcPts val="1200"/>
              </a:spcAft>
              <a:buSzPts val="523"/>
              <a:buNone/>
            </a:pPr>
            <a:r>
              <a:t/>
            </a:r>
            <a:endParaRPr sz="955">
              <a:solidFill>
                <a:srgbClr val="595959"/>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1000"/>
                                        <p:tgtEl>
                                          <p:spTgt spid="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Effect filter="fade" transition="in">
                                      <p:cBhvr>
                                        <p:cTn dur="1000"/>
                                        <p:tgtEl>
                                          <p:spTgt spid="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Effect filter="fade" transition="in">
                                      <p:cBhvr>
                                        <p:cTn dur="1000"/>
                                        <p:tgtEl>
                                          <p:spTgt spid="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animEffect filter="fade" transition="in">
                                      <p:cBhvr>
                                        <p:cTn dur="1000"/>
                                        <p:tgtEl>
                                          <p:spTgt spid="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9" st="9"/>
                                            </p:txEl>
                                          </p:spTgt>
                                        </p:tgtEl>
                                        <p:attrNameLst>
                                          <p:attrName>style.visibility</p:attrName>
                                        </p:attrNameLst>
                                      </p:cBhvr>
                                      <p:to>
                                        <p:strVal val="visible"/>
                                      </p:to>
                                    </p:set>
                                    <p:animEffect filter="fade" transition="in">
                                      <p:cBhvr>
                                        <p:cTn dur="1000"/>
                                        <p:tgtEl>
                                          <p:spTgt spid="9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0" st="10"/>
                                            </p:txEl>
                                          </p:spTgt>
                                        </p:tgtEl>
                                        <p:attrNameLst>
                                          <p:attrName>style.visibility</p:attrName>
                                        </p:attrNameLst>
                                      </p:cBhvr>
                                      <p:to>
                                        <p:strVal val="visible"/>
                                      </p:to>
                                    </p:set>
                                    <p:animEffect filter="fade" transition="in">
                                      <p:cBhvr>
                                        <p:cTn dur="1000"/>
                                        <p:tgtEl>
                                          <p:spTgt spid="9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1" st="11"/>
                                            </p:txEl>
                                          </p:spTgt>
                                        </p:tgtEl>
                                        <p:attrNameLst>
                                          <p:attrName>style.visibility</p:attrName>
                                        </p:attrNameLst>
                                      </p:cBhvr>
                                      <p:to>
                                        <p:strVal val="visible"/>
                                      </p:to>
                                    </p:set>
                                    <p:animEffect filter="fade" transition="in">
                                      <p:cBhvr>
                                        <p:cTn dur="1000"/>
                                        <p:tgtEl>
                                          <p:spTgt spid="9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2" st="12"/>
                                            </p:txEl>
                                          </p:spTgt>
                                        </p:tgtEl>
                                        <p:attrNameLst>
                                          <p:attrName>style.visibility</p:attrName>
                                        </p:attrNameLst>
                                      </p:cBhvr>
                                      <p:to>
                                        <p:strVal val="visible"/>
                                      </p:to>
                                    </p:set>
                                    <p:animEffect filter="fade" transition="in">
                                      <p:cBhvr>
                                        <p:cTn dur="1000"/>
                                        <p:tgtEl>
                                          <p:spTgt spid="9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3" st="13"/>
                                            </p:txEl>
                                          </p:spTgt>
                                        </p:tgtEl>
                                        <p:attrNameLst>
                                          <p:attrName>style.visibility</p:attrName>
                                        </p:attrNameLst>
                                      </p:cBhvr>
                                      <p:to>
                                        <p:strVal val="visible"/>
                                      </p:to>
                                    </p:set>
                                    <p:animEffect filter="fade" transition="in">
                                      <p:cBhvr>
                                        <p:cTn dur="1000"/>
                                        <p:tgtEl>
                                          <p:spTgt spid="9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4" st="14"/>
                                            </p:txEl>
                                          </p:spTgt>
                                        </p:tgtEl>
                                        <p:attrNameLst>
                                          <p:attrName>style.visibility</p:attrName>
                                        </p:attrNameLst>
                                      </p:cBhvr>
                                      <p:to>
                                        <p:strVal val="visible"/>
                                      </p:to>
                                    </p:set>
                                    <p:animEffect filter="fade" transition="in">
                                      <p:cBhvr>
                                        <p:cTn dur="1000"/>
                                        <p:tgtEl>
                                          <p:spTgt spid="9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5" st="15"/>
                                            </p:txEl>
                                          </p:spTgt>
                                        </p:tgtEl>
                                        <p:attrNameLst>
                                          <p:attrName>style.visibility</p:attrName>
                                        </p:attrNameLst>
                                      </p:cBhvr>
                                      <p:to>
                                        <p:strVal val="visible"/>
                                      </p:to>
                                    </p:set>
                                    <p:animEffect filter="fade" transition="in">
                                      <p:cBhvr>
                                        <p:cTn dur="1000"/>
                                        <p:tgtEl>
                                          <p:spTgt spid="9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6" st="16"/>
                                            </p:txEl>
                                          </p:spTgt>
                                        </p:tgtEl>
                                        <p:attrNameLst>
                                          <p:attrName>style.visibility</p:attrName>
                                        </p:attrNameLst>
                                      </p:cBhvr>
                                      <p:to>
                                        <p:strVal val="visible"/>
                                      </p:to>
                                    </p:set>
                                    <p:animEffect filter="fade" transition="in">
                                      <p:cBhvr>
                                        <p:cTn dur="1000"/>
                                        <p:tgtEl>
                                          <p:spTgt spid="9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7" st="17"/>
                                            </p:txEl>
                                          </p:spTgt>
                                        </p:tgtEl>
                                        <p:attrNameLst>
                                          <p:attrName>style.visibility</p:attrName>
                                        </p:attrNameLst>
                                      </p:cBhvr>
                                      <p:to>
                                        <p:strVal val="visible"/>
                                      </p:to>
                                    </p:set>
                                    <p:animEffect filter="fade" transition="in">
                                      <p:cBhvr>
                                        <p:cTn dur="1000"/>
                                        <p:tgtEl>
                                          <p:spTgt spid="9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8" st="18"/>
                                            </p:txEl>
                                          </p:spTgt>
                                        </p:tgtEl>
                                        <p:attrNameLst>
                                          <p:attrName>style.visibility</p:attrName>
                                        </p:attrNameLst>
                                      </p:cBhvr>
                                      <p:to>
                                        <p:strVal val="visible"/>
                                      </p:to>
                                    </p:set>
                                    <p:animEffect filter="fade" transition="in">
                                      <p:cBhvr>
                                        <p:cTn dur="1000"/>
                                        <p:tgtEl>
                                          <p:spTgt spid="99">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nvSpPr>
        <p:spPr>
          <a:xfrm>
            <a:off x="311700" y="554978"/>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Testing Plan for Gloves</a:t>
            </a:r>
            <a:endParaRPr sz="2800">
              <a:solidFill>
                <a:srgbClr val="000000"/>
              </a:solidFill>
              <a:latin typeface="EB Garamond SemiBold"/>
              <a:ea typeface="EB Garamond SemiBold"/>
              <a:cs typeface="EB Garamond SemiBold"/>
              <a:sym typeface="EB Garamond SemiBold"/>
            </a:endParaRPr>
          </a:p>
        </p:txBody>
      </p:sp>
      <p:sp>
        <p:nvSpPr>
          <p:cNvPr id="105" name="Google Shape;105;p20"/>
          <p:cNvSpPr txBox="1"/>
          <p:nvPr/>
        </p:nvSpPr>
        <p:spPr>
          <a:xfrm>
            <a:off x="311700" y="820865"/>
            <a:ext cx="8520600" cy="30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1200"/>
              </a:spcBef>
              <a:spcAft>
                <a:spcPts val="0"/>
              </a:spcAft>
              <a:buClr>
                <a:srgbClr val="595959"/>
              </a:buClr>
              <a:buSzPts val="1200"/>
              <a:buFont typeface="EB Garamond"/>
              <a:buChar char="●"/>
            </a:pPr>
            <a:r>
              <a:rPr lang="en" sz="1200">
                <a:solidFill>
                  <a:schemeClr val="dk2"/>
                </a:solidFill>
                <a:latin typeface="EB Garamond"/>
                <a:ea typeface="EB Garamond"/>
                <a:cs typeface="EB Garamond"/>
                <a:sym typeface="EB Garamond"/>
              </a:rPr>
              <a:t>Place the gloves on a user and confirm they are able to move their fingers without restriction and have no issue playing individual keys on the keyboard</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0"/>
              </a:spcBef>
              <a:spcAft>
                <a:spcPts val="0"/>
              </a:spcAft>
              <a:buClr>
                <a:srgbClr val="595959"/>
              </a:buClr>
              <a:buSzPts val="1200"/>
              <a:buFont typeface="EB Garamond"/>
              <a:buChar char="●"/>
            </a:pPr>
            <a:r>
              <a:rPr lang="en" sz="1200">
                <a:solidFill>
                  <a:schemeClr val="dk2"/>
                </a:solidFill>
                <a:latin typeface="EB Garamond"/>
                <a:ea typeface="EB Garamond"/>
                <a:cs typeface="EB Garamond"/>
                <a:sym typeface="EB Garamond"/>
              </a:rPr>
              <a:t>Visually confirm a different color LED on each of the 10 fingers</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User will miss a note presented on the keyboard and feel the resulting vibration on the finger</a:t>
            </a:r>
            <a:endParaRPr sz="1200">
              <a:solidFill>
                <a:srgbClr val="595959"/>
              </a:solidFill>
              <a:latin typeface="EB Garamond"/>
              <a:ea typeface="EB Garamond"/>
              <a:cs typeface="EB Garamond"/>
              <a:sym typeface="EB Garamond"/>
            </a:endParaRPr>
          </a:p>
          <a:p>
            <a:pPr indent="-304800" lvl="1" marL="9144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Measure the time between missing a note and the analog signal being sent to the motor using timestamps within the code and confirm they are under 30ms</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User will press an incorrect key on the keyboard and feel the resulting vibration on all of their fingers</a:t>
            </a:r>
            <a:endParaRPr sz="1200">
              <a:solidFill>
                <a:srgbClr val="595959"/>
              </a:solidFill>
              <a:latin typeface="EB Garamond"/>
              <a:ea typeface="EB Garamond"/>
              <a:cs typeface="EB Garamond"/>
              <a:sym typeface="EB Garamond"/>
            </a:endParaRPr>
          </a:p>
          <a:p>
            <a:pPr indent="-304800" lvl="1" marL="9144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Measure the time between pressing a wrong key and the analog signal being sent to the all the motors using timestamps within the code and confirm it is under 30ms</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 Use the gloves for an extended period of time under an average load of use and confirm they function for at least two hours</a:t>
            </a:r>
            <a:endParaRPr sz="1200">
              <a:solidFill>
                <a:srgbClr val="595959"/>
              </a:solidFill>
              <a:latin typeface="EB Garamond"/>
              <a:ea typeface="EB Garamond"/>
              <a:cs typeface="EB Garamond"/>
              <a:sym typeface="EB Garamond"/>
            </a:endParaRPr>
          </a:p>
          <a:p>
            <a:pPr indent="-304800" lvl="0" marL="4572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Set up a test program on the main board that communicates with the gloves over Bluetooth that illuminates certain LEDs on the gloves fingers</a:t>
            </a:r>
            <a:endParaRPr sz="1200">
              <a:solidFill>
                <a:srgbClr val="595959"/>
              </a:solidFill>
              <a:latin typeface="EB Garamond"/>
              <a:ea typeface="EB Garamond"/>
              <a:cs typeface="EB Garamond"/>
              <a:sym typeface="EB Garamond"/>
            </a:endParaRPr>
          </a:p>
          <a:p>
            <a:pPr indent="-304800" lvl="1" marL="914400" rtl="0" algn="l">
              <a:lnSpc>
                <a:spcPct val="115000"/>
              </a:lnSpc>
              <a:spcBef>
                <a:spcPts val="0"/>
              </a:spcBef>
              <a:spcAft>
                <a:spcPts val="0"/>
              </a:spcAft>
              <a:buClr>
                <a:srgbClr val="595959"/>
              </a:buClr>
              <a:buSzPts val="1200"/>
              <a:buFont typeface="EB Garamond"/>
              <a:buChar char="○"/>
            </a:pPr>
            <a:r>
              <a:rPr lang="en" sz="1200">
                <a:solidFill>
                  <a:srgbClr val="595959"/>
                </a:solidFill>
                <a:latin typeface="EB Garamond"/>
                <a:ea typeface="EB Garamond"/>
                <a:cs typeface="EB Garamond"/>
                <a:sym typeface="EB Garamond"/>
              </a:rPr>
              <a:t>  User will stand 15 feet away from the main board and confirm that the system is able to communicate with the gloves by visually confirming that fingers are still illuminated.</a:t>
            </a:r>
            <a:endParaRPr sz="1200">
              <a:solidFill>
                <a:srgbClr val="595959"/>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000"/>
                                        <p:tgtEl>
                                          <p:spTgt spid="1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Effect filter="fade" transition="in">
                                      <p:cBhvr>
                                        <p:cTn dur="1000"/>
                                        <p:tgtEl>
                                          <p:spTgt spid="1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Effect filter="fade" transition="in">
                                      <p:cBhvr>
                                        <p:cTn dur="1000"/>
                                        <p:tgtEl>
                                          <p:spTgt spid="10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nvSpPr>
        <p:spPr>
          <a:xfrm>
            <a:off x="189725" y="1732850"/>
            <a:ext cx="2073900" cy="10002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2800">
                <a:latin typeface="EB Garamond SemiBold"/>
                <a:ea typeface="EB Garamond SemiBold"/>
                <a:cs typeface="EB Garamond SemiBold"/>
                <a:sym typeface="EB Garamond SemiBold"/>
              </a:rPr>
              <a:t>Hardware Design </a:t>
            </a:r>
            <a:endParaRPr sz="28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2800">
                <a:latin typeface="EB Garamond SemiBold"/>
                <a:ea typeface="EB Garamond SemiBold"/>
                <a:cs typeface="EB Garamond SemiBold"/>
                <a:sym typeface="EB Garamond SemiBold"/>
              </a:rPr>
              <a:t>(Block Diagram)</a:t>
            </a:r>
            <a:endParaRPr sz="2800">
              <a:solidFill>
                <a:srgbClr val="000000"/>
              </a:solidFill>
              <a:latin typeface="EB Garamond SemiBold"/>
              <a:ea typeface="EB Garamond SemiBold"/>
              <a:cs typeface="EB Garamond SemiBold"/>
              <a:sym typeface="EB Garamond SemiBold"/>
            </a:endParaRPr>
          </a:p>
        </p:txBody>
      </p:sp>
      <p:pic>
        <p:nvPicPr>
          <p:cNvPr id="111" name="Google Shape;111;p21"/>
          <p:cNvPicPr preferRelativeResize="0"/>
          <p:nvPr/>
        </p:nvPicPr>
        <p:blipFill rotWithShape="1">
          <a:blip r:embed="rId4">
            <a:alphaModFix/>
          </a:blip>
          <a:srcRect b="859" l="9447" r="1170" t="10527"/>
          <a:stretch/>
        </p:blipFill>
        <p:spPr>
          <a:xfrm>
            <a:off x="2540125" y="200250"/>
            <a:ext cx="6546202" cy="4189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