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EB Garamond Medium"/>
      <p:regular r:id="rId34"/>
      <p:bold r:id="rId35"/>
      <p:italic r:id="rId36"/>
      <p:boldItalic r:id="rId37"/>
    </p:embeddedFont>
    <p:embeddedFont>
      <p:font typeface="EB Garamond SemiBold"/>
      <p:regular r:id="rId38"/>
      <p:bold r:id="rId39"/>
      <p:italic r:id="rId40"/>
      <p:boldItalic r:id="rId41"/>
    </p:embeddedFont>
    <p:embeddedFont>
      <p:font typeface="EB Garamon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65B588-1BDF-4CBB-9DDD-F96BCAE17FC0}">
  <a:tblStyle styleId="{FD65B588-1BDF-4CBB-9DDD-F96BCAE17F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SemiBold-italic.fntdata"/><Relationship Id="rId20" Type="http://schemas.openxmlformats.org/officeDocument/2006/relationships/slide" Target="slides/slide14.xml"/><Relationship Id="rId42" Type="http://schemas.openxmlformats.org/officeDocument/2006/relationships/font" Target="fonts/EBGaramond-regular.fntdata"/><Relationship Id="rId41" Type="http://schemas.openxmlformats.org/officeDocument/2006/relationships/font" Target="fonts/EBGaramondSemiBold-boldItalic.fntdata"/><Relationship Id="rId22" Type="http://schemas.openxmlformats.org/officeDocument/2006/relationships/slide" Target="slides/slide16.xml"/><Relationship Id="rId44" Type="http://schemas.openxmlformats.org/officeDocument/2006/relationships/font" Target="fonts/EBGaramond-italic.fntdata"/><Relationship Id="rId21" Type="http://schemas.openxmlformats.org/officeDocument/2006/relationships/slide" Target="slides/slide15.xml"/><Relationship Id="rId43" Type="http://schemas.openxmlformats.org/officeDocument/2006/relationships/font" Target="fonts/EBGaramond-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BGaramondMedium-bold.fntdata"/><Relationship Id="rId12" Type="http://schemas.openxmlformats.org/officeDocument/2006/relationships/slide" Target="slides/slide6.xml"/><Relationship Id="rId34" Type="http://schemas.openxmlformats.org/officeDocument/2006/relationships/font" Target="fonts/EBGaramondMedium-regular.fntdata"/><Relationship Id="rId15" Type="http://schemas.openxmlformats.org/officeDocument/2006/relationships/slide" Target="slides/slide9.xml"/><Relationship Id="rId37" Type="http://schemas.openxmlformats.org/officeDocument/2006/relationships/font" Target="fonts/EBGaramondMedium-boldItalic.fntdata"/><Relationship Id="rId14" Type="http://schemas.openxmlformats.org/officeDocument/2006/relationships/slide" Target="slides/slide8.xml"/><Relationship Id="rId36" Type="http://schemas.openxmlformats.org/officeDocument/2006/relationships/font" Target="fonts/EBGaramondMedium-italic.fntdata"/><Relationship Id="rId17" Type="http://schemas.openxmlformats.org/officeDocument/2006/relationships/slide" Target="slides/slide11.xml"/><Relationship Id="rId39" Type="http://schemas.openxmlformats.org/officeDocument/2006/relationships/font" Target="fonts/EBGaramondSemiBold-bold.fntdata"/><Relationship Id="rId16" Type="http://schemas.openxmlformats.org/officeDocument/2006/relationships/slide" Target="slides/slide10.xml"/><Relationship Id="rId38" Type="http://schemas.openxmlformats.org/officeDocument/2006/relationships/font" Target="fonts/EBGaramondSemiBold-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5df61f3d203f56c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5df61f3d203f56c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5df4b42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5df4b420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5df4b420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5df4b420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4aff5e8d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4aff5e8d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5e2a5411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5e2a5411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c1919315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c1919315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4aff5e8d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4aff5e8d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87405e2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87405e2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8e23502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8e23502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c19193153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c19193153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fc1919315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fc1919315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4424a6d621e81b0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424a6d621e81b0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Speaker: Everyone</a:t>
            </a:r>
            <a:endParaRPr b="1" sz="2500"/>
          </a:p>
          <a:p>
            <a:pPr indent="0" lvl="0" marL="0" rtl="0" algn="l">
              <a:spcBef>
                <a:spcPts val="0"/>
              </a:spcBef>
              <a:spcAft>
                <a:spcPts val="0"/>
              </a:spcAft>
              <a:buNone/>
            </a:pPr>
            <a:r>
              <a:t/>
            </a:r>
            <a:endParaRPr/>
          </a:p>
          <a:p>
            <a:pPr indent="0" lvl="0" marL="0" rtl="0" algn="l">
              <a:spcBef>
                <a:spcPts val="0"/>
              </a:spcBef>
              <a:spcAft>
                <a:spcPts val="0"/>
              </a:spcAft>
              <a:buNone/>
            </a:pPr>
            <a:r>
              <a:rPr lang="en"/>
              <a:t>Just list your name and major.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87405e2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87405e2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8e235025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8e23502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4aff5e8d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4aff5e8d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Goals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c19193153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c19193153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04aff5e8d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04aff5e8d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c1919315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fc1919315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fc19193153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fc19193153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c1919315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fc1919315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c191931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fc191931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Brendan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c1919315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c1919315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c191931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fc191931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c191931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c191931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c1919315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fc1919315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4aff5e8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4aff5e8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c1919315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c1919315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3.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6.jpg"/><Relationship Id="rId6" Type="http://schemas.openxmlformats.org/officeDocument/2006/relationships/image" Target="../media/image8.jpg"/><Relationship Id="rId7"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hyperlink" Target="https://docs.google.com/spreadsheets/d/1Dq7XoUNnZf1wwEn2wBI9Xhlfh-EZjeMk007MQlQoOgY/edit?usp=sharing" TargetMode="External"/><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39925"/>
            <a:ext cx="8520600" cy="2052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6300">
                <a:latin typeface="EB Garamond SemiBold"/>
                <a:ea typeface="EB Garamond SemiBold"/>
                <a:cs typeface="EB Garamond SemiBold"/>
                <a:sym typeface="EB Garamond SemiBold"/>
              </a:rPr>
              <a:t>SDP22 Team 22:</a:t>
            </a:r>
            <a:endParaRPr sz="63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6300">
                <a:latin typeface="EB Garamond SemiBold"/>
                <a:ea typeface="EB Garamond SemiBold"/>
                <a:cs typeface="EB Garamond SemiBold"/>
                <a:sym typeface="EB Garamond SemiBold"/>
              </a:rPr>
              <a:t>Piano Trainer CDR</a:t>
            </a:r>
            <a:endParaRPr sz="6300">
              <a:latin typeface="EB Garamond SemiBold"/>
              <a:ea typeface="EB Garamond SemiBold"/>
              <a:cs typeface="EB Garamond SemiBold"/>
              <a:sym typeface="EB Garamond SemiBold"/>
            </a:endParaRPr>
          </a:p>
        </p:txBody>
      </p:sp>
      <p:sp>
        <p:nvSpPr>
          <p:cNvPr id="55" name="Google Shape;55;p13"/>
          <p:cNvSpPr txBox="1"/>
          <p:nvPr>
            <p:ph idx="1" type="subTitle"/>
          </p:nvPr>
        </p:nvSpPr>
        <p:spPr>
          <a:xfrm>
            <a:off x="311700" y="3092525"/>
            <a:ext cx="8520600" cy="792600"/>
          </a:xfrm>
          <a:prstGeom prst="rect">
            <a:avLst/>
          </a:prstGeom>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935"/>
              <a:buNone/>
            </a:pPr>
            <a:r>
              <a:rPr lang="en" sz="2080">
                <a:solidFill>
                  <a:srgbClr val="434343"/>
                </a:solidFill>
                <a:latin typeface="EB Garamond"/>
                <a:ea typeface="EB Garamond"/>
                <a:cs typeface="EB Garamond"/>
                <a:sym typeface="EB Garamond"/>
              </a:rPr>
              <a:t>Alexander Charpentier, William Farland, </a:t>
            </a:r>
            <a:r>
              <a:rPr lang="en" sz="2080">
                <a:solidFill>
                  <a:srgbClr val="434343"/>
                </a:solidFill>
                <a:latin typeface="EB Garamond"/>
                <a:ea typeface="EB Garamond"/>
                <a:cs typeface="EB Garamond"/>
                <a:sym typeface="EB Garamond"/>
              </a:rPr>
              <a:t>Allison Rizoli, </a:t>
            </a:r>
            <a:r>
              <a:rPr lang="en" sz="2080">
                <a:solidFill>
                  <a:srgbClr val="434343"/>
                </a:solidFill>
                <a:latin typeface="EB Garamond"/>
                <a:ea typeface="EB Garamond"/>
                <a:cs typeface="EB Garamond"/>
                <a:sym typeface="EB Garamond"/>
              </a:rPr>
              <a:t>Brendan Gentile</a:t>
            </a:r>
            <a:endParaRPr sz="2080">
              <a:solidFill>
                <a:srgbClr val="434343"/>
              </a:solidFill>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nvSpPr>
        <p:spPr>
          <a:xfrm>
            <a:off x="311700" y="3318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Design (Keyboard)</a:t>
            </a:r>
            <a:endParaRPr sz="2800">
              <a:solidFill>
                <a:srgbClr val="000000"/>
              </a:solidFill>
              <a:latin typeface="EB Garamond SemiBold"/>
              <a:ea typeface="EB Garamond SemiBold"/>
              <a:cs typeface="EB Garamond SemiBold"/>
              <a:sym typeface="EB Garamond SemiBold"/>
            </a:endParaRPr>
          </a:p>
        </p:txBody>
      </p:sp>
      <p:pic>
        <p:nvPicPr>
          <p:cNvPr id="117" name="Google Shape;117;p22"/>
          <p:cNvPicPr preferRelativeResize="0"/>
          <p:nvPr/>
        </p:nvPicPr>
        <p:blipFill>
          <a:blip r:embed="rId4">
            <a:alphaModFix/>
          </a:blip>
          <a:stretch>
            <a:fillRect/>
          </a:stretch>
        </p:blipFill>
        <p:spPr>
          <a:xfrm>
            <a:off x="1185875" y="904525"/>
            <a:ext cx="6855592" cy="3934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nvSpPr>
        <p:spPr>
          <a:xfrm>
            <a:off x="311700" y="3318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Design (Glove)</a:t>
            </a:r>
            <a:endParaRPr sz="2800">
              <a:solidFill>
                <a:srgbClr val="000000"/>
              </a:solidFill>
              <a:latin typeface="EB Garamond SemiBold"/>
              <a:ea typeface="EB Garamond SemiBold"/>
              <a:cs typeface="EB Garamond SemiBold"/>
              <a:sym typeface="EB Garamond SemiBold"/>
            </a:endParaRPr>
          </a:p>
        </p:txBody>
      </p:sp>
      <p:pic>
        <p:nvPicPr>
          <p:cNvPr id="123" name="Google Shape;123;p23"/>
          <p:cNvPicPr preferRelativeResize="0"/>
          <p:nvPr/>
        </p:nvPicPr>
        <p:blipFill>
          <a:blip r:embed="rId4">
            <a:alphaModFix/>
          </a:blip>
          <a:stretch>
            <a:fillRect/>
          </a:stretch>
        </p:blipFill>
        <p:spPr>
          <a:xfrm>
            <a:off x="5693200" y="331825"/>
            <a:ext cx="3080876" cy="3943877"/>
          </a:xfrm>
          <a:prstGeom prst="rect">
            <a:avLst/>
          </a:prstGeom>
          <a:noFill/>
          <a:ln>
            <a:noFill/>
          </a:ln>
        </p:spPr>
      </p:pic>
      <p:cxnSp>
        <p:nvCxnSpPr>
          <p:cNvPr id="124" name="Google Shape;124;p23"/>
          <p:cNvCxnSpPr>
            <a:stCxn id="125" idx="2"/>
          </p:cNvCxnSpPr>
          <p:nvPr/>
        </p:nvCxnSpPr>
        <p:spPr>
          <a:xfrm flipH="1" rot="10800000">
            <a:off x="5958650" y="3707175"/>
            <a:ext cx="854100" cy="650100"/>
          </a:xfrm>
          <a:prstGeom prst="straightConnector1">
            <a:avLst/>
          </a:prstGeom>
          <a:noFill/>
          <a:ln cap="flat" cmpd="sng" w="28575">
            <a:solidFill>
              <a:schemeClr val="lt1"/>
            </a:solidFill>
            <a:prstDash val="solid"/>
            <a:round/>
            <a:headEnd len="med" w="med" type="none"/>
            <a:tailEnd len="med" w="med" type="stealth"/>
          </a:ln>
        </p:spPr>
      </p:cxnSp>
      <p:cxnSp>
        <p:nvCxnSpPr>
          <p:cNvPr id="126" name="Google Shape;126;p23"/>
          <p:cNvCxnSpPr>
            <a:stCxn id="127" idx="3"/>
          </p:cNvCxnSpPr>
          <p:nvPr/>
        </p:nvCxnSpPr>
        <p:spPr>
          <a:xfrm rot="10800000">
            <a:off x="8084125" y="3600375"/>
            <a:ext cx="1006200" cy="611400"/>
          </a:xfrm>
          <a:prstGeom prst="straightConnector1">
            <a:avLst/>
          </a:prstGeom>
          <a:noFill/>
          <a:ln cap="flat" cmpd="sng" w="28575">
            <a:solidFill>
              <a:schemeClr val="lt1"/>
            </a:solidFill>
            <a:prstDash val="solid"/>
            <a:round/>
            <a:headEnd len="med" w="med" type="none"/>
            <a:tailEnd len="med" w="med" type="stealth"/>
          </a:ln>
        </p:spPr>
      </p:cxnSp>
      <p:sp>
        <p:nvSpPr>
          <p:cNvPr id="127" name="Google Shape;127;p23"/>
          <p:cNvSpPr/>
          <p:nvPr/>
        </p:nvSpPr>
        <p:spPr>
          <a:xfrm>
            <a:off x="8275225" y="406627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EB Garamond"/>
                <a:ea typeface="EB Garamond"/>
                <a:cs typeface="EB Garamond"/>
                <a:sym typeface="EB Garamond"/>
              </a:rPr>
              <a:t>Power Bank</a:t>
            </a:r>
            <a:endParaRPr sz="1000">
              <a:latin typeface="EB Garamond"/>
              <a:ea typeface="EB Garamond"/>
              <a:cs typeface="EB Garamond"/>
              <a:sym typeface="EB Garamond"/>
            </a:endParaRPr>
          </a:p>
        </p:txBody>
      </p:sp>
      <p:sp>
        <p:nvSpPr>
          <p:cNvPr id="125" name="Google Shape;125;p23"/>
          <p:cNvSpPr/>
          <p:nvPr/>
        </p:nvSpPr>
        <p:spPr>
          <a:xfrm>
            <a:off x="5551100" y="406627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latin typeface="EB Garamond"/>
                <a:ea typeface="EB Garamond"/>
                <a:cs typeface="EB Garamond"/>
                <a:sym typeface="EB Garamond"/>
              </a:rPr>
              <a:t>PCB</a:t>
            </a:r>
            <a:endParaRPr sz="1100">
              <a:latin typeface="EB Garamond"/>
              <a:ea typeface="EB Garamond"/>
              <a:cs typeface="EB Garamond"/>
              <a:sym typeface="EB Garamond"/>
            </a:endParaRPr>
          </a:p>
        </p:txBody>
      </p:sp>
      <p:cxnSp>
        <p:nvCxnSpPr>
          <p:cNvPr id="128" name="Google Shape;128;p23"/>
          <p:cNvCxnSpPr/>
          <p:nvPr/>
        </p:nvCxnSpPr>
        <p:spPr>
          <a:xfrm>
            <a:off x="5735500" y="252325"/>
            <a:ext cx="786000" cy="1193700"/>
          </a:xfrm>
          <a:prstGeom prst="straightConnector1">
            <a:avLst/>
          </a:prstGeom>
          <a:noFill/>
          <a:ln cap="flat" cmpd="sng" w="28575">
            <a:solidFill>
              <a:schemeClr val="lt1"/>
            </a:solidFill>
            <a:prstDash val="solid"/>
            <a:round/>
            <a:headEnd len="med" w="med" type="none"/>
            <a:tailEnd len="med" w="med" type="stealth"/>
          </a:ln>
        </p:spPr>
      </p:cxnSp>
      <p:sp>
        <p:nvSpPr>
          <p:cNvPr id="129" name="Google Shape;129;p23"/>
          <p:cNvSpPr/>
          <p:nvPr/>
        </p:nvSpPr>
        <p:spPr>
          <a:xfrm>
            <a:off x="5551100" y="210625"/>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EB Garamond"/>
                <a:ea typeface="EB Garamond"/>
                <a:cs typeface="EB Garamond"/>
                <a:sym typeface="EB Garamond"/>
              </a:rPr>
              <a:t>Vibration Motors</a:t>
            </a:r>
            <a:endParaRPr sz="800">
              <a:latin typeface="EB Garamond"/>
              <a:ea typeface="EB Garamond"/>
              <a:cs typeface="EB Garamond"/>
              <a:sym typeface="EB Garamond"/>
            </a:endParaRPr>
          </a:p>
        </p:txBody>
      </p:sp>
      <p:cxnSp>
        <p:nvCxnSpPr>
          <p:cNvPr id="130" name="Google Shape;130;p23"/>
          <p:cNvCxnSpPr>
            <a:stCxn id="131" idx="1"/>
          </p:cNvCxnSpPr>
          <p:nvPr/>
        </p:nvCxnSpPr>
        <p:spPr>
          <a:xfrm>
            <a:off x="5551100" y="1624550"/>
            <a:ext cx="980100" cy="384300"/>
          </a:xfrm>
          <a:prstGeom prst="straightConnector1">
            <a:avLst/>
          </a:prstGeom>
          <a:noFill/>
          <a:ln cap="flat" cmpd="sng" w="28575">
            <a:solidFill>
              <a:schemeClr val="lt1"/>
            </a:solidFill>
            <a:prstDash val="solid"/>
            <a:round/>
            <a:headEnd len="med" w="med" type="none"/>
            <a:tailEnd len="med" w="med" type="stealth"/>
          </a:ln>
        </p:spPr>
      </p:cxnSp>
      <p:sp>
        <p:nvSpPr>
          <p:cNvPr id="131" name="Google Shape;131;p23"/>
          <p:cNvSpPr/>
          <p:nvPr/>
        </p:nvSpPr>
        <p:spPr>
          <a:xfrm>
            <a:off x="5551100" y="1479050"/>
            <a:ext cx="815100" cy="291000"/>
          </a:xfrm>
          <a:prstGeom prst="roundRect">
            <a:avLst>
              <a:gd fmla="val 16667"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latin typeface="EB Garamond"/>
                <a:ea typeface="EB Garamond"/>
                <a:cs typeface="EB Garamond"/>
                <a:sym typeface="EB Garamond"/>
              </a:rPr>
              <a:t>RGB LEDs</a:t>
            </a:r>
            <a:endParaRPr sz="1000">
              <a:latin typeface="EB Garamond"/>
              <a:ea typeface="EB Garamond"/>
              <a:cs typeface="EB Garamond"/>
              <a:sym typeface="EB Garamond"/>
            </a:endParaRPr>
          </a:p>
        </p:txBody>
      </p:sp>
      <p:pic>
        <p:nvPicPr>
          <p:cNvPr id="132" name="Google Shape;132;p23"/>
          <p:cNvPicPr preferRelativeResize="0"/>
          <p:nvPr/>
        </p:nvPicPr>
        <p:blipFill>
          <a:blip r:embed="rId5">
            <a:alphaModFix/>
          </a:blip>
          <a:stretch>
            <a:fillRect/>
          </a:stretch>
        </p:blipFill>
        <p:spPr>
          <a:xfrm>
            <a:off x="253125" y="604650"/>
            <a:ext cx="5200816" cy="3934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4"/>
          <p:cNvSpPr txBox="1"/>
          <p:nvPr/>
        </p:nvSpPr>
        <p:spPr>
          <a:xfrm>
            <a:off x="344375" y="3203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a:t>
            </a:r>
            <a:r>
              <a:rPr lang="en" sz="2800">
                <a:latin typeface="EB Garamond SemiBold"/>
                <a:ea typeface="EB Garamond SemiBold"/>
                <a:cs typeface="EB Garamond SemiBold"/>
                <a:sym typeface="EB Garamond SemiBold"/>
              </a:rPr>
              <a:t>Components</a:t>
            </a:r>
            <a:r>
              <a:rPr lang="en" sz="2800">
                <a:latin typeface="EB Garamond SemiBold"/>
                <a:ea typeface="EB Garamond SemiBold"/>
                <a:cs typeface="EB Garamond SemiBold"/>
                <a:sym typeface="EB Garamond SemiBold"/>
              </a:rPr>
              <a:t> for Keyboard (with Justification)</a:t>
            </a:r>
            <a:endParaRPr sz="2800">
              <a:solidFill>
                <a:srgbClr val="000000"/>
              </a:solidFill>
              <a:latin typeface="EB Garamond SemiBold"/>
              <a:ea typeface="EB Garamond SemiBold"/>
              <a:cs typeface="EB Garamond SemiBold"/>
              <a:sym typeface="EB Garamond SemiBold"/>
            </a:endParaRPr>
          </a:p>
        </p:txBody>
      </p:sp>
      <p:sp>
        <p:nvSpPr>
          <p:cNvPr id="138" name="Google Shape;138;p24"/>
          <p:cNvSpPr txBox="1"/>
          <p:nvPr/>
        </p:nvSpPr>
        <p:spPr>
          <a:xfrm>
            <a:off x="727175" y="981850"/>
            <a:ext cx="43053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EB Garamond"/>
                <a:ea typeface="EB Garamond"/>
                <a:cs typeface="EB Garamond"/>
                <a:sym typeface="EB Garamond"/>
              </a:rPr>
              <a:t>Beaglebone Black</a:t>
            </a:r>
            <a:endParaRPr b="1"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Controls three different serial communication</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Two Bluetooth Modules (HM-19) for Glove Control</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Midi Input signal</a:t>
            </a:r>
            <a:endParaRPr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Provides a video output for our GUI</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Supports high-refresh rate</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Supports many different input controls</a:t>
            </a:r>
            <a:endParaRPr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Controls 108 individual LED pixels </a:t>
            </a:r>
            <a:endParaRPr sz="1300">
              <a:latin typeface="EB Garamond"/>
              <a:ea typeface="EB Garamond"/>
              <a:cs typeface="EB Garamond"/>
              <a:sym typeface="EB Garamond"/>
            </a:endParaRPr>
          </a:p>
          <a:p>
            <a:pPr indent="0" lvl="0" marL="457200" rtl="0" algn="l">
              <a:spcBef>
                <a:spcPts val="0"/>
              </a:spcBef>
              <a:spcAft>
                <a:spcPts val="0"/>
              </a:spcAft>
              <a:buNone/>
            </a:pPr>
            <a:r>
              <a:t/>
            </a:r>
            <a:endParaRPr sz="1300">
              <a:latin typeface="EB Garamond"/>
              <a:ea typeface="EB Garamond"/>
              <a:cs typeface="EB Garamond"/>
              <a:sym typeface="EB Garamond"/>
            </a:endParaRPr>
          </a:p>
          <a:p>
            <a:pPr indent="0" lvl="0" marL="0" rtl="0" algn="l">
              <a:spcBef>
                <a:spcPts val="0"/>
              </a:spcBef>
              <a:spcAft>
                <a:spcPts val="0"/>
              </a:spcAft>
              <a:buNone/>
            </a:pPr>
            <a:r>
              <a:rPr b="1" lang="en" sz="1300">
                <a:latin typeface="EB Garamond"/>
                <a:ea typeface="EB Garamond"/>
                <a:cs typeface="EB Garamond"/>
                <a:sym typeface="EB Garamond"/>
              </a:rPr>
              <a:t>DotStar LEDs</a:t>
            </a:r>
            <a:endParaRPr b="1"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Allows for simple LED control</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Only requires four wires from the Beaglebone</a:t>
            </a:r>
            <a:endParaRPr sz="1300">
              <a:latin typeface="EB Garamond"/>
              <a:ea typeface="EB Garamond"/>
              <a:cs typeface="EB Garamond"/>
              <a:sym typeface="EB Garamond"/>
            </a:endParaRPr>
          </a:p>
          <a:p>
            <a:pPr indent="-311150" lvl="1" marL="914400" rtl="0" algn="l">
              <a:spcBef>
                <a:spcPts val="0"/>
              </a:spcBef>
              <a:spcAft>
                <a:spcPts val="0"/>
              </a:spcAft>
              <a:buSzPts val="1300"/>
              <a:buFont typeface="EB Garamond"/>
              <a:buChar char="○"/>
            </a:pPr>
            <a:r>
              <a:rPr lang="en" sz="1300">
                <a:latin typeface="EB Garamond"/>
                <a:ea typeface="EB Garamond"/>
                <a:cs typeface="EB Garamond"/>
                <a:sym typeface="EB Garamond"/>
              </a:rPr>
              <a:t>Reduces the amount of wire needed in this project</a:t>
            </a:r>
            <a:endParaRPr sz="1300">
              <a:latin typeface="EB Garamond"/>
              <a:ea typeface="EB Garamond"/>
              <a:cs typeface="EB Garamond"/>
              <a:sym typeface="EB Garamond"/>
            </a:endParaRPr>
          </a:p>
          <a:p>
            <a:pPr indent="0" lvl="0" marL="914400" rtl="0" algn="l">
              <a:spcBef>
                <a:spcPts val="0"/>
              </a:spcBef>
              <a:spcAft>
                <a:spcPts val="0"/>
              </a:spcAft>
              <a:buNone/>
            </a:pPr>
            <a:r>
              <a:t/>
            </a:r>
            <a:endParaRPr sz="1200">
              <a:latin typeface="EB Garamond"/>
              <a:ea typeface="EB Garamond"/>
              <a:cs typeface="EB Garamond"/>
              <a:sym typeface="EB Garamond"/>
            </a:endParaRPr>
          </a:p>
          <a:p>
            <a:pPr indent="0" lvl="0" marL="0" rtl="0" algn="l">
              <a:spcBef>
                <a:spcPts val="0"/>
              </a:spcBef>
              <a:spcAft>
                <a:spcPts val="0"/>
              </a:spcAft>
              <a:buNone/>
            </a:pPr>
            <a:r>
              <a:t/>
            </a:r>
            <a:endParaRPr/>
          </a:p>
        </p:txBody>
      </p:sp>
      <p:sp>
        <p:nvSpPr>
          <p:cNvPr id="139" name="Google Shape;139;p24"/>
          <p:cNvSpPr txBox="1"/>
          <p:nvPr/>
        </p:nvSpPr>
        <p:spPr>
          <a:xfrm>
            <a:off x="4943675" y="981850"/>
            <a:ext cx="37374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300">
                <a:solidFill>
                  <a:schemeClr val="dk1"/>
                </a:solidFill>
                <a:latin typeface="EB Garamond"/>
                <a:ea typeface="EB Garamond"/>
                <a:cs typeface="EB Garamond"/>
                <a:sym typeface="EB Garamond"/>
              </a:rPr>
              <a:t>Optocoupler Circuit</a:t>
            </a:r>
            <a:endParaRPr b="1"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Separates and protects the Beaglebone Black from the Keyboard</a:t>
            </a:r>
            <a:endParaRPr sz="1300">
              <a:solidFill>
                <a:schemeClr val="dk1"/>
              </a:solidFill>
              <a:latin typeface="EB Garamond"/>
              <a:ea typeface="EB Garamond"/>
              <a:cs typeface="EB Garamond"/>
              <a:sym typeface="EB Garamond"/>
            </a:endParaRPr>
          </a:p>
          <a:p>
            <a:pPr indent="0" lvl="0" marL="457200" rtl="0" algn="l">
              <a:spcBef>
                <a:spcPts val="0"/>
              </a:spcBef>
              <a:spcAft>
                <a:spcPts val="0"/>
              </a:spcAft>
              <a:buClr>
                <a:schemeClr val="dk1"/>
              </a:buClr>
              <a:buSzPts val="1100"/>
              <a:buFont typeface="Arial"/>
              <a:buNone/>
            </a:pPr>
            <a:r>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b="1" lang="en" sz="1300">
                <a:solidFill>
                  <a:schemeClr val="dk1"/>
                </a:solidFill>
                <a:latin typeface="EB Garamond"/>
                <a:ea typeface="EB Garamond"/>
                <a:cs typeface="EB Garamond"/>
                <a:sym typeface="EB Garamond"/>
              </a:rPr>
              <a:t>HM-19 Bluetooth Module</a:t>
            </a:r>
            <a:endParaRPr b="1"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Communication with the Glove Subsystem</a:t>
            </a:r>
            <a:endParaRPr sz="1300">
              <a:solidFill>
                <a:schemeClr val="dk1"/>
              </a:solidFill>
              <a:latin typeface="EB Garamond"/>
              <a:ea typeface="EB Garamond"/>
              <a:cs typeface="EB Garamond"/>
              <a:sym typeface="EB Garamond"/>
            </a:endParaRPr>
          </a:p>
          <a:p>
            <a:pPr indent="-311150" lvl="1" marL="9144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Low-Power and High Speed data transmission to reach our specifications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1000"/>
                                        <p:tgtEl>
                                          <p:spTgt spid="1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8" st="8"/>
                                            </p:txEl>
                                          </p:spTgt>
                                        </p:tgtEl>
                                        <p:attrNameLst>
                                          <p:attrName>style.visibility</p:attrName>
                                        </p:attrNameLst>
                                      </p:cBhvr>
                                      <p:to>
                                        <p:strVal val="visible"/>
                                      </p:to>
                                    </p:set>
                                    <p:animEffect filter="fade" transition="in">
                                      <p:cBhvr>
                                        <p:cTn dur="1000"/>
                                        <p:tgtEl>
                                          <p:spTgt spid="1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9" st="9"/>
                                            </p:txEl>
                                          </p:spTgt>
                                        </p:tgtEl>
                                        <p:attrNameLst>
                                          <p:attrName>style.visibility</p:attrName>
                                        </p:attrNameLst>
                                      </p:cBhvr>
                                      <p:to>
                                        <p:strVal val="visible"/>
                                      </p:to>
                                    </p:set>
                                    <p:animEffect filter="fade" transition="in">
                                      <p:cBhvr>
                                        <p:cTn dur="1000"/>
                                        <p:tgtEl>
                                          <p:spTgt spid="13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0" st="10"/>
                                            </p:txEl>
                                          </p:spTgt>
                                        </p:tgtEl>
                                        <p:attrNameLst>
                                          <p:attrName>style.visibility</p:attrName>
                                        </p:attrNameLst>
                                      </p:cBhvr>
                                      <p:to>
                                        <p:strVal val="visible"/>
                                      </p:to>
                                    </p:set>
                                    <p:animEffect filter="fade" transition="in">
                                      <p:cBhvr>
                                        <p:cTn dur="1000"/>
                                        <p:tgtEl>
                                          <p:spTgt spid="13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1" st="11"/>
                                            </p:txEl>
                                          </p:spTgt>
                                        </p:tgtEl>
                                        <p:attrNameLst>
                                          <p:attrName>style.visibility</p:attrName>
                                        </p:attrNameLst>
                                      </p:cBhvr>
                                      <p:to>
                                        <p:strVal val="visible"/>
                                      </p:to>
                                    </p:set>
                                    <p:animEffect filter="fade" transition="in">
                                      <p:cBhvr>
                                        <p:cTn dur="1000"/>
                                        <p:tgtEl>
                                          <p:spTgt spid="13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2" st="12"/>
                                            </p:txEl>
                                          </p:spTgt>
                                        </p:tgtEl>
                                        <p:attrNameLst>
                                          <p:attrName>style.visibility</p:attrName>
                                        </p:attrNameLst>
                                      </p:cBhvr>
                                      <p:to>
                                        <p:strVal val="visible"/>
                                      </p:to>
                                    </p:set>
                                    <p:animEffect filter="fade" transition="in">
                                      <p:cBhvr>
                                        <p:cTn dur="1000"/>
                                        <p:tgtEl>
                                          <p:spTgt spid="13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3" st="13"/>
                                            </p:txEl>
                                          </p:spTgt>
                                        </p:tgtEl>
                                        <p:attrNameLst>
                                          <p:attrName>style.visibility</p:attrName>
                                        </p:attrNameLst>
                                      </p:cBhvr>
                                      <p:to>
                                        <p:strVal val="visible"/>
                                      </p:to>
                                    </p:set>
                                    <p:animEffect filter="fade" transition="in">
                                      <p:cBhvr>
                                        <p:cTn dur="1000"/>
                                        <p:tgtEl>
                                          <p:spTgt spid="13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4" st="14"/>
                                            </p:txEl>
                                          </p:spTgt>
                                        </p:tgtEl>
                                        <p:attrNameLst>
                                          <p:attrName>style.visibility</p:attrName>
                                        </p:attrNameLst>
                                      </p:cBhvr>
                                      <p:to>
                                        <p:strVal val="visible"/>
                                      </p:to>
                                    </p:set>
                                    <p:animEffect filter="fade" transition="in">
                                      <p:cBhvr>
                                        <p:cTn dur="1000"/>
                                        <p:tgtEl>
                                          <p:spTgt spid="13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10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1000"/>
                                        <p:tgtEl>
                                          <p:spTgt spid="1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1000"/>
                                        <p:tgtEl>
                                          <p:spTgt spid="1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animEffect filter="fade" transition="in">
                                      <p:cBhvr>
                                        <p:cTn dur="1000"/>
                                        <p:tgtEl>
                                          <p:spTgt spid="1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7" st="7"/>
                                            </p:txEl>
                                          </p:spTgt>
                                        </p:tgtEl>
                                        <p:attrNameLst>
                                          <p:attrName>style.visibility</p:attrName>
                                        </p:attrNameLst>
                                      </p:cBhvr>
                                      <p:to>
                                        <p:strVal val="visible"/>
                                      </p:to>
                                    </p:set>
                                    <p:animEffect filter="fade" transition="in">
                                      <p:cBhvr>
                                        <p:cTn dur="1000"/>
                                        <p:tgtEl>
                                          <p:spTgt spid="139">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5"/>
          <p:cNvSpPr txBox="1"/>
          <p:nvPr/>
        </p:nvSpPr>
        <p:spPr>
          <a:xfrm>
            <a:off x="311700" y="29820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Hardware Components Glove (with Justification)</a:t>
            </a:r>
            <a:endParaRPr sz="2800">
              <a:solidFill>
                <a:srgbClr val="000000"/>
              </a:solidFill>
              <a:latin typeface="EB Garamond SemiBold"/>
              <a:ea typeface="EB Garamond SemiBold"/>
              <a:cs typeface="EB Garamond SemiBold"/>
              <a:sym typeface="EB Garamond SemiBold"/>
            </a:endParaRPr>
          </a:p>
        </p:txBody>
      </p:sp>
      <p:sp>
        <p:nvSpPr>
          <p:cNvPr id="145" name="Google Shape;145;p25"/>
          <p:cNvSpPr txBox="1"/>
          <p:nvPr/>
        </p:nvSpPr>
        <p:spPr>
          <a:xfrm>
            <a:off x="533425" y="870900"/>
            <a:ext cx="8139900" cy="420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EB Garamond"/>
                <a:ea typeface="EB Garamond"/>
                <a:cs typeface="EB Garamond"/>
                <a:sym typeface="EB Garamond"/>
              </a:rPr>
              <a:t>ATMega328P-U</a:t>
            </a:r>
            <a:endParaRPr b="1"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Low-Power MicroController</a:t>
            </a:r>
            <a:endParaRPr sz="1300">
              <a:latin typeface="EB Garamond"/>
              <a:ea typeface="EB Garamond"/>
              <a:cs typeface="EB Garamond"/>
              <a:sym typeface="EB Garamond"/>
            </a:endParaRPr>
          </a:p>
          <a:p>
            <a:pPr indent="-311150" lvl="0" marL="457200" rtl="0" algn="l">
              <a:spcBef>
                <a:spcPts val="0"/>
              </a:spcBef>
              <a:spcAft>
                <a:spcPts val="0"/>
              </a:spcAft>
              <a:buSzPts val="1300"/>
              <a:buFont typeface="EB Garamond"/>
              <a:buChar char="●"/>
            </a:pPr>
            <a:r>
              <a:rPr lang="en" sz="1300">
                <a:latin typeface="EB Garamond"/>
                <a:ea typeface="EB Garamond"/>
                <a:cs typeface="EB Garamond"/>
                <a:sym typeface="EB Garamond"/>
              </a:rPr>
              <a:t>Supports fast GPIO </a:t>
            </a:r>
            <a:r>
              <a:rPr lang="en" sz="1300">
                <a:latin typeface="EB Garamond"/>
                <a:ea typeface="EB Garamond"/>
                <a:cs typeface="EB Garamond"/>
                <a:sym typeface="EB Garamond"/>
              </a:rPr>
              <a:t>control</a:t>
            </a:r>
            <a:r>
              <a:rPr lang="en" sz="1300">
                <a:latin typeface="EB Garamond"/>
                <a:ea typeface="EB Garamond"/>
                <a:cs typeface="EB Garamond"/>
                <a:sym typeface="EB Garamond"/>
              </a:rPr>
              <a:t> and UART support</a:t>
            </a:r>
            <a:endParaRPr sz="1300">
              <a:latin typeface="EB Garamond"/>
              <a:ea typeface="EB Garamond"/>
              <a:cs typeface="EB Garamond"/>
              <a:sym typeface="EB Garamond"/>
            </a:endParaRPr>
          </a:p>
          <a:p>
            <a:pPr indent="0" lvl="0" marL="0" rtl="0" algn="l">
              <a:spcBef>
                <a:spcPts val="0"/>
              </a:spcBef>
              <a:spcAft>
                <a:spcPts val="0"/>
              </a:spcAft>
              <a:buNone/>
            </a:pPr>
            <a:r>
              <a:t/>
            </a:r>
            <a:endParaRPr sz="700">
              <a:latin typeface="EB Garamond"/>
              <a:ea typeface="EB Garamond"/>
              <a:cs typeface="EB Garamond"/>
              <a:sym typeface="EB Garamond"/>
            </a:endParaRPr>
          </a:p>
          <a:p>
            <a:pPr indent="0" lvl="0" marL="0" rtl="0" algn="l">
              <a:spcBef>
                <a:spcPts val="0"/>
              </a:spcBef>
              <a:spcAft>
                <a:spcPts val="0"/>
              </a:spcAft>
              <a:buNone/>
            </a:pPr>
            <a:r>
              <a:rPr b="1" lang="en" sz="1300">
                <a:solidFill>
                  <a:schemeClr val="dk1"/>
                </a:solidFill>
                <a:latin typeface="EB Garamond"/>
                <a:ea typeface="EB Garamond"/>
                <a:cs typeface="EB Garamond"/>
                <a:sym typeface="EB Garamond"/>
              </a:rPr>
              <a:t>HM-19 Bluetooth Module</a:t>
            </a:r>
            <a:endParaRPr b="1"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Communication with the Glove Subsystem</a:t>
            </a:r>
            <a:endParaRPr sz="1300">
              <a:solidFill>
                <a:schemeClr val="dk1"/>
              </a:solidFill>
              <a:latin typeface="EB Garamond"/>
              <a:ea typeface="EB Garamond"/>
              <a:cs typeface="EB Garamond"/>
              <a:sym typeface="EB Garamond"/>
            </a:endParaRPr>
          </a:p>
          <a:p>
            <a:pPr indent="-311150" lvl="1" marL="9144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Low-Power and High Speed data transmission to reach our specifications </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7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300">
                <a:solidFill>
                  <a:schemeClr val="dk1"/>
                </a:solidFill>
                <a:latin typeface="EB Garamond"/>
                <a:ea typeface="EB Garamond"/>
                <a:cs typeface="EB Garamond"/>
                <a:sym typeface="EB Garamond"/>
              </a:rPr>
              <a:t>Transistor Array</a:t>
            </a:r>
            <a:endParaRPr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Powers the 5 separate coin motors for user feedback</a:t>
            </a:r>
            <a:endParaRPr sz="1300">
              <a:solidFill>
                <a:schemeClr val="dk1"/>
              </a:solidFill>
              <a:latin typeface="EB Garamond"/>
              <a:ea typeface="EB Garamond"/>
              <a:cs typeface="EB Garamond"/>
              <a:sym typeface="EB Garamond"/>
            </a:endParaRPr>
          </a:p>
          <a:p>
            <a:pPr indent="-311150" lvl="1" marL="9144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The ATMega328P-U’s GPIO is unable to provide enough current to toggle these motors effectively</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7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300">
                <a:solidFill>
                  <a:schemeClr val="dk1"/>
                </a:solidFill>
                <a:latin typeface="EB Garamond"/>
                <a:ea typeface="EB Garamond"/>
                <a:cs typeface="EB Garamond"/>
                <a:sym typeface="EB Garamond"/>
              </a:rPr>
              <a:t>DotStar LED’s</a:t>
            </a:r>
            <a:endParaRPr b="1"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Allows for simple LED control</a:t>
            </a:r>
            <a:endParaRPr sz="1300">
              <a:solidFill>
                <a:schemeClr val="dk1"/>
              </a:solidFill>
              <a:latin typeface="EB Garamond"/>
              <a:ea typeface="EB Garamond"/>
              <a:cs typeface="EB Garamond"/>
              <a:sym typeface="EB Garamond"/>
            </a:endParaRPr>
          </a:p>
          <a:p>
            <a:pPr indent="-311150" lvl="1" marL="9144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Only requires four wires (simplifies the glove subsystem)</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7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300">
                <a:solidFill>
                  <a:schemeClr val="dk1"/>
                </a:solidFill>
                <a:latin typeface="EB Garamond"/>
                <a:ea typeface="EB Garamond"/>
                <a:cs typeface="EB Garamond"/>
                <a:sym typeface="EB Garamond"/>
              </a:rPr>
              <a:t>Battery Pack</a:t>
            </a:r>
            <a:endParaRPr b="1" sz="1300">
              <a:solidFill>
                <a:schemeClr val="dk1"/>
              </a:solidFill>
              <a:latin typeface="EB Garamond"/>
              <a:ea typeface="EB Garamond"/>
              <a:cs typeface="EB Garamond"/>
              <a:sym typeface="EB Garamond"/>
            </a:endParaRPr>
          </a:p>
          <a:p>
            <a:pPr indent="-311150" lvl="0" marL="4572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Powers the Glove Subsystem</a:t>
            </a:r>
            <a:endParaRPr sz="1300">
              <a:solidFill>
                <a:schemeClr val="dk1"/>
              </a:solidFill>
              <a:latin typeface="EB Garamond"/>
              <a:ea typeface="EB Garamond"/>
              <a:cs typeface="EB Garamond"/>
              <a:sym typeface="EB Garamond"/>
            </a:endParaRPr>
          </a:p>
          <a:p>
            <a:pPr indent="-311150" lvl="1" marL="914400" rtl="0" algn="l">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Allows us to reach our time specification</a:t>
            </a:r>
            <a:endParaRPr sz="13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sz="12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1000"/>
                                        <p:tgtEl>
                                          <p:spTgt spid="14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9" st="9"/>
                                            </p:txEl>
                                          </p:spTgt>
                                        </p:tgtEl>
                                        <p:attrNameLst>
                                          <p:attrName>style.visibility</p:attrName>
                                        </p:attrNameLst>
                                      </p:cBhvr>
                                      <p:to>
                                        <p:strVal val="visible"/>
                                      </p:to>
                                    </p:set>
                                    <p:animEffect filter="fade" transition="in">
                                      <p:cBhvr>
                                        <p:cTn dur="1000"/>
                                        <p:tgtEl>
                                          <p:spTgt spid="14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0" st="10"/>
                                            </p:txEl>
                                          </p:spTgt>
                                        </p:tgtEl>
                                        <p:attrNameLst>
                                          <p:attrName>style.visibility</p:attrName>
                                        </p:attrNameLst>
                                      </p:cBhvr>
                                      <p:to>
                                        <p:strVal val="visible"/>
                                      </p:to>
                                    </p:set>
                                    <p:animEffect filter="fade" transition="in">
                                      <p:cBhvr>
                                        <p:cTn dur="1000"/>
                                        <p:tgtEl>
                                          <p:spTgt spid="14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1" st="11"/>
                                            </p:txEl>
                                          </p:spTgt>
                                        </p:tgtEl>
                                        <p:attrNameLst>
                                          <p:attrName>style.visibility</p:attrName>
                                        </p:attrNameLst>
                                      </p:cBhvr>
                                      <p:to>
                                        <p:strVal val="visible"/>
                                      </p:to>
                                    </p:set>
                                    <p:animEffect filter="fade" transition="in">
                                      <p:cBhvr>
                                        <p:cTn dur="1000"/>
                                        <p:tgtEl>
                                          <p:spTgt spid="14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2" st="12"/>
                                            </p:txEl>
                                          </p:spTgt>
                                        </p:tgtEl>
                                        <p:attrNameLst>
                                          <p:attrName>style.visibility</p:attrName>
                                        </p:attrNameLst>
                                      </p:cBhvr>
                                      <p:to>
                                        <p:strVal val="visible"/>
                                      </p:to>
                                    </p:set>
                                    <p:animEffect filter="fade" transition="in">
                                      <p:cBhvr>
                                        <p:cTn dur="1000"/>
                                        <p:tgtEl>
                                          <p:spTgt spid="14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3" st="13"/>
                                            </p:txEl>
                                          </p:spTgt>
                                        </p:tgtEl>
                                        <p:attrNameLst>
                                          <p:attrName>style.visibility</p:attrName>
                                        </p:attrNameLst>
                                      </p:cBhvr>
                                      <p:to>
                                        <p:strVal val="visible"/>
                                      </p:to>
                                    </p:set>
                                    <p:animEffect filter="fade" transition="in">
                                      <p:cBhvr>
                                        <p:cTn dur="1000"/>
                                        <p:tgtEl>
                                          <p:spTgt spid="14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4" st="14"/>
                                            </p:txEl>
                                          </p:spTgt>
                                        </p:tgtEl>
                                        <p:attrNameLst>
                                          <p:attrName>style.visibility</p:attrName>
                                        </p:attrNameLst>
                                      </p:cBhvr>
                                      <p:to>
                                        <p:strVal val="visible"/>
                                      </p:to>
                                    </p:set>
                                    <p:animEffect filter="fade" transition="in">
                                      <p:cBhvr>
                                        <p:cTn dur="1000"/>
                                        <p:tgtEl>
                                          <p:spTgt spid="14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5" st="15"/>
                                            </p:txEl>
                                          </p:spTgt>
                                        </p:tgtEl>
                                        <p:attrNameLst>
                                          <p:attrName>style.visibility</p:attrName>
                                        </p:attrNameLst>
                                      </p:cBhvr>
                                      <p:to>
                                        <p:strVal val="visible"/>
                                      </p:to>
                                    </p:set>
                                    <p:animEffect filter="fade" transition="in">
                                      <p:cBhvr>
                                        <p:cTn dur="1000"/>
                                        <p:tgtEl>
                                          <p:spTgt spid="145">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6" st="16"/>
                                            </p:txEl>
                                          </p:spTgt>
                                        </p:tgtEl>
                                        <p:attrNameLst>
                                          <p:attrName>style.visibility</p:attrName>
                                        </p:attrNameLst>
                                      </p:cBhvr>
                                      <p:to>
                                        <p:strVal val="visible"/>
                                      </p:to>
                                    </p:set>
                                    <p:animEffect filter="fade" transition="in">
                                      <p:cBhvr>
                                        <p:cTn dur="1000"/>
                                        <p:tgtEl>
                                          <p:spTgt spid="145">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7" st="17"/>
                                            </p:txEl>
                                          </p:spTgt>
                                        </p:tgtEl>
                                        <p:attrNameLst>
                                          <p:attrName>style.visibility</p:attrName>
                                        </p:attrNameLst>
                                      </p:cBhvr>
                                      <p:to>
                                        <p:strVal val="visible"/>
                                      </p:to>
                                    </p:set>
                                    <p:animEffect filter="fade" transition="in">
                                      <p:cBhvr>
                                        <p:cTn dur="1000"/>
                                        <p:tgtEl>
                                          <p:spTgt spid="145">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8" st="18"/>
                                            </p:txEl>
                                          </p:spTgt>
                                        </p:tgtEl>
                                        <p:attrNameLst>
                                          <p:attrName>style.visibility</p:attrName>
                                        </p:attrNameLst>
                                      </p:cBhvr>
                                      <p:to>
                                        <p:strVal val="visible"/>
                                      </p:to>
                                    </p:set>
                                    <p:animEffect filter="fade" transition="in">
                                      <p:cBhvr>
                                        <p:cTn dur="1000"/>
                                        <p:tgtEl>
                                          <p:spTgt spid="145">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9" st="19"/>
                                            </p:txEl>
                                          </p:spTgt>
                                        </p:tgtEl>
                                        <p:attrNameLst>
                                          <p:attrName>style.visibility</p:attrName>
                                        </p:attrNameLst>
                                      </p:cBhvr>
                                      <p:to>
                                        <p:strVal val="visible"/>
                                      </p:to>
                                    </p:set>
                                    <p:animEffect filter="fade" transition="in">
                                      <p:cBhvr>
                                        <p:cTn dur="1000"/>
                                        <p:tgtEl>
                                          <p:spTgt spid="145">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0" st="20"/>
                                            </p:txEl>
                                          </p:spTgt>
                                        </p:tgtEl>
                                        <p:attrNameLst>
                                          <p:attrName>style.visibility</p:attrName>
                                        </p:attrNameLst>
                                      </p:cBhvr>
                                      <p:to>
                                        <p:strVal val="visible"/>
                                      </p:to>
                                    </p:set>
                                    <p:animEffect filter="fade" transition="in">
                                      <p:cBhvr>
                                        <p:cTn dur="1000"/>
                                        <p:tgtEl>
                                          <p:spTgt spid="145">
                                            <p:txEl>
                                              <p:pRg end="20" st="2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1" st="21"/>
                                            </p:txEl>
                                          </p:spTgt>
                                        </p:tgtEl>
                                        <p:attrNameLst>
                                          <p:attrName>style.visibility</p:attrName>
                                        </p:attrNameLst>
                                      </p:cBhvr>
                                      <p:to>
                                        <p:strVal val="visible"/>
                                      </p:to>
                                    </p:set>
                                    <p:animEffect filter="fade" transition="in">
                                      <p:cBhvr>
                                        <p:cTn dur="1000"/>
                                        <p:tgtEl>
                                          <p:spTgt spid="145">
                                            <p:txEl>
                                              <p:pRg end="21" st="2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6"/>
          <p:cNvSpPr txBox="1"/>
          <p:nvPr/>
        </p:nvSpPr>
        <p:spPr>
          <a:xfrm>
            <a:off x="469950" y="1605375"/>
            <a:ext cx="2862900" cy="1468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Software Design (Block Diagram)</a:t>
            </a:r>
            <a:endParaRPr sz="2800">
              <a:solidFill>
                <a:srgbClr val="000000"/>
              </a:solidFill>
              <a:latin typeface="EB Garamond SemiBold"/>
              <a:ea typeface="EB Garamond SemiBold"/>
              <a:cs typeface="EB Garamond SemiBold"/>
              <a:sym typeface="EB Garamond SemiBold"/>
            </a:endParaRPr>
          </a:p>
        </p:txBody>
      </p:sp>
      <p:pic>
        <p:nvPicPr>
          <p:cNvPr id="151" name="Google Shape;151;p26"/>
          <p:cNvPicPr preferRelativeResize="0"/>
          <p:nvPr/>
        </p:nvPicPr>
        <p:blipFill>
          <a:blip r:embed="rId4">
            <a:alphaModFix/>
          </a:blip>
          <a:stretch>
            <a:fillRect/>
          </a:stretch>
        </p:blipFill>
        <p:spPr>
          <a:xfrm>
            <a:off x="3498375" y="925"/>
            <a:ext cx="5506349" cy="46770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7"/>
          <p:cNvSpPr txBox="1"/>
          <p:nvPr/>
        </p:nvSpPr>
        <p:spPr>
          <a:xfrm>
            <a:off x="311700" y="2898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Software Modules</a:t>
            </a:r>
            <a:endParaRPr sz="2800">
              <a:solidFill>
                <a:srgbClr val="000000"/>
              </a:solidFill>
              <a:latin typeface="EB Garamond SemiBold"/>
              <a:ea typeface="EB Garamond SemiBold"/>
              <a:cs typeface="EB Garamond SemiBold"/>
              <a:sym typeface="EB Garamond SemiBold"/>
            </a:endParaRPr>
          </a:p>
        </p:txBody>
      </p:sp>
      <p:sp>
        <p:nvSpPr>
          <p:cNvPr id="157" name="Google Shape;157;p27"/>
          <p:cNvSpPr txBox="1"/>
          <p:nvPr/>
        </p:nvSpPr>
        <p:spPr>
          <a:xfrm>
            <a:off x="422247" y="790924"/>
            <a:ext cx="8929200" cy="4148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GUI Functions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Custom built to support application</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Includes two </a:t>
            </a:r>
            <a:r>
              <a:rPr lang="en" sz="1600">
                <a:latin typeface="EB Garamond"/>
                <a:ea typeface="EB Garamond"/>
                <a:cs typeface="EB Garamond"/>
                <a:sym typeface="EB Garamond"/>
              </a:rPr>
              <a:t>separate</a:t>
            </a:r>
            <a:r>
              <a:rPr lang="en" sz="1600">
                <a:latin typeface="EB Garamond"/>
                <a:ea typeface="EB Garamond"/>
                <a:cs typeface="EB Garamond"/>
                <a:sym typeface="EB Garamond"/>
              </a:rPr>
              <a:t> modules that control sheet music and virtual keyboard</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Music Extraction </a:t>
            </a:r>
            <a:r>
              <a:rPr lang="en" sz="1600">
                <a:latin typeface="EB Garamond"/>
                <a:ea typeface="EB Garamond"/>
                <a:cs typeface="EB Garamond"/>
                <a:sym typeface="EB Garamond"/>
              </a:rPr>
              <a:t>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Custom built library to extract note information from MIDI file, tempo information and translate this information to  be readable by LEDs and Sheet Music</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Custom Python Library to support LED control</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This is required to control the DotStar LED’s at high speed</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Beaglebone Black’s GPIO pins only runs at 3.5KHz without this custom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With this addition the BeagleBone is able to reach 3.5MHz  on it’s GPIOs</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PySerial</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Used for all serial communications between UART</a:t>
            </a:r>
            <a:endParaRPr sz="1600">
              <a:latin typeface="EB Garamond"/>
              <a:ea typeface="EB Garamond"/>
              <a:cs typeface="EB Garamond"/>
              <a:sym typeface="EB Garamond"/>
            </a:endParaRPr>
          </a:p>
          <a:p>
            <a:pPr indent="-330200" lvl="0" marL="457200" rtl="0" algn="l">
              <a:spcBef>
                <a:spcPts val="0"/>
              </a:spcBef>
              <a:spcAft>
                <a:spcPts val="0"/>
              </a:spcAft>
              <a:buSzPts val="1600"/>
              <a:buFont typeface="EB Garamond"/>
              <a:buChar char="●"/>
            </a:pPr>
            <a:r>
              <a:rPr lang="en" sz="1600">
                <a:latin typeface="EB Garamond"/>
                <a:ea typeface="EB Garamond"/>
                <a:cs typeface="EB Garamond"/>
                <a:sym typeface="EB Garamond"/>
              </a:rPr>
              <a:t>Python Time Library</a:t>
            </a:r>
            <a:endParaRPr sz="1600">
              <a:latin typeface="EB Garamond"/>
              <a:ea typeface="EB Garamond"/>
              <a:cs typeface="EB Garamond"/>
              <a:sym typeface="EB Garamond"/>
            </a:endParaRPr>
          </a:p>
          <a:p>
            <a:pPr indent="-330200" lvl="1" marL="914400" rtl="0" algn="l">
              <a:spcBef>
                <a:spcPts val="0"/>
              </a:spcBef>
              <a:spcAft>
                <a:spcPts val="0"/>
              </a:spcAft>
              <a:buSzPts val="1600"/>
              <a:buFont typeface="EB Garamond"/>
              <a:buChar char="○"/>
            </a:pPr>
            <a:r>
              <a:rPr lang="en" sz="1600">
                <a:latin typeface="EB Garamond"/>
                <a:ea typeface="EB Garamond"/>
                <a:cs typeface="EB Garamond"/>
                <a:sym typeface="EB Garamond"/>
              </a:rPr>
              <a:t>Keeps track of time in order to </a:t>
            </a:r>
            <a:r>
              <a:rPr lang="en" sz="1600">
                <a:latin typeface="EB Garamond"/>
                <a:ea typeface="EB Garamond"/>
                <a:cs typeface="EB Garamond"/>
                <a:sym typeface="EB Garamond"/>
              </a:rPr>
              <a:t>effectively</a:t>
            </a:r>
            <a:r>
              <a:rPr lang="en" sz="1600">
                <a:latin typeface="EB Garamond"/>
                <a:ea typeface="EB Garamond"/>
                <a:cs typeface="EB Garamond"/>
                <a:sym typeface="EB Garamond"/>
              </a:rPr>
              <a:t> distinguish between a good press and a bad press</a:t>
            </a:r>
            <a:endParaRPr sz="1600">
              <a:latin typeface="EB Garamond"/>
              <a:ea typeface="EB Garamond"/>
              <a:cs typeface="EB Garamond"/>
              <a:sym typeface="EB Garamond"/>
            </a:endParaRPr>
          </a:p>
          <a:p>
            <a:pPr indent="0" lvl="0" marL="45720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1000"/>
                                        <p:tgtEl>
                                          <p:spTgt spid="1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Effect filter="fade" transition="in">
                                      <p:cBhvr>
                                        <p:cTn dur="1000"/>
                                        <p:tgtEl>
                                          <p:spTgt spid="1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9" st="9"/>
                                            </p:txEl>
                                          </p:spTgt>
                                        </p:tgtEl>
                                        <p:attrNameLst>
                                          <p:attrName>style.visibility</p:attrName>
                                        </p:attrNameLst>
                                      </p:cBhvr>
                                      <p:to>
                                        <p:strVal val="visible"/>
                                      </p:to>
                                    </p:set>
                                    <p:animEffect filter="fade" transition="in">
                                      <p:cBhvr>
                                        <p:cTn dur="1000"/>
                                        <p:tgtEl>
                                          <p:spTgt spid="15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0" st="10"/>
                                            </p:txEl>
                                          </p:spTgt>
                                        </p:tgtEl>
                                        <p:attrNameLst>
                                          <p:attrName>style.visibility</p:attrName>
                                        </p:attrNameLst>
                                      </p:cBhvr>
                                      <p:to>
                                        <p:strVal val="visible"/>
                                      </p:to>
                                    </p:set>
                                    <p:animEffect filter="fade" transition="in">
                                      <p:cBhvr>
                                        <p:cTn dur="1000"/>
                                        <p:tgtEl>
                                          <p:spTgt spid="15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1" st="11"/>
                                            </p:txEl>
                                          </p:spTgt>
                                        </p:tgtEl>
                                        <p:attrNameLst>
                                          <p:attrName>style.visibility</p:attrName>
                                        </p:attrNameLst>
                                      </p:cBhvr>
                                      <p:to>
                                        <p:strVal val="visible"/>
                                      </p:to>
                                    </p:set>
                                    <p:animEffect filter="fade" transition="in">
                                      <p:cBhvr>
                                        <p:cTn dur="1000"/>
                                        <p:tgtEl>
                                          <p:spTgt spid="15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2" st="12"/>
                                            </p:txEl>
                                          </p:spTgt>
                                        </p:tgtEl>
                                        <p:attrNameLst>
                                          <p:attrName>style.visibility</p:attrName>
                                        </p:attrNameLst>
                                      </p:cBhvr>
                                      <p:to>
                                        <p:strVal val="visible"/>
                                      </p:to>
                                    </p:set>
                                    <p:animEffect filter="fade" transition="in">
                                      <p:cBhvr>
                                        <p:cTn dur="1000"/>
                                        <p:tgtEl>
                                          <p:spTgt spid="15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3" st="13"/>
                                            </p:txEl>
                                          </p:spTgt>
                                        </p:tgtEl>
                                        <p:attrNameLst>
                                          <p:attrName>style.visibility</p:attrName>
                                        </p:attrNameLst>
                                      </p:cBhvr>
                                      <p:to>
                                        <p:strVal val="visible"/>
                                      </p:to>
                                    </p:set>
                                    <p:animEffect filter="fade" transition="in">
                                      <p:cBhvr>
                                        <p:cTn dur="1000"/>
                                        <p:tgtEl>
                                          <p:spTgt spid="15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4" st="14"/>
                                            </p:txEl>
                                          </p:spTgt>
                                        </p:tgtEl>
                                        <p:attrNameLst>
                                          <p:attrName>style.visibility</p:attrName>
                                        </p:attrNameLst>
                                      </p:cBhvr>
                                      <p:to>
                                        <p:strVal val="visible"/>
                                      </p:to>
                                    </p:set>
                                    <p:animEffect filter="fade" transition="in">
                                      <p:cBhvr>
                                        <p:cTn dur="1000"/>
                                        <p:tgtEl>
                                          <p:spTgt spid="157">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8"/>
          <p:cNvSpPr txBox="1"/>
          <p:nvPr/>
        </p:nvSpPr>
        <p:spPr>
          <a:xfrm>
            <a:off x="87025" y="437000"/>
            <a:ext cx="2167800" cy="1560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PCB Design</a:t>
            </a:r>
            <a:endParaRPr sz="2800">
              <a:latin typeface="EB Garamond SemiBold"/>
              <a:ea typeface="EB Garamond SemiBold"/>
              <a:cs typeface="EB Garamond SemiBold"/>
              <a:sym typeface="EB Garamond SemiBold"/>
            </a:endParaRPr>
          </a:p>
          <a:p>
            <a:pPr indent="0" lvl="0" marL="0" rtl="0" algn="l">
              <a:spcBef>
                <a:spcPts val="0"/>
              </a:spcBef>
              <a:spcAft>
                <a:spcPts val="0"/>
              </a:spcAft>
              <a:buNone/>
            </a:pPr>
            <a:r>
              <a:rPr lang="en" sz="2800">
                <a:latin typeface="EB Garamond SemiBold"/>
                <a:ea typeface="EB Garamond SemiBold"/>
                <a:cs typeface="EB Garamond SemiBold"/>
                <a:sym typeface="EB Garamond SemiBold"/>
              </a:rPr>
              <a:t>(Schematic)</a:t>
            </a:r>
            <a:endParaRPr sz="2800">
              <a:latin typeface="EB Garamond SemiBold"/>
              <a:ea typeface="EB Garamond SemiBold"/>
              <a:cs typeface="EB Garamond SemiBold"/>
              <a:sym typeface="EB Garamond SemiBold"/>
            </a:endParaRPr>
          </a:p>
        </p:txBody>
      </p:sp>
      <p:sp>
        <p:nvSpPr>
          <p:cNvPr id="163" name="Google Shape;163;p28"/>
          <p:cNvSpPr txBox="1"/>
          <p:nvPr/>
        </p:nvSpPr>
        <p:spPr>
          <a:xfrm>
            <a:off x="633700" y="1017725"/>
            <a:ext cx="7593900" cy="646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t/>
            </a:r>
            <a:endParaRPr/>
          </a:p>
        </p:txBody>
      </p:sp>
      <p:pic>
        <p:nvPicPr>
          <p:cNvPr id="164" name="Google Shape;164;p28"/>
          <p:cNvPicPr preferRelativeResize="0"/>
          <p:nvPr/>
        </p:nvPicPr>
        <p:blipFill rotWithShape="1">
          <a:blip r:embed="rId4">
            <a:alphaModFix/>
          </a:blip>
          <a:srcRect b="3109" l="3428" r="3400" t="2949"/>
          <a:stretch/>
        </p:blipFill>
        <p:spPr>
          <a:xfrm>
            <a:off x="2254825" y="112325"/>
            <a:ext cx="5753301" cy="4480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29"/>
          <p:cNvSpPr txBox="1"/>
          <p:nvPr/>
        </p:nvSpPr>
        <p:spPr>
          <a:xfrm>
            <a:off x="2935650" y="220350"/>
            <a:ext cx="4896000" cy="15609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PCB Design (Layout)</a:t>
            </a:r>
            <a:endParaRPr sz="2800">
              <a:latin typeface="EB Garamond SemiBold"/>
              <a:ea typeface="EB Garamond SemiBold"/>
              <a:cs typeface="EB Garamond SemiBold"/>
              <a:sym typeface="EB Garamond SemiBold"/>
            </a:endParaRPr>
          </a:p>
        </p:txBody>
      </p:sp>
      <p:sp>
        <p:nvSpPr>
          <p:cNvPr id="170" name="Google Shape;170;p29"/>
          <p:cNvSpPr txBox="1"/>
          <p:nvPr/>
        </p:nvSpPr>
        <p:spPr>
          <a:xfrm>
            <a:off x="633700" y="1017725"/>
            <a:ext cx="7593900" cy="646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600">
              <a:latin typeface="EB Garamond"/>
              <a:ea typeface="EB Garamond"/>
              <a:cs typeface="EB Garamond"/>
              <a:sym typeface="EB Garamond"/>
            </a:endParaRPr>
          </a:p>
          <a:p>
            <a:pPr indent="0" lvl="0" marL="0" rtl="0" algn="l">
              <a:spcBef>
                <a:spcPts val="0"/>
              </a:spcBef>
              <a:spcAft>
                <a:spcPts val="0"/>
              </a:spcAft>
              <a:buNone/>
            </a:pPr>
            <a:r>
              <a:t/>
            </a:r>
            <a:endParaRPr/>
          </a:p>
        </p:txBody>
      </p:sp>
      <p:pic>
        <p:nvPicPr>
          <p:cNvPr id="171" name="Google Shape;171;p29"/>
          <p:cNvPicPr preferRelativeResize="0"/>
          <p:nvPr/>
        </p:nvPicPr>
        <p:blipFill>
          <a:blip r:embed="rId4">
            <a:alphaModFix/>
          </a:blip>
          <a:stretch>
            <a:fillRect/>
          </a:stretch>
        </p:blipFill>
        <p:spPr>
          <a:xfrm>
            <a:off x="577750" y="1017725"/>
            <a:ext cx="3815864" cy="3174474"/>
          </a:xfrm>
          <a:prstGeom prst="rect">
            <a:avLst/>
          </a:prstGeom>
          <a:noFill/>
          <a:ln>
            <a:noFill/>
          </a:ln>
        </p:spPr>
      </p:pic>
      <p:pic>
        <p:nvPicPr>
          <p:cNvPr id="172" name="Google Shape;172;p29"/>
          <p:cNvPicPr preferRelativeResize="0"/>
          <p:nvPr/>
        </p:nvPicPr>
        <p:blipFill>
          <a:blip r:embed="rId5">
            <a:alphaModFix/>
          </a:blip>
          <a:stretch>
            <a:fillRect/>
          </a:stretch>
        </p:blipFill>
        <p:spPr>
          <a:xfrm>
            <a:off x="5043551" y="1017725"/>
            <a:ext cx="3781489" cy="31744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30"/>
          <p:cNvSpPr txBox="1"/>
          <p:nvPr/>
        </p:nvSpPr>
        <p:spPr>
          <a:xfrm>
            <a:off x="3335844" y="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Demonstration</a:t>
            </a:r>
            <a:endParaRPr sz="2800">
              <a:solidFill>
                <a:srgbClr val="000000"/>
              </a:solidFill>
              <a:latin typeface="EB Garamond SemiBold"/>
              <a:ea typeface="EB Garamond SemiBold"/>
              <a:cs typeface="EB Garamond SemiBold"/>
              <a:sym typeface="EB Garamond SemiBo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1"/>
          <p:cNvSpPr txBox="1"/>
          <p:nvPr/>
        </p:nvSpPr>
        <p:spPr>
          <a:xfrm>
            <a:off x="365550" y="193971"/>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Planned FDR System with Changes</a:t>
            </a:r>
            <a:endParaRPr sz="2800">
              <a:solidFill>
                <a:srgbClr val="000000"/>
              </a:solidFill>
              <a:latin typeface="EB Garamond SemiBold"/>
              <a:ea typeface="EB Garamond SemiBold"/>
              <a:cs typeface="EB Garamond SemiBold"/>
              <a:sym typeface="EB Garamond SemiBold"/>
            </a:endParaRPr>
          </a:p>
        </p:txBody>
      </p:sp>
      <p:sp>
        <p:nvSpPr>
          <p:cNvPr id="183" name="Google Shape;183;p31"/>
          <p:cNvSpPr txBox="1"/>
          <p:nvPr/>
        </p:nvSpPr>
        <p:spPr>
          <a:xfrm>
            <a:off x="460634" y="714258"/>
            <a:ext cx="8035500" cy="3570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Complete Keyboard</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All of the keys including the sharps will have LED’s and a housing</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The Bluetooth, LED power, and MIDI circuitry will be made into a PCB</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All the Hardware will be built into a final enclosure</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All circuitry will be hidden from the user’s view</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Complete Glove System</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Both gloves will be assembled with a completed and populated PCB</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All circuitry will be hidden from the user’s view</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Build better music </a:t>
            </a:r>
            <a:r>
              <a:rPr lang="en">
                <a:latin typeface="EB Garamond"/>
                <a:ea typeface="EB Garamond"/>
                <a:cs typeface="EB Garamond"/>
                <a:sym typeface="EB Garamond"/>
              </a:rPr>
              <a:t>functions</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Need a better finger placement algorithm that can comprehensively find shortest cost for all fingers in play</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Support for more notes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Char char="●"/>
            </a:pPr>
            <a:r>
              <a:rPr lang="en">
                <a:latin typeface="EB Garamond"/>
                <a:ea typeface="EB Garamond"/>
                <a:cs typeface="EB Garamond"/>
                <a:sym typeface="EB Garamond"/>
              </a:rPr>
              <a:t>Complete GUI</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A more clean and tested GUI will be present</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The user will be able to control the tempo and difficulty setting</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n">
                <a:latin typeface="EB Garamond"/>
                <a:ea typeface="EB Garamond"/>
                <a:cs typeface="EB Garamond"/>
                <a:sym typeface="EB Garamond"/>
              </a:rPr>
              <a:t>User will get suggestions and feedback based on their performance</a:t>
            </a:r>
            <a:endParaRPr>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animEffect filter="fade" transition="in">
                                      <p:cBhvr>
                                        <p:cTn dur="1000"/>
                                        <p:tgtEl>
                                          <p:spTgt spid="1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animEffect filter="fade" transition="in">
                                      <p:cBhvr>
                                        <p:cTn dur="1000"/>
                                        <p:tgtEl>
                                          <p:spTgt spid="1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animEffect filter="fade" transition="in">
                                      <p:cBhvr>
                                        <p:cTn dur="1000"/>
                                        <p:tgtEl>
                                          <p:spTgt spid="1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8" st="8"/>
                                            </p:txEl>
                                          </p:spTgt>
                                        </p:tgtEl>
                                        <p:attrNameLst>
                                          <p:attrName>style.visibility</p:attrName>
                                        </p:attrNameLst>
                                      </p:cBhvr>
                                      <p:to>
                                        <p:strVal val="visible"/>
                                      </p:to>
                                    </p:set>
                                    <p:animEffect filter="fade" transition="in">
                                      <p:cBhvr>
                                        <p:cTn dur="1000"/>
                                        <p:tgtEl>
                                          <p:spTgt spid="18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9" st="9"/>
                                            </p:txEl>
                                          </p:spTgt>
                                        </p:tgtEl>
                                        <p:attrNameLst>
                                          <p:attrName>style.visibility</p:attrName>
                                        </p:attrNameLst>
                                      </p:cBhvr>
                                      <p:to>
                                        <p:strVal val="visible"/>
                                      </p:to>
                                    </p:set>
                                    <p:animEffect filter="fade" transition="in">
                                      <p:cBhvr>
                                        <p:cTn dur="1000"/>
                                        <p:tgtEl>
                                          <p:spTgt spid="18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0" st="10"/>
                                            </p:txEl>
                                          </p:spTgt>
                                        </p:tgtEl>
                                        <p:attrNameLst>
                                          <p:attrName>style.visibility</p:attrName>
                                        </p:attrNameLst>
                                      </p:cBhvr>
                                      <p:to>
                                        <p:strVal val="visible"/>
                                      </p:to>
                                    </p:set>
                                    <p:animEffect filter="fade" transition="in">
                                      <p:cBhvr>
                                        <p:cTn dur="1000"/>
                                        <p:tgtEl>
                                          <p:spTgt spid="18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1" st="11"/>
                                            </p:txEl>
                                          </p:spTgt>
                                        </p:tgtEl>
                                        <p:attrNameLst>
                                          <p:attrName>style.visibility</p:attrName>
                                        </p:attrNameLst>
                                      </p:cBhvr>
                                      <p:to>
                                        <p:strVal val="visible"/>
                                      </p:to>
                                    </p:set>
                                    <p:animEffect filter="fade" transition="in">
                                      <p:cBhvr>
                                        <p:cTn dur="1000"/>
                                        <p:tgtEl>
                                          <p:spTgt spid="18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2" st="12"/>
                                            </p:txEl>
                                          </p:spTgt>
                                        </p:tgtEl>
                                        <p:attrNameLst>
                                          <p:attrName>style.visibility</p:attrName>
                                        </p:attrNameLst>
                                      </p:cBhvr>
                                      <p:to>
                                        <p:strVal val="visible"/>
                                      </p:to>
                                    </p:set>
                                    <p:animEffect filter="fade" transition="in">
                                      <p:cBhvr>
                                        <p:cTn dur="1000"/>
                                        <p:tgtEl>
                                          <p:spTgt spid="18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3" st="13"/>
                                            </p:txEl>
                                          </p:spTgt>
                                        </p:tgtEl>
                                        <p:attrNameLst>
                                          <p:attrName>style.visibility</p:attrName>
                                        </p:attrNameLst>
                                      </p:cBhvr>
                                      <p:to>
                                        <p:strVal val="visible"/>
                                      </p:to>
                                    </p:set>
                                    <p:animEffect filter="fade" transition="in">
                                      <p:cBhvr>
                                        <p:cTn dur="1000"/>
                                        <p:tgtEl>
                                          <p:spTgt spid="18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4" st="14"/>
                                            </p:txEl>
                                          </p:spTgt>
                                        </p:tgtEl>
                                        <p:attrNameLst>
                                          <p:attrName>style.visibility</p:attrName>
                                        </p:attrNameLst>
                                      </p:cBhvr>
                                      <p:to>
                                        <p:strVal val="visible"/>
                                      </p:to>
                                    </p:set>
                                    <p:animEffect filter="fade" transition="in">
                                      <p:cBhvr>
                                        <p:cTn dur="1000"/>
                                        <p:tgtEl>
                                          <p:spTgt spid="183">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nvSpPr>
        <p:spPr>
          <a:xfrm>
            <a:off x="2510104" y="3781434"/>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Team Lead,  Front &amp; Backend Development</a:t>
            </a:r>
            <a:endParaRPr>
              <a:latin typeface="EB Garamond"/>
              <a:ea typeface="EB Garamond"/>
              <a:cs typeface="EB Garamond"/>
              <a:sym typeface="EB Garamond"/>
            </a:endParaRPr>
          </a:p>
        </p:txBody>
      </p:sp>
      <p:sp>
        <p:nvSpPr>
          <p:cNvPr id="61" name="Google Shape;61;p14"/>
          <p:cNvSpPr txBox="1"/>
          <p:nvPr>
            <p:ph type="ctrTitle"/>
          </p:nvPr>
        </p:nvSpPr>
        <p:spPr>
          <a:xfrm>
            <a:off x="311700" y="185530"/>
            <a:ext cx="8520600" cy="996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800">
                <a:latin typeface="EB Garamond SemiBold"/>
                <a:ea typeface="EB Garamond SemiBold"/>
                <a:cs typeface="EB Garamond SemiBold"/>
                <a:sym typeface="EB Garamond SemiBold"/>
              </a:rPr>
              <a:t>Introduction</a:t>
            </a:r>
            <a:endParaRPr sz="3800">
              <a:latin typeface="EB Garamond SemiBold"/>
              <a:ea typeface="EB Garamond SemiBold"/>
              <a:cs typeface="EB Garamond SemiBold"/>
              <a:sym typeface="EB Garamond SemiBold"/>
            </a:endParaRPr>
          </a:p>
        </p:txBody>
      </p:sp>
      <p:pic>
        <p:nvPicPr>
          <p:cNvPr id="62" name="Google Shape;62;p14"/>
          <p:cNvPicPr preferRelativeResize="0"/>
          <p:nvPr/>
        </p:nvPicPr>
        <p:blipFill>
          <a:blip r:embed="rId4">
            <a:alphaModFix/>
          </a:blip>
          <a:stretch>
            <a:fillRect/>
          </a:stretch>
        </p:blipFill>
        <p:spPr>
          <a:xfrm>
            <a:off x="311700" y="1362075"/>
            <a:ext cx="1814300" cy="2419351"/>
          </a:xfrm>
          <a:prstGeom prst="rect">
            <a:avLst/>
          </a:prstGeom>
          <a:noFill/>
          <a:ln>
            <a:noFill/>
          </a:ln>
        </p:spPr>
      </p:pic>
      <p:pic>
        <p:nvPicPr>
          <p:cNvPr id="63" name="Google Shape;63;p14"/>
          <p:cNvPicPr preferRelativeResize="0"/>
          <p:nvPr/>
        </p:nvPicPr>
        <p:blipFill>
          <a:blip r:embed="rId5">
            <a:alphaModFix/>
          </a:blip>
          <a:stretch>
            <a:fillRect/>
          </a:stretch>
        </p:blipFill>
        <p:spPr>
          <a:xfrm>
            <a:off x="7018000" y="1362546"/>
            <a:ext cx="1814300" cy="2418406"/>
          </a:xfrm>
          <a:prstGeom prst="rect">
            <a:avLst/>
          </a:prstGeom>
          <a:noFill/>
          <a:ln>
            <a:noFill/>
          </a:ln>
        </p:spPr>
      </p:pic>
      <p:pic>
        <p:nvPicPr>
          <p:cNvPr id="64" name="Google Shape;64;p14"/>
          <p:cNvPicPr preferRelativeResize="0"/>
          <p:nvPr/>
        </p:nvPicPr>
        <p:blipFill>
          <a:blip r:embed="rId6">
            <a:alphaModFix/>
          </a:blip>
          <a:stretch>
            <a:fillRect/>
          </a:stretch>
        </p:blipFill>
        <p:spPr>
          <a:xfrm>
            <a:off x="2510157" y="1370158"/>
            <a:ext cx="1814301" cy="2403192"/>
          </a:xfrm>
          <a:prstGeom prst="rect">
            <a:avLst/>
          </a:prstGeom>
          <a:noFill/>
          <a:ln>
            <a:noFill/>
          </a:ln>
        </p:spPr>
      </p:pic>
      <p:sp>
        <p:nvSpPr>
          <p:cNvPr id="65" name="Google Shape;65;p14"/>
          <p:cNvSpPr txBox="1"/>
          <p:nvPr/>
        </p:nvSpPr>
        <p:spPr>
          <a:xfrm>
            <a:off x="215800" y="3781425"/>
            <a:ext cx="2006100" cy="83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Software Lead, Sensor Subsystem, Backend Development</a:t>
            </a:r>
            <a:endParaRPr>
              <a:latin typeface="EB Garamond"/>
              <a:ea typeface="EB Garamond"/>
              <a:cs typeface="EB Garamond"/>
              <a:sym typeface="EB Garamond"/>
            </a:endParaRPr>
          </a:p>
        </p:txBody>
      </p:sp>
      <p:sp>
        <p:nvSpPr>
          <p:cNvPr id="66" name="Google Shape;66;p14"/>
          <p:cNvSpPr txBox="1"/>
          <p:nvPr/>
        </p:nvSpPr>
        <p:spPr>
          <a:xfrm>
            <a:off x="7017959" y="3781425"/>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Altium &amp; Budget Lead, Glove Subsystem</a:t>
            </a:r>
            <a:endParaRPr>
              <a:latin typeface="EB Garamond"/>
              <a:ea typeface="EB Garamond"/>
              <a:cs typeface="EB Garamond"/>
              <a:sym typeface="EB Garamond"/>
            </a:endParaRPr>
          </a:p>
        </p:txBody>
      </p:sp>
      <p:sp>
        <p:nvSpPr>
          <p:cNvPr id="67" name="Google Shape;67;p14"/>
          <p:cNvSpPr txBox="1"/>
          <p:nvPr/>
        </p:nvSpPr>
        <p:spPr>
          <a:xfrm>
            <a:off x="4708604" y="3781434"/>
            <a:ext cx="1814400" cy="6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B Garamond"/>
                <a:ea typeface="EB Garamond"/>
                <a:cs typeface="EB Garamond"/>
                <a:sym typeface="EB Garamond"/>
              </a:rPr>
              <a:t>Music Lead, Front End Development</a:t>
            </a:r>
            <a:endParaRPr>
              <a:latin typeface="EB Garamond"/>
              <a:ea typeface="EB Garamond"/>
              <a:cs typeface="EB Garamond"/>
              <a:sym typeface="EB Garamond"/>
            </a:endParaRPr>
          </a:p>
        </p:txBody>
      </p:sp>
      <p:pic>
        <p:nvPicPr>
          <p:cNvPr id="68" name="Google Shape;68;p14"/>
          <p:cNvPicPr preferRelativeResize="0"/>
          <p:nvPr/>
        </p:nvPicPr>
        <p:blipFill>
          <a:blip r:embed="rId7">
            <a:alphaModFix/>
          </a:blip>
          <a:stretch>
            <a:fillRect/>
          </a:stretch>
        </p:blipFill>
        <p:spPr>
          <a:xfrm>
            <a:off x="4837712" y="1362075"/>
            <a:ext cx="1685288" cy="2419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2"/>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FDR Improvements</a:t>
            </a:r>
            <a:endParaRPr sz="2800">
              <a:solidFill>
                <a:srgbClr val="000000"/>
              </a:solidFill>
              <a:latin typeface="EB Garamond SemiBold"/>
              <a:ea typeface="EB Garamond SemiBold"/>
              <a:cs typeface="EB Garamond SemiBold"/>
              <a:sym typeface="EB Garamond SemiBold"/>
            </a:endParaRPr>
          </a:p>
        </p:txBody>
      </p:sp>
      <p:sp>
        <p:nvSpPr>
          <p:cNvPr id="189" name="Google Shape;189;p32"/>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The FDR system will be tested using the already discussed testing plan</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The prototype will be </a:t>
            </a:r>
            <a:r>
              <a:rPr lang="en" sz="1800">
                <a:solidFill>
                  <a:srgbClr val="595959"/>
                </a:solidFill>
                <a:latin typeface="EB Garamond"/>
                <a:ea typeface="EB Garamond"/>
                <a:cs typeface="EB Garamond"/>
                <a:sym typeface="EB Garamond"/>
              </a:rPr>
              <a:t>hardened</a:t>
            </a:r>
            <a:r>
              <a:rPr lang="en" sz="1800">
                <a:solidFill>
                  <a:srgbClr val="595959"/>
                </a:solidFill>
                <a:latin typeface="EB Garamond"/>
                <a:ea typeface="EB Garamond"/>
                <a:cs typeface="EB Garamond"/>
                <a:sym typeface="EB Garamond"/>
              </a:rPr>
              <a:t> through multiple tests and reworks:</a:t>
            </a:r>
            <a:endParaRPr sz="1800">
              <a:solidFill>
                <a:srgbClr val="595959"/>
              </a:solidFill>
              <a:latin typeface="EB Garamond"/>
              <a:ea typeface="EB Garamond"/>
              <a:cs typeface="EB Garamond"/>
              <a:sym typeface="EB Garamond"/>
            </a:endParaRPr>
          </a:p>
          <a:p>
            <a:pPr indent="-342900" lvl="1" marL="9144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MIDI song database is large and we can gather much information from running </a:t>
            </a:r>
            <a:r>
              <a:rPr lang="en" sz="1800">
                <a:solidFill>
                  <a:srgbClr val="595959"/>
                </a:solidFill>
                <a:latin typeface="EB Garamond"/>
                <a:ea typeface="EB Garamond"/>
                <a:cs typeface="EB Garamond"/>
                <a:sym typeface="EB Garamond"/>
              </a:rPr>
              <a:t>multiple</a:t>
            </a:r>
            <a:r>
              <a:rPr lang="en" sz="1800">
                <a:solidFill>
                  <a:srgbClr val="595959"/>
                </a:solidFill>
                <a:latin typeface="EB Garamond"/>
                <a:ea typeface="EB Garamond"/>
                <a:cs typeface="EB Garamond"/>
                <a:sym typeface="EB Garamond"/>
              </a:rPr>
              <a:t> songs</a:t>
            </a:r>
            <a:endParaRPr sz="1800">
              <a:solidFill>
                <a:srgbClr val="595959"/>
              </a:solidFill>
              <a:latin typeface="EB Garamond"/>
              <a:ea typeface="EB Garamond"/>
              <a:cs typeface="EB Garamond"/>
              <a:sym typeface="EB Garamond"/>
            </a:endParaRPr>
          </a:p>
          <a:p>
            <a:pPr indent="-342900" lvl="1" marL="9144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The Keyboard LED’s need to be improved with a line driver to support the additional sharp keys.</a:t>
            </a:r>
            <a:endParaRPr sz="1800">
              <a:solidFill>
                <a:srgbClr val="595959"/>
              </a:solidFill>
              <a:latin typeface="EB Garamond"/>
              <a:ea typeface="EB Garamond"/>
              <a:cs typeface="EB Garamond"/>
              <a:sym typeface="EB Garamond"/>
            </a:endParaRPr>
          </a:p>
          <a:p>
            <a:pPr indent="-342900" lvl="1" marL="9144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The Glove’s error feedback might be reworked depending on how distracting the vibrations are.</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3"/>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FDR Demonstration</a:t>
            </a:r>
            <a:endParaRPr sz="2800">
              <a:solidFill>
                <a:srgbClr val="000000"/>
              </a:solidFill>
              <a:latin typeface="EB Garamond SemiBold"/>
              <a:ea typeface="EB Garamond SemiBold"/>
              <a:cs typeface="EB Garamond SemiBold"/>
              <a:sym typeface="EB Garamond SemiBold"/>
            </a:endParaRPr>
          </a:p>
        </p:txBody>
      </p:sp>
      <p:sp>
        <p:nvSpPr>
          <p:cNvPr id="195" name="Google Shape;195;p33"/>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User will place on the gloves and interact with the GUI</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User will be able to select a song from large song library</a:t>
            </a:r>
            <a:endParaRPr sz="1800">
              <a:solidFill>
                <a:srgbClr val="595959"/>
              </a:solidFill>
              <a:latin typeface="EB Garamond"/>
              <a:ea typeface="EB Garamond"/>
              <a:cs typeface="EB Garamond"/>
              <a:sym typeface="EB Garamond"/>
            </a:endParaRPr>
          </a:p>
          <a:p>
            <a:pPr indent="-342900" lvl="1" marL="9144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User can select a difficulty and temp speed depending on their preference</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User will be begin playing and will be able to see the sheet music as well as their correct finger placement on the keyboard</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User will </a:t>
            </a:r>
            <a:r>
              <a:rPr lang="en" sz="1800">
                <a:solidFill>
                  <a:srgbClr val="595959"/>
                </a:solidFill>
                <a:latin typeface="EB Garamond"/>
                <a:ea typeface="EB Garamond"/>
                <a:cs typeface="EB Garamond"/>
                <a:sym typeface="EB Garamond"/>
              </a:rPr>
              <a:t>receive</a:t>
            </a:r>
            <a:r>
              <a:rPr lang="en" sz="1800">
                <a:solidFill>
                  <a:srgbClr val="595959"/>
                </a:solidFill>
                <a:latin typeface="EB Garamond"/>
                <a:ea typeface="EB Garamond"/>
                <a:cs typeface="EB Garamond"/>
                <a:sym typeface="EB Garamond"/>
              </a:rPr>
              <a:t> feedback and suggestions based on their performance</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34"/>
          <p:cNvSpPr txBox="1"/>
          <p:nvPr/>
        </p:nvSpPr>
        <p:spPr>
          <a:xfrm>
            <a:off x="586388" y="30966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Goals</a:t>
            </a:r>
            <a:endParaRPr sz="2800">
              <a:solidFill>
                <a:srgbClr val="000000"/>
              </a:solidFill>
              <a:latin typeface="EB Garamond SemiBold"/>
              <a:ea typeface="EB Garamond SemiBold"/>
              <a:cs typeface="EB Garamond SemiBold"/>
              <a:sym typeface="EB Garamond SemiBold"/>
            </a:endParaRPr>
          </a:p>
        </p:txBody>
      </p:sp>
      <p:sp>
        <p:nvSpPr>
          <p:cNvPr id="201" name="Google Shape;201;p34"/>
          <p:cNvSpPr txBox="1"/>
          <p:nvPr/>
        </p:nvSpPr>
        <p:spPr>
          <a:xfrm>
            <a:off x="484825" y="963764"/>
            <a:ext cx="4398000" cy="3752400"/>
          </a:xfrm>
          <a:prstGeom prst="rect">
            <a:avLst/>
          </a:prstGeom>
          <a:noFill/>
          <a:ln>
            <a:noFill/>
          </a:ln>
        </p:spPr>
        <p:txBody>
          <a:bodyPr anchorCtr="0" anchor="t" bIns="91425" lIns="91425" spcFirstLastPara="1" rIns="91425" wrap="square" tIns="91425">
            <a:noAutofit/>
          </a:bodyPr>
          <a:lstStyle/>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Keys: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Design housing for sharp keys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Encase LED wires in wire housing</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Finish the sharp keys</a:t>
            </a:r>
            <a:endParaRPr sz="1450">
              <a:latin typeface="EB Garamond"/>
              <a:ea typeface="EB Garamond"/>
              <a:cs typeface="EB Garamond"/>
              <a:sym typeface="EB Garamond"/>
            </a:endParaRPr>
          </a:p>
          <a:p>
            <a:pPr indent="0" lvl="0" marL="914400" rtl="0" algn="l">
              <a:lnSpc>
                <a:spcPct val="95000"/>
              </a:lnSpc>
              <a:spcBef>
                <a:spcPts val="0"/>
              </a:spcBef>
              <a:spcAft>
                <a:spcPts val="0"/>
              </a:spcAft>
              <a:buNone/>
            </a:pPr>
            <a:r>
              <a:t/>
            </a:r>
            <a:endParaRPr sz="1450">
              <a:latin typeface="EB Garamond"/>
              <a:ea typeface="EB Garamond"/>
              <a:cs typeface="EB Garamond"/>
              <a:sym typeface="EB Garamond"/>
            </a:endParaRPr>
          </a:p>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Gloves:</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solidFill>
                  <a:schemeClr val="dk1"/>
                </a:solidFill>
                <a:latin typeface="EB Garamond"/>
                <a:ea typeface="EB Garamond"/>
                <a:cs typeface="EB Garamond"/>
                <a:sym typeface="EB Garamond"/>
              </a:rPr>
              <a:t>Finish outer layer of glove for housing </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Build another glove</a:t>
            </a:r>
            <a:endParaRPr sz="1450">
              <a:latin typeface="EB Garamond"/>
              <a:ea typeface="EB Garamond"/>
              <a:cs typeface="EB Garamond"/>
              <a:sym typeface="EB Garamond"/>
            </a:endParaRPr>
          </a:p>
          <a:p>
            <a:pPr indent="0" lvl="0" marL="914400" rtl="0" algn="l">
              <a:lnSpc>
                <a:spcPct val="95000"/>
              </a:lnSpc>
              <a:spcBef>
                <a:spcPts val="0"/>
              </a:spcBef>
              <a:spcAft>
                <a:spcPts val="0"/>
              </a:spcAft>
              <a:buNone/>
            </a:pPr>
            <a:r>
              <a:t/>
            </a:r>
            <a:endParaRPr sz="1450">
              <a:latin typeface="EB Garamond"/>
              <a:ea typeface="EB Garamond"/>
              <a:cs typeface="EB Garamond"/>
              <a:sym typeface="EB Garamond"/>
            </a:endParaRPr>
          </a:p>
          <a:p>
            <a:pPr indent="-320675" lvl="0" marL="4572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PCB:</a:t>
            </a:r>
            <a:endParaRPr sz="1450">
              <a:latin typeface="EB Garamond"/>
              <a:ea typeface="EB Garamond"/>
              <a:cs typeface="EB Garamond"/>
              <a:sym typeface="EB Garamond"/>
            </a:endParaRPr>
          </a:p>
          <a:p>
            <a:pPr indent="-320675" lvl="1" marL="914400" rtl="0" algn="l">
              <a:lnSpc>
                <a:spcPct val="95000"/>
              </a:lnSpc>
              <a:spcBef>
                <a:spcPts val="0"/>
              </a:spcBef>
              <a:spcAft>
                <a:spcPts val="0"/>
              </a:spcAft>
              <a:buSzPts val="1450"/>
              <a:buFont typeface="EB Garamond"/>
              <a:buChar char="○"/>
            </a:pPr>
            <a:r>
              <a:rPr lang="en" sz="1450">
                <a:latin typeface="EB Garamond"/>
                <a:ea typeface="EB Garamond"/>
                <a:cs typeface="EB Garamond"/>
                <a:sym typeface="EB Garamond"/>
              </a:rPr>
              <a:t>PCB for the MIDI subsystem and driver for the Keyboard’s LED control</a:t>
            </a:r>
            <a:endParaRPr sz="1450">
              <a:latin typeface="EB Garamond"/>
              <a:ea typeface="EB Garamond"/>
              <a:cs typeface="EB Garamond"/>
              <a:sym typeface="EB Garamond"/>
            </a:endParaRPr>
          </a:p>
          <a:p>
            <a:pPr indent="0" lvl="0" marL="0" rtl="0" algn="l">
              <a:lnSpc>
                <a:spcPct val="65000"/>
              </a:lnSpc>
              <a:spcBef>
                <a:spcPts val="0"/>
              </a:spcBef>
              <a:spcAft>
                <a:spcPts val="1200"/>
              </a:spcAft>
              <a:buSzPts val="688"/>
              <a:buNone/>
            </a:pPr>
            <a:r>
              <a:t/>
            </a:r>
            <a:endParaRPr sz="1252">
              <a:latin typeface="EB Garamond"/>
              <a:ea typeface="EB Garamond"/>
              <a:cs typeface="EB Garamond"/>
              <a:sym typeface="EB Garamond"/>
            </a:endParaRPr>
          </a:p>
        </p:txBody>
      </p:sp>
      <p:sp>
        <p:nvSpPr>
          <p:cNvPr id="202" name="Google Shape;202;p34"/>
          <p:cNvSpPr txBox="1"/>
          <p:nvPr/>
        </p:nvSpPr>
        <p:spPr>
          <a:xfrm>
            <a:off x="4273900" y="963775"/>
            <a:ext cx="4696800" cy="3470100"/>
          </a:xfrm>
          <a:prstGeom prst="rect">
            <a:avLst/>
          </a:prstGeom>
          <a:noFill/>
          <a:ln>
            <a:noFill/>
          </a:ln>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S</a:t>
            </a:r>
            <a:r>
              <a:rPr lang="en">
                <a:latin typeface="EB Garamond"/>
                <a:ea typeface="EB Garamond"/>
                <a:cs typeface="EB Garamond"/>
                <a:sym typeface="EB Garamond"/>
              </a:rPr>
              <a:t>oftware: </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GUI</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Clean up the GUI, so that feedback is presented in a </a:t>
            </a:r>
            <a:r>
              <a:rPr lang="en">
                <a:latin typeface="EB Garamond"/>
                <a:ea typeface="EB Garamond"/>
                <a:cs typeface="EB Garamond"/>
                <a:sym typeface="EB Garamond"/>
              </a:rPr>
              <a:t>more</a:t>
            </a:r>
            <a:r>
              <a:rPr lang="en">
                <a:latin typeface="EB Garamond"/>
                <a:ea typeface="EB Garamond"/>
                <a:cs typeface="EB Garamond"/>
                <a:sym typeface="EB Garamond"/>
              </a:rPr>
              <a:t> visually pleasing way including sheet music</a:t>
            </a:r>
            <a:endParaRPr>
              <a:latin typeface="EB Garamond"/>
              <a:ea typeface="EB Garamond"/>
              <a:cs typeface="EB Garamond"/>
              <a:sym typeface="EB Garamond"/>
            </a:endParaRPr>
          </a:p>
          <a:p>
            <a:pPr indent="0" lvl="0" marL="1371600" rtl="0" algn="l">
              <a:lnSpc>
                <a:spcPct val="95000"/>
              </a:lnSpc>
              <a:spcBef>
                <a:spcPts val="0"/>
              </a:spcBef>
              <a:spcAft>
                <a:spcPts val="0"/>
              </a:spcAft>
              <a:buNone/>
            </a:pPr>
            <a:r>
              <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Song Database</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Pull a large library of song data, so user has choice of many songs (hopefully in order of magnitude of ~100s)</a:t>
            </a:r>
            <a:endParaRPr>
              <a:latin typeface="EB Garamond"/>
              <a:ea typeface="EB Garamond"/>
              <a:cs typeface="EB Garamond"/>
              <a:sym typeface="EB Garamond"/>
            </a:endParaRPr>
          </a:p>
          <a:p>
            <a:pPr indent="0" lvl="0" marL="1371600" rtl="0" algn="l">
              <a:lnSpc>
                <a:spcPct val="95000"/>
              </a:lnSpc>
              <a:spcBef>
                <a:spcPts val="0"/>
              </a:spcBef>
              <a:spcAft>
                <a:spcPts val="0"/>
              </a:spcAft>
              <a:buNone/>
            </a:pPr>
            <a:r>
              <a:t/>
            </a:r>
            <a:endParaRPr>
              <a:latin typeface="EB Garamond"/>
              <a:ea typeface="EB Garamond"/>
              <a:cs typeface="EB Garamond"/>
              <a:sym typeface="EB Garamond"/>
            </a:endParaRPr>
          </a:p>
          <a:p>
            <a:pPr indent="-317500" lvl="1" marL="9144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Error Detection</a:t>
            </a:r>
            <a:endParaRPr>
              <a:latin typeface="EB Garamond"/>
              <a:ea typeface="EB Garamond"/>
              <a:cs typeface="EB Garamond"/>
              <a:sym typeface="EB Garamond"/>
            </a:endParaRPr>
          </a:p>
          <a:p>
            <a:pPr indent="-317500" lvl="2" marL="1371600" rtl="0" algn="l">
              <a:lnSpc>
                <a:spcPct val="95000"/>
              </a:lnSpc>
              <a:spcBef>
                <a:spcPts val="0"/>
              </a:spcBef>
              <a:spcAft>
                <a:spcPts val="0"/>
              </a:spcAft>
              <a:buSzPts val="1400"/>
              <a:buFont typeface="EB Garamond"/>
              <a:buChar char="■"/>
            </a:pPr>
            <a:r>
              <a:rPr lang="en">
                <a:latin typeface="EB Garamond"/>
                <a:ea typeface="EB Garamond"/>
                <a:cs typeface="EB Garamond"/>
                <a:sym typeface="EB Garamond"/>
              </a:rPr>
              <a:t>Improve on the error detection</a:t>
            </a:r>
            <a:endParaRPr>
              <a:latin typeface="EB Garamond"/>
              <a:ea typeface="EB Garamond"/>
              <a:cs typeface="EB Garamond"/>
              <a:sym typeface="EB Garamond"/>
            </a:endParaRPr>
          </a:p>
          <a:p>
            <a:pPr indent="0" lvl="0" marL="0" rtl="0" algn="l">
              <a:lnSpc>
                <a:spcPct val="65000"/>
              </a:lnSpc>
              <a:spcBef>
                <a:spcPts val="0"/>
              </a:spcBef>
              <a:spcAft>
                <a:spcPts val="0"/>
              </a:spcAft>
              <a:buSzPts val="688"/>
              <a:buNone/>
            </a:pPr>
            <a:r>
              <a:t/>
            </a:r>
            <a:endParaRPr sz="1252">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1000"/>
                                        <p:tgtEl>
                                          <p:spTgt spid="2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1000"/>
                                        <p:tgtEl>
                                          <p:spTgt spid="2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animEffect filter="fade" transition="in">
                                      <p:cBhvr>
                                        <p:cTn dur="1000"/>
                                        <p:tgtEl>
                                          <p:spTgt spid="20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animEffect filter="fade" transition="in">
                                      <p:cBhvr>
                                        <p:cTn dur="1000"/>
                                        <p:tgtEl>
                                          <p:spTgt spid="20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animEffect filter="fade" transition="in">
                                      <p:cBhvr>
                                        <p:cTn dur="1000"/>
                                        <p:tgtEl>
                                          <p:spTgt spid="2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animEffect filter="fade" transition="in">
                                      <p:cBhvr>
                                        <p:cTn dur="1000"/>
                                        <p:tgtEl>
                                          <p:spTgt spid="20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animEffect filter="fade" transition="in">
                                      <p:cBhvr>
                                        <p:cTn dur="1000"/>
                                        <p:tgtEl>
                                          <p:spTgt spid="20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xEl>
                                              <p:pRg end="11" st="11"/>
                                            </p:txEl>
                                          </p:spTgt>
                                        </p:tgtEl>
                                        <p:attrNameLst>
                                          <p:attrName>style.visibility</p:attrName>
                                        </p:attrNameLst>
                                      </p:cBhvr>
                                      <p:to>
                                        <p:strVal val="visible"/>
                                      </p:to>
                                    </p:set>
                                    <p:animEffect filter="fade" transition="in">
                                      <p:cBhvr>
                                        <p:cTn dur="1000"/>
                                        <p:tgtEl>
                                          <p:spTgt spid="20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1000"/>
                                        <p:tgtEl>
                                          <p:spTgt spid="2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6" st="6"/>
                                            </p:txEl>
                                          </p:spTgt>
                                        </p:tgtEl>
                                        <p:attrNameLst>
                                          <p:attrName>style.visibility</p:attrName>
                                        </p:attrNameLst>
                                      </p:cBhvr>
                                      <p:to>
                                        <p:strVal val="visible"/>
                                      </p:to>
                                    </p:set>
                                    <p:animEffect filter="fade" transition="in">
                                      <p:cBhvr>
                                        <p:cTn dur="1000"/>
                                        <p:tgtEl>
                                          <p:spTgt spid="2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7" st="7"/>
                                            </p:txEl>
                                          </p:spTgt>
                                        </p:tgtEl>
                                        <p:attrNameLst>
                                          <p:attrName>style.visibility</p:attrName>
                                        </p:attrNameLst>
                                      </p:cBhvr>
                                      <p:to>
                                        <p:strVal val="visible"/>
                                      </p:to>
                                    </p:set>
                                    <p:animEffect filter="fade" transition="in">
                                      <p:cBhvr>
                                        <p:cTn dur="1000"/>
                                        <p:tgtEl>
                                          <p:spTgt spid="2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8" st="8"/>
                                            </p:txEl>
                                          </p:spTgt>
                                        </p:tgtEl>
                                        <p:attrNameLst>
                                          <p:attrName>style.visibility</p:attrName>
                                        </p:attrNameLst>
                                      </p:cBhvr>
                                      <p:to>
                                        <p:strVal val="visible"/>
                                      </p:to>
                                    </p:set>
                                    <p:animEffect filter="fade" transition="in">
                                      <p:cBhvr>
                                        <p:cTn dur="1000"/>
                                        <p:tgtEl>
                                          <p:spTgt spid="2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9" st="9"/>
                                            </p:txEl>
                                          </p:spTgt>
                                        </p:tgtEl>
                                        <p:attrNameLst>
                                          <p:attrName>style.visibility</p:attrName>
                                        </p:attrNameLst>
                                      </p:cBhvr>
                                      <p:to>
                                        <p:strVal val="visible"/>
                                      </p:to>
                                    </p:set>
                                    <p:animEffect filter="fade" transition="in">
                                      <p:cBhvr>
                                        <p:cTn dur="1000"/>
                                        <p:tgtEl>
                                          <p:spTgt spid="20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5"/>
          <p:cNvSpPr txBox="1"/>
          <p:nvPr/>
        </p:nvSpPr>
        <p:spPr>
          <a:xfrm>
            <a:off x="52575" y="1624000"/>
            <a:ext cx="3298500" cy="2763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800">
              <a:solidFill>
                <a:srgbClr val="595959"/>
              </a:solidFill>
              <a:latin typeface="EB Garamond"/>
              <a:ea typeface="EB Garamond"/>
              <a:cs typeface="EB Garamond"/>
              <a:sym typeface="EB Garamond"/>
            </a:endParaRPr>
          </a:p>
        </p:txBody>
      </p:sp>
      <p:graphicFrame>
        <p:nvGraphicFramePr>
          <p:cNvPr id="208" name="Google Shape;208;p35"/>
          <p:cNvGraphicFramePr/>
          <p:nvPr/>
        </p:nvGraphicFramePr>
        <p:xfrm>
          <a:off x="4682688" y="105180"/>
          <a:ext cx="3000000" cy="3000000"/>
        </p:xfrm>
        <a:graphic>
          <a:graphicData uri="http://schemas.openxmlformats.org/drawingml/2006/table">
            <a:tbl>
              <a:tblPr>
                <a:noFill/>
                <a:tableStyleId>{FD65B588-1BDF-4CBB-9DDD-F96BCAE17FC0}</a:tableStyleId>
              </a:tblPr>
              <a:tblGrid>
                <a:gridCol w="2582775"/>
                <a:gridCol w="1612550"/>
              </a:tblGrid>
              <a:tr h="277100">
                <a:tc>
                  <a:txBody>
                    <a:bodyPr/>
                    <a:lstStyle/>
                    <a:p>
                      <a:pPr indent="0" lvl="0" marL="0" rtl="0" algn="ctr">
                        <a:spcBef>
                          <a:spcPts val="0"/>
                        </a:spcBef>
                        <a:spcAft>
                          <a:spcPts val="0"/>
                        </a:spcAft>
                        <a:buNone/>
                      </a:pPr>
                      <a:r>
                        <a:rPr b="1" lang="en" sz="1200">
                          <a:solidFill>
                            <a:srgbClr val="FFFFFF"/>
                          </a:solidFill>
                          <a:latin typeface="EB Garamond"/>
                          <a:ea typeface="EB Garamond"/>
                          <a:cs typeface="EB Garamond"/>
                          <a:sym typeface="EB Garamond"/>
                        </a:rPr>
                        <a:t>Item</a:t>
                      </a:r>
                      <a:endParaRPr b="1" sz="1200">
                        <a:solidFill>
                          <a:srgbClr val="FFFFFF"/>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lnB cap="flat" cmpd="sng" w="9525">
                      <a:solidFill>
                        <a:srgbClr val="9E9E9E"/>
                      </a:solidFill>
                      <a:prstDash val="solid"/>
                      <a:round/>
                      <a:headEnd len="sm" w="sm" type="none"/>
                      <a:tailEnd len="sm" w="sm" type="none"/>
                    </a:lnB>
                    <a:solidFill>
                      <a:srgbClr val="595959"/>
                    </a:solidFill>
                  </a:tcPr>
                </a:tc>
                <a:tc>
                  <a:txBody>
                    <a:bodyPr/>
                    <a:lstStyle/>
                    <a:p>
                      <a:pPr indent="0" lvl="0" marL="0" rtl="0" algn="ctr">
                        <a:spcBef>
                          <a:spcPts val="0"/>
                        </a:spcBef>
                        <a:spcAft>
                          <a:spcPts val="0"/>
                        </a:spcAft>
                        <a:buNone/>
                      </a:pPr>
                      <a:r>
                        <a:rPr b="1" lang="en" sz="1200">
                          <a:solidFill>
                            <a:srgbClr val="FFFFFF"/>
                          </a:solidFill>
                          <a:latin typeface="EB Garamond"/>
                          <a:ea typeface="EB Garamond"/>
                          <a:cs typeface="EB Garamond"/>
                          <a:sym typeface="EB Garamond"/>
                        </a:rPr>
                        <a:t> Cost </a:t>
                      </a:r>
                      <a:endParaRPr b="1" sz="1200">
                        <a:solidFill>
                          <a:srgbClr val="FFFFFF"/>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solidFill>
                      <a:prstDash val="solid"/>
                      <a:round/>
                      <a:headEnd len="sm" w="sm" type="none"/>
                      <a:tailEnd len="sm" w="sm" type="none"/>
                    </a:lnB>
                    <a:solidFill>
                      <a:srgbClr val="595959"/>
                    </a:solidFill>
                  </a:tcPr>
                </a:tc>
              </a:tr>
              <a:tr h="277100">
                <a:tc>
                  <a:txBody>
                    <a:bodyPr/>
                    <a:lstStyle/>
                    <a:p>
                      <a:pPr indent="0" lvl="0" marL="0" rtl="0" algn="ctr">
                        <a:spcBef>
                          <a:spcPts val="0"/>
                        </a:spcBef>
                        <a:spcAft>
                          <a:spcPts val="0"/>
                        </a:spcAft>
                        <a:buClr>
                          <a:srgbClr val="000000"/>
                        </a:buClr>
                        <a:buSzPts val="1100"/>
                        <a:buFont typeface="Arial"/>
                        <a:buNone/>
                      </a:pPr>
                      <a:r>
                        <a:rPr b="1" lang="en" sz="900">
                          <a:solidFill>
                            <a:srgbClr val="000000"/>
                          </a:solidFill>
                          <a:latin typeface="EB Garamond"/>
                          <a:ea typeface="EB Garamond"/>
                          <a:cs typeface="EB Garamond"/>
                          <a:sym typeface="EB Garamond"/>
                        </a:rPr>
                        <a:t>Battery Holder (2) (for glove assembly)</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$3.90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900">
                          <a:latin typeface="EB Garamond"/>
                          <a:ea typeface="EB Garamond"/>
                          <a:cs typeface="EB Garamond"/>
                          <a:sym typeface="EB Garamond"/>
                        </a:rPr>
                        <a:t>USB BLE Link (for Bluetooth)</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$9.90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900">
                          <a:solidFill>
                            <a:srgbClr val="000000"/>
                          </a:solidFill>
                          <a:latin typeface="EB Garamond"/>
                          <a:ea typeface="EB Garamond"/>
                          <a:cs typeface="EB Garamond"/>
                          <a:sym typeface="EB Garamond"/>
                        </a:rPr>
                        <a:t>Optocuplor (for MIDI Input)</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$1.60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solidFill>
                            <a:srgbClr val="000000"/>
                          </a:solidFill>
                          <a:latin typeface="EB Garamond"/>
                          <a:ea typeface="EB Garamond"/>
                          <a:cs typeface="EB Garamond"/>
                          <a:sym typeface="EB Garamond"/>
                        </a:rPr>
                        <a:t>MIDI Jack (for MIDI input)</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$1.75</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solidFill>
                            <a:srgbClr val="000000"/>
                          </a:solidFill>
                          <a:latin typeface="EB Garamond"/>
                          <a:ea typeface="EB Garamond"/>
                          <a:cs typeface="EB Garamond"/>
                          <a:sym typeface="EB Garamond"/>
                        </a:rPr>
                        <a:t>Adafruit LED Digital Strip</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a:t>
                      </a:r>
                      <a:r>
                        <a:rPr lang="en" sz="900">
                          <a:latin typeface="EB Garamond"/>
                          <a:ea typeface="EB Garamond"/>
                          <a:cs typeface="EB Garamond"/>
                          <a:sym typeface="EB Garamond"/>
                        </a:rPr>
                        <a:t>99.85</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900">
                          <a:latin typeface="EB Garamond"/>
                          <a:ea typeface="EB Garamond"/>
                          <a:cs typeface="EB Garamond"/>
                          <a:sym typeface="EB Garamond"/>
                        </a:rPr>
                        <a:t>5V 10A Power Supply</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$29.95</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Testing Components Not Used</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$29.24</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HM-19 Bluetooth Modules (2)</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$20.00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PCB Prototyping (Provided by M5)</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209" name="Google Shape;209;p35"/>
          <p:cNvGraphicFramePr/>
          <p:nvPr/>
        </p:nvGraphicFramePr>
        <p:xfrm>
          <a:off x="52563" y="105180"/>
          <a:ext cx="3000000" cy="3000000"/>
        </p:xfrm>
        <a:graphic>
          <a:graphicData uri="http://schemas.openxmlformats.org/drawingml/2006/table">
            <a:tbl>
              <a:tblPr>
                <a:noFill/>
                <a:tableStyleId>{FD65B588-1BDF-4CBB-9DDD-F96BCAE17FC0}</a:tableStyleId>
              </a:tblPr>
              <a:tblGrid>
                <a:gridCol w="2502500"/>
                <a:gridCol w="1460125"/>
              </a:tblGrid>
              <a:tr h="277100">
                <a:tc>
                  <a:txBody>
                    <a:bodyPr/>
                    <a:lstStyle/>
                    <a:p>
                      <a:pPr indent="0" lvl="0" marL="0" rtl="0" algn="ctr">
                        <a:spcBef>
                          <a:spcPts val="0"/>
                        </a:spcBef>
                        <a:spcAft>
                          <a:spcPts val="0"/>
                        </a:spcAft>
                        <a:buNone/>
                      </a:pPr>
                      <a:r>
                        <a:rPr b="1" lang="en" sz="1200">
                          <a:solidFill>
                            <a:srgbClr val="FFFFFF"/>
                          </a:solidFill>
                          <a:latin typeface="EB Garamond"/>
                          <a:ea typeface="EB Garamond"/>
                          <a:cs typeface="EB Garamond"/>
                          <a:sym typeface="EB Garamond"/>
                        </a:rPr>
                        <a:t>Item</a:t>
                      </a:r>
                      <a:endParaRPr b="1" sz="1200">
                        <a:solidFill>
                          <a:srgbClr val="FFFFFF"/>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solidFill>
                      <a:srgbClr val="595959"/>
                    </a:solidFill>
                  </a:tcPr>
                </a:tc>
                <a:tc>
                  <a:txBody>
                    <a:bodyPr/>
                    <a:lstStyle/>
                    <a:p>
                      <a:pPr indent="0" lvl="0" marL="0" rtl="0" algn="ctr">
                        <a:spcBef>
                          <a:spcPts val="0"/>
                        </a:spcBef>
                        <a:spcAft>
                          <a:spcPts val="0"/>
                        </a:spcAft>
                        <a:buNone/>
                      </a:pPr>
                      <a:r>
                        <a:rPr b="1" lang="en" sz="1200">
                          <a:solidFill>
                            <a:srgbClr val="FFFFFF"/>
                          </a:solidFill>
                          <a:latin typeface="EB Garamond"/>
                          <a:ea typeface="EB Garamond"/>
                          <a:cs typeface="EB Garamond"/>
                          <a:sym typeface="EB Garamond"/>
                        </a:rPr>
                        <a:t> Cost </a:t>
                      </a:r>
                      <a:endParaRPr b="1" sz="1200">
                        <a:solidFill>
                          <a:srgbClr val="FFFFFF"/>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595959"/>
                    </a:solidFill>
                  </a:tcPr>
                </a:tc>
              </a:tr>
              <a:tr h="277100">
                <a:tc>
                  <a:txBody>
                    <a:bodyPr/>
                    <a:lstStyle/>
                    <a:p>
                      <a:pPr indent="0" lvl="0" marL="0" rtl="0" algn="ctr">
                        <a:spcBef>
                          <a:spcPts val="0"/>
                        </a:spcBef>
                        <a:spcAft>
                          <a:spcPts val="0"/>
                        </a:spcAft>
                        <a:buClr>
                          <a:srgbClr val="000000"/>
                        </a:buClr>
                        <a:buSzPts val="1100"/>
                        <a:buFont typeface="Arial"/>
                        <a:buNone/>
                      </a:pPr>
                      <a:r>
                        <a:rPr b="1" lang="en" sz="900">
                          <a:solidFill>
                            <a:srgbClr val="000000"/>
                          </a:solidFill>
                          <a:latin typeface="EB Garamond"/>
                          <a:ea typeface="EB Garamond"/>
                          <a:cs typeface="EB Garamond"/>
                          <a:sym typeface="EB Garamond"/>
                        </a:rPr>
                        <a:t>Keyboard (M5 MIDI Keyboard)</a:t>
                      </a:r>
                      <a:endParaRPr b="1" sz="900">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$ 0</a:t>
                      </a:r>
                      <a:endParaRPr sz="900">
                        <a:latin typeface="EB Garamond"/>
                        <a:ea typeface="EB Garamond"/>
                        <a:cs typeface="EB Garamond"/>
                        <a:sym typeface="EB Garamond"/>
                      </a:endParaRPr>
                    </a:p>
                  </a:txBody>
                  <a:tcPr marT="91425" marB="91425" marR="91425" marL="91425" anchor="ctr">
                    <a:lnT cap="flat" cmpd="sng" w="9525">
                      <a:solidFill>
                        <a:srgbClr val="CCCCCC"/>
                      </a:solidFill>
                      <a:prstDash val="solid"/>
                      <a:round/>
                      <a:headEnd len="sm" w="sm" type="none"/>
                      <a:tailEnd len="sm" w="sm" type="none"/>
                    </a:lnT>
                    <a:solidFill>
                      <a:srgbClr val="FFFFFF"/>
                    </a:solidFill>
                  </a:tcPr>
                </a:tc>
              </a:tr>
              <a:tr h="277100">
                <a:tc>
                  <a:txBody>
                    <a:bodyPr/>
                    <a:lstStyle/>
                    <a:p>
                      <a:pPr indent="0" lvl="0" marL="0" rtl="0" algn="ctr">
                        <a:spcBef>
                          <a:spcPts val="0"/>
                        </a:spcBef>
                        <a:spcAft>
                          <a:spcPts val="0"/>
                        </a:spcAft>
                        <a:buNone/>
                      </a:pPr>
                      <a:r>
                        <a:rPr b="1" lang="en" sz="900">
                          <a:solidFill>
                            <a:srgbClr val="000000"/>
                          </a:solidFill>
                          <a:latin typeface="EB Garamond"/>
                          <a:ea typeface="EB Garamond"/>
                          <a:cs typeface="EB Garamond"/>
                          <a:sym typeface="EB Garamond"/>
                        </a:rPr>
                        <a:t>Parent Controller (Beaglebone Black)</a:t>
                      </a:r>
                      <a:endParaRPr b="1" sz="9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$0</a:t>
                      </a:r>
                      <a:endParaRPr sz="9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900">
                          <a:solidFill>
                            <a:srgbClr val="000000"/>
                          </a:solidFill>
                          <a:latin typeface="EB Garamond"/>
                          <a:ea typeface="EB Garamond"/>
                          <a:cs typeface="EB Garamond"/>
                          <a:sym typeface="EB Garamond"/>
                        </a:rPr>
                        <a:t>Monitor for Testing</a:t>
                      </a:r>
                      <a:endParaRPr b="1" sz="900">
                        <a:solidFill>
                          <a:srgbClr val="000000"/>
                        </a:solidFill>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$ 0</a:t>
                      </a:r>
                      <a:endParaRPr sz="900">
                        <a:latin typeface="EB Garamond"/>
                        <a:ea typeface="EB Garamond"/>
                        <a:cs typeface="EB Garamond"/>
                        <a:sym typeface="EB Garamond"/>
                      </a:endParaRPr>
                    </a:p>
                  </a:txBody>
                  <a:tcPr marT="91425" marB="91425" marR="91425" marL="91425" anchor="ctr">
                    <a:solidFill>
                      <a:srgbClr val="FFFFFF"/>
                    </a:solidFill>
                  </a:tcPr>
                </a:tc>
              </a:tr>
              <a:tr h="277100">
                <a:tc>
                  <a:txBody>
                    <a:bodyPr/>
                    <a:lstStyle/>
                    <a:p>
                      <a:pPr indent="0" lvl="0" marL="0" rtl="0" algn="ctr">
                        <a:spcBef>
                          <a:spcPts val="0"/>
                        </a:spcBef>
                        <a:spcAft>
                          <a:spcPts val="0"/>
                        </a:spcAft>
                        <a:buNone/>
                      </a:pPr>
                      <a:r>
                        <a:rPr b="1" lang="en" sz="900">
                          <a:solidFill>
                            <a:srgbClr val="000000"/>
                          </a:solidFill>
                          <a:latin typeface="EB Garamond"/>
                          <a:ea typeface="EB Garamond"/>
                          <a:cs typeface="EB Garamond"/>
                          <a:sym typeface="EB Garamond"/>
                        </a:rPr>
                        <a:t>Gloves</a:t>
                      </a:r>
                      <a:endParaRPr b="1" sz="900">
                        <a:solidFill>
                          <a:srgbClr val="000000"/>
                        </a:solidFill>
                        <a:latin typeface="EB Garamond"/>
                        <a:ea typeface="EB Garamond"/>
                        <a:cs typeface="EB Garamond"/>
                        <a:sym typeface="EB Garamond"/>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solidFill>
                            <a:srgbClr val="000000"/>
                          </a:solidFill>
                          <a:latin typeface="EB Garamond"/>
                          <a:ea typeface="EB Garamond"/>
                          <a:cs typeface="EB Garamond"/>
                          <a:sym typeface="EB Garamond"/>
                        </a:rPr>
                        <a:t>$ 0 </a:t>
                      </a:r>
                      <a:endParaRPr sz="900">
                        <a:latin typeface="EB Garamond"/>
                        <a:ea typeface="EB Garamond"/>
                        <a:cs typeface="EB Garamond"/>
                        <a:sym typeface="EB Garamond"/>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Clr>
                          <a:srgbClr val="000000"/>
                        </a:buClr>
                        <a:buSzPts val="1100"/>
                        <a:buFont typeface="Arial"/>
                        <a:buNone/>
                      </a:pPr>
                      <a:r>
                        <a:rPr b="1" lang="en" sz="900">
                          <a:latin typeface="EB Garamond"/>
                          <a:ea typeface="EB Garamond"/>
                          <a:cs typeface="EB Garamond"/>
                          <a:sym typeface="EB Garamond"/>
                        </a:rPr>
                        <a:t>External AMP with Cables</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$0</a:t>
                      </a:r>
                      <a:endParaRPr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Beetle BLE (1)</a:t>
                      </a:r>
                      <a:endParaRPr b="1" sz="900">
                        <a:solidFill>
                          <a:srgbClr val="000000"/>
                        </a:solidFill>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$15</a:t>
                      </a:r>
                      <a:endParaRPr sz="900">
                        <a:latin typeface="EB Garamond"/>
                        <a:ea typeface="EB Garamond"/>
                        <a:cs typeface="EB Garamond"/>
                        <a:sym typeface="EB Garamond"/>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solidFill>
                            <a:srgbClr val="000000"/>
                          </a:solidFill>
                          <a:latin typeface="EB Garamond"/>
                          <a:ea typeface="EB Garamond"/>
                          <a:cs typeface="EB Garamond"/>
                          <a:sym typeface="EB Garamond"/>
                        </a:rPr>
                        <a:t>Vibration Mini Motor Disc (</a:t>
                      </a:r>
                      <a:r>
                        <a:rPr b="1" lang="en" sz="900">
                          <a:latin typeface="EB Garamond"/>
                          <a:ea typeface="EB Garamond"/>
                          <a:cs typeface="EB Garamond"/>
                          <a:sym typeface="EB Garamond"/>
                        </a:rPr>
                        <a:t>10</a:t>
                      </a:r>
                      <a:r>
                        <a:rPr b="1" lang="en" sz="900">
                          <a:solidFill>
                            <a:srgbClr val="000000"/>
                          </a:solidFill>
                          <a:latin typeface="EB Garamond"/>
                          <a:ea typeface="EB Garamond"/>
                          <a:cs typeface="EB Garamond"/>
                          <a:sym typeface="EB Garamond"/>
                        </a:rPr>
                        <a:t>)</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$19.90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Glove PCB First Revision</a:t>
                      </a:r>
                      <a:endParaRPr b="1" sz="9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$17.50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77100">
                <a:tc>
                  <a:txBody>
                    <a:bodyPr/>
                    <a:lstStyle/>
                    <a:p>
                      <a:pPr indent="0" lvl="0" marL="0" rtl="0" algn="ctr">
                        <a:spcBef>
                          <a:spcPts val="0"/>
                        </a:spcBef>
                        <a:spcAft>
                          <a:spcPts val="0"/>
                        </a:spcAft>
                        <a:buNone/>
                      </a:pPr>
                      <a:r>
                        <a:rPr b="1" lang="en" sz="900">
                          <a:latin typeface="EB Garamond"/>
                          <a:ea typeface="EB Garamond"/>
                          <a:cs typeface="EB Garamond"/>
                          <a:sym typeface="EB Garamond"/>
                        </a:rPr>
                        <a:t>PCB Components</a:t>
                      </a:r>
                      <a:endParaRPr b="1"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900">
                          <a:latin typeface="EB Garamond"/>
                          <a:ea typeface="EB Garamond"/>
                          <a:cs typeface="EB Garamond"/>
                          <a:sym typeface="EB Garamond"/>
                        </a:rPr>
                        <a:t>$30.00</a:t>
                      </a:r>
                      <a:endParaRPr sz="9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210" name="Google Shape;210;p35"/>
          <p:cNvGraphicFramePr/>
          <p:nvPr/>
        </p:nvGraphicFramePr>
        <p:xfrm>
          <a:off x="1088925" y="3785500"/>
          <a:ext cx="3000000" cy="3000000"/>
        </p:xfrm>
        <a:graphic>
          <a:graphicData uri="http://schemas.openxmlformats.org/drawingml/2006/table">
            <a:tbl>
              <a:tblPr>
                <a:noFill/>
                <a:tableStyleId>{FD65B588-1BDF-4CBB-9DDD-F96BCAE17FC0}</a:tableStyleId>
              </a:tblPr>
              <a:tblGrid>
                <a:gridCol w="3619500"/>
                <a:gridCol w="3619500"/>
              </a:tblGrid>
              <a:tr h="381000">
                <a:tc>
                  <a:txBody>
                    <a:bodyPr/>
                    <a:lstStyle/>
                    <a:p>
                      <a:pPr indent="0" lvl="0" marL="0" rtl="0" algn="ctr">
                        <a:spcBef>
                          <a:spcPts val="0"/>
                        </a:spcBef>
                        <a:spcAft>
                          <a:spcPts val="0"/>
                        </a:spcAft>
                        <a:buNone/>
                      </a:pPr>
                      <a:r>
                        <a:rPr lang="en">
                          <a:latin typeface="EB Garamond"/>
                          <a:ea typeface="EB Garamond"/>
                          <a:cs typeface="EB Garamond"/>
                          <a:sym typeface="EB Garamond"/>
                        </a:rPr>
                        <a:t>Total</a:t>
                      </a:r>
                      <a:endParaRPr>
                        <a:latin typeface="EB Garamond"/>
                        <a:ea typeface="EB Garamond"/>
                        <a:cs typeface="EB Garamond"/>
                        <a:sym typeface="EB Garamond"/>
                      </a:endParaRPr>
                    </a:p>
                  </a:txBody>
                  <a:tcPr marT="91425" marB="91425" marR="91425" marL="91425">
                    <a:solidFill>
                      <a:schemeClr val="lt1"/>
                    </a:solidFill>
                  </a:tcPr>
                </a:tc>
                <a:tc>
                  <a:txBody>
                    <a:bodyPr/>
                    <a:lstStyle/>
                    <a:p>
                      <a:pPr indent="0" lvl="0" marL="0" rtl="0" algn="ctr">
                        <a:spcBef>
                          <a:spcPts val="0"/>
                        </a:spcBef>
                        <a:spcAft>
                          <a:spcPts val="0"/>
                        </a:spcAft>
                        <a:buNone/>
                      </a:pPr>
                      <a:r>
                        <a:rPr lang="en">
                          <a:latin typeface="EB Garamond"/>
                          <a:ea typeface="EB Garamond"/>
                          <a:cs typeface="EB Garamond"/>
                          <a:sym typeface="EB Garamond"/>
                        </a:rPr>
                        <a:t>$</a:t>
                      </a:r>
                      <a:r>
                        <a:rPr lang="en">
                          <a:latin typeface="EB Garamond"/>
                          <a:ea typeface="EB Garamond"/>
                          <a:cs typeface="EB Garamond"/>
                          <a:sym typeface="EB Garamond"/>
                        </a:rPr>
                        <a:t>269.59</a:t>
                      </a:r>
                      <a:endParaRPr>
                        <a:latin typeface="EB Garamond"/>
                        <a:ea typeface="EB Garamond"/>
                        <a:cs typeface="EB Garamond"/>
                        <a:sym typeface="EB Garamond"/>
                      </a:endParaRPr>
                    </a:p>
                  </a:txBody>
                  <a:tcPr marT="91425" marB="91425" marR="91425" marL="91425">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531075" y="555225"/>
            <a:ext cx="2341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B Garamond SemiBold"/>
                <a:ea typeface="EB Garamond SemiBold"/>
                <a:cs typeface="EB Garamond SemiBold"/>
                <a:sym typeface="EB Garamond SemiBold"/>
              </a:rPr>
              <a:t>Projected Future</a:t>
            </a:r>
            <a:r>
              <a:rPr lang="en">
                <a:latin typeface="EB Garamond SemiBold"/>
                <a:ea typeface="EB Garamond SemiBold"/>
                <a:cs typeface="EB Garamond SemiBold"/>
                <a:sym typeface="EB Garamond SemiBold"/>
              </a:rPr>
              <a:t> Project </a:t>
            </a:r>
            <a:endParaRPr>
              <a:latin typeface="EB Garamond SemiBold"/>
              <a:ea typeface="EB Garamond SemiBold"/>
              <a:cs typeface="EB Garamond SemiBold"/>
              <a:sym typeface="EB Garamond SemiBold"/>
            </a:endParaRPr>
          </a:p>
          <a:p>
            <a:pPr indent="0" lvl="0" marL="0" rtl="0" algn="ctr">
              <a:spcBef>
                <a:spcPts val="0"/>
              </a:spcBef>
              <a:spcAft>
                <a:spcPts val="0"/>
              </a:spcAft>
              <a:buNone/>
            </a:pPr>
            <a:r>
              <a:rPr lang="en">
                <a:latin typeface="EB Garamond SemiBold"/>
                <a:ea typeface="EB Garamond SemiBold"/>
                <a:cs typeface="EB Garamond SemiBold"/>
                <a:sym typeface="EB Garamond SemiBold"/>
              </a:rPr>
              <a:t>Expenditures</a:t>
            </a:r>
            <a:endParaRPr>
              <a:latin typeface="EB Garamond SemiBold"/>
              <a:ea typeface="EB Garamond SemiBold"/>
              <a:cs typeface="EB Garamond SemiBold"/>
              <a:sym typeface="EB Garamond SemiBold"/>
            </a:endParaRPr>
          </a:p>
        </p:txBody>
      </p:sp>
      <p:sp>
        <p:nvSpPr>
          <p:cNvPr id="216" name="Google Shape;216;p36"/>
          <p:cNvSpPr txBox="1"/>
          <p:nvPr/>
        </p:nvSpPr>
        <p:spPr>
          <a:xfrm>
            <a:off x="0" y="1640050"/>
            <a:ext cx="3298500" cy="2763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1800">
              <a:solidFill>
                <a:srgbClr val="595959"/>
              </a:solidFill>
              <a:latin typeface="EB Garamond"/>
              <a:ea typeface="EB Garamond"/>
              <a:cs typeface="EB Garamond"/>
              <a:sym typeface="EB Garamond"/>
            </a:endParaRPr>
          </a:p>
        </p:txBody>
      </p:sp>
      <p:graphicFrame>
        <p:nvGraphicFramePr>
          <p:cNvPr id="217" name="Google Shape;217;p36"/>
          <p:cNvGraphicFramePr/>
          <p:nvPr/>
        </p:nvGraphicFramePr>
        <p:xfrm>
          <a:off x="3498338" y="827530"/>
          <a:ext cx="3000000" cy="3000000"/>
        </p:xfrm>
        <a:graphic>
          <a:graphicData uri="http://schemas.openxmlformats.org/drawingml/2006/table">
            <a:tbl>
              <a:tblPr>
                <a:noFill/>
                <a:tableStyleId>{FD65B588-1BDF-4CBB-9DDD-F96BCAE17FC0}</a:tableStyleId>
              </a:tblPr>
              <a:tblGrid>
                <a:gridCol w="3200625"/>
                <a:gridCol w="1612550"/>
              </a:tblGrid>
              <a:tr h="267675">
                <a:tc>
                  <a:txBody>
                    <a:bodyPr/>
                    <a:lstStyle/>
                    <a:p>
                      <a:pPr indent="0" lvl="0" marL="0" rtl="0" algn="ctr">
                        <a:spcBef>
                          <a:spcPts val="0"/>
                        </a:spcBef>
                        <a:spcAft>
                          <a:spcPts val="0"/>
                        </a:spcAft>
                        <a:buNone/>
                      </a:pPr>
                      <a:r>
                        <a:rPr b="1" lang="en" sz="1000">
                          <a:solidFill>
                            <a:srgbClr val="FFFFFF"/>
                          </a:solidFill>
                          <a:latin typeface="EB Garamond"/>
                          <a:ea typeface="EB Garamond"/>
                          <a:cs typeface="EB Garamond"/>
                          <a:sym typeface="EB Garamond"/>
                        </a:rPr>
                        <a:t>Item</a:t>
                      </a:r>
                      <a:endParaRPr b="1" sz="1000">
                        <a:solidFill>
                          <a:srgbClr val="FFFFFF"/>
                        </a:solidFill>
                        <a:latin typeface="EB Garamond"/>
                        <a:ea typeface="EB Garamond"/>
                        <a:cs typeface="EB Garamond"/>
                        <a:sym typeface="EB Garamond"/>
                      </a:endParaRPr>
                    </a:p>
                  </a:txBody>
                  <a:tcPr marT="91425" marB="91425" marR="91425" marL="91425" anchor="ctr">
                    <a:lnR cap="flat" cmpd="sng" w="9525">
                      <a:solidFill>
                        <a:srgbClr val="CCCCCC"/>
                      </a:solidFill>
                      <a:prstDash val="solid"/>
                      <a:round/>
                      <a:headEnd len="sm" w="sm" type="none"/>
                      <a:tailEnd len="sm" w="sm" type="none"/>
                    </a:lnR>
                    <a:solidFill>
                      <a:srgbClr val="595959"/>
                    </a:solidFill>
                  </a:tcPr>
                </a:tc>
                <a:tc>
                  <a:txBody>
                    <a:bodyPr/>
                    <a:lstStyle/>
                    <a:p>
                      <a:pPr indent="0" lvl="0" marL="0" rtl="0" algn="ctr">
                        <a:spcBef>
                          <a:spcPts val="0"/>
                        </a:spcBef>
                        <a:spcAft>
                          <a:spcPts val="0"/>
                        </a:spcAft>
                        <a:buNone/>
                      </a:pPr>
                      <a:r>
                        <a:rPr b="1" lang="en" sz="1000">
                          <a:solidFill>
                            <a:srgbClr val="FFFFFF"/>
                          </a:solidFill>
                          <a:latin typeface="EB Garamond"/>
                          <a:ea typeface="EB Garamond"/>
                          <a:cs typeface="EB Garamond"/>
                          <a:sym typeface="EB Garamond"/>
                        </a:rPr>
                        <a:t>Predicted Cost </a:t>
                      </a:r>
                      <a:endParaRPr b="1" sz="1000">
                        <a:solidFill>
                          <a:srgbClr val="FFFFFF"/>
                        </a:solidFill>
                        <a:latin typeface="EB Garamond"/>
                        <a:ea typeface="EB Garamond"/>
                        <a:cs typeface="EB Garamond"/>
                        <a:sym typeface="EB Garamond"/>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595959"/>
                    </a:solidFill>
                  </a:tcPr>
                </a:tc>
              </a:tr>
              <a:tr h="267675">
                <a:tc>
                  <a:txBody>
                    <a:bodyPr/>
                    <a:lstStyle/>
                    <a:p>
                      <a:pPr indent="0" lvl="0" marL="0" rtl="0" algn="ctr">
                        <a:spcBef>
                          <a:spcPts val="0"/>
                        </a:spcBef>
                        <a:spcAft>
                          <a:spcPts val="0"/>
                        </a:spcAft>
                        <a:buClr>
                          <a:srgbClr val="000000"/>
                        </a:buClr>
                        <a:buSzPts val="1100"/>
                        <a:buFont typeface="Arial"/>
                        <a:buNone/>
                      </a:pPr>
                      <a:r>
                        <a:rPr b="1" lang="en" sz="1100">
                          <a:latin typeface="EB Garamond"/>
                          <a:ea typeface="EB Garamond"/>
                          <a:cs typeface="EB Garamond"/>
                          <a:sym typeface="EB Garamond"/>
                        </a:rPr>
                        <a:t>Current Expenditures</a:t>
                      </a:r>
                      <a:endParaRPr b="1" sz="1100">
                        <a:latin typeface="EB Garamond"/>
                        <a:ea typeface="EB Garamond"/>
                        <a:cs typeface="EB Garamond"/>
                        <a:sym typeface="EB Garamond"/>
                      </a:endParaRPr>
                    </a:p>
                  </a:txBody>
                  <a:tcPr marT="91425" marB="91425" marR="91425" marL="91425" anchor="ctr">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$ 269.59</a:t>
                      </a:r>
                      <a:endParaRPr sz="1100">
                        <a:latin typeface="EB Garamond"/>
                        <a:ea typeface="EB Garamond"/>
                        <a:cs typeface="EB Garamond"/>
                        <a:sym typeface="EB Garamond"/>
                      </a:endParaRPr>
                    </a:p>
                  </a:txBody>
                  <a:tcPr marT="91425" marB="91425" marR="91425" marL="91425" anchor="ctr">
                    <a:lnT cap="flat" cmpd="sng" w="9525">
                      <a:solidFill>
                        <a:srgbClr val="CCCCCC"/>
                      </a:solidFill>
                      <a:prstDash val="solid"/>
                      <a:round/>
                      <a:headEnd len="sm" w="sm" type="none"/>
                      <a:tailEnd len="sm" w="sm" type="none"/>
                    </a:lnT>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HM-19 Bluetooth Module (2)</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$20.00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FFFFFF"/>
                    </a:solidFill>
                  </a:tcPr>
                </a:tc>
              </a:tr>
              <a:tr h="267675">
                <a:tc>
                  <a:txBody>
                    <a:bodyPr/>
                    <a:lstStyle/>
                    <a:p>
                      <a:pPr indent="0" lvl="0" marL="0" rtl="0" algn="ctr">
                        <a:spcBef>
                          <a:spcPts val="0"/>
                        </a:spcBef>
                        <a:spcAft>
                          <a:spcPts val="0"/>
                        </a:spcAft>
                        <a:buNone/>
                      </a:pPr>
                      <a:r>
                        <a:rPr b="1" lang="en" sz="1100">
                          <a:solidFill>
                            <a:srgbClr val="000000"/>
                          </a:solidFill>
                          <a:latin typeface="EB Garamond"/>
                          <a:ea typeface="EB Garamond"/>
                          <a:cs typeface="EB Garamond"/>
                          <a:sym typeface="EB Garamond"/>
                        </a:rPr>
                        <a:t>Adafruit LED Digital Strip</a:t>
                      </a:r>
                      <a:endParaRPr b="1" sz="1100">
                        <a:solidFill>
                          <a:srgbClr val="000000"/>
                        </a:solidFill>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$99.85</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Final Glove PCB Revisions</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$ 20.00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Final Keyboard PCB</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$20.00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Equipment Needed to Polish the System</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$60.00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67675">
                <a:tc>
                  <a:txBody>
                    <a:bodyPr/>
                    <a:lstStyle/>
                    <a:p>
                      <a:pPr indent="0" lvl="0" marL="0" rtl="0" algn="ctr">
                        <a:spcBef>
                          <a:spcPts val="0"/>
                        </a:spcBef>
                        <a:spcAft>
                          <a:spcPts val="0"/>
                        </a:spcAft>
                        <a:buNone/>
                      </a:pPr>
                      <a:r>
                        <a:rPr b="1" lang="en" sz="1100">
                          <a:latin typeface="EB Garamond"/>
                          <a:ea typeface="EB Garamond"/>
                          <a:cs typeface="EB Garamond"/>
                          <a:sym typeface="EB Garamond"/>
                        </a:rPr>
                        <a:t>Screen</a:t>
                      </a:r>
                      <a:endParaRPr b="1"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$0</a:t>
                      </a:r>
                      <a:endParaRPr sz="1100">
                        <a:latin typeface="EB Garamond"/>
                        <a:ea typeface="EB Garamond"/>
                        <a:cs typeface="EB Garamond"/>
                        <a:sym typeface="EB Garamond"/>
                      </a:endParaRPr>
                    </a:p>
                  </a:txBody>
                  <a:tcPr marT="91425" marB="91425" marR="91425" marL="91425" anchor="ctr">
                    <a:lnL cap="flat" cmpd="sng" w="9525">
                      <a:solidFill>
                        <a:srgbClr val="9E9E9E"/>
                      </a:solidFill>
                      <a:prstDash val="solid"/>
                      <a:round/>
                      <a:headEnd len="sm" w="sm" type="none"/>
                      <a:tailEnd len="sm" w="sm" type="none"/>
                    </a:lnL>
                    <a:solidFill>
                      <a:srgbClr val="FFFFFF"/>
                    </a:solidFill>
                  </a:tcPr>
                </a:tc>
              </a:tr>
              <a:tr h="267675">
                <a:tc>
                  <a:txBody>
                    <a:bodyPr/>
                    <a:lstStyle/>
                    <a:p>
                      <a:pPr indent="0" lvl="0" marL="0" rtl="0" algn="r">
                        <a:spcBef>
                          <a:spcPts val="0"/>
                        </a:spcBef>
                        <a:spcAft>
                          <a:spcPts val="0"/>
                        </a:spcAft>
                        <a:buNone/>
                      </a:pPr>
                      <a:r>
                        <a:rPr b="1" lang="en" sz="1100">
                          <a:latin typeface="EB Garamond"/>
                          <a:ea typeface="EB Garamond"/>
                          <a:cs typeface="EB Garamond"/>
                          <a:sym typeface="EB Garamond"/>
                        </a:rPr>
                        <a:t>Totals: </a:t>
                      </a:r>
                      <a:endParaRPr b="1" sz="1100">
                        <a:latin typeface="EB Garamond"/>
                        <a:ea typeface="EB Garamond"/>
                        <a:cs typeface="EB Garamond"/>
                        <a:sym typeface="EB Garamond"/>
                      </a:endParaRPr>
                    </a:p>
                  </a:txBody>
                  <a:tcPr marT="91425" marB="91425" marR="91425" marL="91425">
                    <a:lnT cap="flat" cmpd="sng" w="9525">
                      <a:solidFill>
                        <a:srgbClr val="9E9E9E"/>
                      </a:solidFill>
                      <a:prstDash val="solid"/>
                      <a:round/>
                      <a:headEnd len="sm" w="sm" type="none"/>
                      <a:tailEnd len="sm" w="sm" type="none"/>
                    </a:lnT>
                    <a:solidFill>
                      <a:srgbClr val="FFFFFF"/>
                    </a:solidFill>
                  </a:tcPr>
                </a:tc>
                <a:tc>
                  <a:txBody>
                    <a:bodyPr/>
                    <a:lstStyle/>
                    <a:p>
                      <a:pPr indent="0" lvl="0" marL="0" rtl="0" algn="ctr">
                        <a:spcBef>
                          <a:spcPts val="0"/>
                        </a:spcBef>
                        <a:spcAft>
                          <a:spcPts val="0"/>
                        </a:spcAft>
                        <a:buNone/>
                      </a:pPr>
                      <a:r>
                        <a:rPr lang="en" sz="1100">
                          <a:latin typeface="EB Garamond"/>
                          <a:ea typeface="EB Garamond"/>
                          <a:cs typeface="EB Garamond"/>
                          <a:sym typeface="EB Garamond"/>
                        </a:rPr>
                        <a:t>$489.44</a:t>
                      </a:r>
                      <a:endParaRPr sz="1100">
                        <a:latin typeface="EB Garamond"/>
                        <a:ea typeface="EB Garamond"/>
                        <a:cs typeface="EB Garamond"/>
                        <a:sym typeface="EB Garamond"/>
                      </a:endParaRPr>
                    </a:p>
                  </a:txBody>
                  <a:tcPr marT="91425" marB="91425" marR="91425" marL="91425" anchor="ctr">
                    <a:solidFill>
                      <a:srgbClr val="FFFFFF"/>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1" name="Shape 221"/>
        <p:cNvGrpSpPr/>
        <p:nvPr/>
      </p:nvGrpSpPr>
      <p:grpSpPr>
        <a:xfrm>
          <a:off x="0" y="0"/>
          <a:ext cx="0" cy="0"/>
          <a:chOff x="0" y="0"/>
          <a:chExt cx="0" cy="0"/>
        </a:xfrm>
      </p:grpSpPr>
      <p:sp>
        <p:nvSpPr>
          <p:cNvPr id="222" name="Google Shape;222;p37"/>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Project </a:t>
            </a:r>
            <a:r>
              <a:rPr lang="en" sz="2800">
                <a:latin typeface="EB Garamond SemiBold"/>
                <a:ea typeface="EB Garamond SemiBold"/>
                <a:cs typeface="EB Garamond SemiBold"/>
                <a:sym typeface="EB Garamond SemiBold"/>
              </a:rPr>
              <a:t>Management</a:t>
            </a:r>
            <a:endParaRPr sz="2800">
              <a:solidFill>
                <a:srgbClr val="000000"/>
              </a:solidFill>
              <a:latin typeface="EB Garamond SemiBold"/>
              <a:ea typeface="EB Garamond SemiBold"/>
              <a:cs typeface="EB Garamond SemiBold"/>
              <a:sym typeface="EB Garamond SemiBold"/>
            </a:endParaRPr>
          </a:p>
        </p:txBody>
      </p:sp>
      <p:sp>
        <p:nvSpPr>
          <p:cNvPr id="223" name="Google Shape;223;p37"/>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595959"/>
              </a:buClr>
              <a:buSzPts val="1800"/>
              <a:buFont typeface="EB Garamond"/>
              <a:buChar char="-"/>
            </a:pPr>
            <a:r>
              <a:rPr lang="en" sz="1800">
                <a:solidFill>
                  <a:srgbClr val="595959"/>
                </a:solidFill>
                <a:latin typeface="EB Garamond"/>
                <a:ea typeface="EB Garamond"/>
                <a:cs typeface="EB Garamond"/>
                <a:sym typeface="EB Garamond"/>
              </a:rPr>
              <a:t>New gantt chart</a:t>
            </a:r>
            <a:endParaRPr sz="1800">
              <a:solidFill>
                <a:srgbClr val="595959"/>
              </a:solidFill>
              <a:latin typeface="EB Garamond"/>
              <a:ea typeface="EB Garamond"/>
              <a:cs typeface="EB Garamond"/>
              <a:sym typeface="EB Garamond"/>
            </a:endParaRPr>
          </a:p>
          <a:p>
            <a:pPr indent="-342900" lvl="0" marL="457200" rtl="0" algn="l">
              <a:lnSpc>
                <a:spcPct val="115000"/>
              </a:lnSpc>
              <a:spcBef>
                <a:spcPts val="0"/>
              </a:spcBef>
              <a:spcAft>
                <a:spcPts val="0"/>
              </a:spcAft>
              <a:buClr>
                <a:srgbClr val="595959"/>
              </a:buClr>
              <a:buSzPts val="1800"/>
              <a:buFont typeface="EB Garamond"/>
              <a:buChar char="-"/>
            </a:pPr>
            <a:r>
              <a:rPr lang="en" sz="1800" u="sng">
                <a:solidFill>
                  <a:schemeClr val="hlink"/>
                </a:solidFill>
                <a:latin typeface="EB Garamond"/>
                <a:ea typeface="EB Garamond"/>
                <a:cs typeface="EB Garamond"/>
                <a:sym typeface="EB Garamond"/>
                <a:hlinkClick r:id="rId4"/>
              </a:rPr>
              <a:t>https://docs.google.com/spreadsheets/d/1Dq7XoUNnZf1wwEn2wBI9Xhlfh-EZjeMk007MQlQoOgY/edit?usp=sharing</a:t>
            </a:r>
            <a:endParaRPr sz="1800">
              <a:solidFill>
                <a:srgbClr val="595959"/>
              </a:solidFill>
              <a:latin typeface="EB Garamond"/>
              <a:ea typeface="EB Garamond"/>
              <a:cs typeface="EB Garamond"/>
              <a:sym typeface="EB Garamond"/>
            </a:endParaRPr>
          </a:p>
          <a:p>
            <a:pPr indent="0" lvl="0" marL="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pic>
        <p:nvPicPr>
          <p:cNvPr id="224" name="Google Shape;224;p37"/>
          <p:cNvPicPr preferRelativeResize="0"/>
          <p:nvPr/>
        </p:nvPicPr>
        <p:blipFill>
          <a:blip r:embed="rId5">
            <a:alphaModFix/>
          </a:blip>
          <a:stretch>
            <a:fillRect/>
          </a:stretch>
        </p:blipFill>
        <p:spPr>
          <a:xfrm>
            <a:off x="0" y="1152487"/>
            <a:ext cx="9144001" cy="22745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8"/>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Individual Responsibilities</a:t>
            </a:r>
            <a:endParaRPr sz="2800">
              <a:solidFill>
                <a:srgbClr val="000000"/>
              </a:solidFill>
              <a:latin typeface="EB Garamond SemiBold"/>
              <a:ea typeface="EB Garamond SemiBold"/>
              <a:cs typeface="EB Garamond SemiBold"/>
              <a:sym typeface="EB Garamond SemiBold"/>
            </a:endParaRPr>
          </a:p>
        </p:txBody>
      </p:sp>
      <p:sp>
        <p:nvSpPr>
          <p:cNvPr id="230" name="Google Shape;230;p38"/>
          <p:cNvSpPr txBox="1"/>
          <p:nvPr/>
        </p:nvSpPr>
        <p:spPr>
          <a:xfrm>
            <a:off x="311700" y="1152475"/>
            <a:ext cx="8520600" cy="3117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Will Farland  </a:t>
            </a:r>
            <a:r>
              <a:rPr b="1" lang="en" sz="1100">
                <a:solidFill>
                  <a:schemeClr val="dk1"/>
                </a:solidFill>
                <a:latin typeface="EB Garamond"/>
                <a:ea typeface="EB Garamond"/>
                <a:cs typeface="EB Garamond"/>
                <a:sym typeface="EB Garamond"/>
              </a:rPr>
              <a:t>(Project Coordinator)</a:t>
            </a:r>
            <a:endParaRPr b="1" sz="11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Main system software (Controller for main keyboard system, Main program logic)</a:t>
            </a:r>
            <a:endParaRPr sz="18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Alex Charpentier</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Sub system software (Controller for glove subsystem, bluetooth connections, MIDI data interpretation), PCB Design</a:t>
            </a:r>
            <a:endParaRPr sz="13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Allison Rizoli</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Hardware for haptic glove design and Keyboard System </a:t>
            </a:r>
            <a:endParaRPr sz="1300">
              <a:solidFill>
                <a:schemeClr val="dk1"/>
              </a:solidFill>
              <a:latin typeface="EB Garamond"/>
              <a:ea typeface="EB Garamond"/>
              <a:cs typeface="EB Garamond"/>
              <a:sym typeface="EB Garamond"/>
            </a:endParaRPr>
          </a:p>
          <a:p>
            <a:pPr indent="-342900" lvl="0" marL="457200" rtl="0" algn="l">
              <a:lnSpc>
                <a:spcPct val="115000"/>
              </a:lnSpc>
              <a:spcBef>
                <a:spcPts val="0"/>
              </a:spcBef>
              <a:spcAft>
                <a:spcPts val="0"/>
              </a:spcAft>
              <a:buClr>
                <a:schemeClr val="dk1"/>
              </a:buClr>
              <a:buSzPts val="1800"/>
              <a:buFont typeface="EB Garamond"/>
              <a:buChar char="-"/>
            </a:pPr>
            <a:r>
              <a:rPr lang="en" sz="1800">
                <a:solidFill>
                  <a:schemeClr val="dk1"/>
                </a:solidFill>
                <a:latin typeface="EB Garamond"/>
                <a:ea typeface="EB Garamond"/>
                <a:cs typeface="EB Garamond"/>
                <a:sym typeface="EB Garamond"/>
              </a:rPr>
              <a:t>Brendan Gentile</a:t>
            </a:r>
            <a:endParaRPr sz="1800">
              <a:solidFill>
                <a:schemeClr val="dk1"/>
              </a:solidFill>
              <a:latin typeface="EB Garamond"/>
              <a:ea typeface="EB Garamond"/>
              <a:cs typeface="EB Garamond"/>
              <a:sym typeface="EB Garamond"/>
            </a:endParaRPr>
          </a:p>
          <a:p>
            <a:pPr indent="-311150" lvl="1" marL="914400" rtl="0" algn="l">
              <a:lnSpc>
                <a:spcPct val="115000"/>
              </a:lnSpc>
              <a:spcBef>
                <a:spcPts val="0"/>
              </a:spcBef>
              <a:spcAft>
                <a:spcPts val="0"/>
              </a:spcAft>
              <a:buClr>
                <a:schemeClr val="dk1"/>
              </a:buClr>
              <a:buSzPts val="1300"/>
              <a:buFont typeface="EB Garamond"/>
              <a:buChar char="-"/>
            </a:pPr>
            <a:r>
              <a:rPr lang="en" sz="1300">
                <a:solidFill>
                  <a:schemeClr val="dk1"/>
                </a:solidFill>
                <a:latin typeface="EB Garamond"/>
                <a:ea typeface="EB Garamond"/>
                <a:cs typeface="EB Garamond"/>
                <a:sym typeface="EB Garamond"/>
              </a:rPr>
              <a:t>Main system software, and power requirements</a:t>
            </a:r>
            <a:endParaRPr sz="1300">
              <a:solidFill>
                <a:schemeClr val="dk1"/>
              </a:solidFill>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39"/>
          <p:cNvSpPr txBox="1"/>
          <p:nvPr>
            <p:ph type="title"/>
          </p:nvPr>
        </p:nvSpPr>
        <p:spPr>
          <a:xfrm>
            <a:off x="2921575" y="1929525"/>
            <a:ext cx="2798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920">
                <a:latin typeface="EB Garamond SemiBold"/>
                <a:ea typeface="EB Garamond SemiBold"/>
                <a:cs typeface="EB Garamond SemiBold"/>
                <a:sym typeface="EB Garamond SemiBold"/>
              </a:rPr>
              <a:t>Questions</a:t>
            </a:r>
            <a:endParaRPr sz="3920">
              <a:latin typeface="EB Garamond SemiBold"/>
              <a:ea typeface="EB Garamond SemiBold"/>
              <a:cs typeface="EB Garamond SemiBold"/>
              <a:sym typeface="EB Garamon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latin typeface="EB Garamond SemiBold"/>
                <a:ea typeface="EB Garamond SemiBold"/>
                <a:cs typeface="EB Garamond SemiBold"/>
                <a:sym typeface="EB Garamond SemiBold"/>
              </a:rPr>
              <a:t>Problem Statement</a:t>
            </a:r>
            <a:endParaRPr sz="2800">
              <a:solidFill>
                <a:srgbClr val="000000"/>
              </a:solidFill>
              <a:latin typeface="EB Garamond SemiBold"/>
              <a:ea typeface="EB Garamond SemiBold"/>
              <a:cs typeface="EB Garamond SemiBold"/>
              <a:sym typeface="EB Garamond SemiBold"/>
            </a:endParaRPr>
          </a:p>
        </p:txBody>
      </p:sp>
      <p:sp>
        <p:nvSpPr>
          <p:cNvPr id="74" name="Google Shape;74;p15"/>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1800">
                <a:solidFill>
                  <a:srgbClr val="595959"/>
                </a:solidFill>
                <a:latin typeface="EB Garamond"/>
                <a:ea typeface="EB Garamond"/>
                <a:cs typeface="EB Garamond"/>
                <a:sym typeface="EB Garamond"/>
              </a:rPr>
              <a:t>	</a:t>
            </a:r>
            <a:r>
              <a:rPr lang="en" sz="1800">
                <a:solidFill>
                  <a:schemeClr val="dk1"/>
                </a:solidFill>
                <a:latin typeface="EB Garamond"/>
                <a:ea typeface="EB Garamond"/>
                <a:cs typeface="EB Garamond"/>
                <a:sym typeface="EB Garamond"/>
              </a:rPr>
              <a:t>Prospective students trying to learn piano face many challenges. The upfront cost of a piano and a piano teacher can be too much for incoming students. They also must be prepared to practice and rehearse without any feedback on their own time. This task can lead many to be disengaged and uninterested in learning to play the piano. Because of this, many students stop paying for their lessons and discard their piano. Our solution to this will act as a at home trainer that will use an existing digital piano to reduce the learning curve and cost of a personal piano tutor. </a:t>
            </a:r>
            <a:endParaRPr sz="1800">
              <a:solidFill>
                <a:schemeClr val="dk1"/>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solidFill>
                  <a:srgbClr val="000000"/>
                </a:solidFill>
                <a:latin typeface="EB Garamond SemiBold"/>
                <a:ea typeface="EB Garamond SemiBold"/>
                <a:cs typeface="EB Garamond SemiBold"/>
                <a:sym typeface="EB Garamond SemiBold"/>
              </a:rPr>
              <a:t>Our Solution</a:t>
            </a:r>
            <a:endParaRPr sz="2800">
              <a:solidFill>
                <a:srgbClr val="000000"/>
              </a:solidFill>
              <a:latin typeface="EB Garamond SemiBold"/>
              <a:ea typeface="EB Garamond SemiBold"/>
              <a:cs typeface="EB Garamond SemiBold"/>
              <a:sym typeface="EB Garamond SemiBold"/>
            </a:endParaRPr>
          </a:p>
        </p:txBody>
      </p:sp>
      <p:sp>
        <p:nvSpPr>
          <p:cNvPr id="80" name="Google Shape;80;p16"/>
          <p:cNvSpPr txBox="1"/>
          <p:nvPr/>
        </p:nvSpPr>
        <p:spPr>
          <a:xfrm>
            <a:off x="77050" y="1017725"/>
            <a:ext cx="5186400" cy="34164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 sz="4907">
                <a:solidFill>
                  <a:schemeClr val="dk1"/>
                </a:solidFill>
                <a:latin typeface="EB Garamond"/>
                <a:ea typeface="EB Garamond"/>
                <a:cs typeface="EB Garamond"/>
                <a:sym typeface="EB Garamond"/>
              </a:rPr>
              <a:t>The Piano Teacher will feature an LED harness for the keys that fits most digital pianos and two haptic gloves. There will also be an interface for song selection and difficulty settings.</a:t>
            </a:r>
            <a:endParaRPr sz="4907">
              <a:solidFill>
                <a:schemeClr val="dk1"/>
              </a:solidFill>
              <a:latin typeface="EB Garamond"/>
              <a:ea typeface="EB Garamond"/>
              <a:cs typeface="EB Garamond"/>
              <a:sym typeface="EB Garamond"/>
            </a:endParaRPr>
          </a:p>
          <a:p>
            <a:pPr indent="-306510" lvl="0" marL="457200" rtl="0" algn="l">
              <a:lnSpc>
                <a:spcPct val="115000"/>
              </a:lnSpc>
              <a:spcBef>
                <a:spcPts val="120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The user will be able to select a song of their choice and play that song on the piano with different levels of assistance</a:t>
            </a:r>
            <a:endParaRPr sz="4907">
              <a:solidFill>
                <a:schemeClr val="dk1"/>
              </a:solidFill>
              <a:latin typeface="EB Garamond"/>
              <a:ea typeface="EB Garamond"/>
              <a:cs typeface="EB Garamond"/>
              <a:sym typeface="EB Garamond"/>
            </a:endParaRPr>
          </a:p>
          <a:p>
            <a:pPr indent="-306510" lvl="0" marL="457200" rtl="0" algn="l">
              <a:lnSpc>
                <a:spcPct val="115000"/>
              </a:lnSpc>
              <a:spcBef>
                <a:spcPts val="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At the end of the song the system will display a report providing feedback for the user’s accuracy and tempo. The system will also suggest more practice or removing a level of assistance. </a:t>
            </a:r>
            <a:endParaRPr sz="4907">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rPr lang="en" sz="4907">
                <a:solidFill>
                  <a:schemeClr val="dk1"/>
                </a:solidFill>
                <a:latin typeface="EB Garamond"/>
                <a:ea typeface="EB Garamond"/>
                <a:cs typeface="EB Garamond"/>
                <a:sym typeface="EB Garamond"/>
              </a:rPr>
              <a:t>Our Piano Teacher system includes two types of real time feedback:</a:t>
            </a:r>
            <a:endParaRPr sz="4907">
              <a:solidFill>
                <a:schemeClr val="dk1"/>
              </a:solidFill>
              <a:latin typeface="EB Garamond"/>
              <a:ea typeface="EB Garamond"/>
              <a:cs typeface="EB Garamond"/>
              <a:sym typeface="EB Garamond"/>
            </a:endParaRPr>
          </a:p>
          <a:p>
            <a:pPr indent="-306510" lvl="0" marL="457200" rtl="0" algn="l">
              <a:lnSpc>
                <a:spcPct val="115000"/>
              </a:lnSpc>
              <a:spcBef>
                <a:spcPts val="120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Two gloves that provide haptic feedback when a key is pressed incorrectly and a different LED light on each finger.</a:t>
            </a:r>
            <a:endParaRPr sz="4907">
              <a:solidFill>
                <a:schemeClr val="dk1"/>
              </a:solidFill>
              <a:latin typeface="EB Garamond"/>
              <a:ea typeface="EB Garamond"/>
              <a:cs typeface="EB Garamond"/>
              <a:sym typeface="EB Garamond"/>
            </a:endParaRPr>
          </a:p>
          <a:p>
            <a:pPr indent="-306510" lvl="0" marL="457200" rtl="0" algn="l">
              <a:lnSpc>
                <a:spcPct val="115000"/>
              </a:lnSpc>
              <a:spcBef>
                <a:spcPts val="0"/>
              </a:spcBef>
              <a:spcAft>
                <a:spcPts val="0"/>
              </a:spcAft>
              <a:buClr>
                <a:schemeClr val="dk1"/>
              </a:buClr>
              <a:buSzPct val="100000"/>
              <a:buFont typeface="EB Garamond"/>
              <a:buChar char="-"/>
            </a:pPr>
            <a:r>
              <a:rPr lang="en" sz="4907">
                <a:solidFill>
                  <a:schemeClr val="dk1"/>
                </a:solidFill>
                <a:latin typeface="EB Garamond"/>
                <a:ea typeface="EB Garamond"/>
                <a:cs typeface="EB Garamond"/>
                <a:sym typeface="EB Garamond"/>
              </a:rPr>
              <a:t>LED lights for each piano key that tells the user to press a key with a certain finger and will flash when the wrong key is pressed.</a:t>
            </a:r>
            <a:endParaRPr sz="4907">
              <a:solidFill>
                <a:schemeClr val="dk1"/>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2107">
              <a:solidFill>
                <a:srgbClr val="595959"/>
              </a:solidFill>
              <a:latin typeface="EB Garamond"/>
              <a:ea typeface="EB Garamond"/>
              <a:cs typeface="EB Garamond"/>
              <a:sym typeface="EB Garamond"/>
            </a:endParaRPr>
          </a:p>
          <a:p>
            <a:pPr indent="0" lvl="0" marL="0" rtl="0" algn="l">
              <a:lnSpc>
                <a:spcPct val="115000"/>
              </a:lnSpc>
              <a:spcBef>
                <a:spcPts val="1200"/>
              </a:spcBef>
              <a:spcAft>
                <a:spcPts val="0"/>
              </a:spcAft>
              <a:buNone/>
            </a:pPr>
            <a:r>
              <a:t/>
            </a:r>
            <a:endParaRPr sz="1800">
              <a:solidFill>
                <a:srgbClr val="595959"/>
              </a:solidFill>
              <a:latin typeface="EB Garamond"/>
              <a:ea typeface="EB Garamond"/>
              <a:cs typeface="EB Garamond"/>
              <a:sym typeface="EB Garamond"/>
            </a:endParaRPr>
          </a:p>
          <a:p>
            <a:pPr indent="0" lvl="0" marL="457200" rtl="0" algn="l">
              <a:lnSpc>
                <a:spcPct val="115000"/>
              </a:lnSpc>
              <a:spcBef>
                <a:spcPts val="1200"/>
              </a:spcBef>
              <a:spcAft>
                <a:spcPts val="1200"/>
              </a:spcAft>
              <a:buNone/>
            </a:pPr>
            <a:r>
              <a:t/>
            </a:r>
            <a:endParaRPr sz="1800">
              <a:solidFill>
                <a:srgbClr val="595959"/>
              </a:solidFill>
              <a:latin typeface="EB Garamond"/>
              <a:ea typeface="EB Garamond"/>
              <a:cs typeface="EB Garamond"/>
              <a:sym typeface="EB Garamond"/>
            </a:endParaRPr>
          </a:p>
        </p:txBody>
      </p:sp>
      <p:pic>
        <p:nvPicPr>
          <p:cNvPr id="81" name="Google Shape;81;p16"/>
          <p:cNvPicPr preferRelativeResize="0"/>
          <p:nvPr/>
        </p:nvPicPr>
        <p:blipFill>
          <a:blip r:embed="rId4">
            <a:alphaModFix/>
          </a:blip>
          <a:stretch>
            <a:fillRect/>
          </a:stretch>
        </p:blipFill>
        <p:spPr>
          <a:xfrm>
            <a:off x="5263450" y="1119300"/>
            <a:ext cx="3814298" cy="2626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7"/>
          <p:cNvSpPr txBox="1"/>
          <p:nvPr/>
        </p:nvSpPr>
        <p:spPr>
          <a:xfrm>
            <a:off x="311700" y="1919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20">
                <a:solidFill>
                  <a:srgbClr val="000000"/>
                </a:solidFill>
                <a:latin typeface="EB Garamond Medium"/>
                <a:ea typeface="EB Garamond Medium"/>
                <a:cs typeface="EB Garamond Medium"/>
                <a:sym typeface="EB Garamond Medium"/>
              </a:rPr>
              <a:t>Main System Specifications (Keyboard / Mainboard)</a:t>
            </a:r>
            <a:endParaRPr sz="2720">
              <a:solidFill>
                <a:srgbClr val="000000"/>
              </a:solidFill>
              <a:latin typeface="EB Garamond Medium"/>
              <a:ea typeface="EB Garamond Medium"/>
              <a:cs typeface="EB Garamond Medium"/>
              <a:sym typeface="EB Garamond Medium"/>
            </a:endParaRPr>
          </a:p>
        </p:txBody>
      </p:sp>
      <p:sp>
        <p:nvSpPr>
          <p:cNvPr id="87" name="Google Shape;87;p17"/>
          <p:cNvSpPr txBox="1"/>
          <p:nvPr/>
        </p:nvSpPr>
        <p:spPr>
          <a:xfrm>
            <a:off x="464375" y="764650"/>
            <a:ext cx="8520600" cy="3752400"/>
          </a:xfrm>
          <a:prstGeom prst="rect">
            <a:avLst/>
          </a:prstGeom>
          <a:noFill/>
          <a:ln>
            <a:noFill/>
          </a:ln>
        </p:spPr>
        <p:txBody>
          <a:bodyPr anchorCtr="0" anchor="t" bIns="91425" lIns="91425" spcFirstLastPara="1" rIns="91425" wrap="square" tIns="91425">
            <a:normAutofit fontScale="85000" lnSpcReduction="20000"/>
          </a:bodyPr>
          <a:lstStyle/>
          <a:p>
            <a:pPr indent="-314115"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is applicable to any MIDI keyboard ✓</a:t>
            </a:r>
            <a:endParaRPr sz="1584">
              <a:latin typeface="EB Garamond"/>
              <a:ea typeface="EB Garamond"/>
              <a:cs typeface="EB Garamond"/>
              <a:sym typeface="EB Garamond"/>
            </a:endParaRPr>
          </a:p>
          <a:p>
            <a:pPr indent="-314115"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will present song library and data analytics to the user via a monitor Screen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Analytics include accuracy, ✓ tempo ✓ , and recommendations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Song library can be easily expanded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User will be able to change the level of training needed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User input will be done with a mouse and be responsive within 10ms ✓</a:t>
            </a:r>
            <a:endParaRPr sz="1584">
              <a:latin typeface="EB Garamond"/>
              <a:ea typeface="EB Garamond"/>
              <a:cs typeface="EB Garamond"/>
              <a:sym typeface="EB Garamond"/>
            </a:endParaRPr>
          </a:p>
          <a:p>
            <a:pPr indent="-314115" lvl="0" marL="4572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System will light individual LEDs to instruct the user to press those piano keys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 harness will have an RGB LED strip for each key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 will light up within 20ms of an instruction being sent ✓</a:t>
            </a:r>
            <a:endParaRPr sz="1584">
              <a:latin typeface="EB Garamond"/>
              <a:ea typeface="EB Garamond"/>
              <a:cs typeface="EB Garamond"/>
              <a:sym typeface="EB Garamond"/>
            </a:endParaRPr>
          </a:p>
          <a:p>
            <a:pPr indent="-314115" lvl="2" marL="13716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We expect the Piano Trainer to be able to </a:t>
            </a:r>
            <a:r>
              <a:rPr lang="en" sz="1584">
                <a:latin typeface="EB Garamond"/>
                <a:ea typeface="EB Garamond"/>
                <a:cs typeface="EB Garamond"/>
                <a:sym typeface="EB Garamond"/>
              </a:rPr>
              <a:t>accurately</a:t>
            </a:r>
            <a:r>
              <a:rPr lang="en" sz="1584">
                <a:latin typeface="EB Garamond"/>
                <a:ea typeface="EB Garamond"/>
                <a:cs typeface="EB Garamond"/>
                <a:sym typeface="EB Garamond"/>
              </a:rPr>
              <a:t> teach 16th notes at 120 BPM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latin typeface="EB Garamond"/>
                <a:ea typeface="EB Garamond"/>
                <a:cs typeface="EB Garamond"/>
                <a:sym typeface="EB Garamond"/>
              </a:rPr>
              <a:t>The LEDs on each key will light up a different color that corresponds to each finger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The LEDs will light up at a specific tempo dependent on the song choice and difficulty settings ✓</a:t>
            </a:r>
            <a:endParaRPr sz="1584">
              <a:latin typeface="EB Garamond"/>
              <a:ea typeface="EB Garamond"/>
              <a:cs typeface="EB Garamond"/>
              <a:sym typeface="EB Garamond"/>
            </a:endParaRPr>
          </a:p>
          <a:p>
            <a:pPr indent="-314115" lvl="0" marL="4572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System will use MIDI data to determine if the correct keys were pressed ✓</a:t>
            </a:r>
            <a:endParaRPr sz="1584">
              <a:solidFill>
                <a:srgbClr val="000000"/>
              </a:solidFill>
              <a:latin typeface="EB Garamond"/>
              <a:ea typeface="EB Garamond"/>
              <a:cs typeface="EB Garamond"/>
              <a:sym typeface="EB Garamond"/>
            </a:endParaRPr>
          </a:p>
          <a:p>
            <a:pPr indent="-314115" lvl="1" marL="914400" rtl="0" algn="l">
              <a:lnSpc>
                <a:spcPct val="115000"/>
              </a:lnSpc>
              <a:spcBef>
                <a:spcPts val="0"/>
              </a:spcBef>
              <a:spcAft>
                <a:spcPts val="0"/>
              </a:spcAft>
              <a:buClr>
                <a:srgbClr val="000000"/>
              </a:buClr>
              <a:buSzPct val="100000"/>
              <a:buFont typeface="EB Garamond"/>
              <a:buChar char="○"/>
            </a:pPr>
            <a:r>
              <a:rPr lang="en" sz="1584">
                <a:solidFill>
                  <a:srgbClr val="000000"/>
                </a:solidFill>
                <a:latin typeface="EB Garamond"/>
                <a:ea typeface="EB Garamond"/>
                <a:cs typeface="EB Garamond"/>
                <a:sym typeface="EB Garamond"/>
              </a:rPr>
              <a:t>MIDI Data must be interpreted quickly, within 10ms ✓</a:t>
            </a:r>
            <a:endParaRPr sz="1584">
              <a:solidFill>
                <a:srgbClr val="000000"/>
              </a:solidFill>
              <a:latin typeface="EB Garamond"/>
              <a:ea typeface="EB Garamond"/>
              <a:cs typeface="EB Garamond"/>
              <a:sym typeface="EB Garamond"/>
            </a:endParaRPr>
          </a:p>
          <a:p>
            <a:pPr indent="-314115" lvl="0" marL="4572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System will have advanced error reporting methods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There will be a reported error if the user presses correct note, but for an incorrect amount of time (i.e. presses for a half note, when it should be whole note) ✓</a:t>
            </a:r>
            <a:endParaRPr sz="1584">
              <a:latin typeface="EB Garamond"/>
              <a:ea typeface="EB Garamond"/>
              <a:cs typeface="EB Garamond"/>
              <a:sym typeface="EB Garamond"/>
            </a:endParaRPr>
          </a:p>
          <a:p>
            <a:pPr indent="-314115" lvl="1" marL="914400" rtl="0" algn="l">
              <a:lnSpc>
                <a:spcPct val="115000"/>
              </a:lnSpc>
              <a:spcBef>
                <a:spcPts val="0"/>
              </a:spcBef>
              <a:spcAft>
                <a:spcPts val="0"/>
              </a:spcAft>
              <a:buClr>
                <a:srgbClr val="595959"/>
              </a:buClr>
              <a:buSzPct val="100000"/>
              <a:buFont typeface="EB Garamond"/>
              <a:buChar char="○"/>
            </a:pPr>
            <a:r>
              <a:rPr lang="en" sz="1584">
                <a:latin typeface="EB Garamond"/>
                <a:ea typeface="EB Garamond"/>
                <a:cs typeface="EB Garamond"/>
                <a:sym typeface="EB Garamond"/>
              </a:rPr>
              <a:t>There will be a reported error if user completely misses a note altogether or an incorrect not was pressed ✓</a:t>
            </a:r>
            <a:endParaRPr sz="1584">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10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10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10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10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10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1000"/>
                                        <p:tgtEl>
                                          <p:spTgt spid="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Effect filter="fade" transition="in">
                                      <p:cBhvr>
                                        <p:cTn dur="1000"/>
                                        <p:tgtEl>
                                          <p:spTgt spid="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animEffect filter="fade" transition="in">
                                      <p:cBhvr>
                                        <p:cTn dur="1000"/>
                                        <p:tgtEl>
                                          <p:spTgt spid="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animEffect filter="fade" transition="in">
                                      <p:cBhvr>
                                        <p:cTn dur="1000"/>
                                        <p:tgtEl>
                                          <p:spTgt spid="8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9" st="9"/>
                                            </p:txEl>
                                          </p:spTgt>
                                        </p:tgtEl>
                                        <p:attrNameLst>
                                          <p:attrName>style.visibility</p:attrName>
                                        </p:attrNameLst>
                                      </p:cBhvr>
                                      <p:to>
                                        <p:strVal val="visible"/>
                                      </p:to>
                                    </p:set>
                                    <p:animEffect filter="fade" transition="in">
                                      <p:cBhvr>
                                        <p:cTn dur="1000"/>
                                        <p:tgtEl>
                                          <p:spTgt spid="8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0" st="10"/>
                                            </p:txEl>
                                          </p:spTgt>
                                        </p:tgtEl>
                                        <p:attrNameLst>
                                          <p:attrName>style.visibility</p:attrName>
                                        </p:attrNameLst>
                                      </p:cBhvr>
                                      <p:to>
                                        <p:strVal val="visible"/>
                                      </p:to>
                                    </p:set>
                                    <p:animEffect filter="fade" transition="in">
                                      <p:cBhvr>
                                        <p:cTn dur="1000"/>
                                        <p:tgtEl>
                                          <p:spTgt spid="8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1" st="11"/>
                                            </p:txEl>
                                          </p:spTgt>
                                        </p:tgtEl>
                                        <p:attrNameLst>
                                          <p:attrName>style.visibility</p:attrName>
                                        </p:attrNameLst>
                                      </p:cBhvr>
                                      <p:to>
                                        <p:strVal val="visible"/>
                                      </p:to>
                                    </p:set>
                                    <p:animEffect filter="fade" transition="in">
                                      <p:cBhvr>
                                        <p:cTn dur="1000"/>
                                        <p:tgtEl>
                                          <p:spTgt spid="8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2" st="12"/>
                                            </p:txEl>
                                          </p:spTgt>
                                        </p:tgtEl>
                                        <p:attrNameLst>
                                          <p:attrName>style.visibility</p:attrName>
                                        </p:attrNameLst>
                                      </p:cBhvr>
                                      <p:to>
                                        <p:strVal val="visible"/>
                                      </p:to>
                                    </p:set>
                                    <p:animEffect filter="fade" transition="in">
                                      <p:cBhvr>
                                        <p:cTn dur="1000"/>
                                        <p:tgtEl>
                                          <p:spTgt spid="8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3" st="13"/>
                                            </p:txEl>
                                          </p:spTgt>
                                        </p:tgtEl>
                                        <p:attrNameLst>
                                          <p:attrName>style.visibility</p:attrName>
                                        </p:attrNameLst>
                                      </p:cBhvr>
                                      <p:to>
                                        <p:strVal val="visible"/>
                                      </p:to>
                                    </p:set>
                                    <p:animEffect filter="fade" transition="in">
                                      <p:cBhvr>
                                        <p:cTn dur="1000"/>
                                        <p:tgtEl>
                                          <p:spTgt spid="8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4" st="14"/>
                                            </p:txEl>
                                          </p:spTgt>
                                        </p:tgtEl>
                                        <p:attrNameLst>
                                          <p:attrName>style.visibility</p:attrName>
                                        </p:attrNameLst>
                                      </p:cBhvr>
                                      <p:to>
                                        <p:strVal val="visible"/>
                                      </p:to>
                                    </p:set>
                                    <p:animEffect filter="fade" transition="in">
                                      <p:cBhvr>
                                        <p:cTn dur="1000"/>
                                        <p:tgtEl>
                                          <p:spTgt spid="8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5" st="15"/>
                                            </p:txEl>
                                          </p:spTgt>
                                        </p:tgtEl>
                                        <p:attrNameLst>
                                          <p:attrName>style.visibility</p:attrName>
                                        </p:attrNameLst>
                                      </p:cBhvr>
                                      <p:to>
                                        <p:strVal val="visible"/>
                                      </p:to>
                                    </p:set>
                                    <p:animEffect filter="fade" transition="in">
                                      <p:cBhvr>
                                        <p:cTn dur="1000"/>
                                        <p:tgtEl>
                                          <p:spTgt spid="87">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6" st="16"/>
                                            </p:txEl>
                                          </p:spTgt>
                                        </p:tgtEl>
                                        <p:attrNameLst>
                                          <p:attrName>style.visibility</p:attrName>
                                        </p:attrNameLst>
                                      </p:cBhvr>
                                      <p:to>
                                        <p:strVal val="visible"/>
                                      </p:to>
                                    </p:set>
                                    <p:animEffect filter="fade" transition="in">
                                      <p:cBhvr>
                                        <p:cTn dur="1000"/>
                                        <p:tgtEl>
                                          <p:spTgt spid="87">
                                            <p:txEl>
                                              <p:pRg end="16" st="1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8"/>
          <p:cNvSpPr txBox="1"/>
          <p:nvPr/>
        </p:nvSpPr>
        <p:spPr>
          <a:xfrm>
            <a:off x="311700" y="4751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20">
                <a:solidFill>
                  <a:srgbClr val="000000"/>
                </a:solidFill>
                <a:latin typeface="EB Garamond Medium"/>
                <a:ea typeface="EB Garamond Medium"/>
                <a:cs typeface="EB Garamond Medium"/>
                <a:sym typeface="EB Garamond Medium"/>
              </a:rPr>
              <a:t>Sub System Specifications (Gloves)</a:t>
            </a:r>
            <a:endParaRPr sz="2720">
              <a:solidFill>
                <a:srgbClr val="000000"/>
              </a:solidFill>
              <a:latin typeface="EB Garamond Medium"/>
              <a:ea typeface="EB Garamond Medium"/>
              <a:cs typeface="EB Garamond Medium"/>
              <a:sym typeface="EB Garamond Medium"/>
            </a:endParaRPr>
          </a:p>
        </p:txBody>
      </p:sp>
      <p:sp>
        <p:nvSpPr>
          <p:cNvPr id="93" name="Google Shape;93;p18"/>
          <p:cNvSpPr txBox="1"/>
          <p:nvPr/>
        </p:nvSpPr>
        <p:spPr>
          <a:xfrm>
            <a:off x="196500" y="1047815"/>
            <a:ext cx="8751000" cy="3752400"/>
          </a:xfrm>
          <a:prstGeom prst="rect">
            <a:avLst/>
          </a:prstGeom>
          <a:noFill/>
          <a:ln>
            <a:noFill/>
          </a:ln>
        </p:spPr>
        <p:txBody>
          <a:bodyPr anchorCtr="0" anchor="ctr" bIns="91425" lIns="91425" spcFirstLastPara="1" rIns="91425" wrap="square" tIns="91425">
            <a:normAutofit/>
          </a:bodyPr>
          <a:lstStyle/>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vibrate individual fingers </a:t>
            </a:r>
            <a:r>
              <a:rPr lang="en" sz="1684">
                <a:latin typeface="EB Garamond"/>
                <a:ea typeface="EB Garamond"/>
                <a:cs typeface="EB Garamond"/>
                <a:sym typeface="EB Garamond"/>
              </a:rPr>
              <a:t>if the corresponding colored piano key was not pressed</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user will feel the vibration within 30ms of missing a key ✓</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have a different color LED on each finger ✓</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595959"/>
              </a:buClr>
              <a:buSzPts val="1684"/>
              <a:buFont typeface="EB Garamond"/>
              <a:buChar char="○"/>
            </a:pPr>
            <a:r>
              <a:rPr lang="en" sz="1684">
                <a:latin typeface="EB Garamond"/>
                <a:ea typeface="EB Garamond"/>
                <a:cs typeface="EB Garamond"/>
                <a:sym typeface="EB Garamond"/>
              </a:rPr>
              <a:t>The LEDs for each finger will light up corresponding to the note(s) that need to be played. ✓</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595959"/>
              </a:buClr>
              <a:buSzPts val="1684"/>
              <a:buFont typeface="EB Garamond"/>
              <a:buChar char="○"/>
            </a:pPr>
            <a:r>
              <a:rPr lang="en" sz="1684">
                <a:latin typeface="EB Garamond"/>
                <a:ea typeface="EB Garamond"/>
                <a:cs typeface="EB Garamond"/>
                <a:sym typeface="EB Garamond"/>
              </a:rPr>
              <a:t>The</a:t>
            </a:r>
            <a:r>
              <a:rPr lang="en" sz="1684">
                <a:latin typeface="EB Garamond"/>
                <a:ea typeface="EB Garamond"/>
                <a:cs typeface="EB Garamond"/>
                <a:sym typeface="EB Garamond"/>
              </a:rPr>
              <a:t> LEDs will light up within 30ms from the instruction being sent from the main controller.✓ </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System will not restrict the ability to play the piano by the user</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battery life of each glove will exceed two hours and be rechargeable ✓</a:t>
            </a:r>
            <a:endParaRPr sz="1684">
              <a:latin typeface="EB Garamond"/>
              <a:ea typeface="EB Garamond"/>
              <a:cs typeface="EB Garamond"/>
              <a:sym typeface="EB Garamond"/>
            </a:endParaRPr>
          </a:p>
          <a:p>
            <a:pPr indent="-335556" lvl="0" marL="4572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The Gloves will be able to communicate to the main board via bluetooth ✓</a:t>
            </a:r>
            <a:endParaRPr sz="1684">
              <a:latin typeface="EB Garamond"/>
              <a:ea typeface="EB Garamond"/>
              <a:cs typeface="EB Garamond"/>
              <a:sym typeface="EB Garamond"/>
            </a:endParaRPr>
          </a:p>
          <a:p>
            <a:pPr indent="-335556" lvl="1" marL="914400" rtl="0" algn="l">
              <a:lnSpc>
                <a:spcPct val="115000"/>
              </a:lnSpc>
              <a:spcBef>
                <a:spcPts val="0"/>
              </a:spcBef>
              <a:spcAft>
                <a:spcPts val="0"/>
              </a:spcAft>
              <a:buClr>
                <a:srgbClr val="000000"/>
              </a:buClr>
              <a:buSzPts val="1684"/>
              <a:buFont typeface="EB Garamond"/>
              <a:buChar char="○"/>
            </a:pPr>
            <a:r>
              <a:rPr lang="en" sz="1684">
                <a:latin typeface="EB Garamond"/>
                <a:ea typeface="EB Garamond"/>
                <a:cs typeface="EB Garamond"/>
                <a:sym typeface="EB Garamond"/>
              </a:rPr>
              <a:t>Communication will be possible from within 15 feet from keyboard</a:t>
            </a:r>
            <a:endParaRPr sz="1684">
              <a:latin typeface="EB Garamond"/>
              <a:ea typeface="EB Garamond"/>
              <a:cs typeface="EB Garamond"/>
              <a:sym typeface="EB Garamond"/>
            </a:endParaRPr>
          </a:p>
          <a:p>
            <a:pPr indent="0" lvl="0" marL="0" rtl="0" algn="l">
              <a:lnSpc>
                <a:spcPct val="75000"/>
              </a:lnSpc>
              <a:spcBef>
                <a:spcPts val="1200"/>
              </a:spcBef>
              <a:spcAft>
                <a:spcPts val="1200"/>
              </a:spcAft>
              <a:buNone/>
            </a:pPr>
            <a:r>
              <a:t/>
            </a:r>
            <a:endParaRPr sz="1684">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1000"/>
                                        <p:tgtEl>
                                          <p:spTgt spid="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1000"/>
                                        <p:tgtEl>
                                          <p:spTgt spid="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1000"/>
                                        <p:tgtEl>
                                          <p:spTgt spid="9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9" st="9"/>
                                            </p:txEl>
                                          </p:spTgt>
                                        </p:tgtEl>
                                        <p:attrNameLst>
                                          <p:attrName>style.visibility</p:attrName>
                                        </p:attrNameLst>
                                      </p:cBhvr>
                                      <p:to>
                                        <p:strVal val="visible"/>
                                      </p:to>
                                    </p:set>
                                    <p:animEffect filter="fade" transition="in">
                                      <p:cBhvr>
                                        <p:cTn dur="1000"/>
                                        <p:tgtEl>
                                          <p:spTgt spid="9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9"/>
          <p:cNvSpPr txBox="1"/>
          <p:nvPr/>
        </p:nvSpPr>
        <p:spPr>
          <a:xfrm>
            <a:off x="311700" y="238539"/>
            <a:ext cx="8520600" cy="92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Testing Plan for Keyboard</a:t>
            </a:r>
            <a:endParaRPr sz="2800">
              <a:solidFill>
                <a:srgbClr val="000000"/>
              </a:solidFill>
              <a:latin typeface="EB Garamond SemiBold"/>
              <a:ea typeface="EB Garamond SemiBold"/>
              <a:cs typeface="EB Garamond SemiBold"/>
              <a:sym typeface="EB Garamond SemiBold"/>
            </a:endParaRPr>
          </a:p>
        </p:txBody>
      </p:sp>
      <p:sp>
        <p:nvSpPr>
          <p:cNvPr id="99" name="Google Shape;99;p19"/>
          <p:cNvSpPr txBox="1"/>
          <p:nvPr/>
        </p:nvSpPr>
        <p:spPr>
          <a:xfrm>
            <a:off x="311700" y="768636"/>
            <a:ext cx="8520600" cy="4041600"/>
          </a:xfrm>
          <a:prstGeom prst="rect">
            <a:avLst/>
          </a:prstGeom>
          <a:noFill/>
          <a:ln>
            <a:noFill/>
          </a:ln>
        </p:spPr>
        <p:txBody>
          <a:bodyPr anchorCtr="0" anchor="t" bIns="91425" lIns="91425" spcFirstLastPara="1" rIns="91425" wrap="square" tIns="91425">
            <a:noAutofit/>
          </a:bodyPr>
          <a:lstStyle/>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Plug in the system to any other MIDI enabled piano and see if it interfaces</a:t>
            </a:r>
            <a:endParaRPr sz="131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Press a key on the keyboard and listen to the note played through speakers/headphones</a:t>
            </a:r>
            <a:endParaRPr sz="131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Visually confirm the screen presents song library and data analytics after the song is played</a:t>
            </a:r>
            <a:endParaRPr sz="131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the screen presents accuracy and tempo data</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Go through the process of adding a song</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Change the training level and view the change when a song is played</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Confirm the input to the GUI works by </a:t>
            </a:r>
            <a:r>
              <a:rPr lang="en" sz="1124">
                <a:solidFill>
                  <a:schemeClr val="dk1"/>
                </a:solidFill>
                <a:latin typeface="EB Garamond"/>
                <a:ea typeface="EB Garamond"/>
                <a:cs typeface="EB Garamond"/>
                <a:sym typeface="EB Garamond"/>
              </a:rPr>
              <a:t>accessing</a:t>
            </a:r>
            <a:r>
              <a:rPr lang="en" sz="1124">
                <a:solidFill>
                  <a:schemeClr val="dk1"/>
                </a:solidFill>
                <a:latin typeface="EB Garamond"/>
                <a:ea typeface="EB Garamond"/>
                <a:cs typeface="EB Garamond"/>
                <a:sym typeface="EB Garamond"/>
              </a:rPr>
              <a:t> the song library</a:t>
            </a:r>
            <a:endParaRPr sz="1124">
              <a:solidFill>
                <a:schemeClr val="dk1"/>
              </a:solidFill>
              <a:latin typeface="EB Garamond"/>
              <a:ea typeface="EB Garamond"/>
              <a:cs typeface="EB Garamond"/>
              <a:sym typeface="EB Garamond"/>
            </a:endParaRPr>
          </a:p>
          <a:p>
            <a:pPr indent="-299997" lvl="1" marL="13716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the system is able to update the screen once a button has been pressed using timestamps within code to confirm they match our system specifications of 10ms</a:t>
            </a:r>
            <a:endParaRPr sz="112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Visually confirm the LEDs light up the correct notes on the keyboard when the song is being played</a:t>
            </a:r>
            <a:endParaRPr sz="131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that each key has its own RGB LED</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the system is able to update the RGB LED of a key using timestamps within the code to confirm they match our system specifications of 30ms</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Visually confirm that the colors of the LEDs on the keys are of the same color of the finger needed to play it</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tempo of the notes being illuminated on the keyboard using timestamps and then compare to the tempo of the song</a:t>
            </a:r>
            <a:endParaRPr sz="1124">
              <a:solidFill>
                <a:schemeClr val="dk1"/>
              </a:solidFill>
              <a:latin typeface="EB Garamond"/>
              <a:ea typeface="EB Garamond"/>
              <a:cs typeface="EB Garamond"/>
              <a:sym typeface="EB Garamond"/>
            </a:endParaRPr>
          </a:p>
          <a:p>
            <a:pPr indent="-312062" lvl="0" marL="457200" rtl="0" algn="l">
              <a:lnSpc>
                <a:spcPct val="105000"/>
              </a:lnSpc>
              <a:spcBef>
                <a:spcPts val="0"/>
              </a:spcBef>
              <a:spcAft>
                <a:spcPts val="0"/>
              </a:spcAft>
              <a:buClr>
                <a:schemeClr val="dk1"/>
              </a:buClr>
              <a:buSzPts val="1314"/>
              <a:buFont typeface="EB Garamond"/>
              <a:buChar char="●"/>
            </a:pPr>
            <a:r>
              <a:rPr lang="en" sz="1314">
                <a:solidFill>
                  <a:schemeClr val="dk1"/>
                </a:solidFill>
                <a:latin typeface="EB Garamond"/>
                <a:ea typeface="EB Garamond"/>
                <a:cs typeface="EB Garamond"/>
                <a:sym typeface="EB Garamond"/>
              </a:rPr>
              <a:t>Set up a test program that shows the note being pressed by the user on the MIDI keyboard</a:t>
            </a:r>
            <a:endParaRPr sz="131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Measure the time between pressing the key and the system interpreting the note within the code to confirm they match our system specification of 10ms</a:t>
            </a:r>
            <a:endParaRPr sz="1124">
              <a:solidFill>
                <a:schemeClr val="dk1"/>
              </a:solidFill>
              <a:latin typeface="EB Garamond"/>
              <a:ea typeface="EB Garamond"/>
              <a:cs typeface="EB Garamond"/>
              <a:sym typeface="EB Garamond"/>
            </a:endParaRPr>
          </a:p>
          <a:p>
            <a:pPr indent="-299997" lvl="1" marL="914400" rtl="0" algn="l">
              <a:lnSpc>
                <a:spcPct val="105000"/>
              </a:lnSpc>
              <a:spcBef>
                <a:spcPts val="0"/>
              </a:spcBef>
              <a:spcAft>
                <a:spcPts val="0"/>
              </a:spcAft>
              <a:buClr>
                <a:schemeClr val="dk1"/>
              </a:buClr>
              <a:buSzPts val="1124"/>
              <a:buFont typeface="EB Garamond"/>
              <a:buChar char="○"/>
            </a:pPr>
            <a:r>
              <a:rPr lang="en" sz="1124">
                <a:solidFill>
                  <a:schemeClr val="dk1"/>
                </a:solidFill>
                <a:latin typeface="EB Garamond"/>
                <a:ea typeface="EB Garamond"/>
                <a:cs typeface="EB Garamond"/>
                <a:sym typeface="EB Garamond"/>
              </a:rPr>
              <a:t>Program also outputs an error if user presses note for incorrect amount of time, visual confirmation. </a:t>
            </a:r>
            <a:endParaRPr sz="1124">
              <a:solidFill>
                <a:schemeClr val="dk1"/>
              </a:solidFill>
              <a:latin typeface="EB Garamond"/>
              <a:ea typeface="EB Garamond"/>
              <a:cs typeface="EB Garamond"/>
              <a:sym typeface="EB Garamond"/>
            </a:endParaRPr>
          </a:p>
          <a:p>
            <a:pPr indent="0" lvl="0" marL="0" rtl="0" algn="l">
              <a:lnSpc>
                <a:spcPct val="105000"/>
              </a:lnSpc>
              <a:spcBef>
                <a:spcPts val="1200"/>
              </a:spcBef>
              <a:spcAft>
                <a:spcPts val="0"/>
              </a:spcAft>
              <a:buNone/>
            </a:pPr>
            <a:r>
              <a:t/>
            </a:r>
            <a:endParaRPr sz="1124">
              <a:solidFill>
                <a:schemeClr val="dk1"/>
              </a:solidFill>
              <a:latin typeface="EB Garamond"/>
              <a:ea typeface="EB Garamond"/>
              <a:cs typeface="EB Garamond"/>
              <a:sym typeface="EB Garamond"/>
            </a:endParaRPr>
          </a:p>
          <a:p>
            <a:pPr indent="0" lvl="0" marL="0" rtl="0" algn="l">
              <a:lnSpc>
                <a:spcPct val="105000"/>
              </a:lnSpc>
              <a:spcBef>
                <a:spcPts val="1200"/>
              </a:spcBef>
              <a:spcAft>
                <a:spcPts val="0"/>
              </a:spcAft>
              <a:buSzPts val="523"/>
              <a:buNone/>
            </a:pPr>
            <a:r>
              <a:t/>
            </a:r>
            <a:endParaRPr sz="955">
              <a:solidFill>
                <a:srgbClr val="595959"/>
              </a:solidFill>
              <a:latin typeface="EB Garamond"/>
              <a:ea typeface="EB Garamond"/>
              <a:cs typeface="EB Garamond"/>
              <a:sym typeface="EB Garamond"/>
            </a:endParaRPr>
          </a:p>
          <a:p>
            <a:pPr indent="0" lvl="0" marL="457200" rtl="0" algn="l">
              <a:lnSpc>
                <a:spcPct val="105000"/>
              </a:lnSpc>
              <a:spcBef>
                <a:spcPts val="1200"/>
              </a:spcBef>
              <a:spcAft>
                <a:spcPts val="1200"/>
              </a:spcAft>
              <a:buSzPts val="523"/>
              <a:buNone/>
            </a:pPr>
            <a:r>
              <a:t/>
            </a:r>
            <a:endParaRPr sz="955">
              <a:solidFill>
                <a:srgbClr val="595959"/>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animEffect filter="fade" transition="in">
                                      <p:cBhvr>
                                        <p:cTn dur="1000"/>
                                        <p:tgtEl>
                                          <p:spTgt spid="9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animEffect filter="fade" transition="in">
                                      <p:cBhvr>
                                        <p:cTn dur="1000"/>
                                        <p:tgtEl>
                                          <p:spTgt spid="9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animEffect filter="fade" transition="in">
                                      <p:cBhvr>
                                        <p:cTn dur="1000"/>
                                        <p:tgtEl>
                                          <p:spTgt spid="9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animEffect filter="fade" transition="in">
                                      <p:cBhvr>
                                        <p:cTn dur="1000"/>
                                        <p:tgtEl>
                                          <p:spTgt spid="9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animEffect filter="fade" transition="in">
                                      <p:cBhvr>
                                        <p:cTn dur="1000"/>
                                        <p:tgtEl>
                                          <p:spTgt spid="9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animEffect filter="fade" transition="in">
                                      <p:cBhvr>
                                        <p:cTn dur="1000"/>
                                        <p:tgtEl>
                                          <p:spTgt spid="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9" st="9"/>
                                            </p:txEl>
                                          </p:spTgt>
                                        </p:tgtEl>
                                        <p:attrNameLst>
                                          <p:attrName>style.visibility</p:attrName>
                                        </p:attrNameLst>
                                      </p:cBhvr>
                                      <p:to>
                                        <p:strVal val="visible"/>
                                      </p:to>
                                    </p:set>
                                    <p:animEffect filter="fade" transition="in">
                                      <p:cBhvr>
                                        <p:cTn dur="1000"/>
                                        <p:tgtEl>
                                          <p:spTgt spid="9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0" st="10"/>
                                            </p:txEl>
                                          </p:spTgt>
                                        </p:tgtEl>
                                        <p:attrNameLst>
                                          <p:attrName>style.visibility</p:attrName>
                                        </p:attrNameLst>
                                      </p:cBhvr>
                                      <p:to>
                                        <p:strVal val="visible"/>
                                      </p:to>
                                    </p:set>
                                    <p:animEffect filter="fade" transition="in">
                                      <p:cBhvr>
                                        <p:cTn dur="1000"/>
                                        <p:tgtEl>
                                          <p:spTgt spid="9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1" st="11"/>
                                            </p:txEl>
                                          </p:spTgt>
                                        </p:tgtEl>
                                        <p:attrNameLst>
                                          <p:attrName>style.visibility</p:attrName>
                                        </p:attrNameLst>
                                      </p:cBhvr>
                                      <p:to>
                                        <p:strVal val="visible"/>
                                      </p:to>
                                    </p:set>
                                    <p:animEffect filter="fade" transition="in">
                                      <p:cBhvr>
                                        <p:cTn dur="1000"/>
                                        <p:tgtEl>
                                          <p:spTgt spid="9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2" st="12"/>
                                            </p:txEl>
                                          </p:spTgt>
                                        </p:tgtEl>
                                        <p:attrNameLst>
                                          <p:attrName>style.visibility</p:attrName>
                                        </p:attrNameLst>
                                      </p:cBhvr>
                                      <p:to>
                                        <p:strVal val="visible"/>
                                      </p:to>
                                    </p:set>
                                    <p:animEffect filter="fade" transition="in">
                                      <p:cBhvr>
                                        <p:cTn dur="1000"/>
                                        <p:tgtEl>
                                          <p:spTgt spid="9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3" st="13"/>
                                            </p:txEl>
                                          </p:spTgt>
                                        </p:tgtEl>
                                        <p:attrNameLst>
                                          <p:attrName>style.visibility</p:attrName>
                                        </p:attrNameLst>
                                      </p:cBhvr>
                                      <p:to>
                                        <p:strVal val="visible"/>
                                      </p:to>
                                    </p:set>
                                    <p:animEffect filter="fade" transition="in">
                                      <p:cBhvr>
                                        <p:cTn dur="1000"/>
                                        <p:tgtEl>
                                          <p:spTgt spid="99">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4" st="14"/>
                                            </p:txEl>
                                          </p:spTgt>
                                        </p:tgtEl>
                                        <p:attrNameLst>
                                          <p:attrName>style.visibility</p:attrName>
                                        </p:attrNameLst>
                                      </p:cBhvr>
                                      <p:to>
                                        <p:strVal val="visible"/>
                                      </p:to>
                                    </p:set>
                                    <p:animEffect filter="fade" transition="in">
                                      <p:cBhvr>
                                        <p:cTn dur="1000"/>
                                        <p:tgtEl>
                                          <p:spTgt spid="99">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5" st="15"/>
                                            </p:txEl>
                                          </p:spTgt>
                                        </p:tgtEl>
                                        <p:attrNameLst>
                                          <p:attrName>style.visibility</p:attrName>
                                        </p:attrNameLst>
                                      </p:cBhvr>
                                      <p:to>
                                        <p:strVal val="visible"/>
                                      </p:to>
                                    </p:set>
                                    <p:animEffect filter="fade" transition="in">
                                      <p:cBhvr>
                                        <p:cTn dur="1000"/>
                                        <p:tgtEl>
                                          <p:spTgt spid="99">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6" st="16"/>
                                            </p:txEl>
                                          </p:spTgt>
                                        </p:tgtEl>
                                        <p:attrNameLst>
                                          <p:attrName>style.visibility</p:attrName>
                                        </p:attrNameLst>
                                      </p:cBhvr>
                                      <p:to>
                                        <p:strVal val="visible"/>
                                      </p:to>
                                    </p:set>
                                    <p:animEffect filter="fade" transition="in">
                                      <p:cBhvr>
                                        <p:cTn dur="1000"/>
                                        <p:tgtEl>
                                          <p:spTgt spid="99">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7" st="17"/>
                                            </p:txEl>
                                          </p:spTgt>
                                        </p:tgtEl>
                                        <p:attrNameLst>
                                          <p:attrName>style.visibility</p:attrName>
                                        </p:attrNameLst>
                                      </p:cBhvr>
                                      <p:to>
                                        <p:strVal val="visible"/>
                                      </p:to>
                                    </p:set>
                                    <p:animEffect filter="fade" transition="in">
                                      <p:cBhvr>
                                        <p:cTn dur="1000"/>
                                        <p:tgtEl>
                                          <p:spTgt spid="99">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8" st="18"/>
                                            </p:txEl>
                                          </p:spTgt>
                                        </p:tgtEl>
                                        <p:attrNameLst>
                                          <p:attrName>style.visibility</p:attrName>
                                        </p:attrNameLst>
                                      </p:cBhvr>
                                      <p:to>
                                        <p:strVal val="visible"/>
                                      </p:to>
                                    </p:set>
                                    <p:animEffect filter="fade" transition="in">
                                      <p:cBhvr>
                                        <p:cTn dur="1000"/>
                                        <p:tgtEl>
                                          <p:spTgt spid="99">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0"/>
          <p:cNvSpPr txBox="1"/>
          <p:nvPr/>
        </p:nvSpPr>
        <p:spPr>
          <a:xfrm>
            <a:off x="311700" y="554978"/>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800">
                <a:latin typeface="EB Garamond SemiBold"/>
                <a:ea typeface="EB Garamond SemiBold"/>
                <a:cs typeface="EB Garamond SemiBold"/>
                <a:sym typeface="EB Garamond SemiBold"/>
              </a:rPr>
              <a:t>Testing Plan for Gloves</a:t>
            </a:r>
            <a:endParaRPr sz="2800">
              <a:solidFill>
                <a:srgbClr val="000000"/>
              </a:solidFill>
              <a:latin typeface="EB Garamond SemiBold"/>
              <a:ea typeface="EB Garamond SemiBold"/>
              <a:cs typeface="EB Garamond SemiBold"/>
              <a:sym typeface="EB Garamond SemiBold"/>
            </a:endParaRPr>
          </a:p>
        </p:txBody>
      </p:sp>
      <p:sp>
        <p:nvSpPr>
          <p:cNvPr id="105" name="Google Shape;105;p20"/>
          <p:cNvSpPr txBox="1"/>
          <p:nvPr/>
        </p:nvSpPr>
        <p:spPr>
          <a:xfrm>
            <a:off x="311700" y="820865"/>
            <a:ext cx="8520600" cy="30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300">
              <a:solidFill>
                <a:srgbClr val="595959"/>
              </a:solidFill>
              <a:latin typeface="EB Garamond"/>
              <a:ea typeface="EB Garamond"/>
              <a:cs typeface="EB Garamond"/>
              <a:sym typeface="EB Garamond"/>
            </a:endParaRPr>
          </a:p>
          <a:p>
            <a:pPr indent="-311150" lvl="0" marL="457200" rtl="0" algn="l">
              <a:lnSpc>
                <a:spcPct val="115000"/>
              </a:lnSpc>
              <a:spcBef>
                <a:spcPts val="1200"/>
              </a:spcBef>
              <a:spcAft>
                <a:spcPts val="0"/>
              </a:spcAft>
              <a:buClr>
                <a:srgbClr val="595959"/>
              </a:buClr>
              <a:buSzPts val="1300"/>
              <a:buFont typeface="EB Garamond"/>
              <a:buChar char="●"/>
            </a:pPr>
            <a:r>
              <a:rPr lang="en" sz="1300">
                <a:solidFill>
                  <a:schemeClr val="dk2"/>
                </a:solidFill>
                <a:latin typeface="EB Garamond"/>
                <a:ea typeface="EB Garamond"/>
                <a:cs typeface="EB Garamond"/>
                <a:sym typeface="EB Garamond"/>
              </a:rPr>
              <a:t>Place the gloves on a user and confirm they are able to move their fingers without restriction and have no issue playing individual keys on the keyboard</a:t>
            </a:r>
            <a:endParaRPr sz="1300">
              <a:solidFill>
                <a:srgbClr val="595959"/>
              </a:solidFill>
              <a:latin typeface="EB Garamond"/>
              <a:ea typeface="EB Garamond"/>
              <a:cs typeface="EB Garamond"/>
              <a:sym typeface="EB Garamond"/>
            </a:endParaRPr>
          </a:p>
          <a:p>
            <a:pPr indent="-311150" lvl="0" marL="457200" rtl="0" algn="l">
              <a:lnSpc>
                <a:spcPct val="115000"/>
              </a:lnSpc>
              <a:spcBef>
                <a:spcPts val="0"/>
              </a:spcBef>
              <a:spcAft>
                <a:spcPts val="0"/>
              </a:spcAft>
              <a:buClr>
                <a:srgbClr val="595959"/>
              </a:buClr>
              <a:buSzPts val="1300"/>
              <a:buFont typeface="EB Garamond"/>
              <a:buChar char="●"/>
            </a:pPr>
            <a:r>
              <a:rPr lang="en" sz="1300">
                <a:solidFill>
                  <a:schemeClr val="dk2"/>
                </a:solidFill>
                <a:latin typeface="EB Garamond"/>
                <a:ea typeface="EB Garamond"/>
                <a:cs typeface="EB Garamond"/>
                <a:sym typeface="EB Garamond"/>
              </a:rPr>
              <a:t>Visually confirm a different color LED on each of the 10 fingers</a:t>
            </a:r>
            <a:endParaRPr sz="1300">
              <a:solidFill>
                <a:srgbClr val="595959"/>
              </a:solidFill>
              <a:latin typeface="EB Garamond"/>
              <a:ea typeface="EB Garamond"/>
              <a:cs typeface="EB Garamond"/>
              <a:sym typeface="EB Garamond"/>
            </a:endParaRPr>
          </a:p>
          <a:p>
            <a:pPr indent="-311150" lvl="0" marL="457200" rtl="0" algn="l">
              <a:lnSpc>
                <a:spcPct val="115000"/>
              </a:lnSpc>
              <a:spcBef>
                <a:spcPts val="0"/>
              </a:spcBef>
              <a:spcAft>
                <a:spcPts val="0"/>
              </a:spcAft>
              <a:buClr>
                <a:srgbClr val="595959"/>
              </a:buClr>
              <a:buSzPts val="1300"/>
              <a:buFont typeface="EB Garamond"/>
              <a:buChar char="●"/>
            </a:pPr>
            <a:r>
              <a:rPr lang="en" sz="1300">
                <a:solidFill>
                  <a:srgbClr val="595959"/>
                </a:solidFill>
                <a:latin typeface="EB Garamond"/>
                <a:ea typeface="EB Garamond"/>
                <a:cs typeface="EB Garamond"/>
                <a:sym typeface="EB Garamond"/>
              </a:rPr>
              <a:t>User will miss a note presented on the keyboard and feel the resulting vibration on the finger</a:t>
            </a:r>
            <a:endParaRPr sz="1300">
              <a:solidFill>
                <a:srgbClr val="595959"/>
              </a:solidFill>
              <a:latin typeface="EB Garamond"/>
              <a:ea typeface="EB Garamond"/>
              <a:cs typeface="EB Garamond"/>
              <a:sym typeface="EB Garamond"/>
            </a:endParaRPr>
          </a:p>
          <a:p>
            <a:pPr indent="-311150" lvl="1" marL="914400" rtl="0" algn="l">
              <a:lnSpc>
                <a:spcPct val="115000"/>
              </a:lnSpc>
              <a:spcBef>
                <a:spcPts val="0"/>
              </a:spcBef>
              <a:spcAft>
                <a:spcPts val="0"/>
              </a:spcAft>
              <a:buClr>
                <a:srgbClr val="595959"/>
              </a:buClr>
              <a:buSzPts val="1300"/>
              <a:buFont typeface="EB Garamond"/>
              <a:buChar char="○"/>
            </a:pPr>
            <a:r>
              <a:rPr lang="en" sz="1300">
                <a:solidFill>
                  <a:srgbClr val="595959"/>
                </a:solidFill>
                <a:latin typeface="EB Garamond"/>
                <a:ea typeface="EB Garamond"/>
                <a:cs typeface="EB Garamond"/>
                <a:sym typeface="EB Garamond"/>
              </a:rPr>
              <a:t>Measure the time between missing a note and the analog signal being sent to the motor using timestamps within the code and confirm they are under 30ms</a:t>
            </a:r>
            <a:endParaRPr sz="1300">
              <a:solidFill>
                <a:srgbClr val="595959"/>
              </a:solidFill>
              <a:latin typeface="EB Garamond"/>
              <a:ea typeface="EB Garamond"/>
              <a:cs typeface="EB Garamond"/>
              <a:sym typeface="EB Garamond"/>
            </a:endParaRPr>
          </a:p>
          <a:p>
            <a:pPr indent="-311150" lvl="0" marL="457200" rtl="0" algn="l">
              <a:lnSpc>
                <a:spcPct val="115000"/>
              </a:lnSpc>
              <a:spcBef>
                <a:spcPts val="0"/>
              </a:spcBef>
              <a:spcAft>
                <a:spcPts val="0"/>
              </a:spcAft>
              <a:buClr>
                <a:srgbClr val="595959"/>
              </a:buClr>
              <a:buSzPts val="1300"/>
              <a:buFont typeface="EB Garamond"/>
              <a:buChar char="●"/>
            </a:pPr>
            <a:r>
              <a:rPr lang="en" sz="1300">
                <a:solidFill>
                  <a:srgbClr val="595959"/>
                </a:solidFill>
                <a:latin typeface="EB Garamond"/>
                <a:ea typeface="EB Garamond"/>
                <a:cs typeface="EB Garamond"/>
                <a:sym typeface="EB Garamond"/>
              </a:rPr>
              <a:t> Use the gloves for an extended period of time under an average load of use and confirm they function for at least two hours</a:t>
            </a:r>
            <a:endParaRPr sz="1300">
              <a:solidFill>
                <a:srgbClr val="595959"/>
              </a:solidFill>
              <a:latin typeface="EB Garamond"/>
              <a:ea typeface="EB Garamond"/>
              <a:cs typeface="EB Garamond"/>
              <a:sym typeface="EB Garamond"/>
            </a:endParaRPr>
          </a:p>
          <a:p>
            <a:pPr indent="-311150" lvl="0" marL="457200" rtl="0" algn="l">
              <a:lnSpc>
                <a:spcPct val="115000"/>
              </a:lnSpc>
              <a:spcBef>
                <a:spcPts val="0"/>
              </a:spcBef>
              <a:spcAft>
                <a:spcPts val="0"/>
              </a:spcAft>
              <a:buClr>
                <a:srgbClr val="595959"/>
              </a:buClr>
              <a:buSzPts val="1300"/>
              <a:buFont typeface="EB Garamond"/>
              <a:buChar char="●"/>
            </a:pPr>
            <a:r>
              <a:rPr lang="en" sz="1300">
                <a:solidFill>
                  <a:srgbClr val="595959"/>
                </a:solidFill>
                <a:latin typeface="EB Garamond"/>
                <a:ea typeface="EB Garamond"/>
                <a:cs typeface="EB Garamond"/>
                <a:sym typeface="EB Garamond"/>
              </a:rPr>
              <a:t>Set up a test program on the main board that communicates with the gloves over Bluetooth that illuminates certain LEDs on the gloves fingers</a:t>
            </a:r>
            <a:endParaRPr sz="1300">
              <a:solidFill>
                <a:srgbClr val="595959"/>
              </a:solidFill>
              <a:latin typeface="EB Garamond"/>
              <a:ea typeface="EB Garamond"/>
              <a:cs typeface="EB Garamond"/>
              <a:sym typeface="EB Garamond"/>
            </a:endParaRPr>
          </a:p>
          <a:p>
            <a:pPr indent="-311150" lvl="1" marL="914400" rtl="0" algn="l">
              <a:lnSpc>
                <a:spcPct val="115000"/>
              </a:lnSpc>
              <a:spcBef>
                <a:spcPts val="0"/>
              </a:spcBef>
              <a:spcAft>
                <a:spcPts val="0"/>
              </a:spcAft>
              <a:buClr>
                <a:srgbClr val="595959"/>
              </a:buClr>
              <a:buSzPts val="1300"/>
              <a:buFont typeface="EB Garamond"/>
              <a:buChar char="○"/>
            </a:pPr>
            <a:r>
              <a:rPr lang="en" sz="1300">
                <a:solidFill>
                  <a:srgbClr val="595959"/>
                </a:solidFill>
                <a:latin typeface="EB Garamond"/>
                <a:ea typeface="EB Garamond"/>
                <a:cs typeface="EB Garamond"/>
                <a:sym typeface="EB Garamond"/>
              </a:rPr>
              <a:t>  User will stand 15 feet away from the main board and confirm that the system is able to communicate with the gloves by visually confirming that fingers are still illuminated.</a:t>
            </a:r>
            <a:endParaRPr sz="1300">
              <a:solidFill>
                <a:srgbClr val="595959"/>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000"/>
                                        <p:tgtEl>
                                          <p:spTgt spid="10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nvSpPr>
        <p:spPr>
          <a:xfrm>
            <a:off x="189725" y="1732850"/>
            <a:ext cx="2073900" cy="10002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en" sz="2800">
                <a:latin typeface="EB Garamond SemiBold"/>
                <a:ea typeface="EB Garamond SemiBold"/>
                <a:cs typeface="EB Garamond SemiBold"/>
                <a:sym typeface="EB Garamond SemiBold"/>
              </a:rPr>
              <a:t>Hardware Design </a:t>
            </a:r>
            <a:endParaRPr sz="2800">
              <a:latin typeface="EB Garamond SemiBold"/>
              <a:ea typeface="EB Garamond SemiBold"/>
              <a:cs typeface="EB Garamond SemiBold"/>
              <a:sym typeface="EB Garamond SemiBold"/>
            </a:endParaRPr>
          </a:p>
          <a:p>
            <a:pPr indent="0" lvl="0" marL="0" rtl="0" algn="ctr">
              <a:spcBef>
                <a:spcPts val="0"/>
              </a:spcBef>
              <a:spcAft>
                <a:spcPts val="0"/>
              </a:spcAft>
              <a:buNone/>
            </a:pPr>
            <a:r>
              <a:rPr lang="en" sz="2800">
                <a:latin typeface="EB Garamond SemiBold"/>
                <a:ea typeface="EB Garamond SemiBold"/>
                <a:cs typeface="EB Garamond SemiBold"/>
                <a:sym typeface="EB Garamond SemiBold"/>
              </a:rPr>
              <a:t>(Block Diagram)</a:t>
            </a:r>
            <a:endParaRPr sz="2800">
              <a:solidFill>
                <a:srgbClr val="000000"/>
              </a:solidFill>
              <a:latin typeface="EB Garamond SemiBold"/>
              <a:ea typeface="EB Garamond SemiBold"/>
              <a:cs typeface="EB Garamond SemiBold"/>
              <a:sym typeface="EB Garamond SemiBold"/>
            </a:endParaRPr>
          </a:p>
        </p:txBody>
      </p:sp>
      <p:pic>
        <p:nvPicPr>
          <p:cNvPr id="111" name="Google Shape;111;p21"/>
          <p:cNvPicPr preferRelativeResize="0"/>
          <p:nvPr/>
        </p:nvPicPr>
        <p:blipFill rotWithShape="1">
          <a:blip r:embed="rId4">
            <a:alphaModFix/>
          </a:blip>
          <a:srcRect b="0" l="2419" r="0" t="0"/>
          <a:stretch/>
        </p:blipFill>
        <p:spPr>
          <a:xfrm>
            <a:off x="2524050" y="-155350"/>
            <a:ext cx="5742426" cy="4734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