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1F4BDA7-40BB-49A7-B086-9ED8EA791BD7}">
  <a:tblStyle styleId="{21F4BDA7-40BB-49A7-B086-9ED8EA791BD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973c9e14d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973c9e14d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973c9e14d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973c9e14d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97710ae1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97710ae1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7e55a7aa1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97e55a7aa1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9a0b682d6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9a0b682d6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9a0b682d61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9a0b682d61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97e1a60d8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97e1a60d8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9a0b682d61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9a0b682d61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9a3a82438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9a3a82438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96d78fe409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96d78fe409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973c9e14d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973c9e14d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973c9e14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973c9e14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7e55a7a1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97e55a7a1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97e55a7aa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97e55a7aa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9859b3d2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9859b3d2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8.jpg"/><Relationship Id="rId5" Type="http://schemas.openxmlformats.org/officeDocument/2006/relationships/image" Target="../media/image8.jpg"/><Relationship Id="rId6" Type="http://schemas.openxmlformats.org/officeDocument/2006/relationships/image" Target="../media/image17.jpg"/><Relationship Id="rId7"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10.jpg"/><Relationship Id="rId6" Type="http://schemas.openxmlformats.org/officeDocument/2006/relationships/image" Target="../media/image4.jpg"/><Relationship Id="rId7"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smartfenestra.com/produc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500"/>
              <a:t>Active Window Control Module</a:t>
            </a:r>
            <a:endParaRPr sz="4500"/>
          </a:p>
          <a:p>
            <a:pPr indent="0" lvl="0" marL="0" rtl="0" algn="ctr">
              <a:spcBef>
                <a:spcPts val="0"/>
              </a:spcBef>
              <a:spcAft>
                <a:spcPts val="0"/>
              </a:spcAft>
              <a:buNone/>
            </a:pPr>
            <a:r>
              <a:rPr lang="en" sz="4500"/>
              <a:t>Preliminary Design Review</a:t>
            </a:r>
            <a:endParaRPr sz="450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a:t>By </a:t>
            </a:r>
            <a:r>
              <a:rPr lang="en" sz="1500"/>
              <a:t>Maxwell Rapier, </a:t>
            </a:r>
            <a:r>
              <a:rPr lang="en" sz="1500"/>
              <a:t>Andrew Hartnett, Jonathan Townsend, and Damian Gunadasa</a:t>
            </a:r>
            <a:endParaRPr sz="1500"/>
          </a:p>
        </p:txBody>
      </p:sp>
      <p:pic>
        <p:nvPicPr>
          <p:cNvPr id="56" name="Google Shape;56;p13"/>
          <p:cNvPicPr preferRelativeResize="0"/>
          <p:nvPr/>
        </p:nvPicPr>
        <p:blipFill>
          <a:blip r:embed="rId3">
            <a:alphaModFix/>
          </a:blip>
          <a:stretch>
            <a:fillRect/>
          </a:stretch>
        </p:blipFill>
        <p:spPr>
          <a:xfrm>
            <a:off x="4182075" y="3410125"/>
            <a:ext cx="779850" cy="1436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11700" y="2340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System Software Block Diagram</a:t>
            </a:r>
            <a:endParaRPr b="1"/>
          </a:p>
        </p:txBody>
      </p:sp>
      <p:pic>
        <p:nvPicPr>
          <p:cNvPr id="132" name="Google Shape;132;p22"/>
          <p:cNvPicPr preferRelativeResize="0"/>
          <p:nvPr/>
        </p:nvPicPr>
        <p:blipFill>
          <a:blip r:embed="rId3">
            <a:alphaModFix/>
          </a:blip>
          <a:stretch>
            <a:fillRect/>
          </a:stretch>
        </p:blipFill>
        <p:spPr>
          <a:xfrm>
            <a:off x="4621125" y="1913500"/>
            <a:ext cx="4299475" cy="2727700"/>
          </a:xfrm>
          <a:prstGeom prst="rect">
            <a:avLst/>
          </a:prstGeom>
          <a:noFill/>
          <a:ln>
            <a:noFill/>
          </a:ln>
        </p:spPr>
      </p:pic>
      <p:sp>
        <p:nvSpPr>
          <p:cNvPr id="133" name="Google Shape;133;p22"/>
          <p:cNvSpPr txBox="1"/>
          <p:nvPr/>
        </p:nvSpPr>
        <p:spPr>
          <a:xfrm>
            <a:off x="5153525" y="4600975"/>
            <a:ext cx="57864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Source: </a:t>
            </a:r>
            <a:r>
              <a:rPr lang="en" sz="1000"/>
              <a:t>Manhattan2 Active Window Development Initiative</a:t>
            </a:r>
            <a:endParaRPr sz="1000"/>
          </a:p>
        </p:txBody>
      </p:sp>
      <p:pic>
        <p:nvPicPr>
          <p:cNvPr id="134" name="Google Shape;134;p22"/>
          <p:cNvPicPr preferRelativeResize="0"/>
          <p:nvPr/>
        </p:nvPicPr>
        <p:blipFill>
          <a:blip r:embed="rId4">
            <a:alphaModFix/>
          </a:blip>
          <a:stretch>
            <a:fillRect/>
          </a:stretch>
        </p:blipFill>
        <p:spPr>
          <a:xfrm>
            <a:off x="228600" y="882950"/>
            <a:ext cx="3771061" cy="40319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1" name="Google Shape;141;p23"/>
          <p:cNvPicPr preferRelativeResize="0"/>
          <p:nvPr/>
        </p:nvPicPr>
        <p:blipFill>
          <a:blip r:embed="rId3">
            <a:alphaModFix/>
          </a:blip>
          <a:stretch>
            <a:fillRect/>
          </a:stretch>
        </p:blipFill>
        <p:spPr>
          <a:xfrm>
            <a:off x="0" y="0"/>
            <a:ext cx="9144001"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Significant Custom Hardware</a:t>
            </a:r>
            <a:endParaRPr/>
          </a:p>
        </p:txBody>
      </p:sp>
      <p:sp>
        <p:nvSpPr>
          <p:cNvPr id="147" name="Google Shape;147;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Microcontroller </a:t>
            </a:r>
            <a:endParaRPr/>
          </a:p>
          <a:p>
            <a:pPr indent="-317500" lvl="1" marL="914400" rtl="0" algn="l">
              <a:spcBef>
                <a:spcPts val="0"/>
              </a:spcBef>
              <a:spcAft>
                <a:spcPts val="0"/>
              </a:spcAft>
              <a:buSzPts val="1400"/>
              <a:buChar char="○"/>
            </a:pPr>
            <a:r>
              <a:rPr lang="en"/>
              <a:t>Peripherals</a:t>
            </a:r>
            <a:endParaRPr/>
          </a:p>
          <a:p>
            <a:pPr indent="-317500" lvl="1" marL="914400" rtl="0" algn="l">
              <a:spcBef>
                <a:spcPts val="0"/>
              </a:spcBef>
              <a:spcAft>
                <a:spcPts val="0"/>
              </a:spcAft>
              <a:buSzPts val="1400"/>
              <a:buChar char="○"/>
            </a:pPr>
            <a:r>
              <a:rPr lang="en"/>
              <a:t>Supports SPI, I2C, and UART</a:t>
            </a:r>
            <a:endParaRPr/>
          </a:p>
          <a:p>
            <a:pPr indent="-342900" lvl="0" marL="457200" rtl="0" algn="l">
              <a:spcBef>
                <a:spcPts val="0"/>
              </a:spcBef>
              <a:spcAft>
                <a:spcPts val="0"/>
              </a:spcAft>
              <a:buSzPts val="1800"/>
              <a:buChar char="●"/>
            </a:pPr>
            <a:r>
              <a:rPr lang="en"/>
              <a:t>Click boards (Sensors)</a:t>
            </a:r>
            <a:endParaRPr/>
          </a:p>
          <a:p>
            <a:pPr indent="-317500" lvl="1" marL="914400" rtl="0" algn="l">
              <a:spcBef>
                <a:spcPts val="0"/>
              </a:spcBef>
              <a:spcAft>
                <a:spcPts val="0"/>
              </a:spcAft>
              <a:buSzPts val="1400"/>
              <a:buChar char="○"/>
            </a:pPr>
            <a:r>
              <a:rPr lang="en"/>
              <a:t>Weather click, Ambient click</a:t>
            </a:r>
            <a:endParaRPr/>
          </a:p>
          <a:p>
            <a:pPr indent="-317500" lvl="2" marL="1371600" rtl="0" algn="l">
              <a:spcBef>
                <a:spcPts val="0"/>
              </a:spcBef>
              <a:spcAft>
                <a:spcPts val="0"/>
              </a:spcAft>
              <a:buSzPts val="1400"/>
              <a:buChar char="■"/>
            </a:pPr>
            <a:r>
              <a:rPr lang="en"/>
              <a:t>SPI Interface</a:t>
            </a:r>
            <a:endParaRPr/>
          </a:p>
          <a:p>
            <a:pPr indent="-342900" lvl="0" marL="457200" rtl="0" algn="l">
              <a:spcBef>
                <a:spcPts val="0"/>
              </a:spcBef>
              <a:spcAft>
                <a:spcPts val="0"/>
              </a:spcAft>
              <a:buSzPts val="1800"/>
              <a:buChar char="●"/>
            </a:pPr>
            <a:r>
              <a:rPr lang="en"/>
              <a:t>LCD Display Shield </a:t>
            </a:r>
            <a:endParaRPr/>
          </a:p>
          <a:p>
            <a:pPr indent="-317500" lvl="1" marL="914400" rtl="0" algn="l">
              <a:spcBef>
                <a:spcPts val="0"/>
              </a:spcBef>
              <a:spcAft>
                <a:spcPts val="0"/>
              </a:spcAft>
              <a:buSzPts val="1400"/>
              <a:buChar char="○"/>
            </a:pPr>
            <a:r>
              <a:rPr lang="en"/>
              <a:t>SPI Interface</a:t>
            </a:r>
            <a:endParaRPr/>
          </a:p>
          <a:p>
            <a:pPr indent="-317500" lvl="1" marL="914400" rtl="0" algn="l">
              <a:spcBef>
                <a:spcPts val="0"/>
              </a:spcBef>
              <a:spcAft>
                <a:spcPts val="0"/>
              </a:spcAft>
              <a:buSzPts val="1400"/>
              <a:buChar char="○"/>
            </a:pPr>
            <a:r>
              <a:rPr lang="en"/>
              <a:t>Interrupts</a:t>
            </a:r>
            <a:endParaRPr/>
          </a:p>
          <a:p>
            <a:pPr indent="-342900" lvl="0" marL="457200" rtl="0" algn="l">
              <a:spcBef>
                <a:spcPts val="0"/>
              </a:spcBef>
              <a:spcAft>
                <a:spcPts val="0"/>
              </a:spcAft>
              <a:buSzPts val="1800"/>
              <a:buChar char="●"/>
            </a:pPr>
            <a:r>
              <a:rPr lang="en"/>
              <a:t>Real time clock</a:t>
            </a:r>
            <a:endParaRPr/>
          </a:p>
          <a:p>
            <a:pPr indent="-342900" lvl="0" marL="457200" rtl="0" algn="l">
              <a:spcBef>
                <a:spcPts val="0"/>
              </a:spcBef>
              <a:spcAft>
                <a:spcPts val="0"/>
              </a:spcAft>
              <a:buSzPts val="1800"/>
              <a:buChar char="●"/>
            </a:pPr>
            <a:r>
              <a:rPr lang="en"/>
              <a:t>CANBus click boards </a:t>
            </a:r>
            <a:endParaRPr/>
          </a:p>
          <a:p>
            <a:pPr indent="-317500" lvl="1" marL="914400" rtl="0" algn="l">
              <a:spcBef>
                <a:spcPts val="0"/>
              </a:spcBef>
              <a:spcAft>
                <a:spcPts val="0"/>
              </a:spcAft>
              <a:buSzPts val="1400"/>
              <a:buChar char="○"/>
            </a:pPr>
            <a:r>
              <a:rPr lang="en"/>
              <a:t>Interface WindowBus and WallBus </a:t>
            </a:r>
            <a:endParaRPr/>
          </a:p>
        </p:txBody>
      </p:sp>
      <p:pic>
        <p:nvPicPr>
          <p:cNvPr id="148" name="Google Shape;148;p24"/>
          <p:cNvPicPr preferRelativeResize="0"/>
          <p:nvPr/>
        </p:nvPicPr>
        <p:blipFill>
          <a:blip r:embed="rId3">
            <a:alphaModFix/>
          </a:blip>
          <a:stretch>
            <a:fillRect/>
          </a:stretch>
        </p:blipFill>
        <p:spPr>
          <a:xfrm>
            <a:off x="3767450" y="1067350"/>
            <a:ext cx="5018375" cy="32393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MDR Deliverables</a:t>
            </a:r>
            <a:endParaRPr/>
          </a:p>
        </p:txBody>
      </p:sp>
      <p:sp>
        <p:nvSpPr>
          <p:cNvPr id="154" name="Google Shape;154;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Send a message via CAN bus</a:t>
            </a:r>
            <a:endParaRPr/>
          </a:p>
          <a:p>
            <a:pPr indent="0" lvl="0" marL="0" rtl="0" algn="l">
              <a:spcBef>
                <a:spcPts val="1600"/>
              </a:spcBef>
              <a:spcAft>
                <a:spcPts val="0"/>
              </a:spcAft>
              <a:buNone/>
            </a:pPr>
            <a:r>
              <a:rPr lang="en"/>
              <a:t>Demonstrate data to and from the LCD touch screen</a:t>
            </a:r>
            <a:endParaRPr/>
          </a:p>
          <a:p>
            <a:pPr indent="0" lvl="0" marL="0" rtl="0" algn="l">
              <a:spcBef>
                <a:spcPts val="1600"/>
              </a:spcBef>
              <a:spcAft>
                <a:spcPts val="0"/>
              </a:spcAft>
              <a:buNone/>
            </a:pPr>
            <a:r>
              <a:rPr lang="en"/>
              <a:t>Demonstrate we can get readings from each of our sensors</a:t>
            </a:r>
            <a:endParaRPr/>
          </a:p>
          <a:p>
            <a:pPr indent="0" lvl="0" marL="0" rtl="0" algn="l">
              <a:spcBef>
                <a:spcPts val="1600"/>
              </a:spcBef>
              <a:spcAft>
                <a:spcPts val="0"/>
              </a:spcAft>
              <a:buNone/>
            </a:pPr>
            <a:r>
              <a:rPr lang="en"/>
              <a:t>Control Stepper Motor</a:t>
            </a:r>
            <a:endParaRPr/>
          </a:p>
          <a:p>
            <a:pPr indent="0" lvl="0" marL="0" rtl="0" algn="l">
              <a:spcBef>
                <a:spcPts val="1600"/>
              </a:spcBef>
              <a:spcAft>
                <a:spcPts val="1600"/>
              </a:spcAft>
              <a:buNone/>
            </a:pPr>
            <a:r>
              <a:rPr lang="en"/>
              <a:t>Finalize parts list and assure system will last 50 years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Technical Responsibilities</a:t>
            </a:r>
            <a:endParaRPr/>
          </a:p>
        </p:txBody>
      </p:sp>
      <p:sp>
        <p:nvSpPr>
          <p:cNvPr id="160" name="Google Shape;160;p26"/>
          <p:cNvSpPr txBox="1"/>
          <p:nvPr/>
        </p:nvSpPr>
        <p:spPr>
          <a:xfrm>
            <a:off x="516475" y="1458525"/>
            <a:ext cx="3947700" cy="1620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Maxwell Rapier</a:t>
            </a:r>
            <a:endParaRPr b="1"/>
          </a:p>
          <a:p>
            <a:pPr indent="-317500" lvl="0" marL="457200" rtl="0" algn="l">
              <a:spcBef>
                <a:spcPts val="0"/>
              </a:spcBef>
              <a:spcAft>
                <a:spcPts val="0"/>
              </a:spcAft>
              <a:buSzPts val="1400"/>
              <a:buChar char="●"/>
            </a:pPr>
            <a:r>
              <a:rPr lang="en"/>
              <a:t>Team Coordinator</a:t>
            </a:r>
            <a:endParaRPr/>
          </a:p>
          <a:p>
            <a:pPr indent="-317500" lvl="0" marL="457200" rtl="0" algn="l">
              <a:spcBef>
                <a:spcPts val="0"/>
              </a:spcBef>
              <a:spcAft>
                <a:spcPts val="0"/>
              </a:spcAft>
              <a:buSzPts val="1400"/>
              <a:buChar char="●"/>
            </a:pPr>
            <a:r>
              <a:rPr lang="en"/>
              <a:t>CANBus</a:t>
            </a:r>
            <a:endParaRPr/>
          </a:p>
        </p:txBody>
      </p:sp>
      <p:sp>
        <p:nvSpPr>
          <p:cNvPr id="161" name="Google Shape;161;p26"/>
          <p:cNvSpPr txBox="1"/>
          <p:nvPr/>
        </p:nvSpPr>
        <p:spPr>
          <a:xfrm>
            <a:off x="4464175" y="1458525"/>
            <a:ext cx="3947700" cy="1620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Andrew Hartnett</a:t>
            </a:r>
            <a:endParaRPr b="1"/>
          </a:p>
          <a:p>
            <a:pPr indent="-317500" lvl="0" marL="457200" rtl="0" algn="l">
              <a:spcBef>
                <a:spcPts val="0"/>
              </a:spcBef>
              <a:spcAft>
                <a:spcPts val="0"/>
              </a:spcAft>
              <a:buSzPts val="1400"/>
              <a:buChar char="●"/>
            </a:pPr>
            <a:r>
              <a:rPr lang="en"/>
              <a:t>Technical Lead</a:t>
            </a:r>
            <a:endParaRPr/>
          </a:p>
          <a:p>
            <a:pPr indent="-317500" lvl="0" marL="457200" rtl="0" algn="l">
              <a:spcBef>
                <a:spcPts val="0"/>
              </a:spcBef>
              <a:spcAft>
                <a:spcPts val="0"/>
              </a:spcAft>
              <a:buSzPts val="1400"/>
              <a:buChar char="●"/>
            </a:pPr>
            <a:r>
              <a:rPr lang="en"/>
              <a:t>LCD Display</a:t>
            </a:r>
            <a:endParaRPr/>
          </a:p>
        </p:txBody>
      </p:sp>
      <p:sp>
        <p:nvSpPr>
          <p:cNvPr id="162" name="Google Shape;162;p26"/>
          <p:cNvSpPr txBox="1"/>
          <p:nvPr/>
        </p:nvSpPr>
        <p:spPr>
          <a:xfrm>
            <a:off x="516475" y="3078825"/>
            <a:ext cx="3947700" cy="1620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Jonathan Townsend</a:t>
            </a:r>
            <a:endParaRPr b="1"/>
          </a:p>
          <a:p>
            <a:pPr indent="-317500" lvl="0" marL="457200" rtl="0" algn="l">
              <a:spcBef>
                <a:spcPts val="0"/>
              </a:spcBef>
              <a:spcAft>
                <a:spcPts val="0"/>
              </a:spcAft>
              <a:buSzPts val="1400"/>
              <a:buChar char="●"/>
            </a:pPr>
            <a:r>
              <a:rPr lang="en"/>
              <a:t>Budget Manager</a:t>
            </a:r>
            <a:endParaRPr/>
          </a:p>
          <a:p>
            <a:pPr indent="-317500" lvl="0" marL="457200" rtl="0" algn="l">
              <a:spcBef>
                <a:spcPts val="0"/>
              </a:spcBef>
              <a:spcAft>
                <a:spcPts val="0"/>
              </a:spcAft>
              <a:buSzPts val="1400"/>
              <a:buChar char="●"/>
            </a:pPr>
            <a:r>
              <a:rPr lang="en"/>
              <a:t>Motor Driver</a:t>
            </a:r>
            <a:endParaRPr/>
          </a:p>
          <a:p>
            <a:pPr indent="0" lvl="0" marL="457200" rtl="0" algn="l">
              <a:spcBef>
                <a:spcPts val="0"/>
              </a:spcBef>
              <a:spcAft>
                <a:spcPts val="0"/>
              </a:spcAft>
              <a:buNone/>
            </a:pPr>
            <a:r>
              <a:t/>
            </a:r>
            <a:endParaRPr/>
          </a:p>
        </p:txBody>
      </p:sp>
      <p:sp>
        <p:nvSpPr>
          <p:cNvPr id="163" name="Google Shape;163;p26"/>
          <p:cNvSpPr txBox="1"/>
          <p:nvPr/>
        </p:nvSpPr>
        <p:spPr>
          <a:xfrm>
            <a:off x="4464175" y="3078825"/>
            <a:ext cx="3947700" cy="1620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Damian Gunadasa</a:t>
            </a:r>
            <a:endParaRPr b="1"/>
          </a:p>
          <a:p>
            <a:pPr indent="-317500" lvl="0" marL="457200" rtl="0" algn="l">
              <a:spcBef>
                <a:spcPts val="0"/>
              </a:spcBef>
              <a:spcAft>
                <a:spcPts val="0"/>
              </a:spcAft>
              <a:buSzPts val="1400"/>
              <a:buChar char="●"/>
            </a:pPr>
            <a:r>
              <a:rPr lang="en"/>
              <a:t>Altium Lead</a:t>
            </a:r>
            <a:endParaRPr/>
          </a:p>
          <a:p>
            <a:pPr indent="-317500" lvl="0" marL="457200" rtl="0" algn="l">
              <a:spcBef>
                <a:spcPts val="0"/>
              </a:spcBef>
              <a:spcAft>
                <a:spcPts val="0"/>
              </a:spcAft>
              <a:buSzPts val="1400"/>
              <a:buChar char="●"/>
            </a:pPr>
            <a:r>
              <a:rPr lang="en"/>
              <a:t>Weather click</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graphicFrame>
        <p:nvGraphicFramePr>
          <p:cNvPr id="168" name="Google Shape;168;p27"/>
          <p:cNvGraphicFramePr/>
          <p:nvPr/>
        </p:nvGraphicFramePr>
        <p:xfrm>
          <a:off x="13" y="0"/>
          <a:ext cx="3000000" cy="3000000"/>
        </p:xfrm>
        <a:graphic>
          <a:graphicData uri="http://schemas.openxmlformats.org/drawingml/2006/table">
            <a:tbl>
              <a:tblPr>
                <a:noFill/>
                <a:tableStyleId>{21F4BDA7-40BB-49A7-B086-9ED8EA791BD7}</a:tableStyleId>
              </a:tblPr>
              <a:tblGrid>
                <a:gridCol w="1156525"/>
                <a:gridCol w="1004000"/>
                <a:gridCol w="837575"/>
                <a:gridCol w="768225"/>
                <a:gridCol w="768225"/>
                <a:gridCol w="768225"/>
                <a:gridCol w="768225"/>
                <a:gridCol w="768225"/>
                <a:gridCol w="768225"/>
                <a:gridCol w="768225"/>
                <a:gridCol w="768225"/>
              </a:tblGrid>
              <a:tr h="286300">
                <a:tc>
                  <a:txBody>
                    <a:bodyPr/>
                    <a:lstStyle/>
                    <a:p>
                      <a:pPr indent="0" lvl="0" marL="0" rtl="0" algn="l">
                        <a:spcBef>
                          <a:spcPts val="0"/>
                        </a:spcBef>
                        <a:spcAft>
                          <a:spcPts val="0"/>
                        </a:spcAft>
                        <a:buNone/>
                      </a:pPr>
                      <a:r>
                        <a:rPr b="1" lang="en" sz="800"/>
                        <a:t>Overarching Category</a:t>
                      </a:r>
                      <a:endParaRPr b="1" sz="700"/>
                    </a:p>
                  </a:txBody>
                  <a:tcPr marT="91425" marB="91425" marR="91425" marL="91425">
                    <a:solidFill>
                      <a:srgbClr val="FFF2CC"/>
                    </a:solidFill>
                  </a:tcPr>
                </a:tc>
                <a:tc>
                  <a:txBody>
                    <a:bodyPr/>
                    <a:lstStyle/>
                    <a:p>
                      <a:pPr indent="0" lvl="0" marL="0" rtl="0" algn="ctr">
                        <a:spcBef>
                          <a:spcPts val="0"/>
                        </a:spcBef>
                        <a:spcAft>
                          <a:spcPts val="0"/>
                        </a:spcAft>
                        <a:buNone/>
                      </a:pPr>
                      <a:r>
                        <a:rPr b="1" lang="en" sz="800"/>
                        <a:t>Task</a:t>
                      </a:r>
                      <a:endParaRPr b="1" sz="800"/>
                    </a:p>
                  </a:txBody>
                  <a:tcPr marT="91425" marB="91425" marR="91425" marL="91425">
                    <a:solidFill>
                      <a:srgbClr val="FFF2CC"/>
                    </a:solidFill>
                  </a:tcPr>
                </a:tc>
                <a:tc>
                  <a:txBody>
                    <a:bodyPr/>
                    <a:lstStyle/>
                    <a:p>
                      <a:pPr indent="0" lvl="0" marL="0" rtl="0" algn="l">
                        <a:spcBef>
                          <a:spcPts val="0"/>
                        </a:spcBef>
                        <a:spcAft>
                          <a:spcPts val="0"/>
                        </a:spcAft>
                        <a:buNone/>
                      </a:pPr>
                      <a:r>
                        <a:rPr b="1" lang="en" sz="800"/>
                        <a:t>Team Member</a:t>
                      </a:r>
                      <a:endParaRPr b="1" sz="800"/>
                    </a:p>
                  </a:txBody>
                  <a:tcPr marT="91425" marB="91425" marR="91425" marL="91425">
                    <a:solidFill>
                      <a:srgbClr val="FFF2CC"/>
                    </a:solidFill>
                  </a:tcPr>
                </a:tc>
                <a:tc>
                  <a:txBody>
                    <a:bodyPr/>
                    <a:lstStyle/>
                    <a:p>
                      <a:pPr indent="0" lvl="0" marL="0" rtl="0" algn="ctr">
                        <a:spcBef>
                          <a:spcPts val="0"/>
                        </a:spcBef>
                        <a:spcAft>
                          <a:spcPts val="0"/>
                        </a:spcAft>
                        <a:buNone/>
                      </a:pPr>
                      <a:r>
                        <a:rPr b="1" lang="en" sz="800"/>
                        <a:t>Week 1</a:t>
                      </a:r>
                      <a:endParaRPr b="1" sz="800"/>
                    </a:p>
                  </a:txBody>
                  <a:tcPr marT="91425" marB="91425" marR="91425" marL="91425">
                    <a:solidFill>
                      <a:srgbClr val="FFF2CC"/>
                    </a:solidFill>
                  </a:tcPr>
                </a:tc>
                <a:tc>
                  <a:txBody>
                    <a:bodyPr/>
                    <a:lstStyle/>
                    <a:p>
                      <a:pPr indent="0" lvl="0" marL="0" rtl="0" algn="ctr">
                        <a:spcBef>
                          <a:spcPts val="0"/>
                        </a:spcBef>
                        <a:spcAft>
                          <a:spcPts val="0"/>
                        </a:spcAft>
                        <a:buNone/>
                      </a:pPr>
                      <a:r>
                        <a:rPr b="1" lang="en" sz="800"/>
                        <a:t>Week 2</a:t>
                      </a:r>
                      <a:endParaRPr b="1" sz="800"/>
                    </a:p>
                  </a:txBody>
                  <a:tcPr marT="91425" marB="91425" marR="91425" marL="91425">
                    <a:solidFill>
                      <a:srgbClr val="FFF2CC"/>
                    </a:solidFill>
                  </a:tcPr>
                </a:tc>
                <a:tc>
                  <a:txBody>
                    <a:bodyPr/>
                    <a:lstStyle/>
                    <a:p>
                      <a:pPr indent="0" lvl="0" marL="0" rtl="0" algn="ctr">
                        <a:spcBef>
                          <a:spcPts val="0"/>
                        </a:spcBef>
                        <a:spcAft>
                          <a:spcPts val="0"/>
                        </a:spcAft>
                        <a:buNone/>
                      </a:pPr>
                      <a:r>
                        <a:rPr b="1" lang="en" sz="800"/>
                        <a:t>Week 3</a:t>
                      </a:r>
                      <a:endParaRPr b="1" sz="800"/>
                    </a:p>
                  </a:txBody>
                  <a:tcPr marT="91425" marB="91425" marR="91425" marL="91425">
                    <a:solidFill>
                      <a:srgbClr val="FFF2CC"/>
                    </a:solidFill>
                  </a:tcPr>
                </a:tc>
                <a:tc>
                  <a:txBody>
                    <a:bodyPr/>
                    <a:lstStyle/>
                    <a:p>
                      <a:pPr indent="0" lvl="0" marL="0" rtl="0" algn="ctr">
                        <a:spcBef>
                          <a:spcPts val="0"/>
                        </a:spcBef>
                        <a:spcAft>
                          <a:spcPts val="0"/>
                        </a:spcAft>
                        <a:buNone/>
                      </a:pPr>
                      <a:r>
                        <a:rPr b="1" lang="en" sz="800"/>
                        <a:t>Week 4</a:t>
                      </a:r>
                      <a:endParaRPr b="1" sz="800"/>
                    </a:p>
                  </a:txBody>
                  <a:tcPr marT="91425" marB="91425" marR="91425" marL="91425">
                    <a:solidFill>
                      <a:srgbClr val="FFF2CC"/>
                    </a:solidFill>
                  </a:tcPr>
                </a:tc>
                <a:tc>
                  <a:txBody>
                    <a:bodyPr/>
                    <a:lstStyle/>
                    <a:p>
                      <a:pPr indent="0" lvl="0" marL="0" rtl="0" algn="ctr">
                        <a:spcBef>
                          <a:spcPts val="0"/>
                        </a:spcBef>
                        <a:spcAft>
                          <a:spcPts val="0"/>
                        </a:spcAft>
                        <a:buNone/>
                      </a:pPr>
                      <a:r>
                        <a:rPr b="1" lang="en" sz="800"/>
                        <a:t>Week 5</a:t>
                      </a:r>
                      <a:endParaRPr b="1" sz="800"/>
                    </a:p>
                  </a:txBody>
                  <a:tcPr marT="91425" marB="91425" marR="91425" marL="91425">
                    <a:solidFill>
                      <a:srgbClr val="FFF2CC"/>
                    </a:solidFill>
                  </a:tcPr>
                </a:tc>
                <a:tc>
                  <a:txBody>
                    <a:bodyPr/>
                    <a:lstStyle/>
                    <a:p>
                      <a:pPr indent="0" lvl="0" marL="0" rtl="0" algn="ctr">
                        <a:spcBef>
                          <a:spcPts val="0"/>
                        </a:spcBef>
                        <a:spcAft>
                          <a:spcPts val="0"/>
                        </a:spcAft>
                        <a:buNone/>
                      </a:pPr>
                      <a:r>
                        <a:rPr b="1" lang="en" sz="800"/>
                        <a:t>Week 6</a:t>
                      </a:r>
                      <a:endParaRPr b="1" sz="800"/>
                    </a:p>
                  </a:txBody>
                  <a:tcPr marT="91425" marB="91425" marR="91425" marL="91425">
                    <a:solidFill>
                      <a:srgbClr val="FFF2CC"/>
                    </a:solidFill>
                  </a:tcPr>
                </a:tc>
                <a:tc>
                  <a:txBody>
                    <a:bodyPr/>
                    <a:lstStyle/>
                    <a:p>
                      <a:pPr indent="0" lvl="0" marL="0" rtl="0" algn="ctr">
                        <a:spcBef>
                          <a:spcPts val="0"/>
                        </a:spcBef>
                        <a:spcAft>
                          <a:spcPts val="0"/>
                        </a:spcAft>
                        <a:buNone/>
                      </a:pPr>
                      <a:r>
                        <a:rPr b="1" lang="en" sz="800"/>
                        <a:t>Week 7</a:t>
                      </a:r>
                      <a:endParaRPr b="1" sz="800"/>
                    </a:p>
                  </a:txBody>
                  <a:tcPr marT="91425" marB="91425" marR="91425" marL="91425">
                    <a:solidFill>
                      <a:srgbClr val="FFF2CC"/>
                    </a:solidFill>
                  </a:tcPr>
                </a:tc>
                <a:tc>
                  <a:txBody>
                    <a:bodyPr/>
                    <a:lstStyle/>
                    <a:p>
                      <a:pPr indent="0" lvl="0" marL="0" rtl="0" algn="ctr">
                        <a:spcBef>
                          <a:spcPts val="0"/>
                        </a:spcBef>
                        <a:spcAft>
                          <a:spcPts val="0"/>
                        </a:spcAft>
                        <a:buNone/>
                      </a:pPr>
                      <a:r>
                        <a:rPr b="1" lang="en" sz="800"/>
                        <a:t>Week 8</a:t>
                      </a:r>
                      <a:endParaRPr b="1" sz="800"/>
                    </a:p>
                  </a:txBody>
                  <a:tcPr marT="91425" marB="91425" marR="91425" marL="91425">
                    <a:solidFill>
                      <a:srgbClr val="FFF2CC"/>
                    </a:solidFill>
                  </a:tcPr>
                </a:tc>
              </a:tr>
              <a:tr h="399050">
                <a:tc>
                  <a:txBody>
                    <a:bodyPr/>
                    <a:lstStyle/>
                    <a:p>
                      <a:pPr indent="0" lvl="0" marL="0" rtl="0" algn="l">
                        <a:spcBef>
                          <a:spcPts val="0"/>
                        </a:spcBef>
                        <a:spcAft>
                          <a:spcPts val="0"/>
                        </a:spcAft>
                        <a:buNone/>
                      </a:pPr>
                      <a:r>
                        <a:rPr lang="en"/>
                        <a:t>CANBus</a:t>
                      </a:r>
                      <a:endParaRPr/>
                    </a:p>
                  </a:txBody>
                  <a:tcPr marT="91425" marB="91425" marR="91425" marL="91425"/>
                </a:tc>
                <a:tc>
                  <a:txBody>
                    <a:bodyPr/>
                    <a:lstStyle/>
                    <a:p>
                      <a:pPr indent="0" lvl="0" marL="0" rtl="0" algn="l">
                        <a:spcBef>
                          <a:spcPts val="0"/>
                        </a:spcBef>
                        <a:spcAft>
                          <a:spcPts val="0"/>
                        </a:spcAft>
                        <a:buNone/>
                      </a:pPr>
                      <a:r>
                        <a:rPr lang="en" sz="800"/>
                        <a:t>Arduino UNO</a:t>
                      </a:r>
                      <a:endParaRPr sz="800"/>
                    </a:p>
                    <a:p>
                      <a:pPr indent="0" lvl="0" marL="0" rtl="0" algn="l">
                        <a:spcBef>
                          <a:spcPts val="0"/>
                        </a:spcBef>
                        <a:spcAft>
                          <a:spcPts val="0"/>
                        </a:spcAft>
                        <a:buNone/>
                      </a:pPr>
                      <a:r>
                        <a:rPr lang="en" sz="800"/>
                        <a:t>“Hello World”</a:t>
                      </a:r>
                      <a:endParaRPr sz="800"/>
                    </a:p>
                  </a:txBody>
                  <a:tcPr marT="91425" marB="91425" marR="91425" marL="91425"/>
                </a:tc>
                <a:tc>
                  <a:txBody>
                    <a:bodyPr/>
                    <a:lstStyle/>
                    <a:p>
                      <a:pPr indent="0" lvl="0" marL="0" rtl="0" algn="l">
                        <a:spcBef>
                          <a:spcPts val="0"/>
                        </a:spcBef>
                        <a:spcAft>
                          <a:spcPts val="0"/>
                        </a:spcAft>
                        <a:buNone/>
                      </a:pPr>
                      <a:r>
                        <a:rPr lang="en"/>
                        <a:t>Max</a:t>
                      </a:r>
                      <a:endParaRPr/>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solidFill>
                      <a:srgbClr val="FF0000"/>
                    </a:solidFill>
                  </a:tcPr>
                </a:tc>
                <a:tc>
                  <a:txBody>
                    <a:bodyPr/>
                    <a:lstStyle/>
                    <a:p>
                      <a:pPr indent="0" lvl="0" marL="0" rtl="0" algn="l">
                        <a:spcBef>
                          <a:spcPts val="0"/>
                        </a:spcBef>
                        <a:spcAft>
                          <a:spcPts val="0"/>
                        </a:spcAft>
                        <a:buNone/>
                      </a:pPr>
                      <a:r>
                        <a:t/>
                      </a:r>
                      <a:endParaRPr sz="800"/>
                    </a:p>
                  </a:txBody>
                  <a:tcPr marT="91425" marB="91425" marR="91425" marL="91425">
                    <a:solidFill>
                      <a:srgbClr val="FF0000"/>
                    </a:solidFill>
                  </a:tcPr>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r>
              <a:tr h="449575">
                <a:tc>
                  <a:txBody>
                    <a:bodyPr/>
                    <a:lstStyle/>
                    <a:p>
                      <a:pPr indent="0" lvl="0" marL="0" rtl="0" algn="l">
                        <a:spcBef>
                          <a:spcPts val="0"/>
                        </a:spcBef>
                        <a:spcAft>
                          <a:spcPts val="0"/>
                        </a:spcAft>
                        <a:buNone/>
                      </a:pPr>
                      <a:r>
                        <a:rPr lang="en"/>
                        <a:t>CANBus</a:t>
                      </a:r>
                      <a:endParaRPr/>
                    </a:p>
                  </a:txBody>
                  <a:tcPr marT="91425" marB="91425" marR="91425" marL="91425"/>
                </a:tc>
                <a:tc>
                  <a:txBody>
                    <a:bodyPr/>
                    <a:lstStyle/>
                    <a:p>
                      <a:pPr indent="0" lvl="0" marL="0" rtl="0" algn="l">
                        <a:spcBef>
                          <a:spcPts val="0"/>
                        </a:spcBef>
                        <a:spcAft>
                          <a:spcPts val="0"/>
                        </a:spcAft>
                        <a:buNone/>
                      </a:pPr>
                      <a:r>
                        <a:rPr lang="en" sz="900"/>
                        <a:t>CANBus Testing</a:t>
                      </a:r>
                      <a:endParaRPr sz="900"/>
                    </a:p>
                  </a:txBody>
                  <a:tcPr marT="91425" marB="91425" marR="91425" marL="91425"/>
                </a:tc>
                <a:tc>
                  <a:txBody>
                    <a:bodyPr/>
                    <a:lstStyle/>
                    <a:p>
                      <a:pPr indent="0" lvl="0" marL="0" rtl="0" algn="l">
                        <a:spcBef>
                          <a:spcPts val="0"/>
                        </a:spcBef>
                        <a:spcAft>
                          <a:spcPts val="0"/>
                        </a:spcAft>
                        <a:buNone/>
                      </a:pPr>
                      <a:r>
                        <a:rPr lang="en"/>
                        <a:t>Max</a:t>
                      </a:r>
                      <a:endParaRPr/>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solidFill>
                      <a:srgbClr val="FF0000"/>
                    </a:solidFill>
                  </a:tcPr>
                </a:tc>
                <a:tc>
                  <a:txBody>
                    <a:bodyPr/>
                    <a:lstStyle/>
                    <a:p>
                      <a:pPr indent="0" lvl="0" marL="0" rtl="0" algn="l">
                        <a:spcBef>
                          <a:spcPts val="0"/>
                        </a:spcBef>
                        <a:spcAft>
                          <a:spcPts val="0"/>
                        </a:spcAft>
                        <a:buNone/>
                      </a:pPr>
                      <a:r>
                        <a:t/>
                      </a:r>
                      <a:endParaRPr sz="800"/>
                    </a:p>
                  </a:txBody>
                  <a:tcPr marT="91425" marB="91425" marR="91425" marL="91425">
                    <a:solidFill>
                      <a:srgbClr val="FF0000"/>
                    </a:solidFill>
                  </a:tcPr>
                </a:tc>
                <a:tc>
                  <a:txBody>
                    <a:bodyPr/>
                    <a:lstStyle/>
                    <a:p>
                      <a:pPr indent="0" lvl="0" marL="0" rtl="0" algn="l">
                        <a:spcBef>
                          <a:spcPts val="0"/>
                        </a:spcBef>
                        <a:spcAft>
                          <a:spcPts val="0"/>
                        </a:spcAft>
                        <a:buNone/>
                      </a:pPr>
                      <a:r>
                        <a:t/>
                      </a:r>
                      <a:endParaRPr sz="800"/>
                    </a:p>
                  </a:txBody>
                  <a:tcPr marT="91425" marB="91425" marR="91425" marL="91425">
                    <a:solidFill>
                      <a:srgbClr val="FF0000"/>
                    </a:solidFill>
                  </a:tcPr>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r>
              <a:tr h="449575">
                <a:tc>
                  <a:txBody>
                    <a:bodyPr/>
                    <a:lstStyle/>
                    <a:p>
                      <a:pPr indent="0" lvl="0" marL="0" rtl="0" algn="l">
                        <a:spcBef>
                          <a:spcPts val="0"/>
                        </a:spcBef>
                        <a:spcAft>
                          <a:spcPts val="0"/>
                        </a:spcAft>
                        <a:buNone/>
                      </a:pPr>
                      <a:r>
                        <a:rPr lang="en"/>
                        <a:t>Motor</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rPr>
                        <a:t>Arduino UNO</a:t>
                      </a:r>
                      <a:endParaRPr sz="800">
                        <a:solidFill>
                          <a:schemeClr val="dk1"/>
                        </a:solidFill>
                      </a:endParaRPr>
                    </a:p>
                    <a:p>
                      <a:pPr indent="0" lvl="0" marL="0" rtl="0" algn="l">
                        <a:spcBef>
                          <a:spcPts val="0"/>
                        </a:spcBef>
                        <a:spcAft>
                          <a:spcPts val="0"/>
                        </a:spcAft>
                        <a:buClr>
                          <a:schemeClr val="dk1"/>
                        </a:buClr>
                        <a:buSzPts val="1100"/>
                        <a:buFont typeface="Arial"/>
                        <a:buNone/>
                      </a:pPr>
                      <a:r>
                        <a:rPr lang="en" sz="800">
                          <a:solidFill>
                            <a:schemeClr val="dk1"/>
                          </a:solidFill>
                        </a:rPr>
                        <a:t>“Hello World”</a:t>
                      </a:r>
                      <a:endParaRPr sz="900"/>
                    </a:p>
                  </a:txBody>
                  <a:tcPr marT="91425" marB="91425" marR="91425" marL="91425"/>
                </a:tc>
                <a:tc>
                  <a:txBody>
                    <a:bodyPr/>
                    <a:lstStyle/>
                    <a:p>
                      <a:pPr indent="0" lvl="0" marL="0" rtl="0" algn="l">
                        <a:spcBef>
                          <a:spcPts val="0"/>
                        </a:spcBef>
                        <a:spcAft>
                          <a:spcPts val="0"/>
                        </a:spcAft>
                        <a:buNone/>
                      </a:pPr>
                      <a:r>
                        <a:rPr lang="en"/>
                        <a:t>Jon</a:t>
                      </a:r>
                      <a:endParaRPr/>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solidFill>
                      <a:srgbClr val="FF9900"/>
                    </a:solidFill>
                  </a:tcPr>
                </a:tc>
                <a:tc>
                  <a:txBody>
                    <a:bodyPr/>
                    <a:lstStyle/>
                    <a:p>
                      <a:pPr indent="0" lvl="0" marL="0" rtl="0" algn="l">
                        <a:spcBef>
                          <a:spcPts val="0"/>
                        </a:spcBef>
                        <a:spcAft>
                          <a:spcPts val="0"/>
                        </a:spcAft>
                        <a:buNone/>
                      </a:pPr>
                      <a:r>
                        <a:t/>
                      </a:r>
                      <a:endParaRPr sz="800"/>
                    </a:p>
                  </a:txBody>
                  <a:tcPr marT="91425" marB="91425" marR="91425" marL="91425">
                    <a:solidFill>
                      <a:srgbClr val="FF9900"/>
                    </a:solidFill>
                  </a:tcPr>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r>
              <a:tr h="449575">
                <a:tc>
                  <a:txBody>
                    <a:bodyPr/>
                    <a:lstStyle/>
                    <a:p>
                      <a:pPr indent="0" lvl="0" marL="0" rtl="0" algn="l">
                        <a:spcBef>
                          <a:spcPts val="0"/>
                        </a:spcBef>
                        <a:spcAft>
                          <a:spcPts val="0"/>
                        </a:spcAft>
                        <a:buNone/>
                      </a:pPr>
                      <a:r>
                        <a:rPr lang="en"/>
                        <a:t>Motor</a:t>
                      </a:r>
                      <a:endParaRPr/>
                    </a:p>
                  </a:txBody>
                  <a:tcPr marT="91425" marB="91425" marR="91425" marL="91425"/>
                </a:tc>
                <a:tc>
                  <a:txBody>
                    <a:bodyPr/>
                    <a:lstStyle/>
                    <a:p>
                      <a:pPr indent="0" lvl="0" marL="0" rtl="0" algn="l">
                        <a:spcBef>
                          <a:spcPts val="0"/>
                        </a:spcBef>
                        <a:spcAft>
                          <a:spcPts val="0"/>
                        </a:spcAft>
                        <a:buNone/>
                      </a:pPr>
                      <a:r>
                        <a:rPr lang="en" sz="900"/>
                        <a:t>Stepper Motor Testing</a:t>
                      </a:r>
                      <a:endParaRPr sz="900"/>
                    </a:p>
                  </a:txBody>
                  <a:tcPr marT="91425" marB="91425" marR="91425" marL="91425"/>
                </a:tc>
                <a:tc>
                  <a:txBody>
                    <a:bodyPr/>
                    <a:lstStyle/>
                    <a:p>
                      <a:pPr indent="0" lvl="0" marL="0" rtl="0" algn="l">
                        <a:spcBef>
                          <a:spcPts val="0"/>
                        </a:spcBef>
                        <a:spcAft>
                          <a:spcPts val="0"/>
                        </a:spcAft>
                        <a:buNone/>
                      </a:pPr>
                      <a:r>
                        <a:rPr lang="en"/>
                        <a:t>Jon</a:t>
                      </a:r>
                      <a:endParaRPr/>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solidFill>
                      <a:srgbClr val="FF9900"/>
                    </a:solidFill>
                  </a:tcPr>
                </a:tc>
                <a:tc>
                  <a:txBody>
                    <a:bodyPr/>
                    <a:lstStyle/>
                    <a:p>
                      <a:pPr indent="0" lvl="0" marL="0" rtl="0" algn="l">
                        <a:spcBef>
                          <a:spcPts val="0"/>
                        </a:spcBef>
                        <a:spcAft>
                          <a:spcPts val="0"/>
                        </a:spcAft>
                        <a:buNone/>
                      </a:pPr>
                      <a:r>
                        <a:t/>
                      </a:r>
                      <a:endParaRPr sz="800"/>
                    </a:p>
                  </a:txBody>
                  <a:tcPr marT="91425" marB="91425" marR="91425" marL="91425">
                    <a:solidFill>
                      <a:srgbClr val="FF9900"/>
                    </a:solidFill>
                  </a:tcPr>
                </a:tc>
                <a:tc>
                  <a:txBody>
                    <a:bodyPr/>
                    <a:lstStyle/>
                    <a:p>
                      <a:pPr indent="0" lvl="0" marL="0" rtl="0" algn="l">
                        <a:spcBef>
                          <a:spcPts val="0"/>
                        </a:spcBef>
                        <a:spcAft>
                          <a:spcPts val="0"/>
                        </a:spcAft>
                        <a:buNone/>
                      </a:pPr>
                      <a:r>
                        <a:t/>
                      </a:r>
                      <a:endParaRPr sz="800"/>
                    </a:p>
                  </a:txBody>
                  <a:tcPr marT="91425" marB="91425" marR="91425" marL="91425">
                    <a:solidFill>
                      <a:srgbClr val="FF9900"/>
                    </a:solidFill>
                  </a:tcPr>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r>
              <a:tr h="449575">
                <a:tc>
                  <a:txBody>
                    <a:bodyPr/>
                    <a:lstStyle/>
                    <a:p>
                      <a:pPr indent="0" lvl="0" marL="0" rtl="0" algn="l">
                        <a:spcBef>
                          <a:spcPts val="0"/>
                        </a:spcBef>
                        <a:spcAft>
                          <a:spcPts val="0"/>
                        </a:spcAft>
                        <a:buNone/>
                      </a:pPr>
                      <a:r>
                        <a:rPr lang="en"/>
                        <a:t>LCD</a:t>
                      </a:r>
                      <a:endParaRPr/>
                    </a:p>
                  </a:txBody>
                  <a:tcPr marT="91425" marB="91425" marR="91425" marL="91425"/>
                </a:tc>
                <a:tc>
                  <a:txBody>
                    <a:bodyPr/>
                    <a:lstStyle/>
                    <a:p>
                      <a:pPr indent="0" lvl="0" marL="0" rtl="0" algn="l">
                        <a:spcBef>
                          <a:spcPts val="0"/>
                        </a:spcBef>
                        <a:spcAft>
                          <a:spcPts val="0"/>
                        </a:spcAft>
                        <a:buNone/>
                      </a:pPr>
                      <a:r>
                        <a:rPr lang="en" sz="900"/>
                        <a:t>Arduino Uno </a:t>
                      </a:r>
                      <a:endParaRPr sz="900"/>
                    </a:p>
                    <a:p>
                      <a:pPr indent="0" lvl="0" marL="0" rtl="0" algn="l">
                        <a:spcBef>
                          <a:spcPts val="0"/>
                        </a:spcBef>
                        <a:spcAft>
                          <a:spcPts val="0"/>
                        </a:spcAft>
                        <a:buNone/>
                      </a:pPr>
                      <a:r>
                        <a:rPr lang="en" sz="900"/>
                        <a:t>“Hello World”</a:t>
                      </a:r>
                      <a:endParaRPr sz="900"/>
                    </a:p>
                  </a:txBody>
                  <a:tcPr marT="91425" marB="91425" marR="91425" marL="91425"/>
                </a:tc>
                <a:tc>
                  <a:txBody>
                    <a:bodyPr/>
                    <a:lstStyle/>
                    <a:p>
                      <a:pPr indent="0" lvl="0" marL="0" rtl="0" algn="l">
                        <a:spcBef>
                          <a:spcPts val="0"/>
                        </a:spcBef>
                        <a:spcAft>
                          <a:spcPts val="0"/>
                        </a:spcAft>
                        <a:buNone/>
                      </a:pPr>
                      <a:r>
                        <a:rPr lang="en"/>
                        <a:t>Andrew</a:t>
                      </a:r>
                      <a:endParaRPr/>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solidFill>
                      <a:srgbClr val="00FF00"/>
                    </a:solidFill>
                  </a:tcPr>
                </a:tc>
                <a:tc>
                  <a:txBody>
                    <a:bodyPr/>
                    <a:lstStyle/>
                    <a:p>
                      <a:pPr indent="0" lvl="0" marL="0" rtl="0" algn="l">
                        <a:spcBef>
                          <a:spcPts val="0"/>
                        </a:spcBef>
                        <a:spcAft>
                          <a:spcPts val="0"/>
                        </a:spcAft>
                        <a:buNone/>
                      </a:pPr>
                      <a:r>
                        <a:t/>
                      </a:r>
                      <a:endParaRPr sz="800"/>
                    </a:p>
                  </a:txBody>
                  <a:tcPr marT="91425" marB="91425" marR="91425" marL="91425">
                    <a:solidFill>
                      <a:srgbClr val="00FF00"/>
                    </a:solidFill>
                  </a:tcPr>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r>
              <a:tr h="456075">
                <a:tc>
                  <a:txBody>
                    <a:bodyPr/>
                    <a:lstStyle/>
                    <a:p>
                      <a:pPr indent="0" lvl="0" marL="0" rtl="0" algn="l">
                        <a:spcBef>
                          <a:spcPts val="0"/>
                        </a:spcBef>
                        <a:spcAft>
                          <a:spcPts val="0"/>
                        </a:spcAft>
                        <a:buNone/>
                      </a:pPr>
                      <a:r>
                        <a:rPr lang="en"/>
                        <a:t>LCD</a:t>
                      </a:r>
                      <a:endParaRPr/>
                    </a:p>
                  </a:txBody>
                  <a:tcPr marT="91425" marB="91425" marR="91425" marL="91425"/>
                </a:tc>
                <a:tc>
                  <a:txBody>
                    <a:bodyPr/>
                    <a:lstStyle/>
                    <a:p>
                      <a:pPr indent="0" lvl="0" marL="0" rtl="0" algn="l">
                        <a:spcBef>
                          <a:spcPts val="0"/>
                        </a:spcBef>
                        <a:spcAft>
                          <a:spcPts val="0"/>
                        </a:spcAft>
                        <a:buNone/>
                      </a:pPr>
                      <a:r>
                        <a:rPr lang="en" sz="900"/>
                        <a:t>LCD Testing</a:t>
                      </a:r>
                      <a:endParaRPr sz="900"/>
                    </a:p>
                  </a:txBody>
                  <a:tcPr marT="91425" marB="91425" marR="91425" marL="91425"/>
                </a:tc>
                <a:tc>
                  <a:txBody>
                    <a:bodyPr/>
                    <a:lstStyle/>
                    <a:p>
                      <a:pPr indent="0" lvl="0" marL="0" rtl="0" algn="l">
                        <a:spcBef>
                          <a:spcPts val="0"/>
                        </a:spcBef>
                        <a:spcAft>
                          <a:spcPts val="0"/>
                        </a:spcAft>
                        <a:buNone/>
                      </a:pPr>
                      <a:r>
                        <a:rPr lang="en"/>
                        <a:t>Andrew</a:t>
                      </a:r>
                      <a:endParaRPr/>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solidFill>
                      <a:srgbClr val="00FF00"/>
                    </a:solidFill>
                  </a:tcPr>
                </a:tc>
                <a:tc>
                  <a:txBody>
                    <a:bodyPr/>
                    <a:lstStyle/>
                    <a:p>
                      <a:pPr indent="0" lvl="0" marL="0" rtl="0" algn="l">
                        <a:spcBef>
                          <a:spcPts val="0"/>
                        </a:spcBef>
                        <a:spcAft>
                          <a:spcPts val="0"/>
                        </a:spcAft>
                        <a:buNone/>
                      </a:pPr>
                      <a:r>
                        <a:t/>
                      </a:r>
                      <a:endParaRPr sz="800"/>
                    </a:p>
                  </a:txBody>
                  <a:tcPr marT="91425" marB="91425" marR="91425" marL="91425">
                    <a:solidFill>
                      <a:srgbClr val="00FF00"/>
                    </a:solidFill>
                  </a:tcPr>
                </a:tc>
                <a:tc>
                  <a:txBody>
                    <a:bodyPr/>
                    <a:lstStyle/>
                    <a:p>
                      <a:pPr indent="0" lvl="0" marL="0" rtl="0" algn="l">
                        <a:spcBef>
                          <a:spcPts val="0"/>
                        </a:spcBef>
                        <a:spcAft>
                          <a:spcPts val="0"/>
                        </a:spcAft>
                        <a:buNone/>
                      </a:pPr>
                      <a:r>
                        <a:t/>
                      </a:r>
                      <a:endParaRPr sz="800"/>
                    </a:p>
                  </a:txBody>
                  <a:tcPr marT="91425" marB="91425" marR="91425" marL="91425">
                    <a:solidFill>
                      <a:srgbClr val="00FF00"/>
                    </a:solidFill>
                  </a:tcPr>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r>
              <a:tr h="427350">
                <a:tc>
                  <a:txBody>
                    <a:bodyPr/>
                    <a:lstStyle/>
                    <a:p>
                      <a:pPr indent="0" lvl="0" marL="0" rtl="0" algn="l">
                        <a:spcBef>
                          <a:spcPts val="0"/>
                        </a:spcBef>
                        <a:spcAft>
                          <a:spcPts val="0"/>
                        </a:spcAft>
                        <a:buNone/>
                      </a:pPr>
                      <a:r>
                        <a:rPr lang="en"/>
                        <a:t>Sensors</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rPr>
                        <a:t>Arduino UNO</a:t>
                      </a:r>
                      <a:endParaRPr sz="800">
                        <a:solidFill>
                          <a:schemeClr val="dk1"/>
                        </a:solidFill>
                      </a:endParaRPr>
                    </a:p>
                    <a:p>
                      <a:pPr indent="0" lvl="0" marL="0" rtl="0" algn="l">
                        <a:spcBef>
                          <a:spcPts val="0"/>
                        </a:spcBef>
                        <a:spcAft>
                          <a:spcPts val="0"/>
                        </a:spcAft>
                        <a:buClr>
                          <a:schemeClr val="dk1"/>
                        </a:buClr>
                        <a:buSzPts val="1100"/>
                        <a:buFont typeface="Arial"/>
                        <a:buNone/>
                      </a:pPr>
                      <a:r>
                        <a:rPr lang="en" sz="800">
                          <a:solidFill>
                            <a:schemeClr val="dk1"/>
                          </a:solidFill>
                        </a:rPr>
                        <a:t>“Hello World”</a:t>
                      </a:r>
                      <a:endParaRPr sz="800"/>
                    </a:p>
                  </a:txBody>
                  <a:tcPr marT="91425" marB="91425" marR="91425" marL="91425"/>
                </a:tc>
                <a:tc>
                  <a:txBody>
                    <a:bodyPr/>
                    <a:lstStyle/>
                    <a:p>
                      <a:pPr indent="0" lvl="0" marL="0" rtl="0" algn="l">
                        <a:spcBef>
                          <a:spcPts val="0"/>
                        </a:spcBef>
                        <a:spcAft>
                          <a:spcPts val="0"/>
                        </a:spcAft>
                        <a:buNone/>
                      </a:pPr>
                      <a:r>
                        <a:rPr lang="en"/>
                        <a:t>Damian</a:t>
                      </a:r>
                      <a:endParaRPr/>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solidFill>
                      <a:srgbClr val="0000FF"/>
                    </a:solidFill>
                  </a:tcPr>
                </a:tc>
                <a:tc>
                  <a:txBody>
                    <a:bodyPr/>
                    <a:lstStyle/>
                    <a:p>
                      <a:pPr indent="0" lvl="0" marL="0" rtl="0" algn="l">
                        <a:spcBef>
                          <a:spcPts val="0"/>
                        </a:spcBef>
                        <a:spcAft>
                          <a:spcPts val="0"/>
                        </a:spcAft>
                        <a:buNone/>
                      </a:pPr>
                      <a:r>
                        <a:t/>
                      </a:r>
                      <a:endParaRPr sz="800"/>
                    </a:p>
                  </a:txBody>
                  <a:tcPr marT="91425" marB="91425" marR="91425" marL="91425">
                    <a:solidFill>
                      <a:srgbClr val="0000FF"/>
                    </a:solidFill>
                  </a:tcPr>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r>
              <a:tr h="491450">
                <a:tc>
                  <a:txBody>
                    <a:bodyPr/>
                    <a:lstStyle/>
                    <a:p>
                      <a:pPr indent="0" lvl="0" marL="0" rtl="0" algn="l">
                        <a:spcBef>
                          <a:spcPts val="0"/>
                        </a:spcBef>
                        <a:spcAft>
                          <a:spcPts val="0"/>
                        </a:spcAft>
                        <a:buNone/>
                      </a:pPr>
                      <a:r>
                        <a:rPr lang="en"/>
                        <a:t>Sensors</a:t>
                      </a:r>
                      <a:endParaRPr/>
                    </a:p>
                  </a:txBody>
                  <a:tcPr marT="91425" marB="91425" marR="91425" marL="91425"/>
                </a:tc>
                <a:tc>
                  <a:txBody>
                    <a:bodyPr/>
                    <a:lstStyle/>
                    <a:p>
                      <a:pPr indent="0" lvl="0" marL="0" rtl="0" algn="l">
                        <a:spcBef>
                          <a:spcPts val="0"/>
                        </a:spcBef>
                        <a:spcAft>
                          <a:spcPts val="0"/>
                        </a:spcAft>
                        <a:buNone/>
                      </a:pPr>
                      <a:r>
                        <a:rPr lang="en" sz="900"/>
                        <a:t>Sensor Testing</a:t>
                      </a:r>
                      <a:endParaRPr sz="900"/>
                    </a:p>
                  </a:txBody>
                  <a:tcPr marT="91425" marB="91425" marR="91425" marL="91425"/>
                </a:tc>
                <a:tc>
                  <a:txBody>
                    <a:bodyPr/>
                    <a:lstStyle/>
                    <a:p>
                      <a:pPr indent="0" lvl="0" marL="0" rtl="0" algn="l">
                        <a:spcBef>
                          <a:spcPts val="0"/>
                        </a:spcBef>
                        <a:spcAft>
                          <a:spcPts val="0"/>
                        </a:spcAft>
                        <a:buNone/>
                      </a:pPr>
                      <a:r>
                        <a:rPr lang="en"/>
                        <a:t>Damian</a:t>
                      </a:r>
                      <a:endParaRPr/>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solidFill>
                      <a:srgbClr val="0000FF"/>
                    </a:solidFill>
                  </a:tcPr>
                </a:tc>
                <a:tc>
                  <a:txBody>
                    <a:bodyPr/>
                    <a:lstStyle/>
                    <a:p>
                      <a:pPr indent="0" lvl="0" marL="0" rtl="0" algn="l">
                        <a:spcBef>
                          <a:spcPts val="0"/>
                        </a:spcBef>
                        <a:spcAft>
                          <a:spcPts val="0"/>
                        </a:spcAft>
                        <a:buNone/>
                      </a:pPr>
                      <a:r>
                        <a:t/>
                      </a:r>
                      <a:endParaRPr sz="800"/>
                    </a:p>
                  </a:txBody>
                  <a:tcPr marT="91425" marB="91425" marR="91425" marL="91425">
                    <a:solidFill>
                      <a:srgbClr val="0000FF"/>
                    </a:solidFill>
                  </a:tcPr>
                </a:tc>
                <a:tc>
                  <a:txBody>
                    <a:bodyPr/>
                    <a:lstStyle/>
                    <a:p>
                      <a:pPr indent="0" lvl="0" marL="0" rtl="0" algn="l">
                        <a:spcBef>
                          <a:spcPts val="0"/>
                        </a:spcBef>
                        <a:spcAft>
                          <a:spcPts val="0"/>
                        </a:spcAft>
                        <a:buNone/>
                      </a:pPr>
                      <a:r>
                        <a:t/>
                      </a:r>
                      <a:endParaRPr sz="800"/>
                    </a:p>
                  </a:txBody>
                  <a:tcPr marT="91425" marB="91425" marR="91425" marL="91425">
                    <a:solidFill>
                      <a:srgbClr val="0000FF"/>
                    </a:solidFill>
                  </a:tcPr>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r>
              <a:tr h="590075">
                <a:tc>
                  <a:txBody>
                    <a:bodyPr/>
                    <a:lstStyle/>
                    <a:p>
                      <a:pPr indent="0" lvl="0" marL="0" rtl="0" algn="l">
                        <a:spcBef>
                          <a:spcPts val="0"/>
                        </a:spcBef>
                        <a:spcAft>
                          <a:spcPts val="0"/>
                        </a:spcAft>
                        <a:buNone/>
                      </a:pPr>
                      <a:r>
                        <a:rPr lang="en"/>
                        <a:t>50 Years</a:t>
                      </a:r>
                      <a:endParaRPr/>
                    </a:p>
                  </a:txBody>
                  <a:tcPr marT="91425" marB="91425" marR="91425" marL="91425"/>
                </a:tc>
                <a:tc>
                  <a:txBody>
                    <a:bodyPr/>
                    <a:lstStyle/>
                    <a:p>
                      <a:pPr indent="0" lvl="0" marL="0" rtl="0" algn="l">
                        <a:spcBef>
                          <a:spcPts val="0"/>
                        </a:spcBef>
                        <a:spcAft>
                          <a:spcPts val="0"/>
                        </a:spcAft>
                        <a:buNone/>
                      </a:pPr>
                      <a:r>
                        <a:rPr lang="en" sz="900"/>
                        <a:t>Checking 50 Year Requirement</a:t>
                      </a:r>
                      <a:endParaRPr sz="900"/>
                    </a:p>
                  </a:txBody>
                  <a:tcPr marT="91425" marB="91425" marR="91425" marL="91425"/>
                </a:tc>
                <a:tc>
                  <a:txBody>
                    <a:bodyPr/>
                    <a:lstStyle/>
                    <a:p>
                      <a:pPr indent="0" lvl="0" marL="0" rtl="0" algn="l">
                        <a:spcBef>
                          <a:spcPts val="0"/>
                        </a:spcBef>
                        <a:spcAft>
                          <a:spcPts val="0"/>
                        </a:spcAft>
                        <a:buNone/>
                      </a:pPr>
                      <a:r>
                        <a:rPr lang="en"/>
                        <a:t>All</a:t>
                      </a:r>
                      <a:endParaRPr/>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solidFill>
                      <a:srgbClr val="9900FF"/>
                    </a:solidFill>
                  </a:tcPr>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r>
              <a:tr h="526825">
                <a:tc>
                  <a:txBody>
                    <a:bodyPr/>
                    <a:lstStyle/>
                    <a:p>
                      <a:pPr indent="0" lvl="0" marL="0" rtl="0" algn="l">
                        <a:spcBef>
                          <a:spcPts val="0"/>
                        </a:spcBef>
                        <a:spcAft>
                          <a:spcPts val="0"/>
                        </a:spcAft>
                        <a:buNone/>
                      </a:pPr>
                      <a:r>
                        <a:rPr lang="en"/>
                        <a:t>MDR</a:t>
                      </a:r>
                      <a:endParaRPr/>
                    </a:p>
                  </a:txBody>
                  <a:tcPr marT="91425" marB="91425" marR="91425" marL="91425"/>
                </a:tc>
                <a:tc>
                  <a:txBody>
                    <a:bodyPr/>
                    <a:lstStyle/>
                    <a:p>
                      <a:pPr indent="0" lvl="0" marL="0" rtl="0" algn="l">
                        <a:spcBef>
                          <a:spcPts val="0"/>
                        </a:spcBef>
                        <a:spcAft>
                          <a:spcPts val="0"/>
                        </a:spcAft>
                        <a:buNone/>
                      </a:pPr>
                      <a:r>
                        <a:rPr lang="en" sz="900"/>
                        <a:t>Presentation </a:t>
                      </a:r>
                      <a:endParaRPr sz="900"/>
                    </a:p>
                  </a:txBody>
                  <a:tcPr marT="91425" marB="91425" marR="91425" marL="91425"/>
                </a:tc>
                <a:tc>
                  <a:txBody>
                    <a:bodyPr/>
                    <a:lstStyle/>
                    <a:p>
                      <a:pPr indent="0" lvl="0" marL="0" rtl="0" algn="l">
                        <a:spcBef>
                          <a:spcPts val="0"/>
                        </a:spcBef>
                        <a:spcAft>
                          <a:spcPts val="0"/>
                        </a:spcAft>
                        <a:buNone/>
                      </a:pPr>
                      <a:r>
                        <a:rPr lang="en"/>
                        <a:t>All</a:t>
                      </a:r>
                      <a:endParaRPr/>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solidFill>
                      <a:srgbClr val="000000"/>
                    </a:solidFill>
                  </a:tcPr>
                </a:tc>
                <a:tc>
                  <a:txBody>
                    <a:bodyPr/>
                    <a:lstStyle/>
                    <a:p>
                      <a:pPr indent="0" lvl="0" marL="0" rtl="0" algn="l">
                        <a:spcBef>
                          <a:spcPts val="0"/>
                        </a:spcBef>
                        <a:spcAft>
                          <a:spcPts val="0"/>
                        </a:spcAft>
                        <a:buNone/>
                      </a:pPr>
                      <a:r>
                        <a:t/>
                      </a:r>
                      <a:endParaRPr sz="800"/>
                    </a:p>
                  </a:txBody>
                  <a:tcPr marT="91425" marB="91425" marR="91425" marL="91425">
                    <a:solidFill>
                      <a:srgbClr val="000000"/>
                    </a:solidFill>
                  </a:tcPr>
                </a:tc>
              </a:tr>
            </a:tbl>
          </a:graphicData>
        </a:graphic>
      </p:graphicFrame>
      <p:cxnSp>
        <p:nvCxnSpPr>
          <p:cNvPr id="169" name="Google Shape;169;p27"/>
          <p:cNvCxnSpPr/>
          <p:nvPr/>
        </p:nvCxnSpPr>
        <p:spPr>
          <a:xfrm>
            <a:off x="3006850" y="7075"/>
            <a:ext cx="7200" cy="51507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nvSpPr>
        <p:spPr>
          <a:xfrm>
            <a:off x="3489600" y="266550"/>
            <a:ext cx="2164800" cy="6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t>Thank You!</a:t>
            </a:r>
            <a:endParaRPr sz="3000"/>
          </a:p>
        </p:txBody>
      </p:sp>
      <p:pic>
        <p:nvPicPr>
          <p:cNvPr id="175" name="Google Shape;175;p28"/>
          <p:cNvPicPr preferRelativeResize="0"/>
          <p:nvPr/>
        </p:nvPicPr>
        <p:blipFill>
          <a:blip r:embed="rId3">
            <a:alphaModFix/>
          </a:blip>
          <a:stretch>
            <a:fillRect/>
          </a:stretch>
        </p:blipFill>
        <p:spPr>
          <a:xfrm>
            <a:off x="2105450" y="1229650"/>
            <a:ext cx="4933100" cy="300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a:t>
            </a:r>
            <a:endParaRPr/>
          </a:p>
        </p:txBody>
      </p:sp>
      <p:pic>
        <p:nvPicPr>
          <p:cNvPr id="62" name="Google Shape;62;p14"/>
          <p:cNvPicPr preferRelativeResize="0"/>
          <p:nvPr/>
        </p:nvPicPr>
        <p:blipFill>
          <a:blip r:embed="rId3">
            <a:alphaModFix/>
          </a:blip>
          <a:stretch>
            <a:fillRect/>
          </a:stretch>
        </p:blipFill>
        <p:spPr>
          <a:xfrm>
            <a:off x="311713" y="1202050"/>
            <a:ext cx="1468325" cy="1468325"/>
          </a:xfrm>
          <a:prstGeom prst="rect">
            <a:avLst/>
          </a:prstGeom>
          <a:noFill/>
          <a:ln>
            <a:noFill/>
          </a:ln>
        </p:spPr>
      </p:pic>
      <p:pic>
        <p:nvPicPr>
          <p:cNvPr id="63" name="Google Shape;63;p14"/>
          <p:cNvPicPr preferRelativeResize="0"/>
          <p:nvPr/>
        </p:nvPicPr>
        <p:blipFill>
          <a:blip r:embed="rId4">
            <a:alphaModFix/>
          </a:blip>
          <a:stretch>
            <a:fillRect/>
          </a:stretch>
        </p:blipFill>
        <p:spPr>
          <a:xfrm>
            <a:off x="2018825" y="1202050"/>
            <a:ext cx="1468325" cy="1468325"/>
          </a:xfrm>
          <a:prstGeom prst="rect">
            <a:avLst/>
          </a:prstGeom>
          <a:noFill/>
          <a:ln>
            <a:noFill/>
          </a:ln>
        </p:spPr>
      </p:pic>
      <p:sp>
        <p:nvSpPr>
          <p:cNvPr id="64" name="Google Shape;64;p14"/>
          <p:cNvSpPr txBox="1"/>
          <p:nvPr/>
        </p:nvSpPr>
        <p:spPr>
          <a:xfrm>
            <a:off x="311788" y="2571750"/>
            <a:ext cx="1468200" cy="29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t>Maxwell Rapier</a:t>
            </a:r>
            <a:endParaRPr b="1" sz="1000"/>
          </a:p>
          <a:p>
            <a:pPr indent="0" lvl="0" marL="0" rtl="0" algn="ctr">
              <a:spcBef>
                <a:spcPts val="0"/>
              </a:spcBef>
              <a:spcAft>
                <a:spcPts val="0"/>
              </a:spcAft>
              <a:buNone/>
            </a:pPr>
            <a:r>
              <a:rPr lang="en" sz="1000"/>
              <a:t>Electrical Engineer</a:t>
            </a:r>
            <a:endParaRPr sz="1000"/>
          </a:p>
        </p:txBody>
      </p:sp>
      <p:sp>
        <p:nvSpPr>
          <p:cNvPr id="65" name="Google Shape;65;p14"/>
          <p:cNvSpPr txBox="1"/>
          <p:nvPr/>
        </p:nvSpPr>
        <p:spPr>
          <a:xfrm>
            <a:off x="2018888" y="2571750"/>
            <a:ext cx="1468200" cy="29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t>Andrew Hartnett</a:t>
            </a:r>
            <a:endParaRPr b="1" sz="1000"/>
          </a:p>
          <a:p>
            <a:pPr indent="0" lvl="0" marL="0" rtl="0" algn="ctr">
              <a:spcBef>
                <a:spcPts val="0"/>
              </a:spcBef>
              <a:spcAft>
                <a:spcPts val="0"/>
              </a:spcAft>
              <a:buNone/>
            </a:pPr>
            <a:r>
              <a:rPr lang="en" sz="1000"/>
              <a:t>Computer Engineer</a:t>
            </a:r>
            <a:endParaRPr sz="1000"/>
          </a:p>
        </p:txBody>
      </p:sp>
      <p:sp>
        <p:nvSpPr>
          <p:cNvPr id="66" name="Google Shape;66;p14"/>
          <p:cNvSpPr txBox="1"/>
          <p:nvPr/>
        </p:nvSpPr>
        <p:spPr>
          <a:xfrm>
            <a:off x="3797950" y="2571750"/>
            <a:ext cx="1468200" cy="29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t>Jonathan Townsend</a:t>
            </a:r>
            <a:endParaRPr b="1" sz="1000"/>
          </a:p>
          <a:p>
            <a:pPr indent="0" lvl="0" marL="0" rtl="0" algn="ctr">
              <a:spcBef>
                <a:spcPts val="0"/>
              </a:spcBef>
              <a:spcAft>
                <a:spcPts val="0"/>
              </a:spcAft>
              <a:buNone/>
            </a:pPr>
            <a:r>
              <a:rPr lang="en" sz="1000"/>
              <a:t>Electrical Engineer</a:t>
            </a:r>
            <a:endParaRPr sz="1000"/>
          </a:p>
        </p:txBody>
      </p:sp>
      <p:sp>
        <p:nvSpPr>
          <p:cNvPr id="67" name="Google Shape;67;p14"/>
          <p:cNvSpPr txBox="1"/>
          <p:nvPr/>
        </p:nvSpPr>
        <p:spPr>
          <a:xfrm>
            <a:off x="5467550" y="2571750"/>
            <a:ext cx="1468200" cy="29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t>Damian Gunadasa</a:t>
            </a:r>
            <a:endParaRPr b="1" sz="1000"/>
          </a:p>
          <a:p>
            <a:pPr indent="0" lvl="0" marL="0" rtl="0" algn="ctr">
              <a:spcBef>
                <a:spcPts val="0"/>
              </a:spcBef>
              <a:spcAft>
                <a:spcPts val="0"/>
              </a:spcAft>
              <a:buNone/>
            </a:pPr>
            <a:r>
              <a:rPr lang="en" sz="1000"/>
              <a:t>Computer Engineer</a:t>
            </a:r>
            <a:endParaRPr sz="1000"/>
          </a:p>
        </p:txBody>
      </p:sp>
      <p:pic>
        <p:nvPicPr>
          <p:cNvPr id="68" name="Google Shape;68;p14"/>
          <p:cNvPicPr preferRelativeResize="0"/>
          <p:nvPr/>
        </p:nvPicPr>
        <p:blipFill>
          <a:blip r:embed="rId5">
            <a:alphaModFix/>
          </a:blip>
          <a:stretch>
            <a:fillRect/>
          </a:stretch>
        </p:blipFill>
        <p:spPr>
          <a:xfrm>
            <a:off x="7360938" y="1103425"/>
            <a:ext cx="1147969" cy="1468325"/>
          </a:xfrm>
          <a:prstGeom prst="rect">
            <a:avLst/>
          </a:prstGeom>
          <a:noFill/>
          <a:ln>
            <a:noFill/>
          </a:ln>
        </p:spPr>
      </p:pic>
      <p:sp>
        <p:nvSpPr>
          <p:cNvPr id="69" name="Google Shape;69;p14"/>
          <p:cNvSpPr txBox="1"/>
          <p:nvPr/>
        </p:nvSpPr>
        <p:spPr>
          <a:xfrm>
            <a:off x="7200813" y="2571750"/>
            <a:ext cx="1468200" cy="29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t>Shira Epstein</a:t>
            </a:r>
            <a:endParaRPr b="1" sz="1000"/>
          </a:p>
          <a:p>
            <a:pPr indent="0" lvl="0" marL="0" rtl="0" algn="ctr">
              <a:spcBef>
                <a:spcPts val="0"/>
              </a:spcBef>
              <a:spcAft>
                <a:spcPts val="0"/>
              </a:spcAft>
              <a:buNone/>
            </a:pPr>
            <a:r>
              <a:rPr lang="en" sz="1000"/>
              <a:t>Faculty Advisor</a:t>
            </a:r>
            <a:endParaRPr sz="1000"/>
          </a:p>
        </p:txBody>
      </p:sp>
      <p:pic>
        <p:nvPicPr>
          <p:cNvPr id="70" name="Google Shape;70;p14"/>
          <p:cNvPicPr preferRelativeResize="0"/>
          <p:nvPr/>
        </p:nvPicPr>
        <p:blipFill>
          <a:blip r:embed="rId6">
            <a:alphaModFix/>
          </a:blip>
          <a:stretch>
            <a:fillRect/>
          </a:stretch>
        </p:blipFill>
        <p:spPr>
          <a:xfrm>
            <a:off x="5621400" y="1167625"/>
            <a:ext cx="1293899" cy="1494851"/>
          </a:xfrm>
          <a:prstGeom prst="rect">
            <a:avLst/>
          </a:prstGeom>
          <a:noFill/>
          <a:ln>
            <a:noFill/>
          </a:ln>
        </p:spPr>
      </p:pic>
      <p:pic>
        <p:nvPicPr>
          <p:cNvPr id="71" name="Google Shape;71;p14"/>
          <p:cNvPicPr preferRelativeResize="0"/>
          <p:nvPr/>
        </p:nvPicPr>
        <p:blipFill>
          <a:blip r:embed="rId7">
            <a:alphaModFix/>
          </a:blip>
          <a:stretch>
            <a:fillRect/>
          </a:stretch>
        </p:blipFill>
        <p:spPr>
          <a:xfrm>
            <a:off x="3937025" y="1037488"/>
            <a:ext cx="1234442" cy="1600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Manhattan 2</a:t>
            </a:r>
            <a:endParaRPr/>
          </a:p>
        </p:txBody>
      </p:sp>
      <p:pic>
        <p:nvPicPr>
          <p:cNvPr id="77" name="Google Shape;77;p15"/>
          <p:cNvPicPr preferRelativeResize="0"/>
          <p:nvPr/>
        </p:nvPicPr>
        <p:blipFill>
          <a:blip r:embed="rId3">
            <a:alphaModFix/>
          </a:blip>
          <a:stretch>
            <a:fillRect/>
          </a:stretch>
        </p:blipFill>
        <p:spPr>
          <a:xfrm>
            <a:off x="531700" y="976613"/>
            <a:ext cx="1891000" cy="1970625"/>
          </a:xfrm>
          <a:prstGeom prst="rect">
            <a:avLst/>
          </a:prstGeom>
          <a:noFill/>
          <a:ln>
            <a:noFill/>
          </a:ln>
        </p:spPr>
      </p:pic>
      <p:sp>
        <p:nvSpPr>
          <p:cNvPr id="78" name="Google Shape;78;p15"/>
          <p:cNvSpPr txBox="1"/>
          <p:nvPr/>
        </p:nvSpPr>
        <p:spPr>
          <a:xfrm>
            <a:off x="2708300" y="1101825"/>
            <a:ext cx="6123900" cy="172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Glenn Weinreb - </a:t>
            </a:r>
            <a:r>
              <a:rPr lang="en"/>
              <a:t>CTO of Manhattan 2</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200"/>
              <a:t>Glenn is the founder and CEO of GW Instruments a manufacturer of data acquisition hardware and software. He has designed approximately 30 commercial systems that connect processors to gadgets within a building. He founded this company in 1985 while an electrical engineering student at MIT. Glenn is experienced with designing analog and digital electronics, writing software, web design, doing mechanical design, raising venture capital (from Sigma Partners), sales/marketing, and manufacturing.</a:t>
            </a:r>
            <a:endParaRPr/>
          </a:p>
        </p:txBody>
      </p:sp>
      <p:pic>
        <p:nvPicPr>
          <p:cNvPr id="79" name="Google Shape;79;p15"/>
          <p:cNvPicPr preferRelativeResize="0"/>
          <p:nvPr/>
        </p:nvPicPr>
        <p:blipFill>
          <a:blip r:embed="rId4">
            <a:alphaModFix/>
          </a:blip>
          <a:stretch>
            <a:fillRect/>
          </a:stretch>
        </p:blipFill>
        <p:spPr>
          <a:xfrm>
            <a:off x="152400" y="3554813"/>
            <a:ext cx="3543300" cy="952500"/>
          </a:xfrm>
          <a:prstGeom prst="rect">
            <a:avLst/>
          </a:prstGeom>
          <a:noFill/>
          <a:ln>
            <a:noFill/>
          </a:ln>
        </p:spPr>
      </p:pic>
      <p:sp>
        <p:nvSpPr>
          <p:cNvPr id="80" name="Google Shape;80;p15"/>
          <p:cNvSpPr txBox="1"/>
          <p:nvPr/>
        </p:nvSpPr>
        <p:spPr>
          <a:xfrm>
            <a:off x="4013150" y="3421425"/>
            <a:ext cx="5130900" cy="15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Manhattan 2 - </a:t>
            </a:r>
            <a:r>
              <a:rPr lang="en"/>
              <a:t>Company looking to develop Active Window</a:t>
            </a:r>
            <a:endParaRPr/>
          </a:p>
          <a:p>
            <a:pPr indent="0" lvl="0" marL="0" rtl="0" algn="l">
              <a:spcBef>
                <a:spcPts val="0"/>
              </a:spcBef>
              <a:spcAft>
                <a:spcPts val="0"/>
              </a:spcAft>
              <a:buNone/>
            </a:pPr>
            <a:r>
              <a:t/>
            </a:r>
            <a:endParaRPr/>
          </a:p>
          <a:p>
            <a:pPr indent="0" lvl="0" marL="0" rtl="0" algn="l">
              <a:lnSpc>
                <a:spcPct val="140000"/>
              </a:lnSpc>
              <a:spcBef>
                <a:spcPts val="0"/>
              </a:spcBef>
              <a:spcAft>
                <a:spcPts val="0"/>
              </a:spcAft>
              <a:buNone/>
            </a:pPr>
            <a:r>
              <a:rPr lang="en" sz="1200">
                <a:solidFill>
                  <a:srgbClr val="414141"/>
                </a:solidFill>
              </a:rPr>
              <a:t>Manhattan 2 is a 501c3 non-profit corporation that mobilizes top scientists to solve large problems that threaten our society. They develop electrical, mechanical, and communications standards that define how low CO2 devices interconnect within the building of the future.</a:t>
            </a:r>
            <a:endParaRPr sz="1200">
              <a:solidFill>
                <a:srgbClr val="414141"/>
              </a:solidFill>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Statement</a:t>
            </a:r>
            <a:endParaRPr/>
          </a:p>
        </p:txBody>
      </p:sp>
      <p:sp>
        <p:nvSpPr>
          <p:cNvPr id="86" name="Google Shape;86;p16"/>
          <p:cNvSpPr txBox="1"/>
          <p:nvPr>
            <p:ph idx="1" type="body"/>
          </p:nvPr>
        </p:nvSpPr>
        <p:spPr>
          <a:xfrm>
            <a:off x="0" y="650150"/>
            <a:ext cx="4867500" cy="466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rPr>
              <a:t>Background:</a:t>
            </a:r>
            <a:r>
              <a:rPr lang="en" sz="1600">
                <a:solidFill>
                  <a:schemeClr val="dk1"/>
                </a:solidFill>
              </a:rPr>
              <a:t> Smart home technology greatly improves home efficiency. Smart window technology stands to further increase efficiency in terms of power consumption by incorporating sensors that track real time environmental data and by networking sensor data between windows. This allows users to set automated preferences relating to temperature, pressure, humidity and sunlight to create a suitable, personal environment within the home bypassing traditional HVAC solutions</a:t>
            </a:r>
            <a:r>
              <a:rPr lang="en" sz="1600"/>
              <a:t> </a:t>
            </a:r>
            <a:endParaRPr sz="1600"/>
          </a:p>
          <a:p>
            <a:pPr indent="0" lvl="0" marL="0" rtl="0" algn="l">
              <a:spcBef>
                <a:spcPts val="1600"/>
              </a:spcBef>
              <a:spcAft>
                <a:spcPts val="1600"/>
              </a:spcAft>
              <a:buNone/>
            </a:pPr>
            <a:r>
              <a:rPr b="1" lang="en" sz="1600">
                <a:solidFill>
                  <a:schemeClr val="dk1"/>
                </a:solidFill>
              </a:rPr>
              <a:t>Goal: </a:t>
            </a:r>
            <a:r>
              <a:rPr lang="en" sz="1600">
                <a:solidFill>
                  <a:schemeClr val="dk1"/>
                </a:solidFill>
              </a:rPr>
              <a:t>Design a user interface that controls a system of motors based on environmental data from sensors to regulate indoor environments robustly between windows.</a:t>
            </a:r>
            <a:endParaRPr sz="1600"/>
          </a:p>
        </p:txBody>
      </p:sp>
      <p:pic>
        <p:nvPicPr>
          <p:cNvPr id="87" name="Google Shape;87;p16"/>
          <p:cNvPicPr preferRelativeResize="0"/>
          <p:nvPr/>
        </p:nvPicPr>
        <p:blipFill>
          <a:blip r:embed="rId3">
            <a:alphaModFix/>
          </a:blip>
          <a:stretch>
            <a:fillRect/>
          </a:stretch>
        </p:blipFill>
        <p:spPr>
          <a:xfrm>
            <a:off x="4942225" y="788075"/>
            <a:ext cx="4159326" cy="32185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324475"/>
            <a:ext cx="8520600" cy="50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Preliminary System Specifications</a:t>
            </a:r>
            <a:endParaRPr b="1"/>
          </a:p>
        </p:txBody>
      </p:sp>
      <p:sp>
        <p:nvSpPr>
          <p:cNvPr id="93" name="Google Shape;93;p17"/>
          <p:cNvSpPr txBox="1"/>
          <p:nvPr>
            <p:ph idx="1" type="body"/>
          </p:nvPr>
        </p:nvSpPr>
        <p:spPr>
          <a:xfrm>
            <a:off x="115500" y="937575"/>
            <a:ext cx="8913000" cy="3975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000000"/>
                </a:solidFill>
              </a:rPr>
              <a:t>The Active Window - Window Primary Control Module will meet or exceed the following system specifications:</a:t>
            </a:r>
            <a:endParaRPr b="1" i="1" sz="1600">
              <a:solidFill>
                <a:srgbClr val="000000"/>
              </a:solidFill>
            </a:endParaRPr>
          </a:p>
          <a:p>
            <a:pPr indent="0" lvl="0" marL="0" rtl="0" algn="l">
              <a:lnSpc>
                <a:spcPct val="115000"/>
              </a:lnSpc>
              <a:spcBef>
                <a:spcPts val="1600"/>
              </a:spcBef>
              <a:spcAft>
                <a:spcPts val="1600"/>
              </a:spcAft>
              <a:buNone/>
            </a:pPr>
            <a:r>
              <a:rPr lang="en" sz="1600">
                <a:solidFill>
                  <a:srgbClr val="000000"/>
                </a:solidFill>
              </a:rPr>
              <a:t>	</a:t>
            </a:r>
            <a:r>
              <a:rPr lang="en" sz="1400">
                <a:solidFill>
                  <a:srgbClr val="000000"/>
                </a:solidFill>
              </a:rPr>
              <a:t>1. </a:t>
            </a:r>
            <a:r>
              <a:rPr lang="en" sz="1400">
                <a:solidFill>
                  <a:schemeClr val="dk1"/>
                </a:solidFill>
              </a:rPr>
              <a:t>Supports communication with network via WallBus (CAN Bus)</a:t>
            </a:r>
            <a:br>
              <a:rPr lang="en" sz="1400">
                <a:solidFill>
                  <a:srgbClr val="000000"/>
                </a:solidFill>
              </a:rPr>
            </a:br>
            <a:r>
              <a:rPr lang="en" sz="1400">
                <a:solidFill>
                  <a:srgbClr val="000000"/>
                </a:solidFill>
              </a:rPr>
              <a:t>	2. Supports communication with inter-window motors</a:t>
            </a:r>
            <a:r>
              <a:rPr lang="en" sz="1400">
                <a:solidFill>
                  <a:schemeClr val="dk1"/>
                </a:solidFill>
              </a:rPr>
              <a:t> via WindowBus (CAN Bus)</a:t>
            </a:r>
            <a:br>
              <a:rPr lang="en" sz="1400">
                <a:solidFill>
                  <a:schemeClr val="dk1"/>
                </a:solidFill>
              </a:rPr>
            </a:br>
            <a:r>
              <a:rPr lang="en" sz="1400">
                <a:solidFill>
                  <a:schemeClr val="dk1"/>
                </a:solidFill>
              </a:rPr>
              <a:t>	</a:t>
            </a:r>
            <a:r>
              <a:rPr lang="en" sz="1400">
                <a:solidFill>
                  <a:srgbClr val="000000"/>
                </a:solidFill>
              </a:rPr>
              <a:t>3. </a:t>
            </a:r>
            <a:r>
              <a:rPr lang="en" sz="1400">
                <a:solidFill>
                  <a:schemeClr val="dk1"/>
                </a:solidFill>
              </a:rPr>
              <a:t>Allow the user to set the height at which the window, thermal cover, and blinds are opened/drawn</a:t>
            </a:r>
            <a:br>
              <a:rPr lang="en" sz="1400">
                <a:solidFill>
                  <a:schemeClr val="dk1"/>
                </a:solidFill>
              </a:rPr>
            </a:br>
            <a:r>
              <a:rPr lang="en" sz="1400">
                <a:solidFill>
                  <a:schemeClr val="dk1"/>
                </a:solidFill>
              </a:rPr>
              <a:t>	4. Allow the user to create a time schedule to open/close parts of the window</a:t>
            </a:r>
            <a:br>
              <a:rPr lang="en" sz="1400">
                <a:solidFill>
                  <a:srgbClr val="000000"/>
                </a:solidFill>
              </a:rPr>
            </a:br>
            <a:r>
              <a:rPr lang="en" sz="1400">
                <a:solidFill>
                  <a:srgbClr val="000000"/>
                </a:solidFill>
              </a:rPr>
              <a:t>	5. </a:t>
            </a:r>
            <a:r>
              <a:rPr lang="en" sz="1400">
                <a:solidFill>
                  <a:schemeClr val="dk1"/>
                </a:solidFill>
              </a:rPr>
              <a:t>Allow the user to stop smart capabilities of the window, returning it to a simple mechanical device</a:t>
            </a:r>
            <a:br>
              <a:rPr lang="en" sz="1400">
                <a:solidFill>
                  <a:srgbClr val="000000"/>
                </a:solidFill>
              </a:rPr>
            </a:br>
            <a:r>
              <a:rPr lang="en" sz="1400">
                <a:solidFill>
                  <a:srgbClr val="000000"/>
                </a:solidFill>
              </a:rPr>
              <a:t>	6. </a:t>
            </a:r>
            <a:r>
              <a:rPr lang="en" sz="1400">
                <a:solidFill>
                  <a:schemeClr val="dk1"/>
                </a:solidFill>
              </a:rPr>
              <a:t>Measure temperature, humidity, air pressure, and light inside and outside the room</a:t>
            </a:r>
            <a:br>
              <a:rPr lang="en" sz="1400">
                <a:solidFill>
                  <a:schemeClr val="dk1"/>
                </a:solidFill>
              </a:rPr>
            </a:br>
            <a:r>
              <a:rPr lang="en" sz="1400">
                <a:solidFill>
                  <a:schemeClr val="dk1"/>
                </a:solidFill>
              </a:rPr>
              <a:t>	7. Display the height at which the window, thermal cover, and blinds are opened/drawn</a:t>
            </a:r>
            <a:br>
              <a:rPr lang="en" sz="1400">
                <a:solidFill>
                  <a:schemeClr val="dk1"/>
                </a:solidFill>
              </a:rPr>
            </a:br>
            <a:r>
              <a:rPr lang="en" sz="1400">
                <a:solidFill>
                  <a:schemeClr val="dk1"/>
                </a:solidFill>
              </a:rPr>
              <a:t>	8. Ability to enter Sleep mode when not being used, can enter Active mode upon user touching screen</a:t>
            </a:r>
            <a:br>
              <a:rPr lang="en" sz="1400">
                <a:solidFill>
                  <a:srgbClr val="000000"/>
                </a:solidFill>
              </a:rPr>
            </a:br>
            <a:r>
              <a:rPr lang="en" sz="1400">
                <a:solidFill>
                  <a:srgbClr val="000000"/>
                </a:solidFill>
              </a:rPr>
              <a:t>	9. </a:t>
            </a:r>
            <a:r>
              <a:rPr lang="en" sz="1400">
                <a:solidFill>
                  <a:schemeClr val="dk1"/>
                </a:solidFill>
              </a:rPr>
              <a:t>Volume (LxWxH): 1,536 cubic cm. (12 x 16 x 8 cm) (93.7 cubic in. (4.72 x 6.30 x 3.15 in))</a:t>
            </a:r>
            <a:br>
              <a:rPr lang="en" sz="1400">
                <a:solidFill>
                  <a:schemeClr val="dk1"/>
                </a:solidFill>
              </a:rPr>
            </a:br>
            <a:r>
              <a:rPr lang="en" sz="1400">
                <a:solidFill>
                  <a:schemeClr val="dk1"/>
                </a:solidFill>
              </a:rPr>
              <a:t>	10. Last more than 50 years before needing replacement</a:t>
            </a:r>
            <a:endParaRPr sz="14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445025"/>
            <a:ext cx="8520600" cy="469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Prototype Cost </a:t>
            </a:r>
            <a:r>
              <a:rPr b="1" lang="en" sz="2400"/>
              <a:t>Estimates:</a:t>
            </a:r>
            <a:endParaRPr b="1" sz="2400"/>
          </a:p>
          <a:p>
            <a:pPr indent="0" lvl="0" marL="0" rtl="0" algn="ctr">
              <a:spcBef>
                <a:spcPts val="0"/>
              </a:spcBef>
              <a:spcAft>
                <a:spcPts val="0"/>
              </a:spcAft>
              <a:buNone/>
            </a:pPr>
            <a:r>
              <a:rPr b="1" lang="en" sz="2000"/>
              <a:t>Component</a:t>
            </a:r>
            <a:r>
              <a:rPr b="1" lang="en" sz="2000"/>
              <a:t> Overview</a:t>
            </a:r>
            <a:endParaRPr b="1" sz="2000"/>
          </a:p>
          <a:p>
            <a:pPr indent="0" lvl="0" marL="0" rtl="0" algn="ctr">
              <a:spcBef>
                <a:spcPts val="0"/>
              </a:spcBef>
              <a:spcAft>
                <a:spcPts val="0"/>
              </a:spcAft>
              <a:buNone/>
            </a:pPr>
            <a:r>
              <a:t/>
            </a:r>
            <a:endParaRPr b="1" sz="2000"/>
          </a:p>
          <a:p>
            <a:pPr indent="0" lvl="0" marL="0" rtl="0" algn="ctr">
              <a:spcBef>
                <a:spcPts val="0"/>
              </a:spcBef>
              <a:spcAft>
                <a:spcPts val="0"/>
              </a:spcAft>
              <a:buNone/>
            </a:pPr>
            <a:r>
              <a:rPr b="1" lang="en" sz="2000"/>
              <a:t> </a:t>
            </a:r>
            <a:endParaRPr b="1" sz="2000"/>
          </a:p>
          <a:p>
            <a:pPr indent="0" lvl="0" marL="0" rtl="0" algn="ctr">
              <a:spcBef>
                <a:spcPts val="0"/>
              </a:spcBef>
              <a:spcAft>
                <a:spcPts val="0"/>
              </a:spcAft>
              <a:buNone/>
            </a:pPr>
            <a:r>
              <a:rPr lang="en"/>
              <a:t> </a:t>
            </a:r>
            <a:endParaRPr/>
          </a:p>
        </p:txBody>
      </p:sp>
      <p:pic>
        <p:nvPicPr>
          <p:cNvPr id="99" name="Google Shape;99;p18"/>
          <p:cNvPicPr preferRelativeResize="0"/>
          <p:nvPr/>
        </p:nvPicPr>
        <p:blipFill rotWithShape="1">
          <a:blip r:embed="rId3">
            <a:alphaModFix/>
          </a:blip>
          <a:srcRect b="2437" l="1000" r="892" t="2351"/>
          <a:stretch/>
        </p:blipFill>
        <p:spPr>
          <a:xfrm>
            <a:off x="92075" y="1501775"/>
            <a:ext cx="8970975" cy="2582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700"/>
              <a:t>Prototype Components</a:t>
            </a:r>
            <a:endParaRPr sz="2700"/>
          </a:p>
        </p:txBody>
      </p:sp>
      <p:pic>
        <p:nvPicPr>
          <p:cNvPr id="105" name="Google Shape;105;p19"/>
          <p:cNvPicPr preferRelativeResize="0"/>
          <p:nvPr/>
        </p:nvPicPr>
        <p:blipFill>
          <a:blip r:embed="rId3">
            <a:alphaModFix/>
          </a:blip>
          <a:stretch>
            <a:fillRect/>
          </a:stretch>
        </p:blipFill>
        <p:spPr>
          <a:xfrm>
            <a:off x="3226400" y="1508388"/>
            <a:ext cx="1974822" cy="2126725"/>
          </a:xfrm>
          <a:prstGeom prst="rect">
            <a:avLst/>
          </a:prstGeom>
          <a:noFill/>
          <a:ln>
            <a:noFill/>
          </a:ln>
        </p:spPr>
      </p:pic>
      <p:pic>
        <p:nvPicPr>
          <p:cNvPr id="106" name="Google Shape;106;p19"/>
          <p:cNvPicPr preferRelativeResize="0"/>
          <p:nvPr/>
        </p:nvPicPr>
        <p:blipFill>
          <a:blip r:embed="rId4">
            <a:alphaModFix/>
          </a:blip>
          <a:stretch>
            <a:fillRect/>
          </a:stretch>
        </p:blipFill>
        <p:spPr>
          <a:xfrm>
            <a:off x="232049" y="259750"/>
            <a:ext cx="1974825" cy="2133339"/>
          </a:xfrm>
          <a:prstGeom prst="rect">
            <a:avLst/>
          </a:prstGeom>
          <a:noFill/>
          <a:ln>
            <a:noFill/>
          </a:ln>
        </p:spPr>
      </p:pic>
      <p:pic>
        <p:nvPicPr>
          <p:cNvPr id="107" name="Google Shape;107;p19"/>
          <p:cNvPicPr preferRelativeResize="0"/>
          <p:nvPr/>
        </p:nvPicPr>
        <p:blipFill rotWithShape="1">
          <a:blip r:embed="rId5">
            <a:alphaModFix/>
          </a:blip>
          <a:srcRect b="0" l="6681" r="9797" t="9049"/>
          <a:stretch/>
        </p:blipFill>
        <p:spPr>
          <a:xfrm>
            <a:off x="6330900" y="720700"/>
            <a:ext cx="2478075" cy="2133350"/>
          </a:xfrm>
          <a:prstGeom prst="rect">
            <a:avLst/>
          </a:prstGeom>
          <a:noFill/>
          <a:ln>
            <a:noFill/>
          </a:ln>
        </p:spPr>
      </p:pic>
      <p:pic>
        <p:nvPicPr>
          <p:cNvPr id="108" name="Google Shape;108;p19"/>
          <p:cNvPicPr preferRelativeResize="0"/>
          <p:nvPr/>
        </p:nvPicPr>
        <p:blipFill>
          <a:blip r:embed="rId6">
            <a:alphaModFix/>
          </a:blip>
          <a:stretch>
            <a:fillRect/>
          </a:stretch>
        </p:blipFill>
        <p:spPr>
          <a:xfrm>
            <a:off x="5899823" y="2940973"/>
            <a:ext cx="2683750" cy="1744825"/>
          </a:xfrm>
          <a:prstGeom prst="rect">
            <a:avLst/>
          </a:prstGeom>
          <a:noFill/>
          <a:ln>
            <a:noFill/>
          </a:ln>
        </p:spPr>
      </p:pic>
      <p:sp>
        <p:nvSpPr>
          <p:cNvPr id="109" name="Google Shape;109;p19"/>
          <p:cNvSpPr txBox="1"/>
          <p:nvPr/>
        </p:nvSpPr>
        <p:spPr>
          <a:xfrm>
            <a:off x="710678" y="2388000"/>
            <a:ext cx="1257300" cy="3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Light Sensor</a:t>
            </a:r>
            <a:endParaRPr sz="1200"/>
          </a:p>
        </p:txBody>
      </p:sp>
      <p:sp>
        <p:nvSpPr>
          <p:cNvPr id="110" name="Google Shape;110;p19"/>
          <p:cNvSpPr txBox="1"/>
          <p:nvPr/>
        </p:nvSpPr>
        <p:spPr>
          <a:xfrm>
            <a:off x="3576675" y="3629625"/>
            <a:ext cx="1448700" cy="3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Weather Sensor</a:t>
            </a:r>
            <a:endParaRPr sz="1200"/>
          </a:p>
        </p:txBody>
      </p:sp>
      <p:sp>
        <p:nvSpPr>
          <p:cNvPr id="111" name="Google Shape;111;p19"/>
          <p:cNvSpPr txBox="1"/>
          <p:nvPr/>
        </p:nvSpPr>
        <p:spPr>
          <a:xfrm>
            <a:off x="6459650" y="2571750"/>
            <a:ext cx="1974900" cy="28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Touch Interface- Front</a:t>
            </a:r>
            <a:endParaRPr sz="1200"/>
          </a:p>
        </p:txBody>
      </p:sp>
      <p:sp>
        <p:nvSpPr>
          <p:cNvPr id="112" name="Google Shape;112;p19"/>
          <p:cNvSpPr txBox="1"/>
          <p:nvPr/>
        </p:nvSpPr>
        <p:spPr>
          <a:xfrm>
            <a:off x="6330900" y="4521750"/>
            <a:ext cx="1974900" cy="28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Touch Interface- Rear</a:t>
            </a:r>
            <a:endParaRPr sz="1200"/>
          </a:p>
        </p:txBody>
      </p:sp>
      <p:sp>
        <p:nvSpPr>
          <p:cNvPr id="113" name="Google Shape;113;p19"/>
          <p:cNvSpPr txBox="1"/>
          <p:nvPr/>
        </p:nvSpPr>
        <p:spPr>
          <a:xfrm>
            <a:off x="2245325" y="4479150"/>
            <a:ext cx="1448700" cy="3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Stepper Motor</a:t>
            </a:r>
            <a:endParaRPr sz="1200"/>
          </a:p>
        </p:txBody>
      </p:sp>
      <p:pic>
        <p:nvPicPr>
          <p:cNvPr id="114" name="Google Shape;114;p19"/>
          <p:cNvPicPr preferRelativeResize="0"/>
          <p:nvPr/>
        </p:nvPicPr>
        <p:blipFill>
          <a:blip r:embed="rId7">
            <a:alphaModFix/>
          </a:blip>
          <a:stretch>
            <a:fillRect/>
          </a:stretch>
        </p:blipFill>
        <p:spPr>
          <a:xfrm>
            <a:off x="433312" y="2940975"/>
            <a:ext cx="1812024" cy="19954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Competing Solutions-</a:t>
            </a:r>
            <a:r>
              <a:rPr b="1" lang="en" sz="2400" u="sng"/>
              <a:t>Fenestra</a:t>
            </a:r>
            <a:r>
              <a:rPr b="1" lang="en" sz="2400" u="sng"/>
              <a:t> Smart Window Technology </a:t>
            </a:r>
            <a:r>
              <a:rPr lang="en" sz="2400"/>
              <a:t>   </a:t>
            </a:r>
            <a:endParaRPr sz="2400"/>
          </a:p>
        </p:txBody>
      </p:sp>
      <p:sp>
        <p:nvSpPr>
          <p:cNvPr id="120" name="Google Shape;120;p20"/>
          <p:cNvSpPr txBox="1"/>
          <p:nvPr>
            <p:ph idx="1" type="body"/>
          </p:nvPr>
        </p:nvSpPr>
        <p:spPr>
          <a:xfrm>
            <a:off x="311700" y="572700"/>
            <a:ext cx="8520600" cy="4570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200">
                <a:solidFill>
                  <a:schemeClr val="dk1"/>
                </a:solidFill>
              </a:rPr>
              <a:t>Manufacturer:</a:t>
            </a:r>
            <a:r>
              <a:rPr b="1" lang="en" sz="1100">
                <a:solidFill>
                  <a:schemeClr val="dk1"/>
                </a:solidFill>
              </a:rPr>
              <a:t> </a:t>
            </a:r>
            <a:r>
              <a:rPr lang="en" sz="1100">
                <a:solidFill>
                  <a:schemeClr val="dk1"/>
                </a:solidFill>
              </a:rPr>
              <a:t>Fenestra </a:t>
            </a:r>
            <a:r>
              <a:rPr b="1" lang="en" sz="1100">
                <a:solidFill>
                  <a:schemeClr val="dk1"/>
                </a:solidFill>
              </a:rPr>
              <a:t> 													</a:t>
            </a:r>
            <a:endParaRPr b="1" sz="1100">
              <a:solidFill>
                <a:schemeClr val="dk1"/>
              </a:solidFill>
            </a:endParaRPr>
          </a:p>
          <a:p>
            <a:pPr indent="0" lvl="0" marL="0" rtl="0" algn="l">
              <a:lnSpc>
                <a:spcPct val="100000"/>
              </a:lnSpc>
              <a:spcBef>
                <a:spcPts val="1600"/>
              </a:spcBef>
              <a:spcAft>
                <a:spcPts val="0"/>
              </a:spcAft>
              <a:buNone/>
            </a:pPr>
            <a:r>
              <a:rPr b="1" lang="en" sz="1200">
                <a:solidFill>
                  <a:schemeClr val="dk1"/>
                </a:solidFill>
              </a:rPr>
              <a:t>Product Overview: </a:t>
            </a:r>
            <a:r>
              <a:rPr lang="en" sz="1200">
                <a:solidFill>
                  <a:schemeClr val="dk1"/>
                </a:solidFill>
              </a:rPr>
              <a:t>By automatically opening and closing the windows in your home at precisely the right time, fresh air from the outdoors can circulate seamlessly through your home, flushing out stale and dirty air in the process. During summer, temperatures rise, A/C use increases considerably, as does electricity consumption. fenestra helps cool your home easily and conveniently with fresh morning air. As the day goes by and temperatures begins to rise, fenestra conveniently responds by closing windows.</a:t>
            </a:r>
            <a:endParaRPr sz="1200">
              <a:solidFill>
                <a:schemeClr val="dk1"/>
              </a:solidFill>
            </a:endParaRPr>
          </a:p>
          <a:p>
            <a:pPr indent="0" lvl="0" marL="0" rtl="0" algn="l">
              <a:lnSpc>
                <a:spcPct val="100000"/>
              </a:lnSpc>
              <a:spcBef>
                <a:spcPts val="1600"/>
              </a:spcBef>
              <a:spcAft>
                <a:spcPts val="0"/>
              </a:spcAft>
              <a:buNone/>
            </a:pPr>
            <a:r>
              <a:t/>
            </a:r>
            <a:endParaRPr b="1" sz="1200">
              <a:solidFill>
                <a:schemeClr val="dk1"/>
              </a:solidFill>
            </a:endParaRPr>
          </a:p>
          <a:p>
            <a:pPr indent="0" lvl="0" marL="0" rtl="0" algn="l">
              <a:lnSpc>
                <a:spcPct val="100000"/>
              </a:lnSpc>
              <a:spcBef>
                <a:spcPts val="1600"/>
              </a:spcBef>
              <a:spcAft>
                <a:spcPts val="0"/>
              </a:spcAft>
              <a:buNone/>
            </a:pPr>
            <a:r>
              <a:rPr b="1" lang="en" sz="1200">
                <a:solidFill>
                  <a:schemeClr val="dk1"/>
                </a:solidFill>
              </a:rPr>
              <a:t>System Specs:</a:t>
            </a:r>
            <a:r>
              <a:rPr lang="en" sz="1200">
                <a:solidFill>
                  <a:schemeClr val="dk1"/>
                </a:solidFill>
              </a:rPr>
              <a:t>                                                                                                                                                                             - </a:t>
            </a:r>
            <a:r>
              <a:rPr b="1" lang="en" sz="1100">
                <a:solidFill>
                  <a:schemeClr val="dk1"/>
                </a:solidFill>
              </a:rPr>
              <a:t>Motor</a:t>
            </a:r>
            <a:r>
              <a:rPr lang="en" sz="1100">
                <a:solidFill>
                  <a:schemeClr val="dk1"/>
                </a:solidFill>
              </a:rPr>
              <a:t>: 6 volt electric motor mechanism.													  - </a:t>
            </a:r>
            <a:r>
              <a:rPr b="1" lang="en" sz="1100">
                <a:solidFill>
                  <a:schemeClr val="dk1"/>
                </a:solidFill>
              </a:rPr>
              <a:t>Security</a:t>
            </a:r>
            <a:r>
              <a:rPr lang="en" sz="1100">
                <a:solidFill>
                  <a:schemeClr val="dk1"/>
                </a:solidFill>
              </a:rPr>
              <a:t>: Temperature and movement sensors onboard.											  - </a:t>
            </a:r>
            <a:r>
              <a:rPr b="1" lang="en" sz="1100">
                <a:solidFill>
                  <a:schemeClr val="dk1"/>
                </a:solidFill>
              </a:rPr>
              <a:t>Chipset</a:t>
            </a:r>
            <a:r>
              <a:rPr lang="en" sz="1100">
                <a:solidFill>
                  <a:schemeClr val="dk1"/>
                </a:solidFill>
              </a:rPr>
              <a:t>: ATMEL® Microcontroller + ZigBee® Radio. 											  - </a:t>
            </a:r>
            <a:r>
              <a:rPr b="1" lang="en" sz="1100">
                <a:solidFill>
                  <a:schemeClr val="dk1"/>
                </a:solidFill>
              </a:rPr>
              <a:t>Connectivity</a:t>
            </a:r>
            <a:r>
              <a:rPr lang="en" sz="1100">
                <a:solidFill>
                  <a:schemeClr val="dk1"/>
                </a:solidFill>
              </a:rPr>
              <a:t>: Samsung SmartThings®. 													   - </a:t>
            </a:r>
            <a:r>
              <a:rPr b="1" lang="en" sz="1100">
                <a:solidFill>
                  <a:schemeClr val="dk1"/>
                </a:solidFill>
              </a:rPr>
              <a:t>Power</a:t>
            </a:r>
            <a:r>
              <a:rPr lang="en" sz="1100">
                <a:solidFill>
                  <a:schemeClr val="dk1"/>
                </a:solidFill>
              </a:rPr>
              <a:t>: High capacity LiO battery charged by a 6 Watt solar panel. 									  - </a:t>
            </a:r>
            <a:r>
              <a:rPr b="1" lang="en" sz="1100">
                <a:solidFill>
                  <a:schemeClr val="dk1"/>
                </a:solidFill>
              </a:rPr>
              <a:t>Operation</a:t>
            </a:r>
            <a:r>
              <a:rPr lang="en" sz="1100">
                <a:solidFill>
                  <a:schemeClr val="dk1"/>
                </a:solidFill>
              </a:rPr>
              <a:t>: Controlled using any smartphone/tablet via the SmartThings® app.								  - </a:t>
            </a:r>
            <a:r>
              <a:rPr b="1" lang="en" sz="1100">
                <a:solidFill>
                  <a:schemeClr val="dk1"/>
                </a:solidFill>
              </a:rPr>
              <a:t>Control Range (May Vary):</a:t>
            </a:r>
            <a:r>
              <a:rPr lang="en" sz="1100">
                <a:solidFill>
                  <a:schemeClr val="dk1"/>
                </a:solidFill>
              </a:rPr>
              <a:t> 325 feet (100 meters).</a:t>
            </a:r>
            <a:endParaRPr sz="1100">
              <a:solidFill>
                <a:schemeClr val="dk1"/>
              </a:solidFill>
            </a:endParaRPr>
          </a:p>
          <a:p>
            <a:pPr indent="0" lvl="0" marL="0" rtl="0" algn="l">
              <a:lnSpc>
                <a:spcPct val="100000"/>
              </a:lnSpc>
              <a:spcBef>
                <a:spcPts val="1600"/>
              </a:spcBef>
              <a:spcAft>
                <a:spcPts val="0"/>
              </a:spcAft>
              <a:buNone/>
            </a:pPr>
            <a:r>
              <a:t/>
            </a:r>
            <a:endParaRPr sz="1100">
              <a:solidFill>
                <a:schemeClr val="dk1"/>
              </a:solidFill>
            </a:endParaRPr>
          </a:p>
          <a:p>
            <a:pPr indent="0" lvl="0" marL="0" rtl="0" algn="l">
              <a:lnSpc>
                <a:spcPct val="100000"/>
              </a:lnSpc>
              <a:spcBef>
                <a:spcPts val="1600"/>
              </a:spcBef>
              <a:spcAft>
                <a:spcPts val="0"/>
              </a:spcAft>
              <a:buNone/>
            </a:pPr>
            <a:r>
              <a:t/>
            </a:r>
            <a:endParaRPr sz="1100">
              <a:solidFill>
                <a:schemeClr val="dk1"/>
              </a:solidFill>
            </a:endParaRPr>
          </a:p>
          <a:p>
            <a:pPr indent="0" lvl="0" marL="0" rtl="0" algn="l">
              <a:lnSpc>
                <a:spcPct val="100000"/>
              </a:lnSpc>
              <a:spcBef>
                <a:spcPts val="1600"/>
              </a:spcBef>
              <a:spcAft>
                <a:spcPts val="0"/>
              </a:spcAft>
              <a:buNone/>
            </a:pPr>
            <a:r>
              <a:rPr lang="en" sz="800" u="sng">
                <a:solidFill>
                  <a:schemeClr val="hlink"/>
                </a:solidFill>
                <a:hlinkClick r:id="rId3"/>
              </a:rPr>
              <a:t>http://www.smartfenestra.com/products</a:t>
            </a:r>
            <a:endParaRPr sz="800">
              <a:solidFill>
                <a:schemeClr val="dk1"/>
              </a:solidFill>
            </a:endParaRPr>
          </a:p>
          <a:p>
            <a:pPr indent="0" lvl="0" marL="0" rtl="0" algn="l">
              <a:lnSpc>
                <a:spcPct val="100000"/>
              </a:lnSpc>
              <a:spcBef>
                <a:spcPts val="1600"/>
              </a:spcBef>
              <a:spcAft>
                <a:spcPts val="0"/>
              </a:spcAft>
              <a:buNone/>
            </a:pPr>
            <a:r>
              <a:t/>
            </a:r>
            <a:endParaRPr sz="1200">
              <a:solidFill>
                <a:schemeClr val="dk1"/>
              </a:solidFill>
            </a:endParaRPr>
          </a:p>
          <a:p>
            <a:pPr indent="0" lvl="0" marL="0" rtl="0" algn="l">
              <a:lnSpc>
                <a:spcPct val="100000"/>
              </a:lnSpc>
              <a:spcBef>
                <a:spcPts val="1600"/>
              </a:spcBef>
              <a:spcAft>
                <a:spcPts val="0"/>
              </a:spcAft>
              <a:buNone/>
            </a:pPr>
            <a:r>
              <a:t/>
            </a:r>
            <a:endParaRPr sz="1200">
              <a:solidFill>
                <a:schemeClr val="dk1"/>
              </a:solidFill>
            </a:endParaRPr>
          </a:p>
          <a:p>
            <a:pPr indent="0" lvl="0" marL="0" rtl="0" algn="l">
              <a:lnSpc>
                <a:spcPct val="100000"/>
              </a:lnSpc>
              <a:spcBef>
                <a:spcPts val="1600"/>
              </a:spcBef>
              <a:spcAft>
                <a:spcPts val="0"/>
              </a:spcAft>
              <a:buNone/>
            </a:pPr>
            <a:r>
              <a:t/>
            </a:r>
            <a:endParaRPr sz="1200">
              <a:solidFill>
                <a:schemeClr val="dk1"/>
              </a:solidFill>
            </a:endParaRPr>
          </a:p>
          <a:p>
            <a:pPr indent="0" lvl="0" marL="0" rtl="0" algn="l">
              <a:lnSpc>
                <a:spcPct val="100000"/>
              </a:lnSpc>
              <a:spcBef>
                <a:spcPts val="1600"/>
              </a:spcBef>
              <a:spcAft>
                <a:spcPts val="0"/>
              </a:spcAft>
              <a:buNone/>
            </a:pPr>
            <a:r>
              <a:rPr lang="en" sz="1200">
                <a:solidFill>
                  <a:schemeClr val="dk1"/>
                </a:solidFill>
              </a:rPr>
              <a:t>															</a:t>
            </a:r>
            <a:endParaRPr sz="1200">
              <a:solidFill>
                <a:schemeClr val="dk1"/>
              </a:solidFill>
            </a:endParaRPr>
          </a:p>
          <a:p>
            <a:pPr indent="0" lvl="0" marL="0" rtl="0" algn="l">
              <a:lnSpc>
                <a:spcPct val="100000"/>
              </a:lnSpc>
              <a:spcBef>
                <a:spcPts val="1600"/>
              </a:spcBef>
              <a:spcAft>
                <a:spcPts val="0"/>
              </a:spcAft>
              <a:buNone/>
            </a:pPr>
            <a:r>
              <a:t/>
            </a:r>
            <a:endParaRPr sz="1200">
              <a:solidFill>
                <a:schemeClr val="dk1"/>
              </a:solidFill>
            </a:endParaRPr>
          </a:p>
          <a:p>
            <a:pPr indent="0" lvl="0" marL="0" rtl="0" algn="l">
              <a:lnSpc>
                <a:spcPct val="100000"/>
              </a:lnSpc>
              <a:spcBef>
                <a:spcPts val="0"/>
              </a:spcBef>
              <a:spcAft>
                <a:spcPts val="0"/>
              </a:spcAft>
              <a:buNone/>
            </a:pPr>
            <a:r>
              <a:rPr b="1" lang="en" sz="1200">
                <a:solidFill>
                  <a:schemeClr val="dk1"/>
                </a:solidFill>
              </a:rPr>
              <a:t>									              </a:t>
            </a:r>
            <a:endParaRPr b="1" sz="1200">
              <a:solidFill>
                <a:schemeClr val="dk1"/>
              </a:solidFill>
            </a:endParaRPr>
          </a:p>
          <a:p>
            <a:pPr indent="0" lvl="0" marL="0" rtl="0" algn="l">
              <a:lnSpc>
                <a:spcPct val="100000"/>
              </a:lnSpc>
              <a:spcBef>
                <a:spcPts val="0"/>
              </a:spcBef>
              <a:spcAft>
                <a:spcPts val="0"/>
              </a:spcAft>
              <a:buNone/>
            </a:pPr>
            <a:r>
              <a:t/>
            </a:r>
            <a:endParaRPr b="1" sz="1100">
              <a:solidFill>
                <a:schemeClr val="dk1"/>
              </a:solidFill>
            </a:endParaRPr>
          </a:p>
          <a:p>
            <a:pPr indent="0" lvl="0" marL="0" rtl="0" algn="l">
              <a:lnSpc>
                <a:spcPct val="100000"/>
              </a:lnSpc>
              <a:spcBef>
                <a:spcPts val="1600"/>
              </a:spcBef>
              <a:spcAft>
                <a:spcPts val="0"/>
              </a:spcAft>
              <a:buNone/>
            </a:pPr>
            <a:r>
              <a:rPr b="1" lang="en" sz="1100">
                <a:solidFill>
                  <a:schemeClr val="dk1"/>
                </a:solidFill>
              </a:rPr>
              <a:t>	      										</a:t>
            </a:r>
            <a:endParaRPr b="1" sz="1100">
              <a:solidFill>
                <a:schemeClr val="dk1"/>
              </a:solidFill>
            </a:endParaRPr>
          </a:p>
          <a:p>
            <a:pPr indent="0" lvl="0" marL="0" rtl="0" algn="l">
              <a:lnSpc>
                <a:spcPct val="100000"/>
              </a:lnSpc>
              <a:spcBef>
                <a:spcPts val="1600"/>
              </a:spcBef>
              <a:spcAft>
                <a:spcPts val="1600"/>
              </a:spcAft>
              <a:buNone/>
            </a:pPr>
            <a:r>
              <a:t/>
            </a:r>
            <a:endParaRPr b="1" sz="11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Competing Technology Companies</a:t>
            </a:r>
            <a:endParaRPr/>
          </a:p>
        </p:txBody>
      </p:sp>
      <p:sp>
        <p:nvSpPr>
          <p:cNvPr id="126" name="Google Shape;126;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b="1" lang="en" sz="1600">
                <a:solidFill>
                  <a:schemeClr val="dk1"/>
                </a:solidFill>
              </a:rPr>
              <a:t>HDH Technology</a:t>
            </a:r>
            <a:r>
              <a:rPr lang="en" sz="1600">
                <a:solidFill>
                  <a:schemeClr val="dk1"/>
                </a:solidFill>
              </a:rPr>
              <a:t> - “Create and build custom automation systems to fit your needs” </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Motorized Shades and Drapes </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Services include residential and </a:t>
            </a:r>
            <a:r>
              <a:rPr lang="en" sz="1600">
                <a:solidFill>
                  <a:schemeClr val="dk1"/>
                </a:solidFill>
              </a:rPr>
              <a:t>commercial infrastructure</a:t>
            </a:r>
            <a:r>
              <a:rPr lang="en" sz="1600">
                <a:solidFill>
                  <a:schemeClr val="dk1"/>
                </a:solidFill>
              </a:rPr>
              <a:t> </a:t>
            </a:r>
            <a:endParaRPr sz="1600">
              <a:solidFill>
                <a:schemeClr val="dk1"/>
              </a:solidFill>
            </a:endParaRPr>
          </a:p>
          <a:p>
            <a:pPr indent="-330200" lvl="0" marL="457200" rtl="0" algn="l">
              <a:spcBef>
                <a:spcPts val="0"/>
              </a:spcBef>
              <a:spcAft>
                <a:spcPts val="0"/>
              </a:spcAft>
              <a:buClr>
                <a:schemeClr val="dk1"/>
              </a:buClr>
              <a:buSzPts val="1600"/>
              <a:buChar char="●"/>
            </a:pPr>
            <a:r>
              <a:rPr b="1" lang="en" sz="1600">
                <a:solidFill>
                  <a:schemeClr val="dk1"/>
                </a:solidFill>
              </a:rPr>
              <a:t>Hogar Controls </a:t>
            </a:r>
            <a:r>
              <a:rPr lang="en" sz="1600">
                <a:solidFill>
                  <a:schemeClr val="dk1"/>
                </a:solidFill>
              </a:rPr>
              <a:t>- “Smart Home Controllers for A Smarter Everything”</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Motorized </a:t>
            </a:r>
            <a:r>
              <a:rPr lang="en" sz="1600">
                <a:solidFill>
                  <a:schemeClr val="dk1"/>
                </a:solidFill>
              </a:rPr>
              <a:t>Curtains</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Automatic Temperature Control</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Residential, Hospitality and Commercial market</a:t>
            </a:r>
            <a:endParaRPr sz="1600">
              <a:solidFill>
                <a:schemeClr val="dk1"/>
              </a:solidFill>
            </a:endParaRPr>
          </a:p>
          <a:p>
            <a:pPr indent="-330200" lvl="0" marL="457200" rtl="0" algn="l">
              <a:spcBef>
                <a:spcPts val="0"/>
              </a:spcBef>
              <a:spcAft>
                <a:spcPts val="0"/>
              </a:spcAft>
              <a:buClr>
                <a:schemeClr val="dk1"/>
              </a:buClr>
              <a:buSzPts val="1600"/>
              <a:buChar char="●"/>
            </a:pPr>
            <a:r>
              <a:rPr b="1" lang="en" sz="1600">
                <a:solidFill>
                  <a:schemeClr val="dk1"/>
                </a:solidFill>
              </a:rPr>
              <a:t>SmartThings </a:t>
            </a:r>
            <a:r>
              <a:rPr lang="en" sz="1600">
                <a:solidFill>
                  <a:schemeClr val="dk1"/>
                </a:solidFill>
              </a:rPr>
              <a:t>-  “Easily control, monitor, and secure your home”</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Smart Thermostats</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Motorized, controllable smart shades, solar covers, blinds</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Primarily residential, customizable application </a:t>
            </a:r>
            <a:endParaRPr sz="1600">
              <a:solidFill>
                <a:schemeClr val="dk1"/>
              </a:solidFill>
            </a:endParaRPr>
          </a:p>
          <a:p>
            <a:pPr indent="0" lvl="0" marL="914400" rtl="0" algn="l">
              <a:spcBef>
                <a:spcPts val="1600"/>
              </a:spcBef>
              <a:spcAft>
                <a:spcPts val="0"/>
              </a:spcAft>
              <a:buNone/>
            </a:pPr>
            <a:r>
              <a:t/>
            </a:r>
            <a:endParaRPr sz="1600">
              <a:solidFill>
                <a:schemeClr val="dk1"/>
              </a:solidFill>
            </a:endParaRPr>
          </a:p>
          <a:p>
            <a:pPr indent="0" lvl="0" marL="914400" rtl="0" algn="l">
              <a:spcBef>
                <a:spcPts val="1600"/>
              </a:spcBef>
              <a:spcAft>
                <a:spcPts val="1600"/>
              </a:spcAft>
              <a:buNone/>
            </a:pPr>
            <a:r>
              <a:t/>
            </a:r>
            <a:endParaRPr sz="16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