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CD3ED1-8BE1-4DE3-858F-48E2A5EF806A}">
  <a:tblStyle styleId="{82CD3ED1-8BE1-4DE3-858F-48E2A5EF806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8DCD3E3-10DB-4397-9197-81D7E99455A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6dfc8f64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6dfc8f64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98bde408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98bde408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98bde408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98bde408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98bde408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98bde408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6dfc8f64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6dfc8f64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b3ca1002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b3ca1002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2a30cd8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2a30cd8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b02277fb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b02277fb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6dfc8f64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6dfc8f64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b6885a8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b6885a8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b6885a89e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b6885a89e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b6885a89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b6885a8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98bde408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98bde408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98bde408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98bde408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b6885a89e_3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b6885a89e_3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98bde40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98bde40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98bde408b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98bde408b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98bde408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98bde408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b02276d1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b02276d1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98bde408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98bde408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b6885a89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b6885a8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6dfc8f64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6dfc8f64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file/d/1_aX0J--A-Y5yM5jgPti_f5c_rgssfB9e/view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hyperlink" Target="https://tekeye.uk/automotive/can-bus-cable-wiring" TargetMode="External"/><Relationship Id="rId6" Type="http://schemas.openxmlformats.org/officeDocument/2006/relationships/hyperlink" Target="https://support.squarell.com/index.php?/Knowledgebase/Article/View/94/7/can-high--can-low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hyperlink" Target="https://www.electronicsweekly.com/news/high-speed-can-fd-bus-is-coming-to-cars-says-microchip-2015-10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hyperlink" Target="https://drive.google.com/file/d/1J5Poff4f_Yw4t483sNfEukz7rlpHOgfn/view" TargetMode="External"/><Relationship Id="rId5" Type="http://schemas.openxmlformats.org/officeDocument/2006/relationships/hyperlink" Target="https://www.electronicshub.org/arduino-mcp2515-can-bus-tutorial/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www.mikroe.com/can-spi-33v-clic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hyperlink" Target="https://www.mikroe.com/weather-click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4.jpg"/><Relationship Id="rId5" Type="http://schemas.openxmlformats.org/officeDocument/2006/relationships/image" Target="../media/image7.jpg"/><Relationship Id="rId6" Type="http://schemas.openxmlformats.org/officeDocument/2006/relationships/image" Target="../media/image24.jpg"/><Relationship Id="rId7" Type="http://schemas.openxmlformats.org/officeDocument/2006/relationships/image" Target="../media/image2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autowp/arduino-mcp2515" TargetMode="External"/><Relationship Id="rId4" Type="http://schemas.openxmlformats.org/officeDocument/2006/relationships/hyperlink" Target="https://www.adafruit.com/product/1651" TargetMode="External"/><Relationship Id="rId5" Type="http://schemas.openxmlformats.org/officeDocument/2006/relationships/hyperlink" Target="https://github.com/adafruit/Adafruit-GFX-Library/issues" TargetMode="External"/><Relationship Id="rId6" Type="http://schemas.openxmlformats.org/officeDocument/2006/relationships/hyperlink" Target="https://github.com/adafruit/Adafruit_ILI9341" TargetMode="External"/><Relationship Id="rId7" Type="http://schemas.openxmlformats.org/officeDocument/2006/relationships/hyperlink" Target="https://www.arduino.cc/en/Reference/SPI" TargetMode="External"/><Relationship Id="rId8" Type="http://schemas.openxmlformats.org/officeDocument/2006/relationships/hyperlink" Target="https://github.com/sparkfun/SparkFun_BME280_Arduino_Library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QTEAN_-aYP8kWHCk_hQCJwXEE_aDFT4Y/view?usp=sharing" TargetMode="External"/><Relationship Id="rId4" Type="http://schemas.openxmlformats.org/officeDocument/2006/relationships/hyperlink" Target="https://www.arduino.cc/en/Tutorial/BuiltInExamples/Button" TargetMode="External"/><Relationship Id="rId5" Type="http://schemas.openxmlformats.org/officeDocument/2006/relationships/hyperlink" Target="https://components101.com/modules/l293n-motor-driver-module" TargetMode="External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Windows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MDR - Presentation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Maxwell Rapier, Andrew Hartnett, Jonathan Townsend and Damian Gunadasa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Deliverable - User Interface</a:t>
            </a:r>
            <a:r>
              <a:rPr lang="en"/>
              <a:t>   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Display Demo</a:t>
            </a:r>
            <a:endParaRPr sz="1900" u="sng">
              <a:solidFill>
                <a:srgbClr val="4A86E8"/>
              </a:solidFill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333300"/>
            <a:ext cx="436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What We Have Done:</a:t>
            </a:r>
            <a:endParaRPr b="1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**Transferring data to / from Touch Screen</a:t>
            </a:r>
            <a:br>
              <a:rPr lang="en" sz="1500">
                <a:solidFill>
                  <a:srgbClr val="666666"/>
                </a:solidFill>
              </a:rPr>
            </a:br>
            <a:r>
              <a:rPr lang="en" sz="1500">
                <a:solidFill>
                  <a:srgbClr val="666666"/>
                </a:solidFill>
              </a:rPr>
              <a:t>   (MDR GOAL)</a:t>
            </a:r>
            <a:br>
              <a:rPr lang="en" sz="1500">
                <a:solidFill>
                  <a:srgbClr val="666666"/>
                </a:solidFill>
              </a:rPr>
            </a:br>
            <a:r>
              <a:rPr lang="en" sz="600">
                <a:solidFill>
                  <a:srgbClr val="666666"/>
                </a:solidFill>
              </a:rPr>
              <a:t> </a:t>
            </a:r>
            <a:endParaRPr sz="600">
              <a:solidFill>
                <a:srgbClr val="666666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Main Menu</a:t>
            </a:r>
            <a:endParaRPr sz="1500">
              <a:solidFill>
                <a:srgbClr val="666666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○"/>
            </a:pPr>
            <a:r>
              <a:rPr lang="en" sz="1500">
                <a:solidFill>
                  <a:srgbClr val="666666"/>
                </a:solidFill>
              </a:rPr>
              <a:t>Allows user access between different window toggles (Network and Manual)</a:t>
            </a:r>
            <a:br>
              <a:rPr lang="en" sz="1500">
                <a:solidFill>
                  <a:srgbClr val="666666"/>
                </a:solidFill>
              </a:rPr>
            </a:br>
            <a:r>
              <a:rPr lang="en" sz="800">
                <a:solidFill>
                  <a:srgbClr val="666666"/>
                </a:solidFill>
              </a:rPr>
              <a:t> </a:t>
            </a:r>
            <a:endParaRPr sz="800">
              <a:solidFill>
                <a:srgbClr val="666666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Slider Menu</a:t>
            </a:r>
            <a:endParaRPr sz="1500">
              <a:solidFill>
                <a:srgbClr val="666666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○"/>
            </a:pPr>
            <a:r>
              <a:rPr lang="en" sz="1500">
                <a:solidFill>
                  <a:srgbClr val="666666"/>
                </a:solidFill>
              </a:rPr>
              <a:t>Allows user to set values for window height, thermal cover, and blinds</a:t>
            </a:r>
            <a:endParaRPr sz="1500">
              <a:solidFill>
                <a:srgbClr val="666666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○"/>
            </a:pPr>
            <a:r>
              <a:rPr lang="en" sz="1500">
                <a:solidFill>
                  <a:srgbClr val="666666"/>
                </a:solidFill>
              </a:rPr>
              <a:t>Displays slider percentage to user</a:t>
            </a:r>
            <a:endParaRPr sz="1500">
              <a:solidFill>
                <a:srgbClr val="666666"/>
              </a:solidFill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750500" y="1333300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What We Plan to Design:</a:t>
            </a:r>
            <a:endParaRPr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A CAN bus communication line between the Touch Screen and motors</a:t>
            </a:r>
            <a:br>
              <a:rPr lang="en" sz="1500">
                <a:solidFill>
                  <a:srgbClr val="666666"/>
                </a:solidFill>
              </a:rPr>
            </a:br>
            <a:r>
              <a:rPr lang="en" sz="1000">
                <a:solidFill>
                  <a:srgbClr val="666666"/>
                </a:solidFill>
              </a:rPr>
              <a:t> </a:t>
            </a:r>
            <a:endParaRPr sz="1000">
              <a:solidFill>
                <a:srgbClr val="666666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Communication between the sensors and display (to show current temperature in the room, override Manual mode)</a:t>
            </a:r>
            <a:br>
              <a:rPr lang="en" sz="1500">
                <a:solidFill>
                  <a:srgbClr val="666666"/>
                </a:solidFill>
              </a:rPr>
            </a:br>
            <a:r>
              <a:rPr lang="en" sz="1000">
                <a:solidFill>
                  <a:srgbClr val="666666"/>
                </a:solidFill>
              </a:rPr>
              <a:t> </a:t>
            </a:r>
            <a:endParaRPr sz="1000">
              <a:solidFill>
                <a:srgbClr val="666666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Allow user to input automatic schedule through Schedule Menu</a:t>
            </a:r>
            <a:endParaRPr sz="15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946625" y="445025"/>
            <a:ext cx="185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CAN Bus </a:t>
            </a:r>
            <a:endParaRPr sz="300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925" y="445025"/>
            <a:ext cx="5439950" cy="154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6800" y="2515150"/>
            <a:ext cx="4839151" cy="202259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3756800" y="2143725"/>
            <a:ext cx="53241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Figure 1: 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Example of CAN Bus Network </a:t>
            </a:r>
            <a:r>
              <a:rPr lang="en" sz="1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https://tekeye.uk/automotive/can-bus-cable-wiring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3756800" y="4649950"/>
            <a:ext cx="48390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Times New Roman"/>
                <a:ea typeface="Times New Roman"/>
                <a:cs typeface="Times New Roman"/>
                <a:sym typeface="Times New Roman"/>
              </a:rPr>
              <a:t>Figure 2: </a:t>
            </a: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CAN Bus 2-Wire Output </a:t>
            </a:r>
            <a:r>
              <a:rPr lang="en" sz="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https://support.squarell.com/index.php?/Knowledgebase/Article/View/94/7/can-high--can-low</a:t>
            </a:r>
            <a:r>
              <a:rPr lang="en" sz="5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6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106025" y="1054175"/>
            <a:ext cx="3534900" cy="36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2-Wire Interface - Uses only two wires to communicate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Asynchronous - There is no clock signal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Multi-Master - Any device in the network can be either a master or a target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Bitwise Arbitration - Device that sends first zero gains control of the bus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CAN Bus Message Structure </a:t>
            </a:r>
            <a:endParaRPr sz="30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1461038"/>
            <a:ext cx="8839198" cy="222141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67500" y="3728500"/>
            <a:ext cx="8839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Figure 3: </a:t>
            </a:r>
            <a:r>
              <a:rPr lang="en" sz="1000"/>
              <a:t>Example CAN Bus Message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https://www.electronicsweekly.com/news/high-speed-can-fd-bus-is-coming-to-cars-says-microchip-2015-10/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Current CAN Board</a:t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2350" y="485750"/>
            <a:ext cx="2561628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311300" y="1103700"/>
            <a:ext cx="3466800" cy="3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Made of two chips - Can controller (MCP 2515) and  Can </a:t>
            </a:r>
            <a:r>
              <a:rPr lang="en"/>
              <a:t>transceiver</a:t>
            </a:r>
            <a:r>
              <a:rPr lang="en"/>
              <a:t> (TJA 1050)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Arduino communicates to controller via SPI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Controller controls what message </a:t>
            </a:r>
            <a:r>
              <a:rPr lang="en"/>
              <a:t>transceiver</a:t>
            </a:r>
            <a:r>
              <a:rPr lang="en"/>
              <a:t> outputs and interprets what the transceiver inputs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Transceiver delivers/receives actual Can bus message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u="sng">
                <a:solidFill>
                  <a:schemeClr val="hlink"/>
                </a:solidFill>
                <a:hlinkClick r:id="rId4"/>
              </a:rPr>
              <a:t>CAN Bus Demo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3945900" y="3477625"/>
            <a:ext cx="25617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Figure 4: </a:t>
            </a:r>
            <a:r>
              <a:rPr lang="en" sz="1200"/>
              <a:t>CAN Board we are currently using, XSOURCE CAN Board </a:t>
            </a:r>
            <a:r>
              <a:rPr lang="en" sz="700" u="sng">
                <a:solidFill>
                  <a:schemeClr val="hlink"/>
                </a:solidFill>
                <a:hlinkClick r:id="rId5"/>
              </a:rPr>
              <a:t>https://www.electronicshub.org/arduino-mcp2515-can-bus-tutorial/</a:t>
            </a:r>
            <a:r>
              <a:rPr lang="en" sz="700"/>
              <a:t> </a:t>
            </a:r>
            <a:endParaRPr sz="700"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7461" y="1759850"/>
            <a:ext cx="2745550" cy="16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6617450" y="4360450"/>
            <a:ext cx="2526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Figure 5: </a:t>
            </a:r>
            <a:r>
              <a:rPr lang="en" sz="1000"/>
              <a:t>Example of board wiring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https://www.mikroe.com/can-spi-33v-click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Deliverable - Weather Data (Damian)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Have Done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Enabled communication via I2C with the Weather Click and Microcontroller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Obtained readings for humidity (%), temperature(C), and pressure (hPa)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Collected ambient light readings via analog connection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Readings obtained as </a:t>
            </a:r>
            <a:r>
              <a:rPr lang="en" sz="1200"/>
              <a:t>illuminance</a:t>
            </a:r>
            <a:r>
              <a:rPr lang="en" sz="1200"/>
              <a:t> (lux)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All data is logged into a spreadsheet where we can take averages and plot data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Researched usage of filtering modes, resolution of data, and active/sleep modes of the sensors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4702025" y="3124700"/>
            <a:ext cx="4260300" cy="15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Plan to Design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Design system (sensors) without click boards using chips on the boards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Full integration of weather sensors and data so data can be read by microcontroller and create responses via motor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Send sensor data to Display</a:t>
            </a:r>
            <a:endParaRPr sz="1200"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025" y="1017725"/>
            <a:ext cx="3251749" cy="18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4607025" y="2750125"/>
            <a:ext cx="23766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https://www.mikroe.com/weather-click</a:t>
            </a:r>
            <a:endParaRPr sz="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Weather Data</a:t>
            </a:r>
            <a:endParaRPr/>
          </a:p>
        </p:txBody>
      </p:sp>
      <p:pic>
        <p:nvPicPr>
          <p:cNvPr id="165" name="Google Shape;165;p27" title="Indoor Temperature Through the D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25" y="1170125"/>
            <a:ext cx="3343149" cy="18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 title="Indoor Temperature Through the Da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25" y="1212475"/>
            <a:ext cx="3343149" cy="18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 title="Temperature Overnight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6400" y="1212475"/>
            <a:ext cx="3202051" cy="18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 title="Humidity Readings During A Cloudy Da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425" y="3082350"/>
            <a:ext cx="3343149" cy="19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 title="Outdoor Light In the Afternoon and Eveni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76250" y="3072825"/>
            <a:ext cx="2919150" cy="19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Weather Data </a:t>
            </a:r>
            <a:endParaRPr/>
          </a:p>
        </p:txBody>
      </p:sp>
      <p:pic>
        <p:nvPicPr>
          <p:cNvPr id="175" name="Google Shape;175;p28" title="Outdoor Pressure Readings - 15 Min. Interva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925" y="1076000"/>
            <a:ext cx="2859750" cy="265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 title="Outdoor Temperature Across 3 Day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00" y="1076000"/>
            <a:ext cx="4294299" cy="265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 Hardware Plan</a:t>
            </a:r>
            <a:endParaRPr/>
          </a:p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Microcontroller x2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ATMega328p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</a:t>
            </a:r>
            <a:r>
              <a:rPr lang="en" sz="1400"/>
              <a:t>hips from the Click Boards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Weather Click- </a:t>
            </a:r>
            <a:r>
              <a:rPr b="1" lang="en">
                <a:solidFill>
                  <a:srgbClr val="000000"/>
                </a:solidFill>
              </a:rPr>
              <a:t>BME280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Ambient Click- </a:t>
            </a:r>
            <a:r>
              <a:rPr b="1" lang="en">
                <a:solidFill>
                  <a:srgbClr val="000000"/>
                </a:solidFill>
              </a:rPr>
              <a:t>MLX75305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SPI Click - </a:t>
            </a:r>
            <a:r>
              <a:rPr b="1" lang="en">
                <a:solidFill>
                  <a:srgbClr val="000000"/>
                </a:solidFill>
              </a:rPr>
              <a:t>MCP2515</a:t>
            </a:r>
            <a:r>
              <a:rPr lang="en"/>
              <a:t> and </a:t>
            </a:r>
            <a:r>
              <a:rPr b="1" lang="en">
                <a:solidFill>
                  <a:srgbClr val="000000"/>
                </a:solidFill>
              </a:rPr>
              <a:t>TJA1050</a:t>
            </a:r>
            <a:endParaRPr b="1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Motor Driver and Motor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RTC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Will keep the breakout board for LCD</a:t>
            </a:r>
            <a:endParaRPr sz="14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3.5" TFT 320x480 + Touchscreen</a:t>
            </a:r>
            <a:endParaRPr sz="18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Will test and use Altium</a:t>
            </a:r>
            <a:endParaRPr sz="1400"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br>
              <a:rPr lang="en"/>
            </a:b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550" y="930950"/>
            <a:ext cx="3661175" cy="39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311713" y="131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Budget Update </a:t>
            </a:r>
            <a:r>
              <a:rPr lang="en"/>
              <a:t> </a:t>
            </a:r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634825" y="4600825"/>
            <a:ext cx="7874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Spent = </a:t>
            </a:r>
            <a:r>
              <a:rPr b="1" lang="en" sz="1800"/>
              <a:t>$140			</a:t>
            </a:r>
            <a:r>
              <a:rPr lang="en" sz="1800"/>
              <a:t>Spring Cost Estimate = </a:t>
            </a:r>
            <a:r>
              <a:rPr b="1" lang="en" sz="1800"/>
              <a:t>$200		</a:t>
            </a:r>
            <a:r>
              <a:rPr lang="en" sz="1800"/>
              <a:t>Unused = </a:t>
            </a:r>
            <a:r>
              <a:rPr b="1" lang="en" sz="1800"/>
              <a:t>$160</a:t>
            </a:r>
            <a:endParaRPr b="1" sz="1800"/>
          </a:p>
        </p:txBody>
      </p:sp>
      <p:pic>
        <p:nvPicPr>
          <p:cNvPr id="190" name="Google Shape;190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356262"/>
            <a:ext cx="3931500" cy="24309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30"/>
          <p:cNvGraphicFramePr/>
          <p:nvPr/>
        </p:nvGraphicFramePr>
        <p:xfrm>
          <a:off x="4419300" y="1800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{82CD3ED1-8BE1-4DE3-858F-48E2A5EF806A}</a:tableStyleId>
              </a:tblPr>
              <a:tblGrid>
                <a:gridCol w="1534375"/>
                <a:gridCol w="1125775"/>
                <a:gridCol w="500350"/>
                <a:gridCol w="533675"/>
                <a:gridCol w="833925"/>
              </a:tblGrid>
              <a:tr h="184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Part</a:t>
                      </a:r>
                      <a:endParaRPr b="1"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Part Number</a:t>
                      </a:r>
                      <a:endParaRPr b="1"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Quantity</a:t>
                      </a:r>
                      <a:endParaRPr b="1"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Cost</a:t>
                      </a:r>
                      <a:endParaRPr b="1"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Totals</a:t>
                      </a:r>
                      <a:endParaRPr b="1" sz="800"/>
                    </a:p>
                  </a:txBody>
                  <a:tcPr marT="19050" marB="19050" marR="28575" marL="28575" anchor="b"/>
                </a:tc>
              </a:tr>
              <a:tr h="18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2.8" Touch LCD Display Shield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1528-1027-ND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$34.95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$34.95</a:t>
                      </a:r>
                      <a:endParaRPr sz="800"/>
                    </a:p>
                  </a:txBody>
                  <a:tcPr marT="19050" marB="19050" marR="28575" marL="28575" anchor="b"/>
                </a:tc>
              </a:tr>
              <a:tr h="18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Weather click by Mikroe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MIKROE-1978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$22.88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$22.88</a:t>
                      </a:r>
                      <a:endParaRPr sz="800"/>
                    </a:p>
                  </a:txBody>
                  <a:tcPr marT="19050" marB="19050" marR="28575" marL="28575" anchor="b"/>
                </a:tc>
              </a:tr>
              <a:tr h="18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Ambient Click by Mikroe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MIKROE-1890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$9.36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$9.36</a:t>
                      </a:r>
                      <a:endParaRPr sz="800"/>
                    </a:p>
                  </a:txBody>
                  <a:tcPr marT="19050" marB="19050" marR="28575" marL="28575" anchor="b"/>
                </a:tc>
              </a:tr>
              <a:tr h="18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Arduino UNO Click Shield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MIKROE-1581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$7.80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$15.60</a:t>
                      </a:r>
                      <a:endParaRPr sz="800"/>
                    </a:p>
                  </a:txBody>
                  <a:tcPr marT="19050" marB="19050" marR="28575" marL="28575" anchor="b"/>
                </a:tc>
              </a:tr>
              <a:tr h="18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Can SPI Click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MIKROE-986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2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$21.84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$43.68</a:t>
                      </a:r>
                      <a:endParaRPr sz="800"/>
                    </a:p>
                  </a:txBody>
                  <a:tcPr marT="19050" marB="19050" marR="28575" marL="28575" anchor="b"/>
                </a:tc>
              </a:tr>
              <a:tr h="184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IC MCU</a:t>
                      </a:r>
                      <a:endParaRPr sz="800"/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ATMEGA328P-PU-ND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$2.08</a:t>
                      </a:r>
                      <a:endParaRPr sz="8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$2.08</a:t>
                      </a:r>
                      <a:endParaRPr sz="800"/>
                    </a:p>
                  </a:txBody>
                  <a:tcPr marT="19050" marB="19050" marR="28575" marL="28575" anchor="b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$128.55</a:t>
                      </a:r>
                      <a:endParaRPr b="1" sz="800"/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sp>
        <p:nvSpPr>
          <p:cNvPr id="192" name="Google Shape;192;p30"/>
          <p:cNvSpPr txBox="1"/>
          <p:nvPr/>
        </p:nvSpPr>
        <p:spPr>
          <a:xfrm>
            <a:off x="5629300" y="1433600"/>
            <a:ext cx="21081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Fall Parts Purchase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219150" y="445025"/>
            <a:ext cx="861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Budget Update:</a:t>
            </a:r>
            <a:r>
              <a:rPr lang="en" sz="3000"/>
              <a:t> </a:t>
            </a:r>
            <a:r>
              <a:rPr lang="en" sz="2200"/>
              <a:t>Proposed Parts Purchase (SP21)</a:t>
            </a:r>
            <a:endParaRPr sz="2200"/>
          </a:p>
        </p:txBody>
      </p:sp>
      <p:graphicFrame>
        <p:nvGraphicFramePr>
          <p:cNvPr id="198" name="Google Shape;198;p31"/>
          <p:cNvGraphicFramePr/>
          <p:nvPr/>
        </p:nvGraphicFramePr>
        <p:xfrm>
          <a:off x="409575" y="152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{82CD3ED1-8BE1-4DE3-858F-48E2A5EF806A}</a:tableStyleId>
              </a:tblPr>
              <a:tblGrid>
                <a:gridCol w="2657475"/>
                <a:gridCol w="952500"/>
                <a:gridCol w="2171700"/>
                <a:gridCol w="638175"/>
                <a:gridCol w="952500"/>
                <a:gridCol w="952500"/>
              </a:tblGrid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Part</a:t>
                      </a:r>
                      <a:endParaRPr b="1"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Part Number</a:t>
                      </a:r>
                      <a:endParaRPr b="1"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Segment of Project</a:t>
                      </a:r>
                      <a:endParaRPr b="1"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Quantity</a:t>
                      </a:r>
                      <a:endParaRPr b="1"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Cost</a:t>
                      </a:r>
                      <a:endParaRPr b="1"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Totals</a:t>
                      </a:r>
                      <a:endParaRPr b="1"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Can Controller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MCP </a:t>
                      </a:r>
                      <a:r>
                        <a:rPr lang="en" sz="1000"/>
                        <a:t>2515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Can Bus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$2.52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$7.56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Receiver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TJA1050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Can Bus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$1.09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$3.27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Microcontroller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ATMega </a:t>
                      </a:r>
                      <a:r>
                        <a:rPr lang="en" sz="900"/>
                        <a:t>328P</a:t>
                      </a:r>
                      <a:endParaRPr sz="9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Can Bus, Sensing, Motor, Display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$1.72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$5.16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IC Bridge Driver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L298N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Motor Control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$4.86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$4.86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Voltage Regulator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78M05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Motor Control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$0.48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$0.48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Temp/Humidity/Pressure Sensor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BME280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Sensing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$5.95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$5.95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Optical Light Sensor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MLX75305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Sensing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$2.33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$2.33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3.5" TFT 320x480 + Touchscreen</a:t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HXD8357D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User Interface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$39.95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$39.95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Resistive Touch Screen Controller</a:t>
                      </a:r>
                      <a:endParaRPr sz="1000"/>
                    </a:p>
                  </a:txBody>
                  <a:tcPr marT="19050" marB="19050" marR="28575" marL="28575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STMPE610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User Interface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$9.95</a:t>
                      </a:r>
                      <a:endParaRPr sz="1000"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$9.95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$79.51</a:t>
                      </a:r>
                      <a:endParaRPr sz="1000"/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AGAIN!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38" y="1148800"/>
            <a:ext cx="1468325" cy="14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4800" y="1148800"/>
            <a:ext cx="1468325" cy="1468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11788" y="2571750"/>
            <a:ext cx="1468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Maxwell Rapier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Electrical Engineer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CAN Bus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Team Coordinator</a:t>
            </a:r>
            <a:endParaRPr sz="1000"/>
          </a:p>
        </p:txBody>
      </p:sp>
      <p:sp>
        <p:nvSpPr>
          <p:cNvPr id="64" name="Google Shape;64;p14"/>
          <p:cNvSpPr txBox="1"/>
          <p:nvPr/>
        </p:nvSpPr>
        <p:spPr>
          <a:xfrm>
            <a:off x="2018900" y="2571750"/>
            <a:ext cx="1468200" cy="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Andrew Hartnett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Computer Engineer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User Interface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Website Czar</a:t>
            </a:r>
            <a:endParaRPr sz="1000"/>
          </a:p>
        </p:txBody>
      </p:sp>
      <p:sp>
        <p:nvSpPr>
          <p:cNvPr id="65" name="Google Shape;65;p14"/>
          <p:cNvSpPr txBox="1"/>
          <p:nvPr/>
        </p:nvSpPr>
        <p:spPr>
          <a:xfrm>
            <a:off x="3797950" y="2571750"/>
            <a:ext cx="1468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Jonathan Townsend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Electrical Engineer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Motor Control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Budget Manager</a:t>
            </a:r>
            <a:endParaRPr sz="1000"/>
          </a:p>
        </p:txBody>
      </p:sp>
      <p:sp>
        <p:nvSpPr>
          <p:cNvPr id="66" name="Google Shape;66;p14"/>
          <p:cNvSpPr txBox="1"/>
          <p:nvPr/>
        </p:nvSpPr>
        <p:spPr>
          <a:xfrm>
            <a:off x="5467550" y="2571750"/>
            <a:ext cx="1468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Damian Gunadasa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Computer Engineer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Sensors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Altium Lead</a:t>
            </a:r>
            <a:endParaRPr sz="1000"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488" y="1148800"/>
            <a:ext cx="1147969" cy="1468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200825" y="2571750"/>
            <a:ext cx="1468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Shira Epstein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Faculty Advisor &amp; Enormous Help</a:t>
            </a:r>
            <a:endParaRPr sz="1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0411" y="1058063"/>
            <a:ext cx="1106165" cy="155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7025" y="1037488"/>
            <a:ext cx="1234442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61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Software and Hardware</a:t>
            </a:r>
            <a:endParaRPr/>
          </a:p>
        </p:txBody>
      </p:sp>
      <p:graphicFrame>
        <p:nvGraphicFramePr>
          <p:cNvPr id="204" name="Google Shape;204;p32"/>
          <p:cNvGraphicFramePr/>
          <p:nvPr/>
        </p:nvGraphicFramePr>
        <p:xfrm>
          <a:off x="954675" y="63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{82CD3ED1-8BE1-4DE3-858F-48E2A5EF806A}</a:tableStyleId>
              </a:tblPr>
              <a:tblGrid>
                <a:gridCol w="2741600"/>
                <a:gridCol w="2467425"/>
                <a:gridCol w="1679225"/>
              </a:tblGrid>
              <a:tr h="443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Component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Software/Hardware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Part Number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Dual H-Bridge Motor Driver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Hardware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L298N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Bipolar Stepper-Motor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Hardware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Nema-17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3"/>
                        </a:rPr>
                        <a:t>mcp2515 Library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Software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Arduino Uno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Hardware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33333"/>
                          </a:solidFill>
                        </a:rPr>
                        <a:t>A000066</a:t>
                      </a:r>
                      <a:endParaRPr sz="1000">
                        <a:solidFill>
                          <a:srgbClr val="333333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Stepper Motor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Hardware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F1111"/>
                          </a:solidFill>
                        </a:rPr>
                        <a:t>28BYJ-48</a:t>
                      </a:r>
                      <a:endParaRPr sz="1000">
                        <a:solidFill>
                          <a:srgbClr val="0F111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Motor Driver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Hardware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F1111"/>
                          </a:solidFill>
                        </a:rPr>
                        <a:t>ULN2003</a:t>
                      </a:r>
                      <a:endParaRPr sz="1000">
                        <a:solidFill>
                          <a:srgbClr val="0F111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0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XSOURCE CAN Board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Hardware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MCP2515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5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2.8" TFT Touch Shield for Arduino with Resistive Touch Screen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Hardware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1651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Adafruit GFX Library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Software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Adafruit ILI9341 Arduino Library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Software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SPI Library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Software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Weather Click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Hardware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BME280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3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Ambient Click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Hardware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MLX75305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SparkFun_BME280_Arduino_Library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B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Software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33"/>
          <p:cNvGraphicFramePr/>
          <p:nvPr/>
        </p:nvGraphicFramePr>
        <p:xfrm>
          <a:off x="0" y="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{48DCD3E3-10DB-4397-9197-81D7E99455A0}</a:tableStyleId>
              </a:tblPr>
              <a:tblGrid>
                <a:gridCol w="776125"/>
                <a:gridCol w="647425"/>
                <a:gridCol w="593875"/>
                <a:gridCol w="593875"/>
                <a:gridCol w="593875"/>
                <a:gridCol w="593875"/>
                <a:gridCol w="593875"/>
                <a:gridCol w="593875"/>
                <a:gridCol w="593875"/>
                <a:gridCol w="593875"/>
                <a:gridCol w="593875"/>
                <a:gridCol w="593875"/>
                <a:gridCol w="593875"/>
                <a:gridCol w="593875"/>
                <a:gridCol w="593875"/>
              </a:tblGrid>
              <a:tr h="51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Task</a:t>
                      </a:r>
                      <a:endParaRPr b="1"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Team Member</a:t>
                      </a:r>
                      <a:endParaRPr b="1" sz="8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</a:t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 1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</a:t>
                      </a:r>
                      <a:endParaRPr b="1"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 2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 3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 4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 5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 6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 7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 8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 9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10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11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12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/>
                        <a:t>Week 13</a:t>
                      </a:r>
                      <a:endParaRPr b="1" sz="8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  <a:tr h="57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Motor Behavior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Jon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Debug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/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Integration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57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Simulating WallBus Setup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Max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Debug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/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Integration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57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Improving User Interface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Andrew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Debug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/</a:t>
                      </a:r>
                      <a:endParaRPr sz="6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chemeClr val="dk1"/>
                          </a:solidFill>
                        </a:rPr>
                        <a:t>Integration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57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Altium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Damian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Test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PCB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Test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PCB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Test PCB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Debug</a:t>
                      </a:r>
                      <a:endParaRPr sz="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/</a:t>
                      </a:r>
                      <a:endParaRPr sz="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Integration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57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PCB 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All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Design PCB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 PCB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PCB Arrives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Possibly Re-Order PCB</a:t>
                      </a:r>
                      <a:endParaRPr sz="700"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New PCB Arrives</a:t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57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CDR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All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57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FPR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All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  <a:tr h="57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</a:rPr>
                        <a:t>Demo Day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All</a:t>
                      </a:r>
                      <a:endParaRPr sz="7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050" y="1683800"/>
            <a:ext cx="35718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779850" y="2090250"/>
            <a:ext cx="1584300" cy="9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5000"/>
              <a:t>Q&amp;A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Our Problem Statement </a:t>
            </a:r>
            <a:endParaRPr sz="3000"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Goal: </a:t>
            </a:r>
            <a:r>
              <a:rPr lang="en" sz="1600">
                <a:solidFill>
                  <a:schemeClr val="dk1"/>
                </a:solidFill>
              </a:rPr>
              <a:t>Design a user interface that utilizes environmental data from sensors to allow a user to receive scheduling information</a:t>
            </a:r>
            <a:r>
              <a:rPr lang="en" sz="1600">
                <a:solidFill>
                  <a:schemeClr val="dk1"/>
                </a:solidFill>
              </a:rPr>
              <a:t> that controls windows in their house.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025" y="2304225"/>
            <a:ext cx="3337950" cy="21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24475"/>
            <a:ext cx="85206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Updated</a:t>
            </a:r>
            <a:r>
              <a:rPr lang="en" sz="3000"/>
              <a:t> System Specifications</a:t>
            </a:r>
            <a:endParaRPr sz="30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15500" y="937575"/>
            <a:ext cx="8913000" cy="39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 Active Window - Window Primary Control Module will meet or exceed the following system specifications:</a:t>
            </a:r>
            <a:endParaRPr b="1" i="1"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	</a:t>
            </a:r>
            <a:r>
              <a:rPr lang="en" sz="1400">
                <a:solidFill>
                  <a:srgbClr val="000000"/>
                </a:solidFill>
              </a:rPr>
              <a:t>1. </a:t>
            </a:r>
            <a:r>
              <a:rPr lang="en" sz="1400">
                <a:solidFill>
                  <a:schemeClr val="dk1"/>
                </a:solidFill>
              </a:rPr>
              <a:t>Supports communication with network via WallBus (CAN Bus)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	2. Supports communication with inter-window motors</a:t>
            </a:r>
            <a:r>
              <a:rPr lang="en" sz="1400">
                <a:solidFill>
                  <a:schemeClr val="dk1"/>
                </a:solidFill>
              </a:rPr>
              <a:t> via WindowBus (CAN Bus)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	</a:t>
            </a:r>
            <a:r>
              <a:rPr lang="en" sz="1400">
                <a:solidFill>
                  <a:srgbClr val="000000"/>
                </a:solidFill>
              </a:rPr>
              <a:t>3. </a:t>
            </a:r>
            <a:r>
              <a:rPr lang="en" sz="1400">
                <a:solidFill>
                  <a:schemeClr val="dk1"/>
                </a:solidFill>
              </a:rPr>
              <a:t>Allow the user to set the height at which the window, thermal cover, and blinds are opened/drawn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	4. Allow the user to create a time schedule to open/close parts of the window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	5. </a:t>
            </a:r>
            <a:r>
              <a:rPr lang="en" sz="1400">
                <a:solidFill>
                  <a:schemeClr val="dk1"/>
                </a:solidFill>
              </a:rPr>
              <a:t>Allow the user to stop smart capabilities of the window, returning it to a simple mechanical device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	6. </a:t>
            </a:r>
            <a:r>
              <a:rPr lang="en" sz="1400">
                <a:solidFill>
                  <a:schemeClr val="dk1"/>
                </a:solidFill>
              </a:rPr>
              <a:t>Measure temperature, humidity, air pressure, and light inside and outside the room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	7. Display the height at which the window, thermal cover, and blinds are opened/drawn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	8. Ability to enter Sleep mode when not being used, can enter Active mode upon user touching screen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000000"/>
                </a:solidFill>
              </a:rPr>
              <a:t>	9. </a:t>
            </a:r>
            <a:r>
              <a:rPr lang="en" sz="1400">
                <a:solidFill>
                  <a:schemeClr val="dk1"/>
                </a:solidFill>
              </a:rPr>
              <a:t>Volume (LxWxH): 1,536 cubic cm. (12 x 16 x 8 cm) (93.7 cubic in. (4.72 x 6.30 x 3.15 in))</a:t>
            </a:r>
            <a:br>
              <a:rPr lang="en" sz="1400">
                <a:solidFill>
                  <a:schemeClr val="dk1"/>
                </a:solidFill>
              </a:rPr>
            </a:br>
            <a:r>
              <a:rPr lang="en" sz="1400">
                <a:solidFill>
                  <a:schemeClr val="dk1"/>
                </a:solidFill>
              </a:rPr>
              <a:t>	</a:t>
            </a:r>
            <a:r>
              <a:rPr lang="en" sz="1400" strike="sngStrike">
                <a:solidFill>
                  <a:schemeClr val="dk1"/>
                </a:solidFill>
              </a:rPr>
              <a:t>10. Last more than 50 years before needing replacement</a:t>
            </a:r>
            <a:endParaRPr sz="1400" strike="sng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00" y="0"/>
            <a:ext cx="762999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101650" y="122150"/>
            <a:ext cx="894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Active Window Command </a:t>
            </a:r>
            <a:r>
              <a:rPr lang="en" sz="3000"/>
              <a:t>Hierarchy</a:t>
            </a:r>
            <a:endParaRPr sz="3000"/>
          </a:p>
        </p:txBody>
      </p:sp>
      <p:sp>
        <p:nvSpPr>
          <p:cNvPr id="94" name="Google Shape;94;p18"/>
          <p:cNvSpPr txBox="1"/>
          <p:nvPr/>
        </p:nvSpPr>
        <p:spPr>
          <a:xfrm>
            <a:off x="5607725" y="894075"/>
            <a:ext cx="3393300" cy="392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0000"/>
                </a:solidFill>
              </a:rPr>
              <a:t>Emergency </a:t>
            </a:r>
            <a:r>
              <a:rPr lang="en" sz="1300"/>
              <a:t>commands will always have priority, while selected mode commands will come second: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 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1&amp;2.</a:t>
            </a:r>
            <a:r>
              <a:rPr lang="en" sz="1300"/>
              <a:t>   User can switch between Active and Display mode at the touch screen at any time. </a:t>
            </a:r>
            <a:r>
              <a:rPr b="1" i="1" lang="en" sz="1300"/>
              <a:t>Lock</a:t>
            </a:r>
            <a:r>
              <a:rPr lang="en" sz="1300"/>
              <a:t> function will prevent anything (WallBus, sliders, or schedule) except </a:t>
            </a:r>
            <a:r>
              <a:rPr b="1" lang="en" sz="1300">
                <a:solidFill>
                  <a:srgbClr val="FF0000"/>
                </a:solidFill>
              </a:rPr>
              <a:t>Emergency </a:t>
            </a:r>
            <a:r>
              <a:rPr lang="en" sz="1300"/>
              <a:t>commands from changing the window height. </a:t>
            </a:r>
            <a:r>
              <a:rPr b="1" i="1" lang="en" sz="1300"/>
              <a:t>Lock</a:t>
            </a:r>
            <a:r>
              <a:rPr lang="en" sz="1300"/>
              <a:t> can only be set/unset from the touch screen.</a:t>
            </a:r>
            <a:br>
              <a:rPr lang="en" sz="1300"/>
            </a:br>
            <a:r>
              <a:rPr lang="en" sz="700"/>
              <a:t> 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3&amp;5.</a:t>
            </a:r>
            <a:r>
              <a:rPr lang="en" sz="1300"/>
              <a:t>   User can decide to switch into Active or Display mode once their schedule command finishes (or switch to Display by interrupting the schedule).</a:t>
            </a:r>
            <a:br>
              <a:rPr lang="en" sz="1300"/>
            </a:br>
            <a:r>
              <a:rPr lang="en" sz="700"/>
              <a:t> </a:t>
            </a:r>
            <a:endParaRPr sz="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4&amp;6.</a:t>
            </a:r>
            <a:r>
              <a:rPr lang="en" sz="1300"/>
              <a:t>    Schedule Mode will be automatically entered when a scheduled start time is reached.</a:t>
            </a:r>
            <a:endParaRPr sz="1300"/>
          </a:p>
        </p:txBody>
      </p:sp>
      <p:sp>
        <p:nvSpPr>
          <p:cNvPr id="95" name="Google Shape;95;p18"/>
          <p:cNvSpPr txBox="1"/>
          <p:nvPr/>
        </p:nvSpPr>
        <p:spPr>
          <a:xfrm>
            <a:off x="0" y="634550"/>
            <a:ext cx="56346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 4</a:t>
            </a:r>
            <a:r>
              <a:rPr lang="en" sz="1600">
                <a:solidFill>
                  <a:schemeClr val="dk1"/>
                </a:solidFill>
              </a:rPr>
              <a:t> Modes: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200">
                <a:solidFill>
                  <a:schemeClr val="dk1"/>
                </a:solidFill>
              </a:rPr>
              <a:t> </a:t>
            </a:r>
            <a:endParaRPr sz="2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Active:</a:t>
            </a:r>
            <a:r>
              <a:rPr lang="en">
                <a:solidFill>
                  <a:schemeClr val="dk1"/>
                </a:solidFill>
              </a:rPr>
              <a:t> WallBus commands determine window height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Display:</a:t>
            </a:r>
            <a:r>
              <a:rPr lang="en">
                <a:solidFill>
                  <a:schemeClr val="dk1"/>
                </a:solidFill>
              </a:rPr>
              <a:t> User sets height via touch screen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Schedule:</a:t>
            </a:r>
            <a:r>
              <a:rPr lang="en">
                <a:solidFill>
                  <a:schemeClr val="dk1"/>
                </a:solidFill>
              </a:rPr>
              <a:t> User sets schedule to open/close window to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b="1" lang="en">
                <a:solidFill>
                  <a:schemeClr val="dk1"/>
                </a:solidFill>
              </a:rPr>
              <a:t>Emergency: </a:t>
            </a:r>
            <a:r>
              <a:rPr lang="en">
                <a:solidFill>
                  <a:schemeClr val="dk1"/>
                </a:solidFill>
              </a:rPr>
              <a:t>Activated via network, waits to receive “All clear”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25" y="1920525"/>
            <a:ext cx="5088973" cy="29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191125" y="12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Updated Software Diagram (WPCM)</a:t>
            </a:r>
            <a:endParaRPr sz="30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00" y="773525"/>
            <a:ext cx="7948999" cy="40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161025" y="33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Updated Software Diagram (WMM)</a:t>
            </a:r>
            <a:endParaRPr sz="3000"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1273"/>
          <a:stretch/>
        </p:blipFill>
        <p:spPr>
          <a:xfrm>
            <a:off x="2631550" y="605825"/>
            <a:ext cx="3880899" cy="442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Deliverables - Motor Control </a:t>
            </a:r>
            <a:r>
              <a:rPr lang="en"/>
              <a:t>                    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666650" y="1113825"/>
            <a:ext cx="4477200" cy="3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Installed Features</a:t>
            </a:r>
            <a:endParaRPr b="1" sz="2000">
              <a:solidFill>
                <a:srgbClr val="000000"/>
              </a:solidFill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Homing position upon system initialization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Specific distance control via user input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Directional control via user input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Integration with CanBus: able to receive and execute CanBus communications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Directional Control</a:t>
            </a:r>
            <a:endParaRPr sz="1200"/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 Demo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	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210150" y="4703625"/>
            <a:ext cx="34680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https://www.arduino.cc/en/Tutorial/BuiltInExamples/Button</a:t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5"/>
              </a:rPr>
              <a:t>https://components101.com/modules/l293n-motor-driver-module</a:t>
            </a:r>
            <a:r>
              <a:rPr lang="en" sz="800"/>
              <a:t> </a:t>
            </a:r>
            <a:endParaRPr sz="800"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6">
            <a:alphaModFix/>
          </a:blip>
          <a:srcRect b="6182" l="4223" r="-1984" t="3172"/>
          <a:stretch/>
        </p:blipFill>
        <p:spPr>
          <a:xfrm>
            <a:off x="210150" y="1152475"/>
            <a:ext cx="4864550" cy="29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