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2b24d06b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2b24d06b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 Explain what it would look like to have a </a:t>
            </a:r>
            <a:r>
              <a:rPr lang="en"/>
              <a:t>hierarchy</a:t>
            </a:r>
            <a:r>
              <a:rPr lang="en"/>
              <a:t> between Modes, evaluators will ask. How could it be implemented in the future? Don’t necessarily need to go to in depth about having to shelf it</a:t>
            </a:r>
            <a:br>
              <a:rPr lang="en"/>
            </a:br>
            <a:br>
              <a:rPr lang="en"/>
            </a:br>
            <a:r>
              <a:rPr lang="en"/>
              <a:t>Needed to shelf the hierarchy due to time constraints. Instead, the user can switch between Modes by selecting it from the homepage. Implementing hierarchy would look like using the real time clock on the board, which we have demonst</a:t>
            </a:r>
            <a:r>
              <a:rPr lang="en"/>
              <a:t>rated in schedule mode. We planned to have a “timeout” where if the user was in manual mode then it would remain there for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decfc5f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decfc5f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Damian - Bigger schematic things that we can see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02bfa93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02bfa93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decfc5ff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decfc5ff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Damian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0114a49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0114a49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Damian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0114a49f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0114a49f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Damian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0114a49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0114a49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Damian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0114a49f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0114a49f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Damian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2b24d06b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2b24d06b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27b02f9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27b02f9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 - Short intros, they know us by now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decfc5ff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decfc5ff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 Contextualize the problem statement. They know this already. Both Active and Schedule are new UIs.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we demonstrated Active mode during CDR we have since given it its own menu off the homepage. You may also notice the </a:t>
            </a:r>
            <a:r>
              <a:rPr lang="en"/>
              <a:t>bottom left UI, this is brand new.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decfc5ff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decfc5ff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“We originally intended to measure temperature, humidity, and air pressure with a </a:t>
            </a:r>
            <a:r>
              <a:rPr lang="en"/>
              <a:t>singular</a:t>
            </a:r>
            <a:r>
              <a:rPr lang="en"/>
              <a:t> sensor, but that sensor has been out of stock for the entire </a:t>
            </a:r>
            <a:r>
              <a:rPr lang="en"/>
              <a:t>semester</a:t>
            </a:r>
            <a:r>
              <a:rPr lang="en"/>
              <a:t> so we moved forward with an </a:t>
            </a:r>
            <a:r>
              <a:rPr lang="en"/>
              <a:t>analog temperature sensor”</a:t>
            </a:r>
            <a:endParaRPr/>
          </a:p>
          <a:p>
            <a:pPr indent="0" lvl="0" marL="0" rtl="0" algn="l">
              <a:spcBef>
                <a:spcPts val="0"/>
              </a:spcBef>
              <a:spcAft>
                <a:spcPts val="0"/>
              </a:spcAft>
              <a:buNone/>
            </a:pPr>
            <a:r>
              <a:rPr lang="en"/>
              <a:t>#8: “we were unable to achieve sleep mode for this presentation, but as we will show later, with more time we believe we could implement 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2a7ee5ec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2a7ee5ec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Damian - </a:t>
            </a:r>
            <a:r>
              <a:rPr b="1" lang="en"/>
              <a:t>Compare</a:t>
            </a:r>
            <a:r>
              <a:rPr b="1" lang="en"/>
              <a:t> pros and cons of sticking with PCBs and switching to protoboards </a:t>
            </a:r>
            <a:r>
              <a:rPr lang="en"/>
              <a:t>(can be its own slide). What did we learn in this process? What caused the PCB to not work?</a:t>
            </a:r>
            <a:br>
              <a:rPr lang="en"/>
            </a:br>
            <a:br>
              <a:rPr lang="en"/>
            </a:br>
            <a:r>
              <a:rPr lang="en"/>
              <a:t>What we tested:</a:t>
            </a:r>
            <a:br>
              <a:rPr lang="en"/>
            </a:br>
            <a:r>
              <a:rPr lang="en"/>
              <a:t>5V regulator, getting 5V out and getting the correct voltage drop across the capacitors at either end.</a:t>
            </a:r>
            <a:br>
              <a:rPr lang="en"/>
            </a:br>
            <a:r>
              <a:rPr lang="en"/>
              <a:t>Getting power to the LCD screen</a:t>
            </a:r>
            <a:endParaRPr/>
          </a:p>
          <a:p>
            <a:pPr indent="0" lvl="0" marL="0" rtl="0" algn="l">
              <a:spcBef>
                <a:spcPts val="0"/>
              </a:spcBef>
              <a:spcAft>
                <a:spcPts val="0"/>
              </a:spcAft>
              <a:buNone/>
            </a:pPr>
            <a:r>
              <a:rPr lang="en"/>
              <a:t>Began </a:t>
            </a:r>
            <a:r>
              <a:rPr lang="en"/>
              <a:t>working</a:t>
            </a:r>
            <a:r>
              <a:rPr lang="en"/>
              <a:t> on adding parts sequentially until finding the problem. Did not find the problem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decfc5ff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decfc5ff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 - Should network topology in the meantime, fill dead air with explaining the routing of data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342f97bc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342f97bc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Damian - don’t speak in past tense, this is an ongoing project. “Our project </a:t>
            </a:r>
            <a:r>
              <a:rPr b="1" lang="en"/>
              <a:t>is currently</a:t>
            </a:r>
            <a:r>
              <a:rPr lang="en"/>
              <a:t> broke”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0114a49f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0114a49f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2b24d06b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2b24d06b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 - Indoor and outdoor sensor? Add the outdoor sensor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20.jpg"/><Relationship Id="rId6"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5.jpg"/><Relationship Id="rId6" Type="http://schemas.openxmlformats.org/officeDocument/2006/relationships/image" Target="../media/image23.jpg"/><Relationship Id="rId7"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t>Active Windows FPR</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62500"/>
          </a:bodyPr>
          <a:lstStyle/>
          <a:p>
            <a:pPr indent="0" lvl="0" marL="0" rtl="0" algn="ctr">
              <a:spcBef>
                <a:spcPts val="0"/>
              </a:spcBef>
              <a:spcAft>
                <a:spcPts val="0"/>
              </a:spcAft>
              <a:buClr>
                <a:schemeClr val="dk1"/>
              </a:buClr>
              <a:buSzPct val="39285"/>
              <a:buFont typeface="Arial"/>
              <a:buNone/>
            </a:pPr>
            <a:r>
              <a:rPr lang="en"/>
              <a:t>By Maxwell Rapier, Andrew Hartnett, Damian Gunadasa, Jonathan Townsend</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344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Overview</a:t>
            </a:r>
            <a:endParaRPr/>
          </a:p>
        </p:txBody>
      </p:sp>
      <p:pic>
        <p:nvPicPr>
          <p:cNvPr id="122" name="Google Shape;122;p22"/>
          <p:cNvPicPr preferRelativeResize="0"/>
          <p:nvPr/>
        </p:nvPicPr>
        <p:blipFill rotWithShape="1">
          <a:blip r:embed="rId3">
            <a:alphaModFix/>
          </a:blip>
          <a:srcRect b="5166" l="5414" r="4794" t="5443"/>
          <a:stretch/>
        </p:blipFill>
        <p:spPr>
          <a:xfrm>
            <a:off x="4711550" y="147775"/>
            <a:ext cx="3978175" cy="4847950"/>
          </a:xfrm>
          <a:prstGeom prst="rect">
            <a:avLst/>
          </a:prstGeom>
          <a:noFill/>
          <a:ln>
            <a:noFill/>
          </a:ln>
        </p:spPr>
      </p:pic>
      <p:sp>
        <p:nvSpPr>
          <p:cNvPr id="123" name="Google Shape;123;p22"/>
          <p:cNvSpPr txBox="1"/>
          <p:nvPr/>
        </p:nvSpPr>
        <p:spPr>
          <a:xfrm>
            <a:off x="221000" y="1017725"/>
            <a:ext cx="45507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Window works in 3 modes </a:t>
            </a:r>
            <a:r>
              <a:rPr b="1" i="1" lang="en" sz="1600"/>
              <a:t>(and 1 function)</a:t>
            </a:r>
            <a:r>
              <a:rPr b="1" lang="en" sz="1600"/>
              <a:t>:</a:t>
            </a:r>
            <a:br>
              <a:rPr lang="en"/>
            </a:br>
            <a:r>
              <a:rPr lang="en" sz="1200"/>
              <a:t> </a:t>
            </a:r>
            <a:endParaRPr sz="1200"/>
          </a:p>
          <a:p>
            <a:pPr indent="-317500" lvl="0" marL="457200" rtl="0" algn="l">
              <a:spcBef>
                <a:spcPts val="0"/>
              </a:spcBef>
              <a:spcAft>
                <a:spcPts val="0"/>
              </a:spcAft>
              <a:buSzPts val="1400"/>
              <a:buChar char="●"/>
            </a:pPr>
            <a:r>
              <a:rPr b="1" lang="en"/>
              <a:t>Active Mode</a:t>
            </a:r>
            <a:r>
              <a:rPr lang="en"/>
              <a:t> - WPCM forwards sensor data from MCP2515 to WallBus, which then returns the desired height of the window</a:t>
            </a:r>
            <a:br>
              <a:rPr lang="en"/>
            </a:br>
            <a:r>
              <a:rPr lang="en" sz="800"/>
              <a:t> </a:t>
            </a:r>
            <a:endParaRPr sz="1300"/>
          </a:p>
          <a:p>
            <a:pPr indent="-317500" lvl="0" marL="457200" rtl="0" algn="l">
              <a:spcBef>
                <a:spcPts val="0"/>
              </a:spcBef>
              <a:spcAft>
                <a:spcPts val="0"/>
              </a:spcAft>
              <a:buSzPts val="1400"/>
              <a:buChar char="●"/>
            </a:pPr>
            <a:r>
              <a:rPr b="1" lang="en"/>
              <a:t>Schedule Mode</a:t>
            </a:r>
            <a:r>
              <a:rPr lang="en"/>
              <a:t> - User enters preset commands based on 3 popular times of the day. When time of day is reached, the height command is set for the window</a:t>
            </a:r>
            <a:br>
              <a:rPr lang="en"/>
            </a:br>
            <a:r>
              <a:rPr lang="en" sz="600"/>
              <a:t> </a:t>
            </a:r>
            <a:endParaRPr sz="600"/>
          </a:p>
          <a:p>
            <a:pPr indent="-317500" lvl="0" marL="457200" rtl="0" algn="l">
              <a:spcBef>
                <a:spcPts val="0"/>
              </a:spcBef>
              <a:spcAft>
                <a:spcPts val="0"/>
              </a:spcAft>
              <a:buSzPts val="1400"/>
              <a:buChar char="●"/>
            </a:pPr>
            <a:r>
              <a:rPr b="1" lang="en"/>
              <a:t>Manual Mode</a:t>
            </a:r>
            <a:r>
              <a:rPr lang="en"/>
              <a:t> - User adjusts the window height in real-time via a slider on the LCD display</a:t>
            </a:r>
            <a:br>
              <a:rPr lang="en"/>
            </a:br>
            <a:endParaRPr sz="1800"/>
          </a:p>
          <a:p>
            <a:pPr indent="-317500" lvl="0" marL="457200" rtl="0" algn="l">
              <a:spcBef>
                <a:spcPts val="0"/>
              </a:spcBef>
              <a:spcAft>
                <a:spcPts val="0"/>
              </a:spcAft>
              <a:buSzPts val="1400"/>
              <a:buChar char="●"/>
            </a:pPr>
            <a:r>
              <a:rPr lang="en" sz="600"/>
              <a:t> </a:t>
            </a:r>
            <a:r>
              <a:rPr b="1" i="1" lang="en"/>
              <a:t>Recalibrate</a:t>
            </a:r>
            <a:r>
              <a:rPr lang="en"/>
              <a:t> - Forces the window to close until limit switch is hit. Useful due to drift in our linear actuator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WPCM Schematics</a:t>
            </a:r>
            <a:endParaRPr/>
          </a:p>
        </p:txBody>
      </p:sp>
      <p:pic>
        <p:nvPicPr>
          <p:cNvPr id="129" name="Google Shape;129;p23"/>
          <p:cNvPicPr preferRelativeResize="0"/>
          <p:nvPr/>
        </p:nvPicPr>
        <p:blipFill>
          <a:blip r:embed="rId3">
            <a:alphaModFix/>
          </a:blip>
          <a:stretch>
            <a:fillRect/>
          </a:stretch>
        </p:blipFill>
        <p:spPr>
          <a:xfrm>
            <a:off x="433050" y="924525"/>
            <a:ext cx="8569825" cy="374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4"/>
          <p:cNvPicPr preferRelativeResize="0"/>
          <p:nvPr/>
        </p:nvPicPr>
        <p:blipFill rotWithShape="1">
          <a:blip r:embed="rId3">
            <a:alphaModFix/>
          </a:blip>
          <a:srcRect b="0" l="0" r="4552" t="5633"/>
          <a:stretch/>
        </p:blipFill>
        <p:spPr>
          <a:xfrm>
            <a:off x="1723900" y="2427250"/>
            <a:ext cx="4539401" cy="2575050"/>
          </a:xfrm>
          <a:prstGeom prst="rect">
            <a:avLst/>
          </a:prstGeom>
          <a:noFill/>
          <a:ln>
            <a:noFill/>
          </a:ln>
        </p:spPr>
      </p:pic>
      <p:pic>
        <p:nvPicPr>
          <p:cNvPr id="135" name="Google Shape;135;p24"/>
          <p:cNvPicPr preferRelativeResize="0"/>
          <p:nvPr/>
        </p:nvPicPr>
        <p:blipFill>
          <a:blip r:embed="rId4">
            <a:alphaModFix/>
          </a:blip>
          <a:stretch>
            <a:fillRect/>
          </a:stretch>
        </p:blipFill>
        <p:spPr>
          <a:xfrm>
            <a:off x="1723900" y="93925"/>
            <a:ext cx="7298999" cy="2282525"/>
          </a:xfrm>
          <a:prstGeom prst="rect">
            <a:avLst/>
          </a:prstGeom>
          <a:noFill/>
          <a:ln>
            <a:noFill/>
          </a:ln>
        </p:spPr>
      </p:pic>
      <p:pic>
        <p:nvPicPr>
          <p:cNvPr id="136" name="Google Shape;136;p24"/>
          <p:cNvPicPr preferRelativeResize="0"/>
          <p:nvPr/>
        </p:nvPicPr>
        <p:blipFill rotWithShape="1">
          <a:blip r:embed="rId5">
            <a:alphaModFix/>
          </a:blip>
          <a:srcRect b="3762" l="15874" r="15462" t="0"/>
          <a:stretch/>
        </p:blipFill>
        <p:spPr>
          <a:xfrm>
            <a:off x="103325" y="486975"/>
            <a:ext cx="1550075" cy="3519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WPCM Layout </a:t>
            </a:r>
            <a:endParaRPr/>
          </a:p>
        </p:txBody>
      </p:sp>
      <p:pic>
        <p:nvPicPr>
          <p:cNvPr id="142" name="Google Shape;142;p25"/>
          <p:cNvPicPr preferRelativeResize="0"/>
          <p:nvPr/>
        </p:nvPicPr>
        <p:blipFill>
          <a:blip r:embed="rId3">
            <a:alphaModFix/>
          </a:blip>
          <a:stretch>
            <a:fillRect/>
          </a:stretch>
        </p:blipFill>
        <p:spPr>
          <a:xfrm>
            <a:off x="418825" y="934800"/>
            <a:ext cx="7498971" cy="382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WMM Schematics</a:t>
            </a:r>
            <a:endParaRPr/>
          </a:p>
        </p:txBody>
      </p:sp>
      <p:pic>
        <p:nvPicPr>
          <p:cNvPr id="148" name="Google Shape;148;p26"/>
          <p:cNvPicPr preferRelativeResize="0"/>
          <p:nvPr/>
        </p:nvPicPr>
        <p:blipFill>
          <a:blip r:embed="rId3">
            <a:alphaModFix/>
          </a:blip>
          <a:stretch>
            <a:fillRect/>
          </a:stretch>
        </p:blipFill>
        <p:spPr>
          <a:xfrm>
            <a:off x="0" y="429325"/>
            <a:ext cx="5736049" cy="2921250"/>
          </a:xfrm>
          <a:prstGeom prst="rect">
            <a:avLst/>
          </a:prstGeom>
          <a:noFill/>
          <a:ln>
            <a:noFill/>
          </a:ln>
        </p:spPr>
      </p:pic>
      <p:pic>
        <p:nvPicPr>
          <p:cNvPr id="149" name="Google Shape;149;p26"/>
          <p:cNvPicPr preferRelativeResize="0"/>
          <p:nvPr/>
        </p:nvPicPr>
        <p:blipFill>
          <a:blip r:embed="rId4">
            <a:alphaModFix/>
          </a:blip>
          <a:stretch>
            <a:fillRect/>
          </a:stretch>
        </p:blipFill>
        <p:spPr>
          <a:xfrm>
            <a:off x="0" y="3350575"/>
            <a:ext cx="5933949" cy="1792925"/>
          </a:xfrm>
          <a:prstGeom prst="rect">
            <a:avLst/>
          </a:prstGeom>
          <a:noFill/>
          <a:ln>
            <a:noFill/>
          </a:ln>
        </p:spPr>
      </p:pic>
      <p:pic>
        <p:nvPicPr>
          <p:cNvPr id="150" name="Google Shape;150;p26"/>
          <p:cNvPicPr preferRelativeResize="0"/>
          <p:nvPr/>
        </p:nvPicPr>
        <p:blipFill>
          <a:blip r:embed="rId5">
            <a:alphaModFix/>
          </a:blip>
          <a:stretch>
            <a:fillRect/>
          </a:stretch>
        </p:blipFill>
        <p:spPr>
          <a:xfrm>
            <a:off x="5933950" y="429325"/>
            <a:ext cx="2972325" cy="42554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WMM </a:t>
            </a:r>
            <a:r>
              <a:rPr lang="en"/>
              <a:t>Layout </a:t>
            </a:r>
            <a:endParaRPr/>
          </a:p>
          <a:p>
            <a:pPr indent="0" lvl="0" marL="0" rtl="0" algn="l">
              <a:spcBef>
                <a:spcPts val="0"/>
              </a:spcBef>
              <a:spcAft>
                <a:spcPts val="0"/>
              </a:spcAft>
              <a:buNone/>
            </a:pPr>
            <a:r>
              <a:t/>
            </a:r>
            <a:endParaRPr/>
          </a:p>
        </p:txBody>
      </p:sp>
      <p:pic>
        <p:nvPicPr>
          <p:cNvPr id="156" name="Google Shape;156;p27"/>
          <p:cNvPicPr preferRelativeResize="0"/>
          <p:nvPr/>
        </p:nvPicPr>
        <p:blipFill>
          <a:blip r:embed="rId3">
            <a:alphaModFix/>
          </a:blip>
          <a:stretch>
            <a:fillRect/>
          </a:stretch>
        </p:blipFill>
        <p:spPr>
          <a:xfrm>
            <a:off x="2558963" y="1017725"/>
            <a:ext cx="4026076" cy="3820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Sensor Board Schematics</a:t>
            </a:r>
            <a:endParaRPr/>
          </a:p>
        </p:txBody>
      </p:sp>
      <p:pic>
        <p:nvPicPr>
          <p:cNvPr id="162" name="Google Shape;162;p28"/>
          <p:cNvPicPr preferRelativeResize="0"/>
          <p:nvPr/>
        </p:nvPicPr>
        <p:blipFill>
          <a:blip r:embed="rId3">
            <a:alphaModFix/>
          </a:blip>
          <a:stretch>
            <a:fillRect/>
          </a:stretch>
        </p:blipFill>
        <p:spPr>
          <a:xfrm>
            <a:off x="5467026" y="443450"/>
            <a:ext cx="2976000" cy="3420550"/>
          </a:xfrm>
          <a:prstGeom prst="rect">
            <a:avLst/>
          </a:prstGeom>
          <a:noFill/>
          <a:ln>
            <a:noFill/>
          </a:ln>
        </p:spPr>
      </p:pic>
      <p:pic>
        <p:nvPicPr>
          <p:cNvPr id="163" name="Google Shape;163;p28"/>
          <p:cNvPicPr preferRelativeResize="0"/>
          <p:nvPr/>
        </p:nvPicPr>
        <p:blipFill>
          <a:blip r:embed="rId4">
            <a:alphaModFix/>
          </a:blip>
          <a:stretch>
            <a:fillRect/>
          </a:stretch>
        </p:blipFill>
        <p:spPr>
          <a:xfrm>
            <a:off x="0" y="3833025"/>
            <a:ext cx="5532649" cy="1310475"/>
          </a:xfrm>
          <a:prstGeom prst="rect">
            <a:avLst/>
          </a:prstGeom>
          <a:noFill/>
          <a:ln>
            <a:noFill/>
          </a:ln>
        </p:spPr>
      </p:pic>
      <p:pic>
        <p:nvPicPr>
          <p:cNvPr id="164" name="Google Shape;164;p28"/>
          <p:cNvPicPr preferRelativeResize="0"/>
          <p:nvPr/>
        </p:nvPicPr>
        <p:blipFill>
          <a:blip r:embed="rId5">
            <a:alphaModFix/>
          </a:blip>
          <a:stretch>
            <a:fillRect/>
          </a:stretch>
        </p:blipFill>
        <p:spPr>
          <a:xfrm>
            <a:off x="26976" y="443450"/>
            <a:ext cx="2340675" cy="3330949"/>
          </a:xfrm>
          <a:prstGeom prst="rect">
            <a:avLst/>
          </a:prstGeom>
          <a:noFill/>
          <a:ln>
            <a:noFill/>
          </a:ln>
        </p:spPr>
      </p:pic>
      <p:pic>
        <p:nvPicPr>
          <p:cNvPr id="165" name="Google Shape;165;p28"/>
          <p:cNvPicPr preferRelativeResize="0"/>
          <p:nvPr/>
        </p:nvPicPr>
        <p:blipFill>
          <a:blip r:embed="rId6">
            <a:alphaModFix/>
          </a:blip>
          <a:stretch>
            <a:fillRect/>
          </a:stretch>
        </p:blipFill>
        <p:spPr>
          <a:xfrm>
            <a:off x="2341900" y="443450"/>
            <a:ext cx="2941709" cy="29771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Sensor Board </a:t>
            </a:r>
            <a:r>
              <a:rPr lang="en"/>
              <a:t>Layout </a:t>
            </a:r>
            <a:endParaRPr/>
          </a:p>
        </p:txBody>
      </p:sp>
      <p:pic>
        <p:nvPicPr>
          <p:cNvPr id="171" name="Google Shape;171;p29"/>
          <p:cNvPicPr preferRelativeResize="0"/>
          <p:nvPr/>
        </p:nvPicPr>
        <p:blipFill>
          <a:blip r:embed="rId3">
            <a:alphaModFix/>
          </a:blip>
          <a:stretch>
            <a:fillRect/>
          </a:stretch>
        </p:blipFill>
        <p:spPr>
          <a:xfrm>
            <a:off x="2665900" y="1017725"/>
            <a:ext cx="3812212" cy="38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632700" y="2285400"/>
            <a:ext cx="1878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Good afternoon!</a:t>
            </a:r>
            <a:endParaRPr/>
          </a:p>
        </p:txBody>
      </p:sp>
      <p:pic>
        <p:nvPicPr>
          <p:cNvPr id="61" name="Google Shape;61;p14"/>
          <p:cNvPicPr preferRelativeResize="0"/>
          <p:nvPr/>
        </p:nvPicPr>
        <p:blipFill>
          <a:blip r:embed="rId3">
            <a:alphaModFix/>
          </a:blip>
          <a:stretch>
            <a:fillRect/>
          </a:stretch>
        </p:blipFill>
        <p:spPr>
          <a:xfrm>
            <a:off x="311638" y="1148800"/>
            <a:ext cx="1468325" cy="1468325"/>
          </a:xfrm>
          <a:prstGeom prst="rect">
            <a:avLst/>
          </a:prstGeom>
          <a:noFill/>
          <a:ln>
            <a:noFill/>
          </a:ln>
        </p:spPr>
      </p:pic>
      <p:pic>
        <p:nvPicPr>
          <p:cNvPr id="62" name="Google Shape;62;p14"/>
          <p:cNvPicPr preferRelativeResize="0"/>
          <p:nvPr/>
        </p:nvPicPr>
        <p:blipFill>
          <a:blip r:embed="rId4">
            <a:alphaModFix/>
          </a:blip>
          <a:stretch>
            <a:fillRect/>
          </a:stretch>
        </p:blipFill>
        <p:spPr>
          <a:xfrm>
            <a:off x="2054800" y="1148800"/>
            <a:ext cx="1468325" cy="1468325"/>
          </a:xfrm>
          <a:prstGeom prst="rect">
            <a:avLst/>
          </a:prstGeom>
          <a:noFill/>
          <a:ln>
            <a:noFill/>
          </a:ln>
        </p:spPr>
      </p:pic>
      <p:sp>
        <p:nvSpPr>
          <p:cNvPr id="63" name="Google Shape;63;p14"/>
          <p:cNvSpPr txBox="1"/>
          <p:nvPr/>
        </p:nvSpPr>
        <p:spPr>
          <a:xfrm>
            <a:off x="311788"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Maxwell Rapier</a:t>
            </a:r>
            <a:endParaRPr b="1" sz="1000"/>
          </a:p>
          <a:p>
            <a:pPr indent="0" lvl="0" marL="0" rtl="0" algn="ctr">
              <a:spcBef>
                <a:spcPts val="0"/>
              </a:spcBef>
              <a:spcAft>
                <a:spcPts val="0"/>
              </a:spcAft>
              <a:buNone/>
            </a:pPr>
            <a:r>
              <a:rPr lang="en" sz="1000"/>
              <a:t>Electrical Engineer</a:t>
            </a:r>
            <a:endParaRPr sz="1000"/>
          </a:p>
          <a:p>
            <a:pPr indent="0" lvl="0" marL="0" rtl="0" algn="ctr">
              <a:spcBef>
                <a:spcPts val="0"/>
              </a:spcBef>
              <a:spcAft>
                <a:spcPts val="0"/>
              </a:spcAft>
              <a:buNone/>
            </a:pPr>
            <a:r>
              <a:rPr lang="en" sz="1000"/>
              <a:t>CAN Bus</a:t>
            </a:r>
            <a:endParaRPr sz="1000"/>
          </a:p>
          <a:p>
            <a:pPr indent="0" lvl="0" marL="0" rtl="0" algn="ctr">
              <a:spcBef>
                <a:spcPts val="0"/>
              </a:spcBef>
              <a:spcAft>
                <a:spcPts val="0"/>
              </a:spcAft>
              <a:buNone/>
            </a:pPr>
            <a:r>
              <a:rPr lang="en" sz="1000"/>
              <a:t>Team Coordinator</a:t>
            </a:r>
            <a:endParaRPr sz="1000"/>
          </a:p>
        </p:txBody>
      </p:sp>
      <p:sp>
        <p:nvSpPr>
          <p:cNvPr id="64" name="Google Shape;64;p14"/>
          <p:cNvSpPr txBox="1"/>
          <p:nvPr/>
        </p:nvSpPr>
        <p:spPr>
          <a:xfrm>
            <a:off x="2018900" y="2571750"/>
            <a:ext cx="1468200" cy="75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Andrew Hartnett</a:t>
            </a:r>
            <a:endParaRPr b="1" sz="1000"/>
          </a:p>
          <a:p>
            <a:pPr indent="0" lvl="0" marL="0" rtl="0" algn="ctr">
              <a:spcBef>
                <a:spcPts val="0"/>
              </a:spcBef>
              <a:spcAft>
                <a:spcPts val="0"/>
              </a:spcAft>
              <a:buNone/>
            </a:pPr>
            <a:r>
              <a:rPr lang="en" sz="1000"/>
              <a:t>Computer Engineer</a:t>
            </a:r>
            <a:endParaRPr sz="1000"/>
          </a:p>
          <a:p>
            <a:pPr indent="0" lvl="0" marL="0" rtl="0" algn="ctr">
              <a:spcBef>
                <a:spcPts val="0"/>
              </a:spcBef>
              <a:spcAft>
                <a:spcPts val="0"/>
              </a:spcAft>
              <a:buNone/>
            </a:pPr>
            <a:r>
              <a:rPr lang="en" sz="1000"/>
              <a:t>User Interface</a:t>
            </a:r>
            <a:endParaRPr sz="1000"/>
          </a:p>
          <a:p>
            <a:pPr indent="0" lvl="0" marL="0" rtl="0" algn="ctr">
              <a:spcBef>
                <a:spcPts val="0"/>
              </a:spcBef>
              <a:spcAft>
                <a:spcPts val="0"/>
              </a:spcAft>
              <a:buNone/>
            </a:pPr>
            <a:r>
              <a:rPr lang="en" sz="1000"/>
              <a:t>Website Czar</a:t>
            </a:r>
            <a:endParaRPr sz="1000"/>
          </a:p>
        </p:txBody>
      </p:sp>
      <p:sp>
        <p:nvSpPr>
          <p:cNvPr id="65" name="Google Shape;65;p14"/>
          <p:cNvSpPr txBox="1"/>
          <p:nvPr/>
        </p:nvSpPr>
        <p:spPr>
          <a:xfrm>
            <a:off x="3797950"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Jonathan Townsend</a:t>
            </a:r>
            <a:endParaRPr b="1" sz="1000"/>
          </a:p>
          <a:p>
            <a:pPr indent="0" lvl="0" marL="0" rtl="0" algn="ctr">
              <a:spcBef>
                <a:spcPts val="0"/>
              </a:spcBef>
              <a:spcAft>
                <a:spcPts val="0"/>
              </a:spcAft>
              <a:buNone/>
            </a:pPr>
            <a:r>
              <a:rPr lang="en" sz="1000"/>
              <a:t>Electrical Engineer</a:t>
            </a:r>
            <a:endParaRPr sz="1000"/>
          </a:p>
          <a:p>
            <a:pPr indent="0" lvl="0" marL="0" rtl="0" algn="ctr">
              <a:spcBef>
                <a:spcPts val="0"/>
              </a:spcBef>
              <a:spcAft>
                <a:spcPts val="0"/>
              </a:spcAft>
              <a:buNone/>
            </a:pPr>
            <a:r>
              <a:rPr lang="en" sz="1000"/>
              <a:t>Motor Control</a:t>
            </a:r>
            <a:endParaRPr sz="1000"/>
          </a:p>
          <a:p>
            <a:pPr indent="0" lvl="0" marL="0" rtl="0" algn="ctr">
              <a:spcBef>
                <a:spcPts val="0"/>
              </a:spcBef>
              <a:spcAft>
                <a:spcPts val="0"/>
              </a:spcAft>
              <a:buNone/>
            </a:pPr>
            <a:r>
              <a:rPr lang="en" sz="1000"/>
              <a:t>Budget Manager</a:t>
            </a:r>
            <a:endParaRPr sz="1000"/>
          </a:p>
        </p:txBody>
      </p:sp>
      <p:sp>
        <p:nvSpPr>
          <p:cNvPr id="66" name="Google Shape;66;p14"/>
          <p:cNvSpPr txBox="1"/>
          <p:nvPr/>
        </p:nvSpPr>
        <p:spPr>
          <a:xfrm>
            <a:off x="5467550"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Damian Gunadasa</a:t>
            </a:r>
            <a:endParaRPr b="1" sz="1000"/>
          </a:p>
          <a:p>
            <a:pPr indent="0" lvl="0" marL="0" rtl="0" algn="ctr">
              <a:spcBef>
                <a:spcPts val="0"/>
              </a:spcBef>
              <a:spcAft>
                <a:spcPts val="0"/>
              </a:spcAft>
              <a:buNone/>
            </a:pPr>
            <a:r>
              <a:rPr lang="en" sz="1000"/>
              <a:t>Computer Engineer</a:t>
            </a:r>
            <a:endParaRPr sz="1000"/>
          </a:p>
          <a:p>
            <a:pPr indent="0" lvl="0" marL="0" rtl="0" algn="ctr">
              <a:spcBef>
                <a:spcPts val="0"/>
              </a:spcBef>
              <a:spcAft>
                <a:spcPts val="0"/>
              </a:spcAft>
              <a:buNone/>
            </a:pPr>
            <a:r>
              <a:rPr lang="en" sz="1000"/>
              <a:t>Sensors</a:t>
            </a:r>
            <a:endParaRPr sz="1000"/>
          </a:p>
          <a:p>
            <a:pPr indent="0" lvl="0" marL="0" rtl="0" algn="ctr">
              <a:spcBef>
                <a:spcPts val="0"/>
              </a:spcBef>
              <a:spcAft>
                <a:spcPts val="0"/>
              </a:spcAft>
              <a:buNone/>
            </a:pPr>
            <a:r>
              <a:rPr lang="en" sz="1000"/>
              <a:t>Altium Lead</a:t>
            </a:r>
            <a:endParaRPr sz="1000"/>
          </a:p>
        </p:txBody>
      </p:sp>
      <p:pic>
        <p:nvPicPr>
          <p:cNvPr id="67" name="Google Shape;67;p14"/>
          <p:cNvPicPr preferRelativeResize="0"/>
          <p:nvPr/>
        </p:nvPicPr>
        <p:blipFill>
          <a:blip r:embed="rId5">
            <a:alphaModFix/>
          </a:blip>
          <a:stretch>
            <a:fillRect/>
          </a:stretch>
        </p:blipFill>
        <p:spPr>
          <a:xfrm>
            <a:off x="7328488" y="1148800"/>
            <a:ext cx="1147969" cy="1468325"/>
          </a:xfrm>
          <a:prstGeom prst="rect">
            <a:avLst/>
          </a:prstGeom>
          <a:noFill/>
          <a:ln>
            <a:noFill/>
          </a:ln>
        </p:spPr>
      </p:pic>
      <p:sp>
        <p:nvSpPr>
          <p:cNvPr id="68" name="Google Shape;68;p14"/>
          <p:cNvSpPr txBox="1"/>
          <p:nvPr/>
        </p:nvSpPr>
        <p:spPr>
          <a:xfrm>
            <a:off x="7200825" y="2571750"/>
            <a:ext cx="1468200" cy="63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Shira Epstein</a:t>
            </a:r>
            <a:endParaRPr b="1" sz="1000"/>
          </a:p>
          <a:p>
            <a:pPr indent="0" lvl="0" marL="0" rtl="0" algn="ctr">
              <a:spcBef>
                <a:spcPts val="0"/>
              </a:spcBef>
              <a:spcAft>
                <a:spcPts val="0"/>
              </a:spcAft>
              <a:buNone/>
            </a:pPr>
            <a:r>
              <a:rPr lang="en" sz="1000"/>
              <a:t>Faculty Advisor &amp; Enormous Help</a:t>
            </a:r>
            <a:endParaRPr sz="1000"/>
          </a:p>
        </p:txBody>
      </p:sp>
      <p:pic>
        <p:nvPicPr>
          <p:cNvPr id="69" name="Google Shape;69;p14"/>
          <p:cNvPicPr preferRelativeResize="0"/>
          <p:nvPr/>
        </p:nvPicPr>
        <p:blipFill>
          <a:blip r:embed="rId6">
            <a:alphaModFix/>
          </a:blip>
          <a:stretch>
            <a:fillRect/>
          </a:stretch>
        </p:blipFill>
        <p:spPr>
          <a:xfrm>
            <a:off x="5680411" y="1058063"/>
            <a:ext cx="1106165" cy="1559051"/>
          </a:xfrm>
          <a:prstGeom prst="rect">
            <a:avLst/>
          </a:prstGeom>
          <a:noFill/>
          <a:ln>
            <a:noFill/>
          </a:ln>
        </p:spPr>
      </p:pic>
      <p:pic>
        <p:nvPicPr>
          <p:cNvPr id="70" name="Google Shape;70;p14"/>
          <p:cNvPicPr preferRelativeResize="0"/>
          <p:nvPr/>
        </p:nvPicPr>
        <p:blipFill>
          <a:blip r:embed="rId7">
            <a:alphaModFix/>
          </a:blip>
          <a:stretch>
            <a:fillRect/>
          </a:stretch>
        </p:blipFill>
        <p:spPr>
          <a:xfrm>
            <a:off x="3937025" y="1037488"/>
            <a:ext cx="1234442" cy="160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688" y="2494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000"/>
              <a:t>Our Problem Statement</a:t>
            </a:r>
            <a:endParaRPr sz="3000"/>
          </a:p>
        </p:txBody>
      </p:sp>
      <p:sp>
        <p:nvSpPr>
          <p:cNvPr id="76" name="Google Shape;76;p15"/>
          <p:cNvSpPr txBox="1"/>
          <p:nvPr>
            <p:ph idx="1" type="body"/>
          </p:nvPr>
        </p:nvSpPr>
        <p:spPr>
          <a:xfrm>
            <a:off x="311688" y="8221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600">
                <a:solidFill>
                  <a:schemeClr val="dk1"/>
                </a:solidFill>
              </a:rPr>
              <a:t>Goal: </a:t>
            </a:r>
            <a:r>
              <a:rPr lang="en" sz="1600">
                <a:solidFill>
                  <a:schemeClr val="dk1"/>
                </a:solidFill>
              </a:rPr>
              <a:t>Design a user interface that forwards environmental data from sensors to a server and allows a user to input scheduling information that controls windows in their house.</a:t>
            </a:r>
            <a:endParaRPr sz="1600">
              <a:solidFill>
                <a:schemeClr val="dk1"/>
              </a:solidFill>
            </a:endParaRPr>
          </a:p>
          <a:p>
            <a:pPr indent="0" lvl="0" marL="0" rtl="0" algn="l">
              <a:spcBef>
                <a:spcPts val="1200"/>
              </a:spcBef>
              <a:spcAft>
                <a:spcPts val="0"/>
              </a:spcAft>
              <a:buNone/>
            </a:pPr>
            <a:r>
              <a:t/>
            </a:r>
            <a:endParaRPr b="1" sz="16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1200"/>
              </a:spcBef>
              <a:spcAft>
                <a:spcPts val="1200"/>
              </a:spcAft>
              <a:buClr>
                <a:schemeClr val="dk1"/>
              </a:buClr>
              <a:buSzPts val="1100"/>
              <a:buFont typeface="Arial"/>
              <a:buNone/>
            </a:pPr>
            <a:r>
              <a:t/>
            </a:r>
            <a:endParaRPr sz="1600">
              <a:solidFill>
                <a:schemeClr val="dk1"/>
              </a:solidFill>
            </a:endParaRPr>
          </a:p>
        </p:txBody>
      </p:sp>
      <p:pic>
        <p:nvPicPr>
          <p:cNvPr id="77" name="Google Shape;77;p15"/>
          <p:cNvPicPr preferRelativeResize="0"/>
          <p:nvPr/>
        </p:nvPicPr>
        <p:blipFill>
          <a:blip r:embed="rId3">
            <a:alphaModFix/>
          </a:blip>
          <a:stretch>
            <a:fillRect/>
          </a:stretch>
        </p:blipFill>
        <p:spPr>
          <a:xfrm>
            <a:off x="781900" y="1516950"/>
            <a:ext cx="7580175" cy="35273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24475"/>
            <a:ext cx="8520600" cy="50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800"/>
              <a:t>Updated System Specifications</a:t>
            </a:r>
            <a:endParaRPr sz="2800"/>
          </a:p>
        </p:txBody>
      </p:sp>
      <p:sp>
        <p:nvSpPr>
          <p:cNvPr id="83" name="Google Shape;83;p16"/>
          <p:cNvSpPr txBox="1"/>
          <p:nvPr>
            <p:ph idx="1" type="body"/>
          </p:nvPr>
        </p:nvSpPr>
        <p:spPr>
          <a:xfrm>
            <a:off x="136675" y="1007925"/>
            <a:ext cx="8750100" cy="3975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00000"/>
              </a:lnSpc>
              <a:spcBef>
                <a:spcPts val="1200"/>
              </a:spcBef>
              <a:spcAft>
                <a:spcPts val="0"/>
              </a:spcAft>
              <a:buNone/>
            </a:pPr>
            <a:r>
              <a:t/>
            </a:r>
            <a:endParaRPr sz="1600">
              <a:solidFill>
                <a:srgbClr val="000000"/>
              </a:solidFill>
            </a:endParaRPr>
          </a:p>
          <a:p>
            <a:pPr indent="0" lvl="0" marL="0" rtl="0" algn="l">
              <a:lnSpc>
                <a:spcPct val="115000"/>
              </a:lnSpc>
              <a:spcBef>
                <a:spcPts val="1200"/>
              </a:spcBef>
              <a:spcAft>
                <a:spcPts val="1200"/>
              </a:spcAft>
              <a:buNone/>
            </a:pPr>
            <a:r>
              <a:rPr lang="en" sz="1600">
                <a:solidFill>
                  <a:srgbClr val="000000"/>
                </a:solidFill>
              </a:rPr>
              <a:t>	</a:t>
            </a:r>
            <a:r>
              <a:rPr lang="en" sz="1400">
                <a:solidFill>
                  <a:srgbClr val="000000"/>
                </a:solidFill>
              </a:rPr>
              <a:t>1. Supports communication with network via WallBus (CAN Bus) </a:t>
            </a:r>
            <a:br>
              <a:rPr lang="en" sz="1400">
                <a:solidFill>
                  <a:srgbClr val="000000"/>
                </a:solidFill>
              </a:rPr>
            </a:br>
            <a:r>
              <a:rPr lang="en" sz="1400">
                <a:solidFill>
                  <a:srgbClr val="000000"/>
                </a:solidFill>
              </a:rPr>
              <a:t>	2. Supports communication with inter-window motors via WindowBus (CAN Bus)</a:t>
            </a:r>
            <a:br>
              <a:rPr lang="en" sz="1400">
                <a:solidFill>
                  <a:srgbClr val="000000"/>
                </a:solidFill>
              </a:rPr>
            </a:br>
            <a:r>
              <a:rPr lang="en" sz="1400">
                <a:solidFill>
                  <a:srgbClr val="000000"/>
                </a:solidFill>
              </a:rPr>
              <a:t>	3. Allow the user to set the height of the window</a:t>
            </a:r>
            <a:br>
              <a:rPr lang="en" sz="1400">
                <a:solidFill>
                  <a:srgbClr val="000000"/>
                </a:solidFill>
              </a:rPr>
            </a:br>
            <a:r>
              <a:rPr lang="en" sz="1400">
                <a:solidFill>
                  <a:srgbClr val="000000"/>
                </a:solidFill>
              </a:rPr>
              <a:t>	4. Allow the user to create a time schedule to open/close parts of the window</a:t>
            </a:r>
            <a:br>
              <a:rPr lang="en" sz="1400">
                <a:solidFill>
                  <a:srgbClr val="000000"/>
                </a:solidFill>
              </a:rPr>
            </a:br>
            <a:r>
              <a:rPr lang="en" sz="1400">
                <a:solidFill>
                  <a:srgbClr val="000000"/>
                </a:solidFill>
              </a:rPr>
              <a:t>	5. Allow the user to stop smart capabilities of the window, returning it to a simple mechanical device</a:t>
            </a:r>
            <a:br>
              <a:rPr lang="en" sz="1400">
                <a:solidFill>
                  <a:srgbClr val="000000"/>
                </a:solidFill>
              </a:rPr>
            </a:br>
            <a:r>
              <a:rPr lang="en" sz="1400">
                <a:solidFill>
                  <a:srgbClr val="000000"/>
                </a:solidFill>
              </a:rPr>
              <a:t>	6. Measure temperature</a:t>
            </a:r>
            <a:r>
              <a:rPr lang="en" sz="1400">
                <a:solidFill>
                  <a:srgbClr val="000000"/>
                </a:solidFill>
              </a:rPr>
              <a:t>, humidity, air pressure, and light inside and outside the room</a:t>
            </a:r>
            <a:br>
              <a:rPr lang="en" sz="1400">
                <a:solidFill>
                  <a:srgbClr val="000000"/>
                </a:solidFill>
              </a:rPr>
            </a:br>
            <a:r>
              <a:rPr lang="en" sz="1400">
                <a:solidFill>
                  <a:srgbClr val="000000"/>
                </a:solidFill>
              </a:rPr>
              <a:t>	7. Display the position of the window</a:t>
            </a:r>
            <a:br>
              <a:rPr lang="en" sz="1400">
                <a:solidFill>
                  <a:srgbClr val="000000"/>
                </a:solidFill>
              </a:rPr>
            </a:br>
            <a:r>
              <a:rPr lang="en" sz="1400">
                <a:solidFill>
                  <a:srgbClr val="000000"/>
                </a:solidFill>
              </a:rPr>
              <a:t>	8. Ability to enter Sleep mode when not being used, can enter Active mode upon user touching screen</a:t>
            </a:r>
            <a:br>
              <a:rPr lang="en" sz="1400">
                <a:solidFill>
                  <a:srgbClr val="000000"/>
                </a:solidFill>
              </a:rPr>
            </a:br>
            <a:r>
              <a:rPr lang="en" sz="1400">
                <a:solidFill>
                  <a:srgbClr val="000000"/>
                </a:solidFill>
              </a:rPr>
              <a:t>	9. Volume (LxWxH): 1,536 cubic cm. (12 x 16 x 8 cm) (93.7 cubic in. (4.72 x 6.30 x 3.15 in))</a:t>
            </a:r>
            <a:br>
              <a:rPr lang="en" sz="1400">
                <a:solidFill>
                  <a:srgbClr val="000000"/>
                </a:solidFill>
              </a:rPr>
            </a:br>
            <a:r>
              <a:rPr lang="en" sz="1400">
                <a:solidFill>
                  <a:schemeClr val="dk1"/>
                </a:solidFill>
              </a:rPr>
              <a:t>	</a:t>
            </a:r>
            <a:endParaRPr sz="1400" strike="sngStrike">
              <a:solidFill>
                <a:schemeClr val="dk1"/>
              </a:solidFill>
            </a:endParaRPr>
          </a:p>
        </p:txBody>
      </p:sp>
      <p:sp>
        <p:nvSpPr>
          <p:cNvPr id="84" name="Google Shape;84;p16"/>
          <p:cNvSpPr txBox="1"/>
          <p:nvPr/>
        </p:nvSpPr>
        <p:spPr>
          <a:xfrm>
            <a:off x="1663650" y="1007925"/>
            <a:ext cx="5816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Clr>
                <a:schemeClr val="dk1"/>
              </a:buClr>
              <a:buSzPts val="1100"/>
              <a:buFont typeface="Arial"/>
              <a:buNone/>
            </a:pPr>
            <a:r>
              <a:rPr lang="en" sz="1600">
                <a:solidFill>
                  <a:schemeClr val="dk1"/>
                </a:solidFill>
              </a:rPr>
              <a:t>The Active Window - Window Primary Control Module will meet or exceed the following system specifications: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Decision to not use Custom PCB</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914400" rtl="0" algn="l">
              <a:lnSpc>
                <a:spcPct val="115000"/>
              </a:lnSpc>
              <a:spcBef>
                <a:spcPts val="0"/>
              </a:spcBef>
              <a:spcAft>
                <a:spcPts val="0"/>
              </a:spcAft>
              <a:buClr>
                <a:srgbClr val="000000"/>
              </a:buClr>
              <a:buSzPts val="1530"/>
              <a:buChar char="●"/>
            </a:pPr>
            <a:r>
              <a:rPr lang="en">
                <a:solidFill>
                  <a:srgbClr val="000000"/>
                </a:solidFill>
              </a:rPr>
              <a:t>Custom PCB Testing/Debugging Issues</a:t>
            </a:r>
            <a:r>
              <a:rPr lang="en" sz="400">
                <a:solidFill>
                  <a:srgbClr val="000000"/>
                </a:solidFill>
              </a:rPr>
              <a:t> </a:t>
            </a:r>
            <a:endParaRPr sz="400">
              <a:solidFill>
                <a:srgbClr val="000000"/>
              </a:solidFill>
            </a:endParaRPr>
          </a:p>
          <a:p>
            <a:pPr indent="-304164" lvl="1" marL="1828800" rtl="0" algn="l">
              <a:lnSpc>
                <a:spcPct val="115000"/>
              </a:lnSpc>
              <a:spcBef>
                <a:spcPts val="0"/>
              </a:spcBef>
              <a:spcAft>
                <a:spcPts val="0"/>
              </a:spcAft>
              <a:buClr>
                <a:srgbClr val="000000"/>
              </a:buClr>
              <a:buSzPct val="100000"/>
              <a:buChar char="○"/>
            </a:pPr>
            <a:r>
              <a:rPr lang="en">
                <a:solidFill>
                  <a:srgbClr val="000000"/>
                </a:solidFill>
              </a:rPr>
              <a:t>PCB did not power Up</a:t>
            </a:r>
            <a:endParaRPr>
              <a:solidFill>
                <a:srgbClr val="000000"/>
              </a:solidFill>
            </a:endParaRPr>
          </a:p>
          <a:p>
            <a:pPr indent="-304164" lvl="2" marL="2286000" rtl="0" algn="l">
              <a:spcBef>
                <a:spcPts val="0"/>
              </a:spcBef>
              <a:spcAft>
                <a:spcPts val="0"/>
              </a:spcAft>
              <a:buClr>
                <a:schemeClr val="dk1"/>
              </a:buClr>
              <a:buSzPct val="100000"/>
              <a:buChar char="■"/>
            </a:pPr>
            <a:r>
              <a:rPr lang="en">
                <a:solidFill>
                  <a:schemeClr val="dk1"/>
                </a:solidFill>
              </a:rPr>
              <a:t>Trace </a:t>
            </a:r>
            <a:r>
              <a:rPr lang="en">
                <a:solidFill>
                  <a:schemeClr val="dk1"/>
                </a:solidFill>
              </a:rPr>
              <a:t>continuity checks</a:t>
            </a:r>
            <a:endParaRPr>
              <a:solidFill>
                <a:schemeClr val="dk1"/>
              </a:solidFill>
            </a:endParaRPr>
          </a:p>
          <a:p>
            <a:pPr indent="-304164" lvl="2" marL="2286000" rtl="0" algn="l">
              <a:spcBef>
                <a:spcPts val="0"/>
              </a:spcBef>
              <a:spcAft>
                <a:spcPts val="0"/>
              </a:spcAft>
              <a:buClr>
                <a:schemeClr val="dk1"/>
              </a:buClr>
              <a:buSzPct val="100000"/>
              <a:buChar char="■"/>
            </a:pPr>
            <a:r>
              <a:rPr lang="en">
                <a:solidFill>
                  <a:schemeClr val="dk1"/>
                </a:solidFill>
              </a:rPr>
              <a:t>Resoldering of parts sequentially</a:t>
            </a:r>
            <a:endParaRPr>
              <a:solidFill>
                <a:schemeClr val="dk1"/>
              </a:solidFill>
            </a:endParaRPr>
          </a:p>
          <a:p>
            <a:pPr indent="-304164" lvl="1" marL="1828800" rtl="0" algn="l">
              <a:lnSpc>
                <a:spcPct val="115000"/>
              </a:lnSpc>
              <a:spcBef>
                <a:spcPts val="0"/>
              </a:spcBef>
              <a:spcAft>
                <a:spcPts val="0"/>
              </a:spcAft>
              <a:buClr>
                <a:srgbClr val="000000"/>
              </a:buClr>
              <a:buSzPct val="100000"/>
              <a:buChar char="○"/>
            </a:pPr>
            <a:r>
              <a:rPr lang="en">
                <a:solidFill>
                  <a:srgbClr val="000000"/>
                </a:solidFill>
              </a:rPr>
              <a:t>Improper Outputs from Voltage Regulators</a:t>
            </a:r>
            <a:endParaRPr>
              <a:solidFill>
                <a:srgbClr val="000000"/>
              </a:solidFill>
            </a:endParaRPr>
          </a:p>
          <a:p>
            <a:pPr indent="-304164" lvl="2" marL="2286000" rtl="0" algn="l">
              <a:lnSpc>
                <a:spcPct val="115000"/>
              </a:lnSpc>
              <a:spcBef>
                <a:spcPts val="0"/>
              </a:spcBef>
              <a:spcAft>
                <a:spcPts val="0"/>
              </a:spcAft>
              <a:buClr>
                <a:srgbClr val="000000"/>
              </a:buClr>
              <a:buSzPct val="100000"/>
              <a:buChar char="■"/>
            </a:pPr>
            <a:r>
              <a:rPr lang="en">
                <a:solidFill>
                  <a:srgbClr val="000000"/>
                </a:solidFill>
              </a:rPr>
              <a:t>Debugged 5V regulator and 3.3V regulators </a:t>
            </a:r>
            <a:endParaRPr>
              <a:solidFill>
                <a:srgbClr val="000000"/>
              </a:solidFill>
            </a:endParaRPr>
          </a:p>
          <a:p>
            <a:pPr indent="-304164" lvl="2" marL="2286000" rtl="0" algn="l">
              <a:lnSpc>
                <a:spcPct val="115000"/>
              </a:lnSpc>
              <a:spcBef>
                <a:spcPts val="0"/>
              </a:spcBef>
              <a:spcAft>
                <a:spcPts val="0"/>
              </a:spcAft>
              <a:buClr>
                <a:srgbClr val="000000"/>
              </a:buClr>
              <a:buSzPct val="100000"/>
              <a:buChar char="■"/>
            </a:pPr>
            <a:r>
              <a:rPr lang="en">
                <a:solidFill>
                  <a:srgbClr val="000000"/>
                </a:solidFill>
              </a:rPr>
              <a:t>Power to LCD</a:t>
            </a:r>
            <a:endParaRPr>
              <a:solidFill>
                <a:srgbClr val="000000"/>
              </a:solidFill>
            </a:endParaRPr>
          </a:p>
          <a:p>
            <a:pPr indent="-304164" lvl="1" marL="1828800" rtl="0" algn="l">
              <a:lnSpc>
                <a:spcPct val="115000"/>
              </a:lnSpc>
              <a:spcBef>
                <a:spcPts val="0"/>
              </a:spcBef>
              <a:spcAft>
                <a:spcPts val="0"/>
              </a:spcAft>
              <a:buClr>
                <a:srgbClr val="000000"/>
              </a:buClr>
              <a:buSzPct val="100000"/>
              <a:buChar char="○"/>
            </a:pPr>
            <a:r>
              <a:rPr lang="en">
                <a:solidFill>
                  <a:srgbClr val="000000"/>
                </a:solidFill>
              </a:rPr>
              <a:t>Time constraints with further testing and reordering of PCB</a:t>
            </a:r>
            <a:endParaRPr>
              <a:solidFill>
                <a:srgbClr val="000000"/>
              </a:solidFill>
            </a:endParaRPr>
          </a:p>
          <a:p>
            <a:pPr indent="-304164" lvl="1" marL="1828800" rtl="0" algn="l">
              <a:lnSpc>
                <a:spcPct val="115000"/>
              </a:lnSpc>
              <a:spcBef>
                <a:spcPts val="0"/>
              </a:spcBef>
              <a:spcAft>
                <a:spcPts val="0"/>
              </a:spcAft>
              <a:buClr>
                <a:srgbClr val="000000"/>
              </a:buClr>
              <a:buSzPct val="100000"/>
              <a:buChar char="○"/>
            </a:pPr>
            <a:r>
              <a:rPr lang="en">
                <a:solidFill>
                  <a:srgbClr val="000000"/>
                </a:solidFill>
              </a:rPr>
              <a:t>Certain parts like the BME280 were out of stock</a:t>
            </a:r>
            <a:endParaRPr>
              <a:solidFill>
                <a:srgbClr val="000000"/>
              </a:solidFill>
            </a:endParaRPr>
          </a:p>
          <a:p>
            <a:pPr indent="0" lvl="0" marL="1828800" rtl="0" algn="l">
              <a:lnSpc>
                <a:spcPct val="115000"/>
              </a:lnSpc>
              <a:spcBef>
                <a:spcPts val="1200"/>
              </a:spcBef>
              <a:spcAft>
                <a:spcPts val="0"/>
              </a:spcAft>
              <a:buNone/>
            </a:pPr>
            <a:r>
              <a:t/>
            </a:r>
            <a:endParaRPr>
              <a:solidFill>
                <a:srgbClr val="000000"/>
              </a:solidFill>
            </a:endParaRPr>
          </a:p>
          <a:p>
            <a:pPr indent="-325755" lvl="0" marL="914400" rtl="0" algn="l">
              <a:spcBef>
                <a:spcPts val="1200"/>
              </a:spcBef>
              <a:spcAft>
                <a:spcPts val="0"/>
              </a:spcAft>
              <a:buClr>
                <a:srgbClr val="000000"/>
              </a:buClr>
              <a:buSzPct val="100000"/>
              <a:buChar char="●"/>
            </a:pPr>
            <a:r>
              <a:rPr lang="en">
                <a:solidFill>
                  <a:srgbClr val="000000"/>
                </a:solidFill>
              </a:rPr>
              <a:t>Used soldered protoboards </a:t>
            </a:r>
            <a:endParaRPr>
              <a:solidFill>
                <a:srgbClr val="000000"/>
              </a:solidFill>
            </a:endParaRPr>
          </a:p>
          <a:p>
            <a:pPr indent="-304164" lvl="1" marL="1371600" rtl="0" algn="l">
              <a:spcBef>
                <a:spcPts val="0"/>
              </a:spcBef>
              <a:spcAft>
                <a:spcPts val="0"/>
              </a:spcAft>
              <a:buClr>
                <a:srgbClr val="000000"/>
              </a:buClr>
              <a:buSzPct val="100000"/>
              <a:buChar char="○"/>
            </a:pPr>
            <a:r>
              <a:rPr lang="en">
                <a:solidFill>
                  <a:srgbClr val="000000"/>
                </a:solidFill>
              </a:rPr>
              <a:t>All chips are properly soldered and connected using schematics</a:t>
            </a:r>
            <a:endParaRPr>
              <a:solidFill>
                <a:srgbClr val="000000"/>
              </a:solidFill>
            </a:endParaRPr>
          </a:p>
          <a:p>
            <a:pPr indent="-304164" lvl="1" marL="1371600" rtl="0" algn="l">
              <a:spcBef>
                <a:spcPts val="0"/>
              </a:spcBef>
              <a:spcAft>
                <a:spcPts val="0"/>
              </a:spcAft>
              <a:buClr>
                <a:srgbClr val="000000"/>
              </a:buClr>
              <a:buSzPct val="100000"/>
              <a:buChar char="○"/>
            </a:pPr>
            <a:r>
              <a:rPr lang="en">
                <a:solidFill>
                  <a:srgbClr val="000000"/>
                </a:solidFill>
              </a:rPr>
              <a:t>System functions as intended</a:t>
            </a:r>
            <a:endParaRPr>
              <a:solidFill>
                <a:srgbClr val="000000"/>
              </a:solidFill>
            </a:endParaRPr>
          </a:p>
          <a:p>
            <a:pPr indent="-304164" lvl="2" marL="1828800" rtl="0" algn="l">
              <a:spcBef>
                <a:spcPts val="0"/>
              </a:spcBef>
              <a:spcAft>
                <a:spcPts val="0"/>
              </a:spcAft>
              <a:buClr>
                <a:srgbClr val="000000"/>
              </a:buClr>
              <a:buSzPct val="100000"/>
              <a:buChar char="■"/>
            </a:pPr>
            <a:r>
              <a:rPr lang="en">
                <a:solidFill>
                  <a:srgbClr val="000000"/>
                </a:solidFill>
              </a:rPr>
              <a:t>User can interact with the LCD to control the motor</a:t>
            </a:r>
            <a:endParaRPr>
              <a:solidFill>
                <a:srgbClr val="000000"/>
              </a:solidFill>
            </a:endParaRPr>
          </a:p>
          <a:p>
            <a:pPr indent="-304164" lvl="2" marL="1828800" rtl="0" algn="l">
              <a:spcBef>
                <a:spcPts val="0"/>
              </a:spcBef>
              <a:spcAft>
                <a:spcPts val="0"/>
              </a:spcAft>
              <a:buClr>
                <a:srgbClr val="000000"/>
              </a:buClr>
              <a:buSzPct val="100000"/>
              <a:buChar char="■"/>
            </a:pPr>
            <a:r>
              <a:rPr lang="en">
                <a:solidFill>
                  <a:srgbClr val="000000"/>
                </a:solidFill>
              </a:rPr>
              <a:t>Motor responds effectively to CAN commands</a:t>
            </a:r>
            <a:endParaRPr>
              <a:solidFill>
                <a:srgbClr val="000000"/>
              </a:solidFill>
            </a:endParaRPr>
          </a:p>
          <a:p>
            <a:pPr indent="-304164" lvl="2" marL="1828800" rtl="0" algn="l">
              <a:spcBef>
                <a:spcPts val="0"/>
              </a:spcBef>
              <a:spcAft>
                <a:spcPts val="0"/>
              </a:spcAft>
              <a:buClr>
                <a:srgbClr val="000000"/>
              </a:buClr>
              <a:buSzPct val="100000"/>
              <a:buChar char="■"/>
            </a:pPr>
            <a:r>
              <a:rPr lang="en">
                <a:solidFill>
                  <a:srgbClr val="000000"/>
                </a:solidFill>
              </a:rPr>
              <a:t>Sensors read accurate data</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1479075" y="627862"/>
            <a:ext cx="6346601" cy="4108775"/>
          </a:xfrm>
          <a:prstGeom prst="rect">
            <a:avLst/>
          </a:prstGeom>
          <a:noFill/>
          <a:ln>
            <a:noFill/>
          </a:ln>
        </p:spPr>
      </p:pic>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Demo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291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Populated PCBs</a:t>
            </a:r>
            <a:endParaRPr/>
          </a:p>
        </p:txBody>
      </p:sp>
      <p:pic>
        <p:nvPicPr>
          <p:cNvPr id="102" name="Google Shape;102;p19"/>
          <p:cNvPicPr preferRelativeResize="0"/>
          <p:nvPr/>
        </p:nvPicPr>
        <p:blipFill rotWithShape="1">
          <a:blip r:embed="rId3">
            <a:alphaModFix/>
          </a:blip>
          <a:srcRect b="19142" l="6558" r="6809" t="24206"/>
          <a:stretch/>
        </p:blipFill>
        <p:spPr>
          <a:xfrm>
            <a:off x="4007725" y="354625"/>
            <a:ext cx="4336353" cy="2126726"/>
          </a:xfrm>
          <a:prstGeom prst="rect">
            <a:avLst/>
          </a:prstGeom>
          <a:noFill/>
          <a:ln>
            <a:noFill/>
          </a:ln>
        </p:spPr>
      </p:pic>
      <p:sp>
        <p:nvSpPr>
          <p:cNvPr id="103" name="Google Shape;103;p19"/>
          <p:cNvSpPr txBox="1"/>
          <p:nvPr/>
        </p:nvSpPr>
        <p:spPr>
          <a:xfrm>
            <a:off x="512375" y="863950"/>
            <a:ext cx="3275100" cy="4554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000000"/>
              </a:buClr>
              <a:buSzPts val="1200"/>
              <a:buChar char="●"/>
            </a:pPr>
            <a:r>
              <a:rPr b="1" lang="en" sz="1200"/>
              <a:t>4 separate PCBs</a:t>
            </a:r>
            <a:endParaRPr b="1" sz="1200"/>
          </a:p>
          <a:p>
            <a:pPr indent="-298450" lvl="1" marL="914400" rtl="0" algn="l">
              <a:lnSpc>
                <a:spcPct val="115000"/>
              </a:lnSpc>
              <a:spcBef>
                <a:spcPts val="0"/>
              </a:spcBef>
              <a:spcAft>
                <a:spcPts val="0"/>
              </a:spcAft>
              <a:buClr>
                <a:srgbClr val="000000"/>
              </a:buClr>
              <a:buSzPts val="1100"/>
              <a:buChar char="○"/>
            </a:pPr>
            <a:r>
              <a:rPr lang="en" sz="1100"/>
              <a:t>WPCM</a:t>
            </a:r>
            <a:endParaRPr sz="1100"/>
          </a:p>
          <a:p>
            <a:pPr indent="-298450" lvl="1" marL="914400" rtl="0" algn="l">
              <a:lnSpc>
                <a:spcPct val="115000"/>
              </a:lnSpc>
              <a:spcBef>
                <a:spcPts val="0"/>
              </a:spcBef>
              <a:spcAft>
                <a:spcPts val="0"/>
              </a:spcAft>
              <a:buClr>
                <a:srgbClr val="000000"/>
              </a:buClr>
              <a:buSzPts val="1100"/>
              <a:buChar char="○"/>
            </a:pPr>
            <a:r>
              <a:rPr lang="en" sz="1100"/>
              <a:t>WMM</a:t>
            </a:r>
            <a:endParaRPr sz="1100"/>
          </a:p>
          <a:p>
            <a:pPr indent="-298450" lvl="1" marL="914400" rtl="0" algn="l">
              <a:lnSpc>
                <a:spcPct val="115000"/>
              </a:lnSpc>
              <a:spcBef>
                <a:spcPts val="0"/>
              </a:spcBef>
              <a:spcAft>
                <a:spcPts val="0"/>
              </a:spcAft>
              <a:buClr>
                <a:srgbClr val="000000"/>
              </a:buClr>
              <a:buSzPts val="1100"/>
              <a:buChar char="○"/>
            </a:pPr>
            <a:r>
              <a:rPr lang="en" sz="1100"/>
              <a:t>Indoor Sensor</a:t>
            </a:r>
            <a:endParaRPr sz="1100"/>
          </a:p>
          <a:p>
            <a:pPr indent="-292100" lvl="1" marL="914400" rtl="0" algn="l">
              <a:lnSpc>
                <a:spcPct val="115000"/>
              </a:lnSpc>
              <a:spcBef>
                <a:spcPts val="0"/>
              </a:spcBef>
              <a:spcAft>
                <a:spcPts val="0"/>
              </a:spcAft>
              <a:buClr>
                <a:srgbClr val="000000"/>
              </a:buClr>
              <a:buSzPts val="1000"/>
              <a:buChar char="○"/>
            </a:pPr>
            <a:r>
              <a:rPr lang="en" sz="1100"/>
              <a:t>Outdoor Sensor</a:t>
            </a:r>
            <a:br>
              <a:rPr lang="en" sz="1100"/>
            </a:br>
            <a:r>
              <a:rPr lang="en" sz="700"/>
              <a:t> </a:t>
            </a:r>
            <a:endParaRPr sz="700"/>
          </a:p>
          <a:p>
            <a:pPr indent="-304800" lvl="0" marL="457200" rtl="0" algn="l">
              <a:lnSpc>
                <a:spcPct val="115000"/>
              </a:lnSpc>
              <a:spcBef>
                <a:spcPts val="0"/>
              </a:spcBef>
              <a:spcAft>
                <a:spcPts val="0"/>
              </a:spcAft>
              <a:buClr>
                <a:srgbClr val="000000"/>
              </a:buClr>
              <a:buSzPts val="1200"/>
              <a:buChar char="●"/>
            </a:pPr>
            <a:r>
              <a:rPr b="1" lang="en" sz="1200"/>
              <a:t>Main Components</a:t>
            </a:r>
            <a:endParaRPr b="1" sz="1200"/>
          </a:p>
          <a:p>
            <a:pPr indent="-298450" lvl="1" marL="914400" rtl="0" algn="l">
              <a:lnSpc>
                <a:spcPct val="115000"/>
              </a:lnSpc>
              <a:spcBef>
                <a:spcPts val="0"/>
              </a:spcBef>
              <a:spcAft>
                <a:spcPts val="0"/>
              </a:spcAft>
              <a:buClr>
                <a:srgbClr val="000000"/>
              </a:buClr>
              <a:buSzPts val="1100"/>
              <a:buChar char="○"/>
            </a:pPr>
            <a:r>
              <a:rPr lang="en" sz="1100"/>
              <a:t>Atmega328p in each board</a:t>
            </a:r>
            <a:endParaRPr sz="1100"/>
          </a:p>
          <a:p>
            <a:pPr indent="-298450" lvl="1" marL="914400" rtl="0" algn="l">
              <a:lnSpc>
                <a:spcPct val="115000"/>
              </a:lnSpc>
              <a:spcBef>
                <a:spcPts val="0"/>
              </a:spcBef>
              <a:spcAft>
                <a:spcPts val="0"/>
              </a:spcAft>
              <a:buClr>
                <a:srgbClr val="000000"/>
              </a:buClr>
              <a:buSzPts val="1100"/>
              <a:buChar char="○"/>
            </a:pPr>
            <a:r>
              <a:rPr lang="en" sz="1100"/>
              <a:t>Canbus modules in each board</a:t>
            </a:r>
            <a:endParaRPr sz="1100"/>
          </a:p>
          <a:p>
            <a:pPr indent="-298450" lvl="2" marL="1371600" rtl="0" algn="l">
              <a:lnSpc>
                <a:spcPct val="115000"/>
              </a:lnSpc>
              <a:spcBef>
                <a:spcPts val="0"/>
              </a:spcBef>
              <a:spcAft>
                <a:spcPts val="0"/>
              </a:spcAft>
              <a:buClr>
                <a:srgbClr val="000000"/>
              </a:buClr>
              <a:buSzPts val="1100"/>
              <a:buChar char="■"/>
            </a:pPr>
            <a:r>
              <a:rPr lang="en" sz="1100"/>
              <a:t>3 in the WPCM board</a:t>
            </a:r>
            <a:endParaRPr sz="1100"/>
          </a:p>
          <a:p>
            <a:pPr indent="-298450" lvl="2" marL="1371600" rtl="0" algn="l">
              <a:lnSpc>
                <a:spcPct val="115000"/>
              </a:lnSpc>
              <a:spcBef>
                <a:spcPts val="0"/>
              </a:spcBef>
              <a:spcAft>
                <a:spcPts val="0"/>
              </a:spcAft>
              <a:buClr>
                <a:srgbClr val="000000"/>
              </a:buClr>
              <a:buSzPts val="1100"/>
              <a:buChar char="■"/>
            </a:pPr>
            <a:r>
              <a:rPr lang="en" sz="1100"/>
              <a:t>1 in the other boards</a:t>
            </a:r>
            <a:endParaRPr sz="1100"/>
          </a:p>
          <a:p>
            <a:pPr indent="-298450" lvl="1" marL="914400" rtl="0" algn="l">
              <a:lnSpc>
                <a:spcPct val="115000"/>
              </a:lnSpc>
              <a:spcBef>
                <a:spcPts val="0"/>
              </a:spcBef>
              <a:spcAft>
                <a:spcPts val="0"/>
              </a:spcAft>
              <a:buClr>
                <a:srgbClr val="000000"/>
              </a:buClr>
              <a:buSzPts val="1100"/>
              <a:buChar char="○"/>
            </a:pPr>
            <a:r>
              <a:rPr lang="en" sz="1100"/>
              <a:t>RTC in WPCM</a:t>
            </a:r>
            <a:endParaRPr sz="1100"/>
          </a:p>
          <a:p>
            <a:pPr indent="-298450" lvl="1" marL="914400" rtl="0" algn="l">
              <a:lnSpc>
                <a:spcPct val="115000"/>
              </a:lnSpc>
              <a:spcBef>
                <a:spcPts val="0"/>
              </a:spcBef>
              <a:spcAft>
                <a:spcPts val="0"/>
              </a:spcAft>
              <a:buClr>
                <a:srgbClr val="000000"/>
              </a:buClr>
              <a:buSzPts val="1100"/>
              <a:buChar char="○"/>
            </a:pPr>
            <a:r>
              <a:rPr lang="en" sz="1100"/>
              <a:t>BME280 in indoor sensor board</a:t>
            </a:r>
            <a:endParaRPr sz="1100"/>
          </a:p>
          <a:p>
            <a:pPr indent="-298450" lvl="1" marL="914400" rtl="0" algn="l">
              <a:lnSpc>
                <a:spcPct val="115000"/>
              </a:lnSpc>
              <a:spcBef>
                <a:spcPts val="0"/>
              </a:spcBef>
              <a:spcAft>
                <a:spcPts val="0"/>
              </a:spcAft>
              <a:buClr>
                <a:srgbClr val="000000"/>
              </a:buClr>
              <a:buSzPts val="1100"/>
              <a:buChar char="○"/>
            </a:pPr>
            <a:r>
              <a:rPr lang="en" sz="1100"/>
              <a:t>BME280+Light sensor in outdoor sensor board</a:t>
            </a:r>
            <a:endParaRPr sz="1100"/>
          </a:p>
          <a:p>
            <a:pPr indent="-292100" lvl="1" marL="914400" rtl="0" algn="l">
              <a:lnSpc>
                <a:spcPct val="115000"/>
              </a:lnSpc>
              <a:spcBef>
                <a:spcPts val="0"/>
              </a:spcBef>
              <a:spcAft>
                <a:spcPts val="0"/>
              </a:spcAft>
              <a:buClr>
                <a:srgbClr val="000000"/>
              </a:buClr>
              <a:buSzPts val="1000"/>
              <a:buChar char="○"/>
            </a:pPr>
            <a:r>
              <a:rPr lang="en" sz="1100"/>
              <a:t>Motor module in the WMM board</a:t>
            </a:r>
            <a:br>
              <a:rPr lang="en" sz="1100"/>
            </a:br>
            <a:r>
              <a:rPr lang="en" sz="700"/>
              <a:t> </a:t>
            </a:r>
            <a:endParaRPr sz="700"/>
          </a:p>
          <a:p>
            <a:pPr indent="-304800" lvl="0" marL="457200" rtl="0" algn="l">
              <a:lnSpc>
                <a:spcPct val="115000"/>
              </a:lnSpc>
              <a:spcBef>
                <a:spcPts val="0"/>
              </a:spcBef>
              <a:spcAft>
                <a:spcPts val="0"/>
              </a:spcAft>
              <a:buClr>
                <a:srgbClr val="000000"/>
              </a:buClr>
              <a:buSzPts val="1200"/>
              <a:buChar char="●"/>
            </a:pPr>
            <a:r>
              <a:rPr b="1" lang="en" sz="1200"/>
              <a:t>Power Supply</a:t>
            </a:r>
            <a:endParaRPr b="1" sz="1200"/>
          </a:p>
          <a:p>
            <a:pPr indent="-298450" lvl="1" marL="914400" rtl="0" algn="l">
              <a:lnSpc>
                <a:spcPct val="115000"/>
              </a:lnSpc>
              <a:spcBef>
                <a:spcPts val="0"/>
              </a:spcBef>
              <a:spcAft>
                <a:spcPts val="0"/>
              </a:spcAft>
              <a:buClr>
                <a:srgbClr val="000000"/>
              </a:buClr>
              <a:buSzPts val="1100"/>
              <a:buChar char="○"/>
            </a:pPr>
            <a:r>
              <a:rPr lang="en" sz="1100"/>
              <a:t>9V supply for each board</a:t>
            </a:r>
            <a:endParaRPr sz="1100"/>
          </a:p>
          <a:p>
            <a:pPr indent="-298450" lvl="1" marL="914400" rtl="0" algn="l">
              <a:lnSpc>
                <a:spcPct val="115000"/>
              </a:lnSpc>
              <a:spcBef>
                <a:spcPts val="0"/>
              </a:spcBef>
              <a:spcAft>
                <a:spcPts val="0"/>
              </a:spcAft>
              <a:buClr>
                <a:srgbClr val="000000"/>
              </a:buClr>
              <a:buSzPts val="1100"/>
              <a:buChar char="○"/>
            </a:pPr>
            <a:r>
              <a:rPr lang="en" sz="1100"/>
              <a:t>3.3V and 5V voltage regulator on each board</a:t>
            </a:r>
            <a:endParaRPr sz="1100"/>
          </a:p>
          <a:p>
            <a:pPr indent="0" lvl="0" marL="0" rtl="0" algn="l">
              <a:spcBef>
                <a:spcPts val="1200"/>
              </a:spcBef>
              <a:spcAft>
                <a:spcPts val="0"/>
              </a:spcAft>
              <a:buNone/>
            </a:pPr>
            <a:r>
              <a:t/>
            </a:r>
            <a:endParaRPr/>
          </a:p>
        </p:txBody>
      </p:sp>
      <p:pic>
        <p:nvPicPr>
          <p:cNvPr id="104" name="Google Shape;104;p19"/>
          <p:cNvPicPr preferRelativeResize="0"/>
          <p:nvPr/>
        </p:nvPicPr>
        <p:blipFill rotWithShape="1">
          <a:blip r:embed="rId4">
            <a:alphaModFix/>
          </a:blip>
          <a:srcRect b="21400" l="28873" r="28558" t="23270"/>
          <a:stretch/>
        </p:blipFill>
        <p:spPr>
          <a:xfrm>
            <a:off x="5263450" y="2642050"/>
            <a:ext cx="2281549" cy="2260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26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System</a:t>
            </a:r>
            <a:endParaRPr/>
          </a:p>
        </p:txBody>
      </p:sp>
      <p:sp>
        <p:nvSpPr>
          <p:cNvPr id="110" name="Google Shape;110;p20"/>
          <p:cNvSpPr txBox="1"/>
          <p:nvPr>
            <p:ph idx="1" type="body"/>
          </p:nvPr>
        </p:nvSpPr>
        <p:spPr>
          <a:xfrm>
            <a:off x="1256025" y="1172550"/>
            <a:ext cx="6067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System uses three MCP2515 CAN controllers to receive and send information about motor position and sensor data across the network</a:t>
            </a:r>
            <a:br>
              <a:rPr lang="en">
                <a:solidFill>
                  <a:srgbClr val="000000"/>
                </a:solidFill>
              </a:rPr>
            </a:b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LCD screen allows user to switch between modes, adjust the motor’s position via a slider, and displays the temperature</a:t>
            </a:r>
            <a:br>
              <a:rPr lang="en">
                <a:solidFill>
                  <a:srgbClr val="000000"/>
                </a:solidFill>
              </a:rPr>
            </a:b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Communication to the CAN controllers occurs over a prototyping board.</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60275" y="384725"/>
            <a:ext cx="1707900" cy="1132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Hardware</a:t>
            </a:r>
            <a:br>
              <a:rPr lang="en"/>
            </a:br>
            <a:r>
              <a:rPr lang="en"/>
              <a:t>Overview</a:t>
            </a:r>
            <a:endParaRPr/>
          </a:p>
        </p:txBody>
      </p:sp>
      <p:pic>
        <p:nvPicPr>
          <p:cNvPr id="116" name="Google Shape;116;p21"/>
          <p:cNvPicPr preferRelativeResize="0"/>
          <p:nvPr/>
        </p:nvPicPr>
        <p:blipFill>
          <a:blip r:embed="rId3">
            <a:alphaModFix/>
          </a:blip>
          <a:stretch>
            <a:fillRect/>
          </a:stretch>
        </p:blipFill>
        <p:spPr>
          <a:xfrm>
            <a:off x="1885200" y="384725"/>
            <a:ext cx="7223426" cy="46003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