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BE7698-ED7D-4554-99DF-532B4B8A004F}">
  <a:tblStyle styleId="{B4BE7698-ED7D-4554-99DF-532B4B8A00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8a4528e5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8a4528e5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8a4528e50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8a4528e50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8a4528e5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8a4528e5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8a4528e5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8a4528e5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8a4528e5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8a4528e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8a4528e50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8a4528e50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79e5ba97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79e5ba97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79e5ba97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79e5ba97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bd9d9e9a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bd9d9e9a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bd9d9e9a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bd9d9e9a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8a4528e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8a4528e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8a4528e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8a4528e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8a4528e5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8a4528e5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8a4528e5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8a4528e5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8a4528e5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8a4528e5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8a4528e5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8a4528e5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8a4528e50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8a4528e50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Would be good to show what data is being sent over each CAN Bus 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8a4528e5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8a4528e5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bd9d9e9a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bd9d9e9a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8a4528e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8a4528e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cddcfa8d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cddcfa8d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cddcfa8d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cddcfa8d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19.jpg"/><Relationship Id="rId7"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Active Windows CDR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By Maxwell Rapier, Andrew Hartnett, Damian Gunadasa, Jonathan Townsend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Prototype Component Overview </a:t>
            </a:r>
            <a:endParaRPr/>
          </a:p>
        </p:txBody>
      </p:sp>
      <p:sp>
        <p:nvSpPr>
          <p:cNvPr id="118" name="Google Shape;118;p22"/>
          <p:cNvSpPr txBox="1"/>
          <p:nvPr>
            <p:ph idx="1" type="body"/>
          </p:nvPr>
        </p:nvSpPr>
        <p:spPr>
          <a:xfrm>
            <a:off x="0" y="1017725"/>
            <a:ext cx="2745900" cy="4125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rgbClr val="000000"/>
                </a:solidFill>
              </a:rPr>
              <a:t>WMM</a:t>
            </a:r>
            <a:endParaRPr u="sng">
              <a:solidFill>
                <a:srgbClr val="000000"/>
              </a:solidFill>
            </a:endParaRPr>
          </a:p>
          <a:p>
            <a:pPr indent="-323850" lvl="0" marL="457200" rtl="0" algn="l">
              <a:spcBef>
                <a:spcPts val="1200"/>
              </a:spcBef>
              <a:spcAft>
                <a:spcPts val="0"/>
              </a:spcAft>
              <a:buClr>
                <a:srgbClr val="000000"/>
              </a:buClr>
              <a:buSzPts val="1500"/>
              <a:buChar char="●"/>
            </a:pPr>
            <a:r>
              <a:rPr lang="en" sz="1500">
                <a:solidFill>
                  <a:srgbClr val="000000"/>
                </a:solidFill>
              </a:rPr>
              <a:t>1 x Arduino Uno</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L298N Motor Driver</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Stepper Motor</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Threaded rod</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Normally open limit switch</a:t>
            </a:r>
            <a:endParaRPr sz="1500">
              <a:solidFill>
                <a:srgbClr val="000000"/>
              </a:solidFill>
            </a:endParaRPr>
          </a:p>
          <a:p>
            <a:pPr indent="-323850" lvl="0" marL="457200" rtl="0" algn="l">
              <a:spcBef>
                <a:spcPts val="0"/>
              </a:spcBef>
              <a:spcAft>
                <a:spcPts val="0"/>
              </a:spcAft>
              <a:buClr>
                <a:srgbClr val="000000"/>
              </a:buClr>
              <a:buSzPts val="1500"/>
              <a:buChar char="●"/>
            </a:pPr>
            <a:r>
              <a:rPr lang="en" sz="1500">
                <a:solidFill>
                  <a:srgbClr val="000000"/>
                </a:solidFill>
              </a:rPr>
              <a:t>1 x MCP2515 CAN controller</a:t>
            </a:r>
            <a:endParaRPr sz="1500">
              <a:solidFill>
                <a:srgbClr val="000000"/>
              </a:solidFill>
            </a:endParaRPr>
          </a:p>
          <a:p>
            <a:pPr indent="0" lvl="0" marL="457200" rtl="0" algn="l">
              <a:spcBef>
                <a:spcPts val="1200"/>
              </a:spcBef>
              <a:spcAft>
                <a:spcPts val="1200"/>
              </a:spcAft>
              <a:buNone/>
            </a:pPr>
            <a:r>
              <a:t/>
            </a:r>
            <a:endParaRPr sz="1500">
              <a:solidFill>
                <a:srgbClr val="000000"/>
              </a:solidFill>
            </a:endParaRPr>
          </a:p>
        </p:txBody>
      </p:sp>
      <p:sp>
        <p:nvSpPr>
          <p:cNvPr id="119" name="Google Shape;119;p22"/>
          <p:cNvSpPr txBox="1"/>
          <p:nvPr>
            <p:ph idx="1" type="body"/>
          </p:nvPr>
        </p:nvSpPr>
        <p:spPr>
          <a:xfrm>
            <a:off x="2745775" y="1017675"/>
            <a:ext cx="3261000" cy="4125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rgbClr val="000000"/>
                </a:solidFill>
              </a:rPr>
              <a:t>WPCM</a:t>
            </a:r>
            <a:endParaRPr u="sng">
              <a:solidFill>
                <a:srgbClr val="000000"/>
              </a:solidFill>
            </a:endParaRPr>
          </a:p>
          <a:p>
            <a:pPr indent="-349250" lvl="0" marL="457200" rtl="0" algn="l">
              <a:spcBef>
                <a:spcPts val="1200"/>
              </a:spcBef>
              <a:spcAft>
                <a:spcPts val="0"/>
              </a:spcAft>
              <a:buClr>
                <a:srgbClr val="000000"/>
              </a:buClr>
              <a:buSzPts val="1900"/>
              <a:buChar char="●"/>
            </a:pPr>
            <a:r>
              <a:rPr lang="en" sz="1900">
                <a:solidFill>
                  <a:srgbClr val="000000"/>
                </a:solidFill>
              </a:rPr>
              <a:t>1  x Arduino Uno</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1 x 3.5” TFT LCD Touchscreen</a:t>
            </a:r>
            <a:endParaRPr sz="1900">
              <a:solidFill>
                <a:srgbClr val="000000"/>
              </a:solidFill>
            </a:endParaRPr>
          </a:p>
          <a:p>
            <a:pPr indent="-349250" lvl="0" marL="457200" rtl="0" algn="l">
              <a:spcBef>
                <a:spcPts val="0"/>
              </a:spcBef>
              <a:spcAft>
                <a:spcPts val="0"/>
              </a:spcAft>
              <a:buClr>
                <a:srgbClr val="000000"/>
              </a:buClr>
              <a:buSzPts val="1900"/>
              <a:buChar char="●"/>
            </a:pPr>
            <a:r>
              <a:rPr lang="en" sz="1900">
                <a:solidFill>
                  <a:srgbClr val="000000"/>
                </a:solidFill>
              </a:rPr>
              <a:t>3 x MCP2515 CAN controller</a:t>
            </a:r>
            <a:endParaRPr sz="1900">
              <a:solidFill>
                <a:srgbClr val="000000"/>
              </a:solidFill>
            </a:endParaRPr>
          </a:p>
          <a:p>
            <a:pPr indent="0" lvl="0" marL="0" rtl="0" algn="l">
              <a:spcBef>
                <a:spcPts val="1200"/>
              </a:spcBef>
              <a:spcAft>
                <a:spcPts val="1200"/>
              </a:spcAft>
              <a:buNone/>
            </a:pPr>
            <a:r>
              <a:t/>
            </a:r>
            <a:endParaRPr sz="1500">
              <a:solidFill>
                <a:srgbClr val="000000"/>
              </a:solidFill>
            </a:endParaRPr>
          </a:p>
        </p:txBody>
      </p:sp>
      <p:sp>
        <p:nvSpPr>
          <p:cNvPr id="120" name="Google Shape;120;p22"/>
          <p:cNvSpPr txBox="1"/>
          <p:nvPr>
            <p:ph idx="1" type="body"/>
          </p:nvPr>
        </p:nvSpPr>
        <p:spPr>
          <a:xfrm>
            <a:off x="6006775" y="1017675"/>
            <a:ext cx="3137400" cy="4125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rgbClr val="000000"/>
                </a:solidFill>
              </a:rPr>
              <a:t>Peripherals</a:t>
            </a:r>
            <a:endParaRPr u="sng">
              <a:solidFill>
                <a:srgbClr val="000000"/>
              </a:solidFill>
            </a:endParaRPr>
          </a:p>
          <a:p>
            <a:pPr indent="-342900" lvl="0" marL="457200" rtl="0" algn="l">
              <a:spcBef>
                <a:spcPts val="1200"/>
              </a:spcBef>
              <a:spcAft>
                <a:spcPts val="0"/>
              </a:spcAft>
              <a:buClr>
                <a:srgbClr val="000000"/>
              </a:buClr>
              <a:buSzPts val="1800"/>
              <a:buChar char="●"/>
            </a:pPr>
            <a:r>
              <a:rPr lang="en">
                <a:solidFill>
                  <a:srgbClr val="000000"/>
                </a:solidFill>
              </a:rPr>
              <a:t>2 x Arduino Uno</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2 x MCP2515 CAN controller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1 x temperature sensor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t>Window Motor Module </a:t>
            </a:r>
            <a:endParaRPr sz="3020"/>
          </a:p>
        </p:txBody>
      </p:sp>
      <p:pic>
        <p:nvPicPr>
          <p:cNvPr id="126" name="Google Shape;126;p23"/>
          <p:cNvPicPr preferRelativeResize="0"/>
          <p:nvPr/>
        </p:nvPicPr>
        <p:blipFill>
          <a:blip r:embed="rId3">
            <a:alphaModFix/>
          </a:blip>
          <a:stretch>
            <a:fillRect/>
          </a:stretch>
        </p:blipFill>
        <p:spPr>
          <a:xfrm>
            <a:off x="4782025" y="3523325"/>
            <a:ext cx="4361975" cy="1620175"/>
          </a:xfrm>
          <a:prstGeom prst="rect">
            <a:avLst/>
          </a:prstGeom>
          <a:noFill/>
          <a:ln>
            <a:noFill/>
          </a:ln>
        </p:spPr>
      </p:pic>
      <p:sp>
        <p:nvSpPr>
          <p:cNvPr id="127" name="Google Shape;127;p23"/>
          <p:cNvSpPr txBox="1"/>
          <p:nvPr/>
        </p:nvSpPr>
        <p:spPr>
          <a:xfrm>
            <a:off x="4782025" y="3063450"/>
            <a:ext cx="3459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YOU ARE HERE!</a:t>
            </a:r>
            <a:endParaRPr sz="1100"/>
          </a:p>
        </p:txBody>
      </p:sp>
      <p:sp>
        <p:nvSpPr>
          <p:cNvPr id="128" name="Google Shape;128;p23"/>
          <p:cNvSpPr txBox="1"/>
          <p:nvPr/>
        </p:nvSpPr>
        <p:spPr>
          <a:xfrm>
            <a:off x="116700" y="1233750"/>
            <a:ext cx="8910600" cy="1477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Char char="●"/>
            </a:pPr>
            <a:r>
              <a:rPr lang="en" sz="1500"/>
              <a:t>WMM executes positional commands </a:t>
            </a:r>
            <a:r>
              <a:rPr lang="en" sz="1500"/>
              <a:t>from the WPCM </a:t>
            </a:r>
            <a:endParaRPr sz="1500"/>
          </a:p>
          <a:p>
            <a:pPr indent="-323850" lvl="0" marL="457200" rtl="0" algn="l">
              <a:lnSpc>
                <a:spcPct val="115000"/>
              </a:lnSpc>
              <a:spcBef>
                <a:spcPts val="0"/>
              </a:spcBef>
              <a:spcAft>
                <a:spcPts val="0"/>
              </a:spcAft>
              <a:buSzPts val="1500"/>
              <a:buChar char="●"/>
            </a:pPr>
            <a:r>
              <a:rPr lang="en" sz="1500"/>
              <a:t>WMM’s CAN transceiver constantly receives an integer value from the WPCM that is updated based on user requests</a:t>
            </a:r>
            <a:endParaRPr sz="1500"/>
          </a:p>
          <a:p>
            <a:pPr indent="-323850" lvl="0" marL="457200" rtl="0" algn="l">
              <a:lnSpc>
                <a:spcPct val="115000"/>
              </a:lnSpc>
              <a:spcBef>
                <a:spcPts val="0"/>
              </a:spcBef>
              <a:spcAft>
                <a:spcPts val="0"/>
              </a:spcAft>
              <a:buSzPts val="1500"/>
              <a:buChar char="●"/>
            </a:pPr>
            <a:r>
              <a:rPr lang="en" sz="1500"/>
              <a:t>WMM completes a parity check on the data received from the WPCM to ensure accuracy before executing moves</a:t>
            </a:r>
            <a:endParaRPr sz="1500"/>
          </a:p>
        </p:txBody>
      </p:sp>
      <p:sp>
        <p:nvSpPr>
          <p:cNvPr id="129" name="Google Shape;129;p23"/>
          <p:cNvSpPr txBox="1"/>
          <p:nvPr/>
        </p:nvSpPr>
        <p:spPr>
          <a:xfrm>
            <a:off x="116700" y="2661775"/>
            <a:ext cx="4411200" cy="1477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Char char="●"/>
            </a:pPr>
            <a:r>
              <a:rPr lang="en" sz="1500"/>
              <a:t>WMM can be re-calibrated at any time with a button, which will clear the positional data and return the window to the closed position.</a:t>
            </a:r>
            <a:endParaRPr sz="1500"/>
          </a:p>
          <a:p>
            <a:pPr indent="-323850" lvl="0" marL="457200" rtl="0" algn="l">
              <a:lnSpc>
                <a:spcPct val="115000"/>
              </a:lnSpc>
              <a:spcBef>
                <a:spcPts val="0"/>
              </a:spcBef>
              <a:spcAft>
                <a:spcPts val="0"/>
              </a:spcAft>
              <a:buSzPts val="1500"/>
              <a:buChar char="●"/>
            </a:pPr>
            <a:r>
              <a:rPr lang="en" sz="1500"/>
              <a:t>WMM stores absolute positional data and updates WPCM</a:t>
            </a:r>
            <a:endParaRPr sz="1500"/>
          </a:p>
        </p:txBody>
      </p:sp>
      <p:cxnSp>
        <p:nvCxnSpPr>
          <p:cNvPr id="130" name="Google Shape;130;p23"/>
          <p:cNvCxnSpPr/>
          <p:nvPr/>
        </p:nvCxnSpPr>
        <p:spPr>
          <a:xfrm>
            <a:off x="6592900" y="3329000"/>
            <a:ext cx="1105800" cy="362100"/>
          </a:xfrm>
          <a:prstGeom prst="straightConnector1">
            <a:avLst/>
          </a:prstGeom>
          <a:noFill/>
          <a:ln cap="flat" cmpd="sng" w="9525">
            <a:solidFill>
              <a:schemeClr val="dk2"/>
            </a:solidFill>
            <a:prstDash val="solid"/>
            <a:round/>
            <a:headEnd len="med" w="med" type="none"/>
            <a:tailEnd len="med" w="med" type="triangle"/>
          </a:ln>
        </p:spPr>
      </p:cxnSp>
      <p:cxnSp>
        <p:nvCxnSpPr>
          <p:cNvPr id="131" name="Google Shape;131;p23"/>
          <p:cNvCxnSpPr/>
          <p:nvPr/>
        </p:nvCxnSpPr>
        <p:spPr>
          <a:xfrm>
            <a:off x="6583375" y="3324225"/>
            <a:ext cx="285300" cy="410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416300" y="672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Display and WPCM</a:t>
            </a:r>
            <a:endParaRPr sz="3020"/>
          </a:p>
        </p:txBody>
      </p:sp>
      <p:sp>
        <p:nvSpPr>
          <p:cNvPr id="137" name="Google Shape;137;p24"/>
          <p:cNvSpPr txBox="1"/>
          <p:nvPr/>
        </p:nvSpPr>
        <p:spPr>
          <a:xfrm>
            <a:off x="352350" y="1866575"/>
            <a:ext cx="8330100" cy="2820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n" sz="1500"/>
              <a:t>The LCD Display is on a breakout board with SPI connection to the WPCM</a:t>
            </a:r>
            <a:br>
              <a:rPr lang="en" sz="1500"/>
            </a:br>
            <a:endParaRPr sz="1500"/>
          </a:p>
          <a:p>
            <a:pPr indent="-323850" lvl="0" marL="457200" rtl="0" algn="l">
              <a:spcBef>
                <a:spcPts val="0"/>
              </a:spcBef>
              <a:spcAft>
                <a:spcPts val="0"/>
              </a:spcAft>
              <a:buSzPts val="1500"/>
              <a:buChar char="●"/>
            </a:pPr>
            <a:r>
              <a:rPr lang="en" sz="1500"/>
              <a:t>The communication between Display and WPCM is done via SPI and handled with graphics and touch libraries</a:t>
            </a:r>
            <a:endParaRPr sz="1500"/>
          </a:p>
          <a:p>
            <a:pPr indent="0" lvl="0" marL="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Via CAN, WPCM tells the WMM what height to set the window</a:t>
            </a:r>
            <a:br>
              <a:rPr lang="en" sz="1500"/>
            </a:br>
            <a:r>
              <a:rPr lang="en" sz="400"/>
              <a:t> </a:t>
            </a:r>
            <a:endParaRPr sz="400"/>
          </a:p>
          <a:p>
            <a:pPr indent="-323850" lvl="1" marL="914400" rtl="0" algn="l">
              <a:spcBef>
                <a:spcPts val="0"/>
              </a:spcBef>
              <a:spcAft>
                <a:spcPts val="0"/>
              </a:spcAft>
              <a:buSzPts val="1500"/>
              <a:buChar char="○"/>
            </a:pPr>
            <a:r>
              <a:rPr lang="en" sz="1500"/>
              <a:t>If in Manual Mode, the height value can be from 1-102 (0%-100% plus a recalibrate)</a:t>
            </a:r>
            <a:br>
              <a:rPr lang="en" sz="1500"/>
            </a:br>
            <a:r>
              <a:rPr lang="en" sz="200"/>
              <a:t> </a:t>
            </a:r>
            <a:endParaRPr sz="400"/>
          </a:p>
          <a:p>
            <a:pPr indent="-323850" lvl="1" marL="914400" rtl="0" algn="l">
              <a:spcBef>
                <a:spcPts val="0"/>
              </a:spcBef>
              <a:spcAft>
                <a:spcPts val="0"/>
              </a:spcAft>
              <a:buSzPts val="1500"/>
              <a:buChar char="○"/>
            </a:pPr>
            <a:r>
              <a:rPr lang="en" sz="1500"/>
              <a:t>If in Active Mode, the height value can be 2 or 102 (Closed or open, respectively) </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solidFill>
                  <a:schemeClr val="dk1"/>
                </a:solidFill>
              </a:rPr>
              <a:t>Via CAN, WPCM forwards sensor data to WallBus, as well as forwards the window height response from WallBus to the WMM</a:t>
            </a:r>
            <a:endParaRPr sz="1500"/>
          </a:p>
        </p:txBody>
      </p:sp>
      <p:pic>
        <p:nvPicPr>
          <p:cNvPr id="138" name="Google Shape;138;p24"/>
          <p:cNvPicPr preferRelativeResize="0"/>
          <p:nvPr/>
        </p:nvPicPr>
        <p:blipFill>
          <a:blip r:embed="rId3">
            <a:alphaModFix/>
          </a:blip>
          <a:stretch>
            <a:fillRect/>
          </a:stretch>
        </p:blipFill>
        <p:spPr>
          <a:xfrm>
            <a:off x="4852124" y="226625"/>
            <a:ext cx="3675049" cy="146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2429400" cy="12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Prototype</a:t>
            </a:r>
            <a:endParaRPr sz="3020"/>
          </a:p>
          <a:p>
            <a:pPr indent="0" lvl="0" marL="0" rtl="0" algn="l">
              <a:spcBef>
                <a:spcPts val="0"/>
              </a:spcBef>
              <a:spcAft>
                <a:spcPts val="0"/>
              </a:spcAft>
              <a:buSzPts val="990"/>
              <a:buNone/>
            </a:pPr>
            <a:r>
              <a:rPr lang="en" sz="3020"/>
              <a:t>Integration</a:t>
            </a:r>
            <a:endParaRPr sz="3020"/>
          </a:p>
        </p:txBody>
      </p:sp>
      <p:pic>
        <p:nvPicPr>
          <p:cNvPr id="144" name="Google Shape;144;p25"/>
          <p:cNvPicPr preferRelativeResize="0"/>
          <p:nvPr/>
        </p:nvPicPr>
        <p:blipFill rotWithShape="1">
          <a:blip r:embed="rId3">
            <a:alphaModFix/>
          </a:blip>
          <a:srcRect b="0" l="24556" r="0" t="2524"/>
          <a:stretch/>
        </p:blipFill>
        <p:spPr>
          <a:xfrm>
            <a:off x="3112300" y="51375"/>
            <a:ext cx="4864499" cy="509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Custom PCB</a:t>
            </a:r>
            <a:endParaRPr/>
          </a:p>
        </p:txBody>
      </p:sp>
      <p:sp>
        <p:nvSpPr>
          <p:cNvPr id="150" name="Google Shape;15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32500" lnSpcReduction="10000"/>
          </a:bodyPr>
          <a:lstStyle/>
          <a:p>
            <a:pPr indent="-281067" lvl="0" marL="457200" rtl="0" algn="l">
              <a:spcBef>
                <a:spcPts val="0"/>
              </a:spcBef>
              <a:spcAft>
                <a:spcPts val="0"/>
              </a:spcAft>
              <a:buSzPct val="100000"/>
              <a:buChar char="●"/>
            </a:pPr>
            <a:r>
              <a:rPr b="1" lang="en" sz="2542"/>
              <a:t>4 </a:t>
            </a:r>
            <a:r>
              <a:rPr b="1" lang="en" sz="2542"/>
              <a:t>separate</a:t>
            </a:r>
            <a:r>
              <a:rPr b="1" lang="en" sz="2542"/>
              <a:t> PCBs</a:t>
            </a:r>
            <a:endParaRPr b="1" sz="2542"/>
          </a:p>
          <a:p>
            <a:pPr indent="-275093" lvl="1" marL="914400" rtl="0" algn="l">
              <a:spcBef>
                <a:spcPts val="0"/>
              </a:spcBef>
              <a:spcAft>
                <a:spcPts val="0"/>
              </a:spcAft>
              <a:buSzPct val="100000"/>
              <a:buChar char="○"/>
            </a:pPr>
            <a:r>
              <a:rPr lang="en" sz="2252"/>
              <a:t>WPCM</a:t>
            </a:r>
            <a:endParaRPr sz="2252"/>
          </a:p>
          <a:p>
            <a:pPr indent="-275093" lvl="1" marL="914400" rtl="0" algn="l">
              <a:spcBef>
                <a:spcPts val="0"/>
              </a:spcBef>
              <a:spcAft>
                <a:spcPts val="0"/>
              </a:spcAft>
              <a:buSzPct val="100000"/>
              <a:buChar char="○"/>
            </a:pPr>
            <a:r>
              <a:rPr lang="en" sz="2252"/>
              <a:t>WMM</a:t>
            </a:r>
            <a:endParaRPr sz="2252"/>
          </a:p>
          <a:p>
            <a:pPr indent="-275093" lvl="1" marL="914400" rtl="0" algn="l">
              <a:spcBef>
                <a:spcPts val="0"/>
              </a:spcBef>
              <a:spcAft>
                <a:spcPts val="0"/>
              </a:spcAft>
              <a:buSzPct val="100000"/>
              <a:buChar char="○"/>
            </a:pPr>
            <a:r>
              <a:rPr lang="en" sz="2252"/>
              <a:t>Indoor Sensor</a:t>
            </a:r>
            <a:endParaRPr sz="2252"/>
          </a:p>
          <a:p>
            <a:pPr indent="-275093" lvl="1" marL="914400" rtl="0" algn="l">
              <a:spcBef>
                <a:spcPts val="0"/>
              </a:spcBef>
              <a:spcAft>
                <a:spcPts val="0"/>
              </a:spcAft>
              <a:buSzPct val="100000"/>
              <a:buChar char="○"/>
            </a:pPr>
            <a:r>
              <a:rPr lang="en" sz="2252"/>
              <a:t>Outdoor Sensor</a:t>
            </a:r>
            <a:endParaRPr sz="2252"/>
          </a:p>
          <a:p>
            <a:pPr indent="-281067" lvl="0" marL="457200" rtl="0" algn="l">
              <a:spcBef>
                <a:spcPts val="0"/>
              </a:spcBef>
              <a:spcAft>
                <a:spcPts val="0"/>
              </a:spcAft>
              <a:buSzPct val="100000"/>
              <a:buChar char="●"/>
            </a:pPr>
            <a:r>
              <a:rPr b="1" lang="en" sz="2542"/>
              <a:t>Main Components</a:t>
            </a:r>
            <a:endParaRPr b="1" sz="2542"/>
          </a:p>
          <a:p>
            <a:pPr indent="-275093" lvl="1" marL="914400" rtl="0" algn="l">
              <a:spcBef>
                <a:spcPts val="0"/>
              </a:spcBef>
              <a:spcAft>
                <a:spcPts val="0"/>
              </a:spcAft>
              <a:buSzPct val="100000"/>
              <a:buChar char="○"/>
            </a:pPr>
            <a:r>
              <a:rPr lang="en" sz="2252"/>
              <a:t>Atmega328p in each board</a:t>
            </a:r>
            <a:endParaRPr sz="2252"/>
          </a:p>
          <a:p>
            <a:pPr indent="-275093" lvl="1" marL="914400" rtl="0" algn="l">
              <a:spcBef>
                <a:spcPts val="0"/>
              </a:spcBef>
              <a:spcAft>
                <a:spcPts val="0"/>
              </a:spcAft>
              <a:buSzPct val="100000"/>
              <a:buChar char="○"/>
            </a:pPr>
            <a:r>
              <a:rPr lang="en" sz="2252"/>
              <a:t>Canbus modules in each board</a:t>
            </a:r>
            <a:endParaRPr sz="2252"/>
          </a:p>
          <a:p>
            <a:pPr indent="-275093" lvl="2" marL="1371600" rtl="0" algn="l">
              <a:spcBef>
                <a:spcPts val="0"/>
              </a:spcBef>
              <a:spcAft>
                <a:spcPts val="0"/>
              </a:spcAft>
              <a:buSzPct val="100000"/>
              <a:buChar char="■"/>
            </a:pPr>
            <a:r>
              <a:rPr lang="en" sz="2252"/>
              <a:t>3 in the WPCM board</a:t>
            </a:r>
            <a:endParaRPr sz="2252"/>
          </a:p>
          <a:p>
            <a:pPr indent="-275093" lvl="2" marL="1371600" rtl="0" algn="l">
              <a:spcBef>
                <a:spcPts val="0"/>
              </a:spcBef>
              <a:spcAft>
                <a:spcPts val="0"/>
              </a:spcAft>
              <a:buSzPct val="100000"/>
              <a:buChar char="■"/>
            </a:pPr>
            <a:r>
              <a:rPr lang="en" sz="2252"/>
              <a:t>1 in the other boards</a:t>
            </a:r>
            <a:endParaRPr sz="2252"/>
          </a:p>
          <a:p>
            <a:pPr indent="-275093" lvl="1" marL="914400" rtl="0" algn="l">
              <a:spcBef>
                <a:spcPts val="0"/>
              </a:spcBef>
              <a:spcAft>
                <a:spcPts val="0"/>
              </a:spcAft>
              <a:buSzPct val="100000"/>
              <a:buChar char="○"/>
            </a:pPr>
            <a:r>
              <a:rPr lang="en" sz="2252"/>
              <a:t>RTC in WPCM</a:t>
            </a:r>
            <a:endParaRPr sz="2252"/>
          </a:p>
          <a:p>
            <a:pPr indent="-275093" lvl="1" marL="914400" rtl="0" algn="l">
              <a:spcBef>
                <a:spcPts val="0"/>
              </a:spcBef>
              <a:spcAft>
                <a:spcPts val="0"/>
              </a:spcAft>
              <a:buSzPct val="100000"/>
              <a:buChar char="○"/>
            </a:pPr>
            <a:r>
              <a:rPr lang="en" sz="2252"/>
              <a:t>BME280 in indoor sensor board</a:t>
            </a:r>
            <a:endParaRPr sz="2252"/>
          </a:p>
          <a:p>
            <a:pPr indent="-275093" lvl="1" marL="914400" rtl="0" algn="l">
              <a:spcBef>
                <a:spcPts val="0"/>
              </a:spcBef>
              <a:spcAft>
                <a:spcPts val="0"/>
              </a:spcAft>
              <a:buSzPct val="100000"/>
              <a:buChar char="○"/>
            </a:pPr>
            <a:r>
              <a:rPr lang="en" sz="2252"/>
              <a:t>BME280+Light sensor in outdoor sensor board</a:t>
            </a:r>
            <a:endParaRPr sz="2252"/>
          </a:p>
          <a:p>
            <a:pPr indent="-275093" lvl="1" marL="914400" rtl="0" algn="l">
              <a:spcBef>
                <a:spcPts val="0"/>
              </a:spcBef>
              <a:spcAft>
                <a:spcPts val="0"/>
              </a:spcAft>
              <a:buSzPct val="100000"/>
              <a:buChar char="○"/>
            </a:pPr>
            <a:r>
              <a:rPr lang="en" sz="2252"/>
              <a:t>Motor module in the WMM board</a:t>
            </a:r>
            <a:endParaRPr sz="2252"/>
          </a:p>
          <a:p>
            <a:pPr indent="-281660" lvl="0" marL="457200" rtl="0" algn="l">
              <a:spcBef>
                <a:spcPts val="0"/>
              </a:spcBef>
              <a:spcAft>
                <a:spcPts val="0"/>
              </a:spcAft>
              <a:buSzPct val="100000"/>
              <a:buChar char="●"/>
            </a:pPr>
            <a:r>
              <a:rPr b="1" lang="en" sz="2571"/>
              <a:t>Power Supply</a:t>
            </a:r>
            <a:endParaRPr b="1" sz="2571"/>
          </a:p>
          <a:p>
            <a:pPr indent="-275908" lvl="1" marL="914400" rtl="0" algn="l">
              <a:spcBef>
                <a:spcPts val="0"/>
              </a:spcBef>
              <a:spcAft>
                <a:spcPts val="0"/>
              </a:spcAft>
              <a:buSzPct val="100000"/>
              <a:buChar char="○"/>
            </a:pPr>
            <a:r>
              <a:rPr lang="en" sz="2292"/>
              <a:t>12V supply for each board</a:t>
            </a:r>
            <a:endParaRPr sz="2292"/>
          </a:p>
          <a:p>
            <a:pPr indent="-275908" lvl="1" marL="914400" rtl="0" algn="l">
              <a:spcBef>
                <a:spcPts val="0"/>
              </a:spcBef>
              <a:spcAft>
                <a:spcPts val="0"/>
              </a:spcAft>
              <a:buSzPct val="100000"/>
              <a:buChar char="○"/>
            </a:pPr>
            <a:r>
              <a:rPr lang="en" sz="2292"/>
              <a:t>3.3V and 5V voltage regulator on each board</a:t>
            </a:r>
            <a:endParaRPr sz="2292"/>
          </a:p>
          <a:p>
            <a:pPr indent="0" lvl="0" marL="914400" rtl="0" algn="l">
              <a:spcBef>
                <a:spcPts val="1200"/>
              </a:spcBef>
              <a:spcAft>
                <a:spcPts val="0"/>
              </a:spcAft>
              <a:buNone/>
            </a:pPr>
            <a:r>
              <a:t/>
            </a:r>
            <a:endParaRPr/>
          </a:p>
          <a:p>
            <a:pPr indent="0" lvl="0" marL="0" rtl="0" algn="l">
              <a:spcBef>
                <a:spcPts val="1200"/>
              </a:spcBef>
              <a:spcAft>
                <a:spcPts val="0"/>
              </a:spcAft>
              <a:buNone/>
            </a:pPr>
            <a:r>
              <a:t/>
            </a:r>
            <a:endParaRPr/>
          </a:p>
          <a:p>
            <a:pPr indent="0" lvl="0" marL="137160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151" name="Google Shape;151;p26"/>
          <p:cNvSpPr txBox="1"/>
          <p:nvPr/>
        </p:nvSpPr>
        <p:spPr>
          <a:xfrm>
            <a:off x="6835193" y="3761150"/>
            <a:ext cx="180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Layout </a:t>
            </a:r>
            <a:r>
              <a:rPr lang="en" sz="1200"/>
              <a:t>of WPCM</a:t>
            </a:r>
            <a:endParaRPr sz="1200"/>
          </a:p>
        </p:txBody>
      </p:sp>
      <p:pic>
        <p:nvPicPr>
          <p:cNvPr id="152" name="Google Shape;152;p26"/>
          <p:cNvPicPr preferRelativeResize="0"/>
          <p:nvPr/>
        </p:nvPicPr>
        <p:blipFill rotWithShape="1">
          <a:blip r:embed="rId3">
            <a:alphaModFix/>
          </a:blip>
          <a:srcRect b="6569" l="0" r="8130" t="2438"/>
          <a:stretch/>
        </p:blipFill>
        <p:spPr>
          <a:xfrm>
            <a:off x="3980625" y="652575"/>
            <a:ext cx="4655173" cy="3108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Schematic of WPCM</a:t>
            </a:r>
            <a:r>
              <a:rPr lang="en"/>
              <a:t> </a:t>
            </a:r>
            <a:endParaRPr/>
          </a:p>
        </p:txBody>
      </p:sp>
      <p:pic>
        <p:nvPicPr>
          <p:cNvPr id="158" name="Google Shape;158;p27"/>
          <p:cNvPicPr preferRelativeResize="0"/>
          <p:nvPr/>
        </p:nvPicPr>
        <p:blipFill rotWithShape="1">
          <a:blip r:embed="rId3">
            <a:alphaModFix/>
          </a:blip>
          <a:srcRect b="0" l="0" r="0" t="14089"/>
          <a:stretch/>
        </p:blipFill>
        <p:spPr>
          <a:xfrm>
            <a:off x="1782175" y="1269050"/>
            <a:ext cx="4564824" cy="3122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WMM </a:t>
            </a:r>
            <a:endParaRPr/>
          </a:p>
        </p:txBody>
      </p:sp>
      <p:pic>
        <p:nvPicPr>
          <p:cNvPr id="164" name="Google Shape;164;p28"/>
          <p:cNvPicPr preferRelativeResize="0"/>
          <p:nvPr/>
        </p:nvPicPr>
        <p:blipFill>
          <a:blip r:embed="rId3">
            <a:alphaModFix/>
          </a:blip>
          <a:stretch>
            <a:fillRect/>
          </a:stretch>
        </p:blipFill>
        <p:spPr>
          <a:xfrm>
            <a:off x="4695425" y="995900"/>
            <a:ext cx="4136876" cy="3729550"/>
          </a:xfrm>
          <a:prstGeom prst="rect">
            <a:avLst/>
          </a:prstGeom>
          <a:noFill/>
          <a:ln>
            <a:noFill/>
          </a:ln>
        </p:spPr>
      </p:pic>
      <p:pic>
        <p:nvPicPr>
          <p:cNvPr id="165" name="Google Shape;165;p28"/>
          <p:cNvPicPr preferRelativeResize="0"/>
          <p:nvPr/>
        </p:nvPicPr>
        <p:blipFill>
          <a:blip r:embed="rId4">
            <a:alphaModFix/>
          </a:blip>
          <a:stretch>
            <a:fillRect/>
          </a:stretch>
        </p:blipFill>
        <p:spPr>
          <a:xfrm>
            <a:off x="181375" y="1248350"/>
            <a:ext cx="4390623" cy="24970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Outdoor Sensor Board </a:t>
            </a:r>
            <a:endParaRPr/>
          </a:p>
        </p:txBody>
      </p:sp>
      <p:pic>
        <p:nvPicPr>
          <p:cNvPr id="171" name="Google Shape;171;p29"/>
          <p:cNvPicPr preferRelativeResize="0"/>
          <p:nvPr/>
        </p:nvPicPr>
        <p:blipFill rotWithShape="1">
          <a:blip r:embed="rId3">
            <a:alphaModFix/>
          </a:blip>
          <a:srcRect b="-1284" l="6148" r="4486" t="3989"/>
          <a:stretch/>
        </p:blipFill>
        <p:spPr>
          <a:xfrm>
            <a:off x="5291525" y="889950"/>
            <a:ext cx="3627149" cy="4253550"/>
          </a:xfrm>
          <a:prstGeom prst="rect">
            <a:avLst/>
          </a:prstGeom>
          <a:noFill/>
          <a:ln>
            <a:noFill/>
          </a:ln>
        </p:spPr>
      </p:pic>
      <p:pic>
        <p:nvPicPr>
          <p:cNvPr id="172" name="Google Shape;172;p29"/>
          <p:cNvPicPr preferRelativeResize="0"/>
          <p:nvPr/>
        </p:nvPicPr>
        <p:blipFill>
          <a:blip r:embed="rId4">
            <a:alphaModFix/>
          </a:blip>
          <a:stretch>
            <a:fillRect/>
          </a:stretch>
        </p:blipFill>
        <p:spPr>
          <a:xfrm>
            <a:off x="350025" y="1401875"/>
            <a:ext cx="4618373" cy="2600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020"/>
              <a:t>Prototype Schematics</a:t>
            </a:r>
            <a:endParaRPr sz="3020"/>
          </a:p>
        </p:txBody>
      </p:sp>
      <p:sp>
        <p:nvSpPr>
          <p:cNvPr id="178" name="Google Shape;178;p30"/>
          <p:cNvSpPr txBox="1"/>
          <p:nvPr>
            <p:ph idx="1" type="body"/>
          </p:nvPr>
        </p:nvSpPr>
        <p:spPr>
          <a:xfrm>
            <a:off x="891450" y="572700"/>
            <a:ext cx="1605900" cy="424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u="sng"/>
              <a:t>CAN Controller</a:t>
            </a:r>
            <a:endParaRPr u="sng"/>
          </a:p>
        </p:txBody>
      </p:sp>
      <p:pic>
        <p:nvPicPr>
          <p:cNvPr id="179" name="Google Shape;179;p30"/>
          <p:cNvPicPr preferRelativeResize="0"/>
          <p:nvPr/>
        </p:nvPicPr>
        <p:blipFill>
          <a:blip r:embed="rId3">
            <a:alphaModFix/>
          </a:blip>
          <a:stretch>
            <a:fillRect/>
          </a:stretch>
        </p:blipFill>
        <p:spPr>
          <a:xfrm>
            <a:off x="116925" y="1053800"/>
            <a:ext cx="3363950" cy="3934049"/>
          </a:xfrm>
          <a:prstGeom prst="rect">
            <a:avLst/>
          </a:prstGeom>
          <a:noFill/>
          <a:ln>
            <a:noFill/>
          </a:ln>
        </p:spPr>
      </p:pic>
      <p:sp>
        <p:nvSpPr>
          <p:cNvPr id="180" name="Google Shape;180;p30"/>
          <p:cNvSpPr txBox="1"/>
          <p:nvPr>
            <p:ph idx="1" type="body"/>
          </p:nvPr>
        </p:nvSpPr>
        <p:spPr>
          <a:xfrm>
            <a:off x="5324200" y="629300"/>
            <a:ext cx="1605900" cy="424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u="sng"/>
              <a:t>Microcontroller</a:t>
            </a:r>
            <a:endParaRPr u="sng"/>
          </a:p>
        </p:txBody>
      </p:sp>
      <p:pic>
        <p:nvPicPr>
          <p:cNvPr id="181" name="Google Shape;181;p30"/>
          <p:cNvPicPr preferRelativeResize="0"/>
          <p:nvPr/>
        </p:nvPicPr>
        <p:blipFill>
          <a:blip r:embed="rId4">
            <a:alphaModFix/>
          </a:blip>
          <a:stretch>
            <a:fillRect/>
          </a:stretch>
        </p:blipFill>
        <p:spPr>
          <a:xfrm>
            <a:off x="4128525" y="1110400"/>
            <a:ext cx="4081991" cy="3781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120"/>
              <a:t>Prototype Schematics (cont.)</a:t>
            </a:r>
            <a:endParaRPr sz="3120"/>
          </a:p>
        </p:txBody>
      </p:sp>
      <p:sp>
        <p:nvSpPr>
          <p:cNvPr id="187" name="Google Shape;187;p31"/>
          <p:cNvSpPr txBox="1"/>
          <p:nvPr>
            <p:ph idx="1" type="body"/>
          </p:nvPr>
        </p:nvSpPr>
        <p:spPr>
          <a:xfrm>
            <a:off x="1712525" y="1060500"/>
            <a:ext cx="1435800" cy="40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50" u="sng"/>
              <a:t>Motor Driver</a:t>
            </a:r>
            <a:endParaRPr sz="1650" u="sng"/>
          </a:p>
        </p:txBody>
      </p:sp>
      <p:pic>
        <p:nvPicPr>
          <p:cNvPr id="188" name="Google Shape;188;p31"/>
          <p:cNvPicPr preferRelativeResize="0"/>
          <p:nvPr/>
        </p:nvPicPr>
        <p:blipFill>
          <a:blip r:embed="rId3">
            <a:alphaModFix/>
          </a:blip>
          <a:stretch>
            <a:fillRect/>
          </a:stretch>
        </p:blipFill>
        <p:spPr>
          <a:xfrm>
            <a:off x="216075" y="1581625"/>
            <a:ext cx="4019550" cy="318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Good afternoon!</a:t>
            </a:r>
            <a:endParaRPr/>
          </a:p>
        </p:txBody>
      </p:sp>
      <p:pic>
        <p:nvPicPr>
          <p:cNvPr id="61" name="Google Shape;61;p14"/>
          <p:cNvPicPr preferRelativeResize="0"/>
          <p:nvPr/>
        </p:nvPicPr>
        <p:blipFill>
          <a:blip r:embed="rId3">
            <a:alphaModFix/>
          </a:blip>
          <a:stretch>
            <a:fillRect/>
          </a:stretch>
        </p:blipFill>
        <p:spPr>
          <a:xfrm>
            <a:off x="311638" y="1148800"/>
            <a:ext cx="1468325" cy="1468325"/>
          </a:xfrm>
          <a:prstGeom prst="rect">
            <a:avLst/>
          </a:prstGeom>
          <a:noFill/>
          <a:ln>
            <a:noFill/>
          </a:ln>
        </p:spPr>
      </p:pic>
      <p:pic>
        <p:nvPicPr>
          <p:cNvPr id="62" name="Google Shape;62;p14"/>
          <p:cNvPicPr preferRelativeResize="0"/>
          <p:nvPr/>
        </p:nvPicPr>
        <p:blipFill>
          <a:blip r:embed="rId4">
            <a:alphaModFix/>
          </a:blip>
          <a:stretch>
            <a:fillRect/>
          </a:stretch>
        </p:blipFill>
        <p:spPr>
          <a:xfrm>
            <a:off x="2054800" y="1148800"/>
            <a:ext cx="1468325" cy="1468325"/>
          </a:xfrm>
          <a:prstGeom prst="rect">
            <a:avLst/>
          </a:prstGeom>
          <a:noFill/>
          <a:ln>
            <a:noFill/>
          </a:ln>
        </p:spPr>
      </p:pic>
      <p:sp>
        <p:nvSpPr>
          <p:cNvPr id="63" name="Google Shape;63;p14"/>
          <p:cNvSpPr txBox="1"/>
          <p:nvPr/>
        </p:nvSpPr>
        <p:spPr>
          <a:xfrm>
            <a:off x="311788"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Maxwell Rapier</a:t>
            </a:r>
            <a:endParaRPr b="1" sz="1000"/>
          </a:p>
          <a:p>
            <a:pPr indent="0" lvl="0" marL="0" rtl="0" algn="ctr">
              <a:spcBef>
                <a:spcPts val="0"/>
              </a:spcBef>
              <a:spcAft>
                <a:spcPts val="0"/>
              </a:spcAft>
              <a:buNone/>
            </a:pPr>
            <a:r>
              <a:rPr lang="en" sz="1000"/>
              <a:t>Electrical Engineer</a:t>
            </a:r>
            <a:endParaRPr sz="1000"/>
          </a:p>
          <a:p>
            <a:pPr indent="0" lvl="0" marL="0" rtl="0" algn="ctr">
              <a:spcBef>
                <a:spcPts val="0"/>
              </a:spcBef>
              <a:spcAft>
                <a:spcPts val="0"/>
              </a:spcAft>
              <a:buNone/>
            </a:pPr>
            <a:r>
              <a:rPr lang="en" sz="1000"/>
              <a:t>CAN Bus</a:t>
            </a:r>
            <a:endParaRPr sz="1000"/>
          </a:p>
          <a:p>
            <a:pPr indent="0" lvl="0" marL="0" rtl="0" algn="ctr">
              <a:spcBef>
                <a:spcPts val="0"/>
              </a:spcBef>
              <a:spcAft>
                <a:spcPts val="0"/>
              </a:spcAft>
              <a:buNone/>
            </a:pPr>
            <a:r>
              <a:rPr lang="en" sz="1000"/>
              <a:t>Team Coordinator</a:t>
            </a:r>
            <a:endParaRPr sz="1000"/>
          </a:p>
        </p:txBody>
      </p:sp>
      <p:sp>
        <p:nvSpPr>
          <p:cNvPr id="64" name="Google Shape;64;p14"/>
          <p:cNvSpPr txBox="1"/>
          <p:nvPr/>
        </p:nvSpPr>
        <p:spPr>
          <a:xfrm>
            <a:off x="2018900" y="2571750"/>
            <a:ext cx="1468200" cy="75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Andrew Hartnett</a:t>
            </a:r>
            <a:endParaRPr b="1" sz="1000"/>
          </a:p>
          <a:p>
            <a:pPr indent="0" lvl="0" marL="0" rtl="0" algn="ctr">
              <a:spcBef>
                <a:spcPts val="0"/>
              </a:spcBef>
              <a:spcAft>
                <a:spcPts val="0"/>
              </a:spcAft>
              <a:buNone/>
            </a:pPr>
            <a:r>
              <a:rPr lang="en" sz="1000"/>
              <a:t>Computer Engineer</a:t>
            </a:r>
            <a:endParaRPr sz="1000"/>
          </a:p>
          <a:p>
            <a:pPr indent="0" lvl="0" marL="0" rtl="0" algn="ctr">
              <a:spcBef>
                <a:spcPts val="0"/>
              </a:spcBef>
              <a:spcAft>
                <a:spcPts val="0"/>
              </a:spcAft>
              <a:buNone/>
            </a:pPr>
            <a:r>
              <a:rPr lang="en" sz="1000"/>
              <a:t>User Interface</a:t>
            </a:r>
            <a:endParaRPr sz="1000"/>
          </a:p>
          <a:p>
            <a:pPr indent="0" lvl="0" marL="0" rtl="0" algn="ctr">
              <a:spcBef>
                <a:spcPts val="0"/>
              </a:spcBef>
              <a:spcAft>
                <a:spcPts val="0"/>
              </a:spcAft>
              <a:buNone/>
            </a:pPr>
            <a:r>
              <a:rPr lang="en" sz="1000"/>
              <a:t>Website Czar</a:t>
            </a:r>
            <a:endParaRPr sz="1000"/>
          </a:p>
        </p:txBody>
      </p:sp>
      <p:sp>
        <p:nvSpPr>
          <p:cNvPr id="65" name="Google Shape;65;p14"/>
          <p:cNvSpPr txBox="1"/>
          <p:nvPr/>
        </p:nvSpPr>
        <p:spPr>
          <a:xfrm>
            <a:off x="3797950"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Jonathan Townsend</a:t>
            </a:r>
            <a:endParaRPr b="1" sz="1000"/>
          </a:p>
          <a:p>
            <a:pPr indent="0" lvl="0" marL="0" rtl="0" algn="ctr">
              <a:spcBef>
                <a:spcPts val="0"/>
              </a:spcBef>
              <a:spcAft>
                <a:spcPts val="0"/>
              </a:spcAft>
              <a:buNone/>
            </a:pPr>
            <a:r>
              <a:rPr lang="en" sz="1000"/>
              <a:t>Electrical Engineer</a:t>
            </a:r>
            <a:endParaRPr sz="1000"/>
          </a:p>
          <a:p>
            <a:pPr indent="0" lvl="0" marL="0" rtl="0" algn="ctr">
              <a:spcBef>
                <a:spcPts val="0"/>
              </a:spcBef>
              <a:spcAft>
                <a:spcPts val="0"/>
              </a:spcAft>
              <a:buNone/>
            </a:pPr>
            <a:r>
              <a:rPr lang="en" sz="1000"/>
              <a:t>Motor Control</a:t>
            </a:r>
            <a:endParaRPr sz="1000"/>
          </a:p>
          <a:p>
            <a:pPr indent="0" lvl="0" marL="0" rtl="0" algn="ctr">
              <a:spcBef>
                <a:spcPts val="0"/>
              </a:spcBef>
              <a:spcAft>
                <a:spcPts val="0"/>
              </a:spcAft>
              <a:buNone/>
            </a:pPr>
            <a:r>
              <a:rPr lang="en" sz="1000"/>
              <a:t>Budget Manager</a:t>
            </a:r>
            <a:endParaRPr sz="1000"/>
          </a:p>
        </p:txBody>
      </p:sp>
      <p:sp>
        <p:nvSpPr>
          <p:cNvPr id="66" name="Google Shape;66;p14"/>
          <p:cNvSpPr txBox="1"/>
          <p:nvPr/>
        </p:nvSpPr>
        <p:spPr>
          <a:xfrm>
            <a:off x="5467550" y="2571750"/>
            <a:ext cx="1468200" cy="29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Damian Gunadasa</a:t>
            </a:r>
            <a:endParaRPr b="1" sz="1000"/>
          </a:p>
          <a:p>
            <a:pPr indent="0" lvl="0" marL="0" rtl="0" algn="ctr">
              <a:spcBef>
                <a:spcPts val="0"/>
              </a:spcBef>
              <a:spcAft>
                <a:spcPts val="0"/>
              </a:spcAft>
              <a:buNone/>
            </a:pPr>
            <a:r>
              <a:rPr lang="en" sz="1000"/>
              <a:t>Computer Engineer</a:t>
            </a:r>
            <a:endParaRPr sz="1000"/>
          </a:p>
          <a:p>
            <a:pPr indent="0" lvl="0" marL="0" rtl="0" algn="ctr">
              <a:spcBef>
                <a:spcPts val="0"/>
              </a:spcBef>
              <a:spcAft>
                <a:spcPts val="0"/>
              </a:spcAft>
              <a:buNone/>
            </a:pPr>
            <a:r>
              <a:rPr lang="en" sz="1000"/>
              <a:t>Sensors</a:t>
            </a:r>
            <a:endParaRPr sz="1000"/>
          </a:p>
          <a:p>
            <a:pPr indent="0" lvl="0" marL="0" rtl="0" algn="ctr">
              <a:spcBef>
                <a:spcPts val="0"/>
              </a:spcBef>
              <a:spcAft>
                <a:spcPts val="0"/>
              </a:spcAft>
              <a:buNone/>
            </a:pPr>
            <a:r>
              <a:rPr lang="en" sz="1000"/>
              <a:t>Altium Lead</a:t>
            </a:r>
            <a:endParaRPr sz="1000"/>
          </a:p>
        </p:txBody>
      </p:sp>
      <p:pic>
        <p:nvPicPr>
          <p:cNvPr id="67" name="Google Shape;67;p14"/>
          <p:cNvPicPr preferRelativeResize="0"/>
          <p:nvPr/>
        </p:nvPicPr>
        <p:blipFill>
          <a:blip r:embed="rId5">
            <a:alphaModFix/>
          </a:blip>
          <a:stretch>
            <a:fillRect/>
          </a:stretch>
        </p:blipFill>
        <p:spPr>
          <a:xfrm>
            <a:off x="7328488" y="1148800"/>
            <a:ext cx="1147969" cy="1468325"/>
          </a:xfrm>
          <a:prstGeom prst="rect">
            <a:avLst/>
          </a:prstGeom>
          <a:noFill/>
          <a:ln>
            <a:noFill/>
          </a:ln>
        </p:spPr>
      </p:pic>
      <p:sp>
        <p:nvSpPr>
          <p:cNvPr id="68" name="Google Shape;68;p14"/>
          <p:cNvSpPr txBox="1"/>
          <p:nvPr/>
        </p:nvSpPr>
        <p:spPr>
          <a:xfrm>
            <a:off x="7200825" y="2571750"/>
            <a:ext cx="1468200" cy="63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t>Shira Epstein</a:t>
            </a:r>
            <a:endParaRPr b="1" sz="1000"/>
          </a:p>
          <a:p>
            <a:pPr indent="0" lvl="0" marL="0" rtl="0" algn="ctr">
              <a:spcBef>
                <a:spcPts val="0"/>
              </a:spcBef>
              <a:spcAft>
                <a:spcPts val="0"/>
              </a:spcAft>
              <a:buNone/>
            </a:pPr>
            <a:r>
              <a:rPr lang="en" sz="1000"/>
              <a:t>Faculty Advisor &amp; Enormous Help</a:t>
            </a:r>
            <a:endParaRPr sz="1000"/>
          </a:p>
        </p:txBody>
      </p:sp>
      <p:pic>
        <p:nvPicPr>
          <p:cNvPr id="69" name="Google Shape;69;p14"/>
          <p:cNvPicPr preferRelativeResize="0"/>
          <p:nvPr/>
        </p:nvPicPr>
        <p:blipFill>
          <a:blip r:embed="rId6">
            <a:alphaModFix/>
          </a:blip>
          <a:stretch>
            <a:fillRect/>
          </a:stretch>
        </p:blipFill>
        <p:spPr>
          <a:xfrm>
            <a:off x="5680411" y="1058063"/>
            <a:ext cx="1106165" cy="1559051"/>
          </a:xfrm>
          <a:prstGeom prst="rect">
            <a:avLst/>
          </a:prstGeom>
          <a:noFill/>
          <a:ln>
            <a:noFill/>
          </a:ln>
        </p:spPr>
      </p:pic>
      <p:pic>
        <p:nvPicPr>
          <p:cNvPr id="70" name="Google Shape;70;p14"/>
          <p:cNvPicPr preferRelativeResize="0"/>
          <p:nvPr/>
        </p:nvPicPr>
        <p:blipFill>
          <a:blip r:embed="rId7">
            <a:alphaModFix/>
          </a:blip>
          <a:stretch>
            <a:fillRect/>
          </a:stretch>
        </p:blipFill>
        <p:spPr>
          <a:xfrm>
            <a:off x="3937025" y="1037488"/>
            <a:ext cx="1234442" cy="1600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 Takeaways</a:t>
            </a:r>
            <a:r>
              <a:rPr lang="en"/>
              <a:t> (M)</a:t>
            </a:r>
            <a:endParaRPr/>
          </a:p>
        </p:txBody>
      </p:sp>
      <p:sp>
        <p:nvSpPr>
          <p:cNvPr id="194" name="Google Shape;19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We can…</a:t>
            </a:r>
            <a:endParaRPr/>
          </a:p>
          <a:p>
            <a:pPr indent="-325755" lvl="0" marL="457200" rtl="0" algn="l">
              <a:spcBef>
                <a:spcPts val="1200"/>
              </a:spcBef>
              <a:spcAft>
                <a:spcPts val="0"/>
              </a:spcAft>
              <a:buSzPct val="100000"/>
              <a:buChar char="●"/>
            </a:pPr>
            <a:r>
              <a:rPr lang="en"/>
              <a:t>Open the window to a specific position.</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Calibrate the window.</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Set the window to move according to feedback from a sensor.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FPR Plan </a:t>
            </a:r>
            <a:endParaRPr/>
          </a:p>
        </p:txBody>
      </p:sp>
      <p:sp>
        <p:nvSpPr>
          <p:cNvPr id="200" name="Google Shape;200;p33"/>
          <p:cNvSpPr txBox="1"/>
          <p:nvPr>
            <p:ph idx="1" type="body"/>
          </p:nvPr>
        </p:nvSpPr>
        <p:spPr>
          <a:xfrm>
            <a:off x="311700" y="1152475"/>
            <a:ext cx="8520600" cy="3651300"/>
          </a:xfrm>
          <a:prstGeom prst="rect">
            <a:avLst/>
          </a:prstGeom>
        </p:spPr>
        <p:txBody>
          <a:bodyPr anchorCtr="0" anchor="t" bIns="91425" lIns="91425" spcFirstLastPara="1" rIns="91425" wrap="square" tIns="91425">
            <a:normAutofit/>
          </a:bodyPr>
          <a:lstStyle/>
          <a:p>
            <a:pPr indent="-501650" lvl="0" marL="457200" rtl="0" algn="l">
              <a:spcBef>
                <a:spcPts val="0"/>
              </a:spcBef>
              <a:spcAft>
                <a:spcPts val="0"/>
              </a:spcAft>
              <a:buSzPts val="4300"/>
              <a:buChar char="●"/>
            </a:pPr>
            <a:r>
              <a:rPr lang="en" sz="4300"/>
              <a:t>Test/Implement PCBs (This week and the week after)</a:t>
            </a:r>
            <a:endParaRPr sz="4300"/>
          </a:p>
          <a:p>
            <a:pPr indent="-501650" lvl="0" marL="457200" rtl="0" algn="l">
              <a:spcBef>
                <a:spcPts val="0"/>
              </a:spcBef>
              <a:spcAft>
                <a:spcPts val="0"/>
              </a:spcAft>
              <a:buSzPts val="4300"/>
              <a:buChar char="●"/>
            </a:pPr>
            <a:r>
              <a:rPr lang="en" sz="4300"/>
              <a:t>Implement schedule mode (Any time left over)</a:t>
            </a:r>
            <a:endParaRPr sz="4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FPR Testing</a:t>
            </a:r>
            <a:endParaRPr/>
          </a:p>
        </p:txBody>
      </p:sp>
      <p:sp>
        <p:nvSpPr>
          <p:cNvPr id="206" name="Google Shape;20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WMM</a:t>
            </a:r>
            <a:r>
              <a:rPr lang="en"/>
              <a:t> - Assure proper calibration, make sure motor can send out errors, make sure motor is in appropriate position for slider mode. </a:t>
            </a:r>
            <a:endParaRPr/>
          </a:p>
          <a:p>
            <a:pPr indent="-342900" lvl="0" marL="457200" rtl="0" algn="l">
              <a:spcBef>
                <a:spcPts val="0"/>
              </a:spcBef>
              <a:spcAft>
                <a:spcPts val="0"/>
              </a:spcAft>
              <a:buSzPts val="1800"/>
              <a:buChar char="●"/>
            </a:pPr>
            <a:r>
              <a:rPr b="1" lang="en"/>
              <a:t>WPCM</a:t>
            </a:r>
            <a:r>
              <a:rPr lang="en"/>
              <a:t> - Make sure motor moves with slider. Make sure schedule properly opens the window when it needs to. </a:t>
            </a:r>
            <a:endParaRPr/>
          </a:p>
          <a:p>
            <a:pPr indent="-342900" lvl="0" marL="457200" rtl="0" algn="l">
              <a:spcBef>
                <a:spcPts val="0"/>
              </a:spcBef>
              <a:spcAft>
                <a:spcPts val="0"/>
              </a:spcAft>
              <a:buSzPts val="1800"/>
              <a:buChar char="●"/>
            </a:pPr>
            <a:r>
              <a:rPr b="1" lang="en"/>
              <a:t>Sensors</a:t>
            </a:r>
            <a:r>
              <a:rPr lang="en"/>
              <a:t> - Properly measures the environment. Read at consistent intervals.</a:t>
            </a:r>
            <a:endParaRPr/>
          </a:p>
          <a:p>
            <a:pPr indent="-342900" lvl="0" marL="457200" rtl="0" algn="l">
              <a:spcBef>
                <a:spcPts val="0"/>
              </a:spcBef>
              <a:spcAft>
                <a:spcPts val="0"/>
              </a:spcAft>
              <a:buSzPts val="1800"/>
              <a:buChar char="●"/>
            </a:pPr>
            <a:r>
              <a:rPr b="1" lang="en"/>
              <a:t>WallBus</a:t>
            </a:r>
            <a:r>
              <a:rPr lang="en"/>
              <a:t> - Manually reach each conditional.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2220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688" y="2494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000"/>
              <a:t>Our Problem Statement</a:t>
            </a:r>
            <a:endParaRPr sz="3000"/>
          </a:p>
        </p:txBody>
      </p:sp>
      <p:sp>
        <p:nvSpPr>
          <p:cNvPr id="76" name="Google Shape;76;p15"/>
          <p:cNvSpPr txBox="1"/>
          <p:nvPr>
            <p:ph idx="1" type="body"/>
          </p:nvPr>
        </p:nvSpPr>
        <p:spPr>
          <a:xfrm>
            <a:off x="311688"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600">
                <a:solidFill>
                  <a:schemeClr val="dk1"/>
                </a:solidFill>
              </a:rPr>
              <a:t>Goal: </a:t>
            </a:r>
            <a:r>
              <a:rPr lang="en" sz="1600">
                <a:solidFill>
                  <a:schemeClr val="dk1"/>
                </a:solidFill>
              </a:rPr>
              <a:t>Design a user interface that forwards environmental data from sensors to a server and allows a user to input scheduling information that controls windows in their house.</a:t>
            </a:r>
            <a:endParaRPr sz="1600">
              <a:solidFill>
                <a:schemeClr val="dk1"/>
              </a:solidFill>
            </a:endParaRPr>
          </a:p>
          <a:p>
            <a:pPr indent="0" lvl="0" marL="0" rtl="0" algn="l">
              <a:spcBef>
                <a:spcPts val="1200"/>
              </a:spcBef>
              <a:spcAft>
                <a:spcPts val="0"/>
              </a:spcAft>
              <a:buNone/>
            </a:pPr>
            <a:r>
              <a:t/>
            </a:r>
            <a:endParaRPr b="1"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0"/>
              </a:spcAft>
              <a:buNone/>
            </a:pPr>
            <a:r>
              <a:t/>
            </a:r>
            <a:endParaRPr sz="1600">
              <a:solidFill>
                <a:schemeClr val="dk1"/>
              </a:solidFill>
            </a:endParaRPr>
          </a:p>
          <a:p>
            <a:pPr indent="0" lvl="0" marL="0" rtl="0" algn="l">
              <a:spcBef>
                <a:spcPts val="1200"/>
              </a:spcBef>
              <a:spcAft>
                <a:spcPts val="1200"/>
              </a:spcAft>
              <a:buClr>
                <a:schemeClr val="dk1"/>
              </a:buClr>
              <a:buSzPts val="1100"/>
              <a:buFont typeface="Arial"/>
              <a:buNone/>
            </a:pPr>
            <a:r>
              <a:t/>
            </a:r>
            <a:endParaRPr sz="1600">
              <a:solidFill>
                <a:schemeClr val="dk1"/>
              </a:solidFill>
            </a:endParaRPr>
          </a:p>
        </p:txBody>
      </p:sp>
      <p:pic>
        <p:nvPicPr>
          <p:cNvPr id="77" name="Google Shape;77;p15"/>
          <p:cNvPicPr preferRelativeResize="0"/>
          <p:nvPr/>
        </p:nvPicPr>
        <p:blipFill rotWithShape="1">
          <a:blip r:embed="rId3">
            <a:alphaModFix/>
          </a:blip>
          <a:srcRect b="27431" l="0" r="6820" t="15083"/>
          <a:stretch/>
        </p:blipFill>
        <p:spPr>
          <a:xfrm>
            <a:off x="311700" y="1800725"/>
            <a:ext cx="8520599" cy="2885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622600" y="0"/>
            <a:ext cx="7959825"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24475"/>
            <a:ext cx="8520600" cy="502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000"/>
              <a:t>Updated System Specifications</a:t>
            </a:r>
            <a:endParaRPr sz="3000"/>
          </a:p>
        </p:txBody>
      </p:sp>
      <p:sp>
        <p:nvSpPr>
          <p:cNvPr id="88" name="Google Shape;88;p17"/>
          <p:cNvSpPr txBox="1"/>
          <p:nvPr>
            <p:ph idx="1" type="body"/>
          </p:nvPr>
        </p:nvSpPr>
        <p:spPr>
          <a:xfrm>
            <a:off x="115500" y="937575"/>
            <a:ext cx="8913000" cy="3975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solidFill>
                  <a:srgbClr val="000000"/>
                </a:solidFill>
              </a:rPr>
              <a:t>The Active Window - Window Primary Control Module will meet or exceed the following system specifications:</a:t>
            </a:r>
            <a:endParaRPr b="1" i="1" sz="1600">
              <a:solidFill>
                <a:srgbClr val="000000"/>
              </a:solidFill>
            </a:endParaRPr>
          </a:p>
          <a:p>
            <a:pPr indent="0" lvl="0" marL="0" rtl="0" algn="l">
              <a:lnSpc>
                <a:spcPct val="115000"/>
              </a:lnSpc>
              <a:spcBef>
                <a:spcPts val="1200"/>
              </a:spcBef>
              <a:spcAft>
                <a:spcPts val="1200"/>
              </a:spcAft>
              <a:buNone/>
            </a:pPr>
            <a:r>
              <a:rPr lang="en" sz="1600">
                <a:solidFill>
                  <a:srgbClr val="000000"/>
                </a:solidFill>
              </a:rPr>
              <a:t>	</a:t>
            </a:r>
            <a:r>
              <a:rPr lang="en" sz="1400">
                <a:solidFill>
                  <a:srgbClr val="6AA84F"/>
                </a:solidFill>
              </a:rPr>
              <a:t>1. Supports communication with network via WallBus (CAN Bus) </a:t>
            </a:r>
            <a:br>
              <a:rPr lang="en" sz="1400">
                <a:solidFill>
                  <a:srgbClr val="000000"/>
                </a:solidFill>
              </a:rPr>
            </a:br>
            <a:r>
              <a:rPr lang="en" sz="1400">
                <a:solidFill>
                  <a:srgbClr val="000000"/>
                </a:solidFill>
              </a:rPr>
              <a:t>	</a:t>
            </a:r>
            <a:r>
              <a:rPr lang="en" sz="1400">
                <a:solidFill>
                  <a:srgbClr val="6AA84F"/>
                </a:solidFill>
              </a:rPr>
              <a:t>2. Supports communication with inter-window motors via WindowBus (CAN Bus)</a:t>
            </a:r>
            <a:br>
              <a:rPr lang="en" sz="1400">
                <a:solidFill>
                  <a:schemeClr val="dk1"/>
                </a:solidFill>
              </a:rPr>
            </a:br>
            <a:r>
              <a:rPr lang="en" sz="1400">
                <a:solidFill>
                  <a:schemeClr val="dk1"/>
                </a:solidFill>
              </a:rPr>
              <a:t>	</a:t>
            </a:r>
            <a:r>
              <a:rPr lang="en" sz="1400">
                <a:solidFill>
                  <a:srgbClr val="6AA84F"/>
                </a:solidFill>
              </a:rPr>
              <a:t>3. Allow the user to set the height of the window</a:t>
            </a:r>
            <a:br>
              <a:rPr lang="en" sz="1400">
                <a:solidFill>
                  <a:schemeClr val="dk1"/>
                </a:solidFill>
              </a:rPr>
            </a:br>
            <a:r>
              <a:rPr lang="en" sz="1400">
                <a:solidFill>
                  <a:schemeClr val="dk1"/>
                </a:solidFill>
              </a:rPr>
              <a:t>	</a:t>
            </a:r>
            <a:r>
              <a:rPr lang="en" sz="1400">
                <a:solidFill>
                  <a:srgbClr val="CC4125"/>
                </a:solidFill>
              </a:rPr>
              <a:t>4. Allow the user to create a time schedule to open/close parts of the window</a:t>
            </a:r>
            <a:br>
              <a:rPr lang="en" sz="1400">
                <a:solidFill>
                  <a:srgbClr val="000000"/>
                </a:solidFill>
              </a:rPr>
            </a:br>
            <a:r>
              <a:rPr lang="en" sz="1400">
                <a:solidFill>
                  <a:srgbClr val="000000"/>
                </a:solidFill>
              </a:rPr>
              <a:t>	</a:t>
            </a:r>
            <a:r>
              <a:rPr lang="en" sz="1400">
                <a:solidFill>
                  <a:srgbClr val="6AA84F"/>
                </a:solidFill>
              </a:rPr>
              <a:t>5. Allow the user to stop smart capabilities of the window, returning it to a simple mechanical device</a:t>
            </a:r>
            <a:br>
              <a:rPr lang="en" sz="1400">
                <a:solidFill>
                  <a:srgbClr val="6AA84F"/>
                </a:solidFill>
              </a:rPr>
            </a:br>
            <a:r>
              <a:rPr lang="en" sz="1400">
                <a:solidFill>
                  <a:srgbClr val="000000"/>
                </a:solidFill>
              </a:rPr>
              <a:t>	</a:t>
            </a:r>
            <a:r>
              <a:rPr lang="en" sz="1400">
                <a:solidFill>
                  <a:srgbClr val="F1C232"/>
                </a:solidFill>
              </a:rPr>
              <a:t>6. Measure temperature, humidity, air pressure, and light inside and outside the room</a:t>
            </a:r>
            <a:br>
              <a:rPr lang="en" sz="1400">
                <a:solidFill>
                  <a:schemeClr val="dk1"/>
                </a:solidFill>
              </a:rPr>
            </a:br>
            <a:r>
              <a:rPr lang="en" sz="1400">
                <a:solidFill>
                  <a:schemeClr val="dk1"/>
                </a:solidFill>
              </a:rPr>
              <a:t>	</a:t>
            </a:r>
            <a:r>
              <a:rPr lang="en" sz="1400">
                <a:solidFill>
                  <a:srgbClr val="6AA84F"/>
                </a:solidFill>
              </a:rPr>
              <a:t>7. Display the position of the window</a:t>
            </a:r>
            <a:br>
              <a:rPr lang="en" sz="1400">
                <a:solidFill>
                  <a:schemeClr val="dk1"/>
                </a:solidFill>
              </a:rPr>
            </a:br>
            <a:r>
              <a:rPr lang="en" sz="1400">
                <a:solidFill>
                  <a:schemeClr val="dk1"/>
                </a:solidFill>
              </a:rPr>
              <a:t>	</a:t>
            </a:r>
            <a:r>
              <a:rPr lang="en" sz="1400">
                <a:solidFill>
                  <a:srgbClr val="CC4125"/>
                </a:solidFill>
              </a:rPr>
              <a:t>8. Ability to enter Sleep mode when not being used, can enter Active mode upon user touching screen</a:t>
            </a:r>
            <a:br>
              <a:rPr lang="en" sz="1400">
                <a:solidFill>
                  <a:srgbClr val="000000"/>
                </a:solidFill>
              </a:rPr>
            </a:br>
            <a:r>
              <a:rPr lang="en" sz="1400">
                <a:solidFill>
                  <a:srgbClr val="000000"/>
                </a:solidFill>
              </a:rPr>
              <a:t>	</a:t>
            </a:r>
            <a:r>
              <a:rPr lang="en" sz="1400">
                <a:solidFill>
                  <a:srgbClr val="CC4125"/>
                </a:solidFill>
              </a:rPr>
              <a:t>9. Volume (LxWxH): 1,536 cubic cm. (12 x 16 x 8 cm) (93.7 cubic in. (4.72 x 6.30 x 3.15 in)) </a:t>
            </a:r>
            <a:r>
              <a:rPr b="1" lang="en" sz="1200">
                <a:solidFill>
                  <a:srgbClr val="CC4125"/>
                </a:solidFill>
              </a:rPr>
              <a:t>(FPR DESIGN)</a:t>
            </a:r>
            <a:br>
              <a:rPr lang="en" sz="1400">
                <a:solidFill>
                  <a:schemeClr val="dk1"/>
                </a:solidFill>
              </a:rPr>
            </a:br>
            <a:r>
              <a:rPr lang="en" sz="1400">
                <a:solidFill>
                  <a:schemeClr val="dk1"/>
                </a:solidFill>
              </a:rPr>
              <a:t>	</a:t>
            </a:r>
            <a:endParaRPr sz="1400" strike="sngStrike">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 Overview </a:t>
            </a:r>
            <a:endParaRPr/>
          </a:p>
        </p:txBody>
      </p:sp>
      <p:sp>
        <p:nvSpPr>
          <p:cNvPr id="94" name="Google Shape;94;p18"/>
          <p:cNvSpPr txBox="1"/>
          <p:nvPr>
            <p:ph idx="1" type="body"/>
          </p:nvPr>
        </p:nvSpPr>
        <p:spPr>
          <a:xfrm>
            <a:off x="311700" y="1152475"/>
            <a:ext cx="8520600" cy="2031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are able to control where the window is with the LCD and we can switch the window into Active Mode or Manual Mode with the LCD. In active mode a temperature sensor can control whether the window is open or closed. After we design the user interface for Schedule Mode we will be able to implement that as well without changing any hardware.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Live Demo </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Please Direct your attention to the nearby Zoom video.</a:t>
            </a:r>
            <a:endParaRPr/>
          </a:p>
          <a:p>
            <a:pPr indent="0" lvl="0" marL="0" rtl="0" algn="l">
              <a:spcBef>
                <a:spcPts val="1200"/>
              </a:spcBef>
              <a:spcAft>
                <a:spcPts val="1200"/>
              </a:spcAft>
              <a:buNone/>
            </a:pPr>
            <a:r>
              <a:t/>
            </a:r>
            <a:endParaRPr/>
          </a:p>
        </p:txBody>
      </p:sp>
      <p:pic>
        <p:nvPicPr>
          <p:cNvPr id="101" name="Google Shape;101;p19"/>
          <p:cNvPicPr preferRelativeResize="0"/>
          <p:nvPr/>
        </p:nvPicPr>
        <p:blipFill>
          <a:blip r:embed="rId3">
            <a:alphaModFix/>
          </a:blip>
          <a:stretch>
            <a:fillRect/>
          </a:stretch>
        </p:blipFill>
        <p:spPr>
          <a:xfrm>
            <a:off x="6192625" y="1765675"/>
            <a:ext cx="2182850" cy="308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20"/>
          <p:cNvGraphicFramePr/>
          <p:nvPr/>
        </p:nvGraphicFramePr>
        <p:xfrm>
          <a:off x="310800" y="302505"/>
          <a:ext cx="3000000" cy="3000000"/>
        </p:xfrm>
        <a:graphic>
          <a:graphicData uri="http://schemas.openxmlformats.org/drawingml/2006/table">
            <a:tbl>
              <a:tblPr>
                <a:noFill/>
                <a:tableStyleId>{B4BE7698-ED7D-4554-99DF-532B4B8A004F}</a:tableStyleId>
              </a:tblPr>
              <a:tblGrid>
                <a:gridCol w="4261200"/>
                <a:gridCol w="4261200"/>
              </a:tblGrid>
              <a:tr h="650625">
                <a:tc gridSpan="2">
                  <a:txBody>
                    <a:bodyPr/>
                    <a:lstStyle/>
                    <a:p>
                      <a:pPr indent="0" lvl="0" marL="0" rtl="0" algn="ctr">
                        <a:spcBef>
                          <a:spcPts val="0"/>
                        </a:spcBef>
                        <a:spcAft>
                          <a:spcPts val="0"/>
                        </a:spcAft>
                        <a:buNone/>
                      </a:pPr>
                      <a:r>
                        <a:rPr lang="en" sz="3000"/>
                        <a:t>Proposed vs. Actual - CDR Deliverables</a:t>
                      </a:r>
                      <a:endParaRPr sz="3000"/>
                    </a:p>
                  </a:txBody>
                  <a:tcPr marT="91425" marB="91425" marR="91425" marL="91425">
                    <a:lnB cap="flat" cmpd="sng" w="9525">
                      <a:solidFill>
                        <a:srgbClr val="666666"/>
                      </a:solidFill>
                      <a:prstDash val="solid"/>
                      <a:round/>
                      <a:headEnd len="sm" w="sm" type="none"/>
                      <a:tailEnd len="sm" w="sm" type="none"/>
                    </a:lnB>
                  </a:tcPr>
                </a:tc>
                <a:tc hMerge="1"/>
              </a:tr>
              <a:tr h="397475">
                <a:tc>
                  <a:txBody>
                    <a:bodyPr/>
                    <a:lstStyle/>
                    <a:p>
                      <a:pPr indent="0" lvl="0" marL="0" rtl="0" algn="ctr">
                        <a:spcBef>
                          <a:spcPts val="0"/>
                        </a:spcBef>
                        <a:spcAft>
                          <a:spcPts val="0"/>
                        </a:spcAft>
                        <a:buNone/>
                      </a:pPr>
                      <a:r>
                        <a:rPr i="1" lang="en" sz="1800">
                          <a:solidFill>
                            <a:schemeClr val="dk1"/>
                          </a:solidFill>
                        </a:rPr>
                        <a:t>Proposed</a:t>
                      </a:r>
                      <a:endParaRPr i="1" sz="1800">
                        <a:solidFill>
                          <a:schemeClr val="dk1"/>
                        </a:solidFill>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i="1" lang="en" sz="1800">
                          <a:solidFill>
                            <a:schemeClr val="dk1"/>
                          </a:solidFill>
                        </a:rPr>
                        <a:t>Actual</a:t>
                      </a:r>
                      <a:endParaRPr i="1" sz="1800">
                        <a:solidFill>
                          <a:schemeClr val="dk1"/>
                        </a:solidFill>
                      </a:endParaRPr>
                    </a:p>
                  </a:txBody>
                  <a:tcPr marT="91425" marB="91425" marR="91425" marL="91425">
                    <a:lnL cap="flat" cmpd="sng" w="9525">
                      <a:solidFill>
                        <a:srgbClr val="666666"/>
                      </a:solidFill>
                      <a:prstDash val="solid"/>
                      <a:round/>
                      <a:headEnd len="sm" w="sm" type="none"/>
                      <a:tailEnd len="sm" w="sm" type="none"/>
                    </a:lnL>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1054725">
                <a:tc>
                  <a:txBody>
                    <a:bodyPr/>
                    <a:lstStyle/>
                    <a:p>
                      <a:pPr indent="0" lvl="0" marL="0" rtl="0" algn="l">
                        <a:spcBef>
                          <a:spcPts val="0"/>
                        </a:spcBef>
                        <a:spcAft>
                          <a:spcPts val="0"/>
                        </a:spcAft>
                        <a:buNone/>
                      </a:pPr>
                      <a:r>
                        <a:rPr lang="en" sz="1800">
                          <a:solidFill>
                            <a:schemeClr val="dk1"/>
                          </a:solidFill>
                        </a:rPr>
                        <a:t>UI </a:t>
                      </a:r>
                      <a:r>
                        <a:rPr lang="en" sz="1800">
                          <a:solidFill>
                            <a:schemeClr val="dk1"/>
                          </a:solidFill>
                        </a:rPr>
                        <a:t>touch input changing the motor height</a:t>
                      </a:r>
                      <a:endParaRPr/>
                    </a:p>
                  </a:txBody>
                  <a:tcPr marT="91425" marB="91425" marR="91425" marL="91425">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lang="en" sz="1800">
                          <a:solidFill>
                            <a:schemeClr val="dk1"/>
                          </a:solidFill>
                        </a:rPr>
                        <a:t>UI touch input changing the motor height</a:t>
                      </a:r>
                      <a:endParaRPr/>
                    </a:p>
                  </a:txBody>
                  <a:tcPr marT="91425" marB="91425" marR="91425" marL="91425">
                    <a:lnL cap="flat" cmpd="sng" w="9525">
                      <a:solidFill>
                        <a:srgbClr val="666666"/>
                      </a:solidFill>
                      <a:prstDash val="solid"/>
                      <a:round/>
                      <a:headEnd len="sm" w="sm" type="none"/>
                      <a:tailEnd len="sm" w="sm" type="none"/>
                    </a:lnL>
                    <a:lnT cap="flat" cmpd="sng" w="9525">
                      <a:solidFill>
                        <a:srgbClr val="666666"/>
                      </a:solidFill>
                      <a:prstDash val="solid"/>
                      <a:round/>
                      <a:headEnd len="sm" w="sm" type="none"/>
                      <a:tailEnd len="sm" w="sm" type="none"/>
                    </a:lnT>
                  </a:tcPr>
                </a:tc>
              </a:tr>
              <a:tr h="1432775">
                <a:tc>
                  <a:txBody>
                    <a:bodyPr/>
                    <a:lstStyle/>
                    <a:p>
                      <a:pPr indent="0" lvl="0" marL="0" rtl="0" algn="l">
                        <a:spcBef>
                          <a:spcPts val="0"/>
                        </a:spcBef>
                        <a:spcAft>
                          <a:spcPts val="0"/>
                        </a:spcAft>
                        <a:buNone/>
                      </a:pPr>
                      <a:r>
                        <a:rPr lang="en" sz="1800">
                          <a:solidFill>
                            <a:schemeClr val="dk1"/>
                          </a:solidFill>
                        </a:rPr>
                        <a:t>Sensor data being transmitted via CAN Bus through Primary Control Module</a:t>
                      </a:r>
                      <a:endParaRPr/>
                    </a:p>
                  </a:txBody>
                  <a:tcPr marT="91425" marB="91425" marR="91425" marL="91425">
                    <a:lnR cap="flat" cmpd="sng" w="9525">
                      <a:solidFill>
                        <a:srgbClr val="666666"/>
                      </a:solidFill>
                      <a:prstDash val="solid"/>
                      <a:round/>
                      <a:headEnd len="sm" w="sm" type="none"/>
                      <a:tailEnd len="sm" w="sm" type="none"/>
                    </a:lnR>
                  </a:tcPr>
                </a:tc>
                <a:tc>
                  <a:txBody>
                    <a:bodyPr/>
                    <a:lstStyle/>
                    <a:p>
                      <a:pPr indent="0" lvl="0" marL="0" rtl="0" algn="l">
                        <a:spcBef>
                          <a:spcPts val="0"/>
                        </a:spcBef>
                        <a:spcAft>
                          <a:spcPts val="0"/>
                        </a:spcAft>
                        <a:buNone/>
                      </a:pPr>
                      <a:r>
                        <a:rPr lang="en" sz="1800">
                          <a:solidFill>
                            <a:schemeClr val="dk1"/>
                          </a:solidFill>
                        </a:rPr>
                        <a:t>Sensor data being transmitted via CAN Bus through Primary Control Module, </a:t>
                      </a:r>
                      <a:r>
                        <a:rPr b="1" lang="en" sz="1800">
                          <a:solidFill>
                            <a:schemeClr val="dk1"/>
                          </a:solidFill>
                        </a:rPr>
                        <a:t>as well as demonstration of motor control from WallBus</a:t>
                      </a:r>
                      <a:endParaRPr/>
                    </a:p>
                  </a:txBody>
                  <a:tcPr marT="91425" marB="91425" marR="91425" marL="91425">
                    <a:lnL cap="flat" cmpd="sng" w="9525">
                      <a:solidFill>
                        <a:srgbClr val="666666"/>
                      </a:solidFill>
                      <a:prstDash val="solid"/>
                      <a:round/>
                      <a:headEnd len="sm" w="sm" type="none"/>
                      <a:tailEnd len="sm" w="sm" type="none"/>
                    </a:lnL>
                  </a:tcPr>
                </a:tc>
              </a:tr>
              <a:tr h="625650">
                <a:tc>
                  <a:txBody>
                    <a:bodyPr/>
                    <a:lstStyle/>
                    <a:p>
                      <a:pPr indent="0" lvl="0" marL="0" rtl="0" algn="l">
                        <a:spcBef>
                          <a:spcPts val="0"/>
                        </a:spcBef>
                        <a:spcAft>
                          <a:spcPts val="0"/>
                        </a:spcAft>
                        <a:buNone/>
                      </a:pPr>
                      <a:r>
                        <a:rPr lang="en" sz="1800">
                          <a:solidFill>
                            <a:schemeClr val="dk1"/>
                          </a:solidFill>
                        </a:rPr>
                        <a:t>First attempt at PCB</a:t>
                      </a:r>
                      <a:endParaRPr/>
                    </a:p>
                  </a:txBody>
                  <a:tcPr marT="91425" marB="91425" marR="91425" marL="91425">
                    <a:lnR cap="flat" cmpd="sng" w="9525">
                      <a:solidFill>
                        <a:srgbClr val="666666"/>
                      </a:solidFill>
                      <a:prstDash val="solid"/>
                      <a:round/>
                      <a:headEnd len="sm" w="sm" type="none"/>
                      <a:tailEnd len="sm" w="sm" type="none"/>
                    </a:lnR>
                  </a:tcPr>
                </a:tc>
                <a:tc>
                  <a:txBody>
                    <a:bodyPr/>
                    <a:lstStyle/>
                    <a:p>
                      <a:pPr indent="0" lvl="0" marL="0" rtl="0" algn="l">
                        <a:spcBef>
                          <a:spcPts val="0"/>
                        </a:spcBef>
                        <a:spcAft>
                          <a:spcPts val="0"/>
                        </a:spcAft>
                        <a:buNone/>
                      </a:pPr>
                      <a:r>
                        <a:rPr lang="en" sz="1800">
                          <a:solidFill>
                            <a:schemeClr val="dk1"/>
                          </a:solidFill>
                        </a:rPr>
                        <a:t>All 4 PCBs in-hand, unsoldered</a:t>
                      </a:r>
                      <a:endParaRPr/>
                    </a:p>
                  </a:txBody>
                  <a:tcPr marT="91425" marB="91425" marR="91425" marL="91425">
                    <a:lnL cap="flat" cmpd="sng" w="9525">
                      <a:solidFill>
                        <a:srgbClr val="666666"/>
                      </a:solidFill>
                      <a:prstDash val="solid"/>
                      <a:round/>
                      <a:headEnd len="sm" w="sm" type="none"/>
                      <a:tailEnd len="sm" w="sm" type="none"/>
                    </a:ln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b="16437" l="7418" r="3944" t="16249"/>
          <a:stretch/>
        </p:blipFill>
        <p:spPr>
          <a:xfrm>
            <a:off x="1113425" y="885450"/>
            <a:ext cx="6917148" cy="3939697"/>
          </a:xfrm>
          <a:prstGeom prst="rect">
            <a:avLst/>
          </a:prstGeom>
          <a:noFill/>
          <a:ln>
            <a:noFill/>
          </a:ln>
        </p:spPr>
      </p:pic>
      <p:sp>
        <p:nvSpPr>
          <p:cNvPr id="112" name="Google Shape;112;p21"/>
          <p:cNvSpPr txBox="1"/>
          <p:nvPr/>
        </p:nvSpPr>
        <p:spPr>
          <a:xfrm>
            <a:off x="1113450" y="159150"/>
            <a:ext cx="6917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t>Window Primary Control Module PCB</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