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A21308-317C-4473-93D4-231C04904127}">
  <a:tblStyle styleId="{ADA21308-317C-4473-93D4-231C049041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Jonathan </a:t>
            </a:r>
            <a:endParaRPr/>
          </a:p>
        </p:txBody>
      </p:sp>
      <p:sp>
        <p:nvSpPr>
          <p:cNvPr id="42" name="Google Shape;4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5354da0c01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354da0c0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p:txBody>
      </p:sp>
      <p:sp>
        <p:nvSpPr>
          <p:cNvPr id="132" name="Google Shape;132;g5354da0c01_0_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5354da0c01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354da0c0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500"/>
              <a:t>Connor</a:t>
            </a:r>
            <a:endParaRPr sz="1500"/>
          </a:p>
          <a:p>
            <a:pPr indent="-336550" lvl="0" marL="457200" rtl="0" algn="l">
              <a:spcBef>
                <a:spcPts val="0"/>
              </a:spcBef>
              <a:spcAft>
                <a:spcPts val="0"/>
              </a:spcAft>
              <a:buSzPts val="1700"/>
              <a:buChar char="-"/>
            </a:pPr>
            <a:r>
              <a:rPr lang="en-US" sz="1500"/>
              <a:t>One of the </a:t>
            </a:r>
            <a:r>
              <a:rPr lang="en-US" sz="1500"/>
              <a:t>related</a:t>
            </a:r>
            <a:r>
              <a:rPr lang="en-US" sz="1500"/>
              <a:t> solutions that we found was developed by Sol-lux </a:t>
            </a:r>
            <a:endParaRPr sz="1500"/>
          </a:p>
          <a:p>
            <a:pPr indent="-336550" lvl="1" marL="914400" rtl="0" algn="l">
              <a:spcBef>
                <a:spcPts val="0"/>
              </a:spcBef>
              <a:spcAft>
                <a:spcPts val="0"/>
              </a:spcAft>
              <a:buSzPts val="1700"/>
              <a:buChar char="-"/>
            </a:pPr>
            <a:r>
              <a:rPr lang="en-US" sz="1500"/>
              <a:t>so solux offers a simple solution for blocking sunlight</a:t>
            </a:r>
            <a:endParaRPr sz="1500"/>
          </a:p>
          <a:p>
            <a:pPr indent="-336550" lvl="1" marL="914400" rtl="0" algn="l">
              <a:spcBef>
                <a:spcPts val="0"/>
              </a:spcBef>
              <a:spcAft>
                <a:spcPts val="0"/>
              </a:spcAft>
              <a:buSzPts val="1700"/>
              <a:buChar char="-"/>
            </a:pPr>
            <a:r>
              <a:rPr lang="en-US" sz="1500"/>
              <a:t>Pro operates auto and requires no power</a:t>
            </a:r>
            <a:endParaRPr sz="1500"/>
          </a:p>
          <a:p>
            <a:pPr indent="-336550" lvl="1" marL="914400" rtl="0" algn="l">
              <a:spcBef>
                <a:spcPts val="0"/>
              </a:spcBef>
              <a:spcAft>
                <a:spcPts val="0"/>
              </a:spcAft>
              <a:buSzPts val="1700"/>
              <a:buChar char="-"/>
            </a:pPr>
            <a:r>
              <a:rPr lang="en-US" sz="1500"/>
              <a:t>con offers no data gathering or option for scalability</a:t>
            </a:r>
            <a:endParaRPr sz="1500"/>
          </a:p>
          <a:p>
            <a:pPr indent="0" lvl="0" marL="914400" rtl="0" algn="l">
              <a:spcBef>
                <a:spcPts val="0"/>
              </a:spcBef>
              <a:spcAft>
                <a:spcPts val="0"/>
              </a:spcAft>
              <a:buNone/>
            </a:pPr>
            <a:r>
              <a:t/>
            </a:r>
            <a:endParaRPr sz="1500"/>
          </a:p>
        </p:txBody>
      </p:sp>
      <p:sp>
        <p:nvSpPr>
          <p:cNvPr id="140" name="Google Shape;140;g5354da0c01_0_7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5354da0c01_0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354da0c01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500"/>
              <a:t>Connor</a:t>
            </a:r>
            <a:endParaRPr sz="1500"/>
          </a:p>
          <a:p>
            <a:pPr indent="0" lvl="0" marL="0" rtl="0" algn="l">
              <a:spcBef>
                <a:spcPts val="0"/>
              </a:spcBef>
              <a:spcAft>
                <a:spcPts val="0"/>
              </a:spcAft>
              <a:buNone/>
            </a:pPr>
            <a:r>
              <a:rPr lang="en-US" sz="1500"/>
              <a:t>Another related solution was developed by Lutron</a:t>
            </a:r>
            <a:endParaRPr sz="1500"/>
          </a:p>
          <a:p>
            <a:pPr indent="0" lvl="0" marL="0" rtl="0" algn="l">
              <a:spcBef>
                <a:spcPts val="0"/>
              </a:spcBef>
              <a:spcAft>
                <a:spcPts val="0"/>
              </a:spcAft>
              <a:buNone/>
            </a:pPr>
            <a:r>
              <a:rPr lang="en-US" sz="1500"/>
              <a:t>Lutron has had many year of experience developing a network for home automation</a:t>
            </a:r>
            <a:endParaRPr sz="1500"/>
          </a:p>
          <a:p>
            <a:pPr indent="457200" lvl="0" marL="0" rtl="0" algn="l">
              <a:spcBef>
                <a:spcPts val="0"/>
              </a:spcBef>
              <a:spcAft>
                <a:spcPts val="0"/>
              </a:spcAft>
              <a:buNone/>
            </a:pPr>
            <a:r>
              <a:rPr lang="en-US" sz="1500"/>
              <a:t>- some of the products they include lighting controllers, thermostats and most </a:t>
            </a:r>
            <a:endParaRPr sz="1500"/>
          </a:p>
          <a:p>
            <a:pPr indent="457200" lvl="0" marL="0" rtl="0" algn="l">
              <a:spcBef>
                <a:spcPts val="0"/>
              </a:spcBef>
              <a:spcAft>
                <a:spcPts val="0"/>
              </a:spcAft>
              <a:buNone/>
            </a:pPr>
            <a:r>
              <a:rPr lang="en-US" sz="1500"/>
              <a:t>-and most relating to our project a shade automation device</a:t>
            </a:r>
            <a:endParaRPr sz="1500"/>
          </a:p>
          <a:p>
            <a:pPr indent="457200" lvl="0" marL="0" rtl="0" algn="l">
              <a:spcBef>
                <a:spcPts val="0"/>
              </a:spcBef>
              <a:spcAft>
                <a:spcPts val="0"/>
              </a:spcAft>
              <a:buNone/>
            </a:pPr>
            <a:r>
              <a:rPr lang="en-US" sz="1500"/>
              <a:t>Pros: complex network and IOT connectivity</a:t>
            </a:r>
            <a:endParaRPr sz="1500"/>
          </a:p>
          <a:p>
            <a:pPr indent="457200" lvl="0" marL="0" rtl="0" algn="l">
              <a:spcBef>
                <a:spcPts val="0"/>
              </a:spcBef>
              <a:spcAft>
                <a:spcPts val="0"/>
              </a:spcAft>
              <a:buNone/>
            </a:pPr>
            <a:r>
              <a:rPr lang="en-US" sz="1500"/>
              <a:t>Cons: Their shades are decorative and not very insulated, aswell they don’t operate the windows</a:t>
            </a:r>
            <a:endParaRPr sz="1500"/>
          </a:p>
        </p:txBody>
      </p:sp>
      <p:sp>
        <p:nvSpPr>
          <p:cNvPr id="150" name="Google Shape;150;g5354da0c01_0_1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5354da0c01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354da0c0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US" sz="1400">
                <a:solidFill>
                  <a:srgbClr val="000000"/>
                </a:solidFill>
                <a:latin typeface="Arial"/>
                <a:ea typeface="Arial"/>
                <a:cs typeface="Arial"/>
                <a:sym typeface="Arial"/>
              </a:rPr>
              <a:t>Connor</a:t>
            </a:r>
            <a:endParaRPr sz="1400">
              <a:solidFill>
                <a:srgbClr val="000000"/>
              </a:solidFill>
              <a:latin typeface="Arial"/>
              <a:ea typeface="Arial"/>
              <a:cs typeface="Arial"/>
              <a:sym typeface="Arial"/>
            </a:endParaRPr>
          </a:p>
          <a:p>
            <a:pPr indent="0" lvl="0" marL="457200" rtl="0" algn="l">
              <a:spcBef>
                <a:spcPts val="0"/>
              </a:spcBef>
              <a:spcAft>
                <a:spcPts val="0"/>
              </a:spcAft>
              <a:buNone/>
            </a:pPr>
            <a:r>
              <a:rPr lang="en-US" sz="1400">
                <a:solidFill>
                  <a:srgbClr val="000000"/>
                </a:solidFill>
                <a:latin typeface="Arial"/>
                <a:ea typeface="Arial"/>
                <a:cs typeface="Arial"/>
                <a:sym typeface="Arial"/>
              </a:rPr>
              <a:t>So the best way to explain this would be from right to left so starting off we have the….</a:t>
            </a:r>
            <a:endParaRPr sz="1400">
              <a:solidFill>
                <a:srgbClr val="000000"/>
              </a:solidFill>
              <a:latin typeface="Arial"/>
              <a:ea typeface="Arial"/>
              <a:cs typeface="Arial"/>
              <a:sym typeface="Arial"/>
            </a:endParaRPr>
          </a:p>
          <a:p>
            <a:pPr indent="0" lvl="0" marL="457200" rtl="0" algn="l">
              <a:spcBef>
                <a:spcPts val="0"/>
              </a:spcBef>
              <a:spcAft>
                <a:spcPts val="0"/>
              </a:spcAft>
              <a:buNone/>
            </a:pPr>
            <a:r>
              <a:rPr lang="en-US" sz="1400">
                <a:solidFill>
                  <a:srgbClr val="000000"/>
                </a:solidFill>
                <a:latin typeface="Arial"/>
                <a:ea typeface="Arial"/>
                <a:cs typeface="Arial"/>
                <a:sym typeface="Arial"/>
              </a:rPr>
              <a:t>	App → AWS → NMC w/ can connectivity → </a:t>
            </a:r>
            <a:r>
              <a:rPr i="1" lang="en-US" sz="1400">
                <a:solidFill>
                  <a:srgbClr val="000000"/>
                </a:solidFill>
                <a:latin typeface="Arial"/>
                <a:ea typeface="Arial"/>
                <a:cs typeface="Arial"/>
                <a:sym typeface="Arial"/>
              </a:rPr>
              <a:t>rapid prototyping</a:t>
            </a:r>
            <a:r>
              <a:rPr lang="en-US" sz="1400">
                <a:solidFill>
                  <a:srgbClr val="000000"/>
                </a:solidFill>
                <a:latin typeface="Arial"/>
                <a:ea typeface="Arial"/>
                <a:cs typeface="Arial"/>
                <a:sym typeface="Arial"/>
              </a:rPr>
              <a:t> → motor modules -- manual switch operates motor</a:t>
            </a:r>
            <a:endParaRPr sz="1400">
              <a:solidFill>
                <a:srgbClr val="000000"/>
              </a:solidFill>
              <a:latin typeface="Arial"/>
              <a:ea typeface="Arial"/>
              <a:cs typeface="Arial"/>
              <a:sym typeface="Arial"/>
            </a:endParaRPr>
          </a:p>
          <a:p>
            <a:pPr indent="0" lvl="0" marL="457200" rtl="0" algn="l">
              <a:spcBef>
                <a:spcPts val="0"/>
              </a:spcBef>
              <a:spcAft>
                <a:spcPts val="0"/>
              </a:spcAft>
              <a:buNone/>
            </a:pPr>
            <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mention the windows controller being dev by other group</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for rapid production we will interface  directly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manual switch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en-US" sz="1400">
                <a:solidFill>
                  <a:srgbClr val="000000"/>
                </a:solidFill>
                <a:latin typeface="Arial"/>
                <a:ea typeface="Arial"/>
                <a:cs typeface="Arial"/>
                <a:sym typeface="Arial"/>
              </a:rPr>
              <a:t>pulley system </a:t>
            </a:r>
            <a:r>
              <a:rPr lang="en-US" sz="1400">
                <a:solidFill>
                  <a:srgbClr val="000000"/>
                </a:solidFill>
                <a:latin typeface="Arial"/>
                <a:ea typeface="Arial"/>
                <a:cs typeface="Arial"/>
                <a:sym typeface="Arial"/>
              </a:rPr>
              <a:t>elevator</a:t>
            </a:r>
            <a:r>
              <a:rPr lang="en-US" sz="1400">
                <a:solidFill>
                  <a:srgbClr val="000000"/>
                </a:solidFill>
                <a:latin typeface="Arial"/>
                <a:ea typeface="Arial"/>
                <a:cs typeface="Arial"/>
                <a:sym typeface="Arial"/>
              </a:rPr>
              <a:t> to open and close window </a:t>
            </a:r>
            <a:endParaRPr sz="1400">
              <a:solidFill>
                <a:srgbClr val="000000"/>
              </a:solidFill>
              <a:latin typeface="Arial"/>
              <a:ea typeface="Arial"/>
              <a:cs typeface="Arial"/>
              <a:sym typeface="Arial"/>
            </a:endParaRPr>
          </a:p>
          <a:p>
            <a:pPr indent="0" lvl="0" marL="457200" rtl="0" algn="l">
              <a:spcBef>
                <a:spcPts val="0"/>
              </a:spcBef>
              <a:spcAft>
                <a:spcPts val="0"/>
              </a:spcAft>
              <a:buNone/>
            </a:pPr>
            <a:r>
              <a:t/>
            </a:r>
            <a:endParaRPr sz="1100">
              <a:solidFill>
                <a:srgbClr val="000000"/>
              </a:solidFill>
              <a:latin typeface="Arial"/>
              <a:ea typeface="Arial"/>
              <a:cs typeface="Arial"/>
              <a:sym typeface="Arial"/>
            </a:endParaRPr>
          </a:p>
          <a:p>
            <a:pPr indent="0" lvl="0" marL="457200" rtl="0" algn="l">
              <a:spcBef>
                <a:spcPts val="0"/>
              </a:spcBef>
              <a:spcAft>
                <a:spcPts val="0"/>
              </a:spcAft>
              <a:buNone/>
            </a:pPr>
            <a:r>
              <a:t/>
            </a:r>
            <a:endParaRPr sz="1100">
              <a:solidFill>
                <a:srgbClr val="000000"/>
              </a:solidFill>
            </a:endParaRPr>
          </a:p>
        </p:txBody>
      </p:sp>
      <p:sp>
        <p:nvSpPr>
          <p:cNvPr id="161" name="Google Shape;161;g5354da0c01_0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5354da0c01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354da0c0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500"/>
              <a:t>Connor</a:t>
            </a:r>
            <a:endParaRPr sz="1500"/>
          </a:p>
          <a:p>
            <a:pPr indent="0" lvl="0" marL="0" rtl="0" algn="l">
              <a:spcBef>
                <a:spcPts val="0"/>
              </a:spcBef>
              <a:spcAft>
                <a:spcPts val="0"/>
              </a:spcAft>
              <a:buNone/>
            </a:pPr>
            <a:r>
              <a:rPr lang="en-US" sz="1500"/>
              <a:t>So now the software </a:t>
            </a:r>
            <a:r>
              <a:rPr lang="en-US" sz="1500"/>
              <a:t>diagram</a:t>
            </a:r>
            <a:r>
              <a:rPr lang="en-US" sz="1500"/>
              <a:t> start at the APP</a:t>
            </a:r>
            <a:endParaRPr sz="1500"/>
          </a:p>
          <a:p>
            <a:pPr indent="0" lvl="0" marL="0" rtl="0" algn="l">
              <a:spcBef>
                <a:spcPts val="0"/>
              </a:spcBef>
              <a:spcAft>
                <a:spcPts val="0"/>
              </a:spcAft>
              <a:buNone/>
            </a:pPr>
            <a:r>
              <a:rPr lang="en-US" sz="1500"/>
              <a:t>	-again the app will have a connection to aws for remote access to the device</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	</a:t>
            </a:r>
            <a:endParaRPr sz="1500"/>
          </a:p>
          <a:p>
            <a:pPr indent="457200" lvl="0" marL="0" rtl="0" algn="l">
              <a:spcBef>
                <a:spcPts val="0"/>
              </a:spcBef>
              <a:spcAft>
                <a:spcPts val="0"/>
              </a:spcAft>
              <a:buNone/>
            </a:pPr>
            <a:r>
              <a:rPr lang="en-US" sz="1500"/>
              <a:t>-Network controller will be used to route commands from app to control window</a:t>
            </a:r>
            <a:endParaRPr sz="1500"/>
          </a:p>
          <a:p>
            <a:pPr indent="457200" lvl="0" marL="0" rtl="0" algn="l">
              <a:spcBef>
                <a:spcPts val="0"/>
              </a:spcBef>
              <a:spcAft>
                <a:spcPts val="0"/>
              </a:spcAft>
              <a:buNone/>
            </a:pPr>
            <a:r>
              <a:rPr lang="en-US" sz="1500"/>
              <a:t>	For this controller there will be an interface</a:t>
            </a:r>
            <a:endParaRPr sz="1500"/>
          </a:p>
          <a:p>
            <a:pPr indent="457200" lvl="0" marL="914400" rtl="0" algn="l">
              <a:spcBef>
                <a:spcPts val="0"/>
              </a:spcBef>
              <a:spcAft>
                <a:spcPts val="0"/>
              </a:spcAft>
              <a:buNone/>
            </a:pPr>
            <a:r>
              <a:rPr lang="en-US" sz="1500"/>
              <a:t> to connect to the aws</a:t>
            </a:r>
            <a:endParaRPr sz="1500"/>
          </a:p>
          <a:p>
            <a:pPr indent="0" lvl="0" marL="0" rtl="0" algn="l">
              <a:spcBef>
                <a:spcPts val="0"/>
              </a:spcBef>
              <a:spcAft>
                <a:spcPts val="0"/>
              </a:spcAft>
              <a:buNone/>
            </a:pPr>
            <a:r>
              <a:rPr lang="en-US" sz="1500"/>
              <a:t>	- 		another interface to rout command to the motor.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US" sz="1500"/>
              <a:t>	- the interior network layer is being dev by other group is a component that will be part of the windows master controller</a:t>
            </a:r>
            <a:endParaRPr sz="1500"/>
          </a:p>
          <a:p>
            <a:pPr indent="0" lvl="0" marL="0" rtl="0" algn="l">
              <a:spcBef>
                <a:spcPts val="0"/>
              </a:spcBef>
              <a:spcAft>
                <a:spcPts val="0"/>
              </a:spcAft>
              <a:buNone/>
            </a:pPr>
            <a:r>
              <a:rPr lang="en-US" sz="1500"/>
              <a:t>		- our NMC will have ability to interface to this network but for us we will interface directly </a:t>
            </a:r>
            <a:endParaRPr sz="1500"/>
          </a:p>
          <a:p>
            <a:pPr indent="0" lvl="0" marL="0" rtl="0" algn="l">
              <a:spcBef>
                <a:spcPts val="0"/>
              </a:spcBef>
              <a:spcAft>
                <a:spcPts val="0"/>
              </a:spcAft>
              <a:buNone/>
            </a:pPr>
            <a:r>
              <a:rPr lang="en-US" sz="1500"/>
              <a:t>	-</a:t>
            </a:r>
            <a:r>
              <a:rPr lang="en-US" sz="1500"/>
              <a:t>and direct connection from the network controller to the motor</a:t>
            </a:r>
            <a:endParaRPr sz="1500"/>
          </a:p>
          <a:p>
            <a:pPr indent="0" lvl="0" marL="0" rtl="0" algn="l">
              <a:spcBef>
                <a:spcPts val="0"/>
              </a:spcBef>
              <a:spcAft>
                <a:spcPts val="0"/>
              </a:spcAft>
              <a:buNone/>
            </a:pPr>
            <a:r>
              <a:rPr lang="en-US" sz="1500"/>
              <a:t>	</a:t>
            </a:r>
            <a:endParaRPr sz="1500"/>
          </a:p>
        </p:txBody>
      </p:sp>
      <p:sp>
        <p:nvSpPr>
          <p:cNvPr id="169" name="Google Shape;169;g5354da0c01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5354da0c01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354da0c0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t>Connor</a:t>
            </a:r>
            <a:endParaRPr sz="1400"/>
          </a:p>
          <a:p>
            <a:pPr indent="0" lvl="0" marL="0" rtl="0" algn="l">
              <a:spcBef>
                <a:spcPts val="0"/>
              </a:spcBef>
              <a:spcAft>
                <a:spcPts val="0"/>
              </a:spcAft>
              <a:buNone/>
            </a:pPr>
            <a:r>
              <a:rPr lang="en-US" sz="1400"/>
              <a:t>This diagram is a good mock up of what we see the app to look like…</a:t>
            </a:r>
            <a:endParaRPr sz="1400"/>
          </a:p>
          <a:p>
            <a:pPr indent="-330200" lvl="0" marL="457200" rtl="0" algn="l">
              <a:spcBef>
                <a:spcPts val="0"/>
              </a:spcBef>
              <a:spcAft>
                <a:spcPts val="0"/>
              </a:spcAft>
              <a:buSzPts val="1600"/>
              <a:buChar char="-"/>
            </a:pPr>
            <a:r>
              <a:rPr lang="en-US" sz="1400"/>
              <a:t> this app will be use for monitoring and user control of window operation </a:t>
            </a:r>
            <a:endParaRPr sz="1400"/>
          </a:p>
          <a:p>
            <a:pPr indent="0" lvl="0" marL="0" rtl="0" algn="l">
              <a:spcBef>
                <a:spcPts val="0"/>
              </a:spcBef>
              <a:spcAft>
                <a:spcPts val="0"/>
              </a:spcAft>
              <a:buNone/>
            </a:pPr>
            <a:r>
              <a:rPr lang="en-US" sz="1400"/>
              <a:t>it will include data that is collected from the window </a:t>
            </a:r>
            <a:endParaRPr sz="1400"/>
          </a:p>
          <a:p>
            <a:pPr indent="457200" lvl="0" marL="0" rtl="0" algn="l">
              <a:spcBef>
                <a:spcPts val="0"/>
              </a:spcBef>
              <a:spcAft>
                <a:spcPts val="0"/>
              </a:spcAft>
              <a:buNone/>
            </a:pPr>
            <a:r>
              <a:rPr lang="en-US" sz="1400"/>
              <a:t>-Such as pressure, temp, status</a:t>
            </a:r>
            <a:endParaRPr sz="1400"/>
          </a:p>
          <a:p>
            <a:pPr indent="0" lvl="0" marL="0" rtl="0" algn="l">
              <a:spcBef>
                <a:spcPts val="0"/>
              </a:spcBef>
              <a:spcAft>
                <a:spcPts val="0"/>
              </a:spcAft>
              <a:buNone/>
            </a:pPr>
            <a:r>
              <a:rPr lang="en-US" sz="1400"/>
              <a:t>as well as some calculations based on the data to help the user understand when and why windows </a:t>
            </a:r>
            <a:r>
              <a:rPr lang="en-US" sz="1400"/>
              <a:t>automatically</a:t>
            </a:r>
            <a:r>
              <a:rPr lang="en-US" sz="1400"/>
              <a:t> open or close</a:t>
            </a:r>
            <a:endParaRPr sz="1400"/>
          </a:p>
          <a:p>
            <a:pPr indent="0" lvl="0" marL="0" rtl="0" algn="l">
              <a:spcBef>
                <a:spcPts val="0"/>
              </a:spcBef>
              <a:spcAft>
                <a:spcPts val="0"/>
              </a:spcAft>
              <a:buNone/>
            </a:pPr>
            <a:r>
              <a:rPr lang="en-US" sz="1400"/>
              <a:t>	-</a:t>
            </a:r>
            <a:endParaRPr sz="1400"/>
          </a:p>
        </p:txBody>
      </p:sp>
      <p:sp>
        <p:nvSpPr>
          <p:cNvPr id="177" name="Google Shape;177;g5354da0c01_0_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5354da0c01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354da0c0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US"/>
              <a:t>Frank</a:t>
            </a:r>
            <a:endParaRPr/>
          </a:p>
          <a:p>
            <a:pPr indent="-317500" lvl="0" marL="457200" rtl="0" algn="l">
              <a:spcBef>
                <a:spcPts val="0"/>
              </a:spcBef>
              <a:spcAft>
                <a:spcPts val="0"/>
              </a:spcAft>
              <a:buSzPts val="1400"/>
              <a:buChar char="●"/>
            </a:pPr>
            <a:r>
              <a:rPr lang="en-US"/>
              <a:t>For the </a:t>
            </a:r>
            <a:r>
              <a:rPr lang="en-US"/>
              <a:t>initial</a:t>
            </a:r>
            <a:r>
              <a:rPr lang="en-US"/>
              <a:t> prototype, we will be using two evaluation boards, and will eventually move on to PCB designs for the project, starting next semester</a:t>
            </a:r>
            <a:endParaRPr/>
          </a:p>
          <a:p>
            <a:pPr indent="-317500" lvl="0" marL="457200" rtl="0" algn="l">
              <a:spcBef>
                <a:spcPts val="0"/>
              </a:spcBef>
              <a:spcAft>
                <a:spcPts val="0"/>
              </a:spcAft>
              <a:buSzPts val="1400"/>
              <a:buChar char="●"/>
            </a:pPr>
            <a:r>
              <a:rPr lang="en-US"/>
              <a:t>Ethernet connection over Wifi because ethernet is more stable and reliable.  Also </a:t>
            </a:r>
            <a:r>
              <a:rPr lang="en-US"/>
              <a:t>ethernet will have minimal power loss due to calculating parity bits.</a:t>
            </a:r>
            <a:endParaRPr/>
          </a:p>
        </p:txBody>
      </p:sp>
      <p:sp>
        <p:nvSpPr>
          <p:cNvPr id="186" name="Google Shape;186;g5354da0c01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5354da0c01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354da0c0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194" name="Google Shape;194;g5354da0c01_0_7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5354da0c01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354da0c0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03" name="Google Shape;203;g5354da0c01_0_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997ad0a510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997ad0a51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12" name="Google Shape;212;g997ad0a510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97c4a975d9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97c4a975d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latin typeface="Arial"/>
                <a:ea typeface="Arial"/>
                <a:cs typeface="Arial"/>
                <a:sym typeface="Arial"/>
              </a:rPr>
              <a:t>Jonathan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52" name="Google Shape;52;g97c4a975d9_0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5354da0c01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354da0c0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20" name="Google Shape;220;g5354da0c01_0_9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997ad0a510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997ad0a51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Frank</a:t>
            </a:r>
            <a:endParaRPr/>
          </a:p>
        </p:txBody>
      </p:sp>
      <p:sp>
        <p:nvSpPr>
          <p:cNvPr id="239" name="Google Shape;239;g997ad0a510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5354da0c01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5354da0c01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End</a:t>
            </a:r>
            <a:endParaRPr/>
          </a:p>
        </p:txBody>
      </p:sp>
      <p:sp>
        <p:nvSpPr>
          <p:cNvPr id="246" name="Google Shape;246;g5354da0c01_0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997ad0a510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997ad0a51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latin typeface="Arial"/>
                <a:ea typeface="Arial"/>
                <a:cs typeface="Arial"/>
                <a:sym typeface="Arial"/>
              </a:rPr>
              <a:t>Jonathan </a:t>
            </a:r>
            <a:endParaRPr/>
          </a:p>
          <a:p>
            <a:pPr indent="-317500" lvl="0" marL="457200" rtl="0" algn="l">
              <a:spcBef>
                <a:spcPts val="0"/>
              </a:spcBef>
              <a:spcAft>
                <a:spcPts val="0"/>
              </a:spcAft>
              <a:buSzPts val="1400"/>
              <a:buChar char="-"/>
            </a:pPr>
            <a:r>
              <a:rPr lang="en-US"/>
              <a:t>A person does not know when it is the optimal time to open a window</a:t>
            </a:r>
            <a:endParaRPr/>
          </a:p>
          <a:p>
            <a:pPr indent="-317500" lvl="0" marL="457200" rtl="0" algn="l">
              <a:spcBef>
                <a:spcPts val="0"/>
              </a:spcBef>
              <a:spcAft>
                <a:spcPts val="0"/>
              </a:spcAft>
              <a:buSzPts val="1400"/>
              <a:buChar char="-"/>
            </a:pPr>
            <a:r>
              <a:rPr lang="en-US"/>
              <a:t>windows are manual </a:t>
            </a:r>
            <a:endParaRPr/>
          </a:p>
        </p:txBody>
      </p:sp>
      <p:sp>
        <p:nvSpPr>
          <p:cNvPr id="61" name="Google Shape;61;g997ad0a510_0_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5354da0c01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354da0c0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latin typeface="Arial"/>
                <a:ea typeface="Arial"/>
                <a:cs typeface="Arial"/>
                <a:sym typeface="Arial"/>
              </a:rPr>
              <a:t>Jonathan </a:t>
            </a:r>
            <a:endParaRPr/>
          </a:p>
          <a:p>
            <a:pPr indent="-317500" lvl="0" marL="457200" rtl="0" algn="l">
              <a:spcBef>
                <a:spcPts val="0"/>
              </a:spcBef>
              <a:spcAft>
                <a:spcPts val="0"/>
              </a:spcAft>
              <a:buSzPts val="1400"/>
              <a:buChar char="-"/>
            </a:pPr>
            <a:r>
              <a:rPr lang="en-US"/>
              <a:t>A person does not know when it is the optimal time to open a window</a:t>
            </a:r>
            <a:endParaRPr/>
          </a:p>
          <a:p>
            <a:pPr indent="-317500" lvl="0" marL="457200" rtl="0" algn="l">
              <a:spcBef>
                <a:spcPts val="0"/>
              </a:spcBef>
              <a:spcAft>
                <a:spcPts val="0"/>
              </a:spcAft>
              <a:buSzPts val="1400"/>
              <a:buChar char="-"/>
            </a:pPr>
            <a:r>
              <a:rPr lang="en-US"/>
              <a:t>windows are manual </a:t>
            </a:r>
            <a:endParaRPr/>
          </a:p>
        </p:txBody>
      </p:sp>
      <p:sp>
        <p:nvSpPr>
          <p:cNvPr id="77" name="Google Shape;77;g5354da0c01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5354da0c01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354da0c0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400">
                <a:latin typeface="Arial"/>
                <a:ea typeface="Arial"/>
                <a:cs typeface="Arial"/>
                <a:sym typeface="Arial"/>
              </a:rPr>
              <a:t>Jonathan </a:t>
            </a:r>
            <a:endParaRPr/>
          </a:p>
          <a:p>
            <a:pPr indent="0" lvl="0" marL="0" rtl="0" algn="l">
              <a:spcBef>
                <a:spcPts val="0"/>
              </a:spcBef>
              <a:spcAft>
                <a:spcPts val="0"/>
              </a:spcAft>
              <a:buNone/>
            </a:pPr>
            <a:r>
              <a:rPr lang="en-US"/>
              <a:t>Especially with the impact of the COVID-19 Pandemic, we have all been spending more time in our home! As a result, it’s possible that we are spending even more energy on our homes, contributing to Climate Change</a:t>
            </a:r>
            <a:endParaRPr/>
          </a:p>
        </p:txBody>
      </p:sp>
      <p:sp>
        <p:nvSpPr>
          <p:cNvPr id="86" name="Google Shape;86;g5354da0c01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97ad0a510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97ad0a51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latin typeface="Arial"/>
                <a:ea typeface="Arial"/>
                <a:cs typeface="Arial"/>
                <a:sym typeface="Arial"/>
              </a:rPr>
              <a:t>Jonathan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96" name="Google Shape;96;g997ad0a510_0_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97c4a975d9_3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97c4a975d9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Char char="●"/>
            </a:pPr>
            <a:r>
              <a:rPr b="1" lang="en-US">
                <a:latin typeface="Times New Roman"/>
                <a:ea typeface="Times New Roman"/>
                <a:cs typeface="Times New Roman"/>
                <a:sym typeface="Times New Roman"/>
              </a:rPr>
              <a:t>Griff</a:t>
            </a:r>
            <a:endParaRPr b="1">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Char char="●"/>
            </a:pPr>
            <a:r>
              <a:rPr b="1" i="1" lang="en-US">
                <a:latin typeface="Times New Roman"/>
                <a:ea typeface="Times New Roman"/>
                <a:cs typeface="Times New Roman"/>
                <a:sym typeface="Times New Roman"/>
              </a:rPr>
              <a:t>We propose, with the assistance of the Manhattan2 Initiative, to begin to make the average home more “active.”</a:t>
            </a:r>
            <a:r>
              <a:rPr i="1" lang="en-US">
                <a:latin typeface="Times New Roman"/>
                <a:ea typeface="Times New Roman"/>
                <a:cs typeface="Times New Roman"/>
                <a:sym typeface="Times New Roman"/>
              </a:rPr>
              <a:t> For instance, if a home is hot on the inside, but it’s cold outside, the system could adjust such that the heating for the home is turned off, and the window cracks open to cool the house, without needing to turn on air conditioning. The first objective is to make the simplest part of the home active - the window. Along with two other groups we will endeavor to create an Active Window for the average home. The ultimate purpose of this project is to allow </a:t>
            </a:r>
            <a:r>
              <a:rPr b="1" i="1" lang="en-US">
                <a:latin typeface="Times New Roman"/>
                <a:ea typeface="Times New Roman"/>
                <a:cs typeface="Times New Roman"/>
                <a:sym typeface="Times New Roman"/>
              </a:rPr>
              <a:t>windows to be capable of receiving data from the outside world and making adjustments to optimize energy efficiency of the average home.</a:t>
            </a:r>
            <a:r>
              <a:rPr i="1" lang="en-US">
                <a:latin typeface="Times New Roman"/>
                <a:ea typeface="Times New Roman"/>
                <a:cs typeface="Times New Roman"/>
                <a:sym typeface="Times New Roman"/>
              </a:rPr>
              <a:t> This team will be focused on the Network Master Controller, which is capable of communicating with the outside world and the motor module, the </a:t>
            </a:r>
            <a:r>
              <a:rPr b="1" i="1" lang="en-US">
                <a:latin typeface="Times New Roman"/>
                <a:ea typeface="Times New Roman"/>
                <a:cs typeface="Times New Roman"/>
                <a:sym typeface="Times New Roman"/>
              </a:rPr>
              <a:t>Interface with users via an Android Application, and the motor module to adjust the window when needed.</a:t>
            </a:r>
            <a:r>
              <a:rPr i="1" lang="en-US">
                <a:latin typeface="Times New Roman"/>
                <a:ea typeface="Times New Roman"/>
                <a:cs typeface="Times New Roman"/>
                <a:sym typeface="Times New Roman"/>
              </a:rPr>
              <a:t> To endeavour to make the window more intelligent, we will need a large variety of transducers and sensors in order to take measurements of the surrounding environment, more importantly, we need a </a:t>
            </a:r>
            <a:r>
              <a:rPr b="1" i="1" lang="en-US">
                <a:latin typeface="Times New Roman"/>
                <a:ea typeface="Times New Roman"/>
                <a:cs typeface="Times New Roman"/>
                <a:sym typeface="Times New Roman"/>
              </a:rPr>
              <a:t>master controller that is able to understand this data and adjust accordingly and send commands while also acting as an interface with the outside world - this is ultimately the task of the master controller. </a:t>
            </a:r>
            <a:r>
              <a:rPr i="1" lang="en-US">
                <a:latin typeface="Times New Roman"/>
                <a:ea typeface="Times New Roman"/>
                <a:cs typeface="Times New Roman"/>
                <a:sym typeface="Times New Roman"/>
              </a:rPr>
              <a:t>For rapid prototyping purposes, the Master Network Controller will connect directly to the motor module in order to ensure that commands are able to be understood and properly carried out.</a:t>
            </a:r>
            <a:endParaRPr i="1">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06" name="Google Shape;106;g97c4a975d9_3_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5354da0c0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354da0c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latin typeface="Arial"/>
                <a:ea typeface="Arial"/>
                <a:cs typeface="Arial"/>
                <a:sym typeface="Arial"/>
              </a:rPr>
              <a:t>Jonathan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114" name="Google Shape;114;g5354da0c0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5354da0c01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354da0c0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Griff</a:t>
            </a:r>
            <a:endParaRPr/>
          </a:p>
        </p:txBody>
      </p:sp>
      <p:sp>
        <p:nvSpPr>
          <p:cNvPr id="124" name="Google Shape;124;g5354da0c01_0_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B">
  <p:cSld name="Title Slide_B">
    <p:bg>
      <p:bgPr>
        <a:solidFill>
          <a:schemeClr val="lt1"/>
        </a:solidFill>
      </p:bgPr>
    </p:bg>
    <p:spTree>
      <p:nvGrpSpPr>
        <p:cNvPr id="13" name="Shape 13"/>
        <p:cNvGrpSpPr/>
        <p:nvPr/>
      </p:nvGrpSpPr>
      <p:grpSpPr>
        <a:xfrm>
          <a:off x="0" y="0"/>
          <a:ext cx="0" cy="0"/>
          <a:chOff x="0" y="0"/>
          <a:chExt cx="0" cy="0"/>
        </a:xfrm>
      </p:grpSpPr>
      <p:pic>
        <p:nvPicPr>
          <p:cNvPr descr="15-0192_MG_1898-Edit.jpg" id="14" name="Google Shape;14;p2"/>
          <p:cNvPicPr preferRelativeResize="0"/>
          <p:nvPr/>
        </p:nvPicPr>
        <p:blipFill rotWithShape="1">
          <a:blip r:embed="rId2">
            <a:alphaModFix/>
          </a:blip>
          <a:srcRect b="0" l="0" r="0" t="0"/>
          <a:stretch/>
        </p:blipFill>
        <p:spPr>
          <a:xfrm>
            <a:off x="0" y="0"/>
            <a:ext cx="9144000" cy="5148072"/>
          </a:xfrm>
          <a:prstGeom prst="rect">
            <a:avLst/>
          </a:prstGeom>
          <a:noFill/>
          <a:ln>
            <a:noFill/>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p:cSld name="Logo">
    <p:spTree>
      <p:nvGrpSpPr>
        <p:cNvPr id="15" name="Shape 15"/>
        <p:cNvGrpSpPr/>
        <p:nvPr/>
      </p:nvGrpSpPr>
      <p:grpSpPr>
        <a:xfrm>
          <a:off x="0" y="0"/>
          <a:ext cx="0" cy="0"/>
          <a:chOff x="0" y="0"/>
          <a:chExt cx="0" cy="0"/>
        </a:xfrm>
      </p:grpSpPr>
      <p:sp>
        <p:nvSpPr>
          <p:cNvPr id="16" name="Google Shape;16;p3"/>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17" name="Google Shape;17;p3"/>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18" name="Google Shape;18;p3"/>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19" name="Google Shape;19;p3"/>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0" name="Google Shape;20;p3"/>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1" name="Shape 21"/>
        <p:cNvGrpSpPr/>
        <p:nvPr/>
      </p:nvGrpSpPr>
      <p:grpSpPr>
        <a:xfrm>
          <a:off x="0" y="0"/>
          <a:ext cx="0" cy="0"/>
          <a:chOff x="0" y="0"/>
          <a:chExt cx="0" cy="0"/>
        </a:xfrm>
      </p:grpSpPr>
      <p:sp>
        <p:nvSpPr>
          <p:cNvPr id="22" name="Google Shape;22;p4"/>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23" name="Google Shape;23;p4"/>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24" name="Google Shape;24;p4"/>
          <p:cNvSpPr txBox="1"/>
          <p:nvPr>
            <p:ph type="title"/>
          </p:nvPr>
        </p:nvSpPr>
        <p:spPr>
          <a:xfrm>
            <a:off x="443319" y="327040"/>
            <a:ext cx="731130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6" name="Google Shape;26;p4"/>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27" name="Google Shape;27;p4"/>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28" name="Shape 28"/>
        <p:cNvGrpSpPr/>
        <p:nvPr/>
      </p:nvGrpSpPr>
      <p:grpSpPr>
        <a:xfrm>
          <a:off x="0" y="0"/>
          <a:ext cx="0" cy="0"/>
          <a:chOff x="0" y="0"/>
          <a:chExt cx="0" cy="0"/>
        </a:xfrm>
      </p:grpSpPr>
      <p:sp>
        <p:nvSpPr>
          <p:cNvPr id="29" name="Google Shape;29;p5"/>
          <p:cNvSpPr txBox="1"/>
          <p:nvPr>
            <p:ph type="title"/>
          </p:nvPr>
        </p:nvSpPr>
        <p:spPr>
          <a:xfrm>
            <a:off x="443320" y="327040"/>
            <a:ext cx="7316928"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5"/>
          <p:cNvSpPr/>
          <p:nvPr/>
        </p:nvSpPr>
        <p:spPr>
          <a:xfrm>
            <a:off x="5946223" y="0"/>
            <a:ext cx="3197777" cy="545042"/>
          </a:xfrm>
          <a:prstGeom prst="rect">
            <a:avLst/>
          </a:prstGeom>
          <a:solidFill>
            <a:srgbClr val="661023"/>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pic>
        <p:nvPicPr>
          <p:cNvPr descr="wordmark2 white.png" id="31" name="Google Shape;31;p5"/>
          <p:cNvPicPr preferRelativeResize="0"/>
          <p:nvPr/>
        </p:nvPicPr>
        <p:blipFill rotWithShape="1">
          <a:blip r:embed="rId2">
            <a:alphaModFix/>
          </a:blip>
          <a:srcRect b="0" l="0" r="0" t="0"/>
          <a:stretch/>
        </p:blipFill>
        <p:spPr>
          <a:xfrm>
            <a:off x="7401612" y="171924"/>
            <a:ext cx="1485779" cy="188108"/>
          </a:xfrm>
          <a:prstGeom prst="rect">
            <a:avLst/>
          </a:prstGeom>
          <a:noFill/>
          <a:ln>
            <a:noFill/>
          </a:ln>
        </p:spPr>
      </p:pic>
      <p:sp>
        <p:nvSpPr>
          <p:cNvPr id="32" name="Google Shape;32;p5"/>
          <p:cNvSpPr/>
          <p:nvPr/>
        </p:nvSpPr>
        <p:spPr>
          <a:xfrm>
            <a:off x="1" y="5016499"/>
            <a:ext cx="9144000" cy="127001"/>
          </a:xfrm>
          <a:prstGeom prst="rect">
            <a:avLst/>
          </a:prstGeom>
          <a:solidFill>
            <a:srgbClr val="66102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3" name="Google Shape;33;p5"/>
          <p:cNvSpPr/>
          <p:nvPr/>
        </p:nvSpPr>
        <p:spPr>
          <a:xfrm>
            <a:off x="1" y="4953000"/>
            <a:ext cx="9144000" cy="63499"/>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1"/>
              </a:solidFill>
              <a:latin typeface="Arial"/>
              <a:ea typeface="Arial"/>
              <a:cs typeface="Arial"/>
              <a:sym typeface="Arial"/>
            </a:endParaRPr>
          </a:p>
        </p:txBody>
      </p:sp>
      <p:sp>
        <p:nvSpPr>
          <p:cNvPr id="34" name="Google Shape;34;p5"/>
          <p:cNvSpPr txBox="1"/>
          <p:nvPr>
            <p:ph idx="1" type="body"/>
          </p:nvPr>
        </p:nvSpPr>
        <p:spPr>
          <a:xfrm>
            <a:off x="386720" y="1303788"/>
            <a:ext cx="7986032" cy="3288212"/>
          </a:xfrm>
          <a:prstGeom prst="rect">
            <a:avLst/>
          </a:prstGeom>
          <a:noFill/>
          <a:ln>
            <a:noFill/>
          </a:ln>
        </p:spPr>
        <p:txBody>
          <a:bodyPr anchorCtr="0" anchor="t" bIns="91425" lIns="91425" spcFirstLastPara="1" rIns="91425" wrap="square" tIns="91425">
            <a:noAutofit/>
          </a:bodyPr>
          <a:lstStyle>
            <a:lvl1pPr indent="-355600" lvl="0" marL="457200" marR="0" rtl="0" algn="l">
              <a:spcBef>
                <a:spcPts val="900"/>
              </a:spcBef>
              <a:spcAft>
                <a:spcPts val="0"/>
              </a:spcAft>
              <a:buClr>
                <a:schemeClr val="accent1"/>
              </a:buClr>
              <a:buSzPts val="2000"/>
              <a:buFont typeface="Arial"/>
              <a:buChar char="•"/>
              <a:defRPr sz="2000">
                <a:solidFill>
                  <a:srgbClr val="000000"/>
                </a:solidFill>
                <a:latin typeface="Arial"/>
                <a:ea typeface="Arial"/>
                <a:cs typeface="Arial"/>
                <a:sym typeface="Arial"/>
              </a:defRPr>
            </a:lvl1pPr>
            <a:lvl2pPr indent="-330200" lvl="1" marL="9144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2pPr>
            <a:lvl3pPr indent="-330200" lvl="2" marL="13716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3pPr>
            <a:lvl4pPr indent="-330200" lvl="3" marL="1828800" marR="0" rtl="0" algn="l">
              <a:spcBef>
                <a:spcPts val="320"/>
              </a:spcBef>
              <a:spcAft>
                <a:spcPts val="0"/>
              </a:spcAft>
              <a:buClr>
                <a:schemeClr val="accent5"/>
              </a:buClr>
              <a:buSzPts val="1600"/>
              <a:buFont typeface="Arial"/>
              <a:buChar char="–"/>
              <a:defRPr b="0" i="0" sz="1600" u="none" cap="none" strike="noStrike">
                <a:solidFill>
                  <a:srgbClr val="000000"/>
                </a:solidFill>
                <a:latin typeface="Arial"/>
                <a:ea typeface="Arial"/>
                <a:cs typeface="Arial"/>
                <a:sym typeface="Arial"/>
              </a:defRPr>
            </a:lvl4pPr>
            <a:lvl5pPr indent="-317500" lvl="4" marL="2286000" marR="0" rtl="0" algn="l">
              <a:spcBef>
                <a:spcPts val="28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5"/>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6"/>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Arial"/>
                <a:ea typeface="Arial"/>
                <a:cs typeface="Arial"/>
                <a:sym typeface="Arial"/>
              </a:defRPr>
            </a:lvl1pPr>
            <a:lvl2pPr indent="0" lvl="1" marL="0" marR="0" rtl="0" algn="r">
              <a:spcBef>
                <a:spcPts val="0"/>
              </a:spcBef>
              <a:buNone/>
              <a:defRPr sz="1200">
                <a:solidFill>
                  <a:srgbClr val="888888"/>
                </a:solidFill>
                <a:latin typeface="Arial"/>
                <a:ea typeface="Arial"/>
                <a:cs typeface="Arial"/>
                <a:sym typeface="Arial"/>
              </a:defRPr>
            </a:lvl2pPr>
            <a:lvl3pPr indent="0" lvl="2" marL="0" marR="0" rtl="0" algn="r">
              <a:spcBef>
                <a:spcPts val="0"/>
              </a:spcBef>
              <a:buNone/>
              <a:defRPr sz="1200">
                <a:solidFill>
                  <a:srgbClr val="888888"/>
                </a:solidFill>
                <a:latin typeface="Arial"/>
                <a:ea typeface="Arial"/>
                <a:cs typeface="Arial"/>
                <a:sym typeface="Arial"/>
              </a:defRPr>
            </a:lvl3pPr>
            <a:lvl4pPr indent="0" lvl="3" marL="0" marR="0" rtl="0" algn="r">
              <a:spcBef>
                <a:spcPts val="0"/>
              </a:spcBef>
              <a:buNone/>
              <a:defRPr sz="1200">
                <a:solidFill>
                  <a:srgbClr val="888888"/>
                </a:solidFill>
                <a:latin typeface="Arial"/>
                <a:ea typeface="Arial"/>
                <a:cs typeface="Arial"/>
                <a:sym typeface="Arial"/>
              </a:defRPr>
            </a:lvl4pPr>
            <a:lvl5pPr indent="0" lvl="4" marL="0" marR="0" rtl="0" algn="r">
              <a:spcBef>
                <a:spcPts val="0"/>
              </a:spcBef>
              <a:buNone/>
              <a:defRPr sz="1200">
                <a:solidFill>
                  <a:srgbClr val="888888"/>
                </a:solidFill>
                <a:latin typeface="Arial"/>
                <a:ea typeface="Arial"/>
                <a:cs typeface="Arial"/>
                <a:sym typeface="Arial"/>
              </a:defRPr>
            </a:lvl5pPr>
            <a:lvl6pPr indent="0" lvl="5" marL="0" marR="0" rtl="0" algn="r">
              <a:spcBef>
                <a:spcPts val="0"/>
              </a:spcBef>
              <a:buNone/>
              <a:defRPr sz="1200">
                <a:solidFill>
                  <a:srgbClr val="888888"/>
                </a:solidFill>
                <a:latin typeface="Arial"/>
                <a:ea typeface="Arial"/>
                <a:cs typeface="Arial"/>
                <a:sym typeface="Arial"/>
              </a:defRPr>
            </a:lvl6pPr>
            <a:lvl7pPr indent="0" lvl="6" marL="0" marR="0" rtl="0" algn="r">
              <a:spcBef>
                <a:spcPts val="0"/>
              </a:spcBef>
              <a:buNone/>
              <a:defRPr sz="1200">
                <a:solidFill>
                  <a:srgbClr val="888888"/>
                </a:solidFill>
                <a:latin typeface="Arial"/>
                <a:ea typeface="Arial"/>
                <a:cs typeface="Arial"/>
                <a:sym typeface="Arial"/>
              </a:defRPr>
            </a:lvl7pPr>
            <a:lvl8pPr indent="0" lvl="7" marL="0" marR="0" rtl="0" algn="r">
              <a:spcBef>
                <a:spcPts val="0"/>
              </a:spcBef>
              <a:buNone/>
              <a:defRPr sz="1200">
                <a:solidFill>
                  <a:srgbClr val="888888"/>
                </a:solidFill>
                <a:latin typeface="Arial"/>
                <a:ea typeface="Arial"/>
                <a:cs typeface="Arial"/>
                <a:sym typeface="Arial"/>
              </a:defRPr>
            </a:lvl8pPr>
            <a:lvl9pPr indent="0" lvl="8" marL="0" marR="0" rtl="0" algn="r">
              <a:spcBef>
                <a:spcPts val="0"/>
              </a:spcBef>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
  <p:cSld name="Title Slide_A">
    <p:bg>
      <p:bgPr>
        <a:solidFill>
          <a:schemeClr val="lt1"/>
        </a:solidFill>
      </p:bgPr>
    </p:bg>
    <p:spTree>
      <p:nvGrpSpPr>
        <p:cNvPr id="38" name="Shape 38"/>
        <p:cNvGrpSpPr/>
        <p:nvPr/>
      </p:nvGrpSpPr>
      <p:grpSpPr>
        <a:xfrm>
          <a:off x="0" y="0"/>
          <a:ext cx="0" cy="0"/>
          <a:chOff x="0" y="0"/>
          <a:chExt cx="0" cy="0"/>
        </a:xfrm>
      </p:grpSpPr>
      <p:pic>
        <p:nvPicPr>
          <p:cNvPr descr="15-0192_MG_1945.jpg" id="39" name="Google Shape;39;p7"/>
          <p:cNvPicPr preferRelativeResize="0"/>
          <p:nvPr/>
        </p:nvPicPr>
        <p:blipFill rotWithShape="1">
          <a:blip r:embed="rId2">
            <a:alphaModFix/>
          </a:blip>
          <a:srcRect b="0" l="0" r="0" t="0"/>
          <a:stretch/>
        </p:blipFill>
        <p:spPr>
          <a:xfrm>
            <a:off x="0" y="0"/>
            <a:ext cx="9144000" cy="5152644"/>
          </a:xfrm>
          <a:prstGeom prst="rect">
            <a:avLst/>
          </a:prstGeom>
          <a:noFill/>
          <a:ln>
            <a:noFill/>
          </a:ln>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43319" y="327040"/>
            <a:ext cx="7794569" cy="857250"/>
          </a:xfrm>
          <a:prstGeom prst="rect">
            <a:avLst/>
          </a:prstGeom>
          <a:noFill/>
          <a:ln>
            <a:noFill/>
          </a:ln>
        </p:spPr>
        <p:txBody>
          <a:bodyPr anchorCtr="0" anchor="b" bIns="91425" lIns="91425" spcFirstLastPara="1" rIns="91425" wrap="square" tIns="91425">
            <a:noAutofit/>
          </a:bodyPr>
          <a:lstStyle>
            <a:lvl1pPr lvl="0" marR="0" rtl="0" algn="l">
              <a:spcBef>
                <a:spcPts val="0"/>
              </a:spcBef>
              <a:spcAft>
                <a:spcPts val="0"/>
              </a:spcAft>
              <a:buClr>
                <a:srgbClr val="861119"/>
              </a:buClr>
              <a:buSzPts val="2800"/>
              <a:buFont typeface="Arial"/>
              <a:buNone/>
              <a:defRPr b="1" i="0" sz="2800" u="none" cap="none" strike="noStrike">
                <a:solidFill>
                  <a:srgbClr val="86111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nvSpPr>
        <p:spPr>
          <a:xfrm>
            <a:off x="76337" y="150935"/>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 name="Google Shape;12;p1"/>
          <p:cNvSpPr txBox="1"/>
          <p:nvPr>
            <p:ph idx="12" type="sldNum"/>
          </p:nvPr>
        </p:nvSpPr>
        <p:spPr>
          <a:xfrm>
            <a:off x="6774061" y="4688375"/>
            <a:ext cx="21336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1200" u="none">
                <a:solidFill>
                  <a:srgbClr val="888888"/>
                </a:solidFill>
                <a:latin typeface="Arial"/>
                <a:ea typeface="Arial"/>
                <a:cs typeface="Arial"/>
                <a:sym typeface="Arial"/>
              </a:defRPr>
            </a:lvl1pPr>
            <a:lvl2pPr indent="0" lvl="1" marL="0" marR="0" rtl="0" algn="r">
              <a:spcBef>
                <a:spcPts val="0"/>
              </a:spcBef>
              <a:buNone/>
              <a:defRPr b="0" sz="1200" u="none">
                <a:solidFill>
                  <a:srgbClr val="888888"/>
                </a:solidFill>
                <a:latin typeface="Arial"/>
                <a:ea typeface="Arial"/>
                <a:cs typeface="Arial"/>
                <a:sym typeface="Arial"/>
              </a:defRPr>
            </a:lvl2pPr>
            <a:lvl3pPr indent="0" lvl="2" marL="0" marR="0" rtl="0" algn="r">
              <a:spcBef>
                <a:spcPts val="0"/>
              </a:spcBef>
              <a:buNone/>
              <a:defRPr b="0" sz="1200" u="none">
                <a:solidFill>
                  <a:srgbClr val="888888"/>
                </a:solidFill>
                <a:latin typeface="Arial"/>
                <a:ea typeface="Arial"/>
                <a:cs typeface="Arial"/>
                <a:sym typeface="Arial"/>
              </a:defRPr>
            </a:lvl3pPr>
            <a:lvl4pPr indent="0" lvl="3" marL="0" marR="0" rtl="0" algn="r">
              <a:spcBef>
                <a:spcPts val="0"/>
              </a:spcBef>
              <a:buNone/>
              <a:defRPr b="0" sz="1200" u="none">
                <a:solidFill>
                  <a:srgbClr val="888888"/>
                </a:solidFill>
                <a:latin typeface="Arial"/>
                <a:ea typeface="Arial"/>
                <a:cs typeface="Arial"/>
                <a:sym typeface="Arial"/>
              </a:defRPr>
            </a:lvl4pPr>
            <a:lvl5pPr indent="0" lvl="4" marL="0" marR="0" rtl="0" algn="r">
              <a:spcBef>
                <a:spcPts val="0"/>
              </a:spcBef>
              <a:buNone/>
              <a:defRPr b="0" sz="1200" u="none">
                <a:solidFill>
                  <a:srgbClr val="888888"/>
                </a:solidFill>
                <a:latin typeface="Arial"/>
                <a:ea typeface="Arial"/>
                <a:cs typeface="Arial"/>
                <a:sym typeface="Arial"/>
              </a:defRPr>
            </a:lvl5pPr>
            <a:lvl6pPr indent="0" lvl="5" marL="0" marR="0" rtl="0" algn="r">
              <a:spcBef>
                <a:spcPts val="0"/>
              </a:spcBef>
              <a:buNone/>
              <a:defRPr b="0" sz="1200" u="none">
                <a:solidFill>
                  <a:srgbClr val="888888"/>
                </a:solidFill>
                <a:latin typeface="Arial"/>
                <a:ea typeface="Arial"/>
                <a:cs typeface="Arial"/>
                <a:sym typeface="Arial"/>
              </a:defRPr>
            </a:lvl6pPr>
            <a:lvl7pPr indent="0" lvl="6" marL="0" marR="0" rtl="0" algn="r">
              <a:spcBef>
                <a:spcPts val="0"/>
              </a:spcBef>
              <a:buNone/>
              <a:defRPr b="0" sz="1200" u="none">
                <a:solidFill>
                  <a:srgbClr val="888888"/>
                </a:solidFill>
                <a:latin typeface="Arial"/>
                <a:ea typeface="Arial"/>
                <a:cs typeface="Arial"/>
                <a:sym typeface="Arial"/>
              </a:defRPr>
            </a:lvl7pPr>
            <a:lvl8pPr indent="0" lvl="7" marL="0" marR="0" rtl="0" algn="r">
              <a:spcBef>
                <a:spcPts val="0"/>
              </a:spcBef>
              <a:buNone/>
              <a:defRPr b="0" sz="1200" u="none">
                <a:solidFill>
                  <a:srgbClr val="888888"/>
                </a:solidFill>
                <a:latin typeface="Arial"/>
                <a:ea typeface="Arial"/>
                <a:cs typeface="Arial"/>
                <a:sym typeface="Arial"/>
              </a:defRPr>
            </a:lvl8pPr>
            <a:lvl9pPr indent="0" lvl="8" marL="0" marR="0" rtl="0" algn="r">
              <a:spcBef>
                <a:spcPts val="0"/>
              </a:spcBef>
              <a:buNone/>
              <a:defRPr b="0" sz="1200" u="non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sol-lux.com/" TargetMode="External"/><Relationship Id="rId4" Type="http://schemas.openxmlformats.org/officeDocument/2006/relationships/image" Target="../media/image13.png"/><Relationship Id="rId5" Type="http://schemas.openxmlformats.org/officeDocument/2006/relationships/hyperlink" Target="https://www.sol-lux.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lutron.com/TechnicalDocumentLibrary/3671319_Resi_Consumer_Brochure_lr_sg.pdf" TargetMode="External"/><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hyperlink" Target="https://www.lutron.com/TechnicalDocumentLibrary/3671319_Resi_Consumer_Brochure_lr_sg.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digikey.com/product-detail/en/KITXMC48IOTAWSWIFITOBO1/KITXMC48IOTAWSWIFITOBO1-ND/9816150?utm_campaign=buynow&amp;utm_medium=aggregator&amp;curr=usd&amp;utm_source=octopart" TargetMode="External"/><Relationship Id="rId4" Type="http://schemas.openxmlformats.org/officeDocument/2006/relationships/hyperlink" Target="https://www.digikey.com/products/en?keywords=KITXMCPLT2GOXMC4200TOBO1&amp;v=44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hyperlink" Target="https://cdn.trendir.com/wp-content/uploads/old/house-design/assets_c/2015/02/modern-day-bauhaus-home-contemporary-masterpiece-1-thumb-1200xauto-51484.jpg" TargetMode="External"/><Relationship Id="rId7" Type="http://schemas.openxmlformats.org/officeDocument/2006/relationships/hyperlink" Target="https://paganroots.tumblr.com/" TargetMode="External"/><Relationship Id="rId8" Type="http://schemas.openxmlformats.org/officeDocument/2006/relationships/hyperlink" Target="https://www.quora.com/What-was-a-knights-home-like-during-the-Middle-Ag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coast.noaa.gov/slr/"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hyperlink" Target="https://www.manhattan2.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hyperlink" Target="https://www.pellabranch.com/webres/Image/misc/2018-window-glass-option-header.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8"/>
          <p:cNvSpPr/>
          <p:nvPr/>
        </p:nvSpPr>
        <p:spPr>
          <a:xfrm>
            <a:off x="3660559" y="0"/>
            <a:ext cx="5483441" cy="3556496"/>
          </a:xfrm>
          <a:prstGeom prst="rect">
            <a:avLst/>
          </a:prstGeom>
          <a:solidFill>
            <a:srgbClr val="5C0D1C">
              <a:alpha val="8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UMAwordmark_wtag_white.png" id="45" name="Google Shape;45;p8"/>
          <p:cNvPicPr preferRelativeResize="0"/>
          <p:nvPr/>
        </p:nvPicPr>
        <p:blipFill rotWithShape="1">
          <a:blip r:embed="rId3">
            <a:alphaModFix/>
          </a:blip>
          <a:srcRect b="0" l="0" r="0" t="0"/>
          <a:stretch/>
        </p:blipFill>
        <p:spPr>
          <a:xfrm>
            <a:off x="6845300" y="205020"/>
            <a:ext cx="2125517" cy="423135"/>
          </a:xfrm>
          <a:prstGeom prst="rect">
            <a:avLst/>
          </a:prstGeom>
          <a:noFill/>
          <a:ln>
            <a:noFill/>
          </a:ln>
        </p:spPr>
      </p:pic>
      <p:sp>
        <p:nvSpPr>
          <p:cNvPr id="46" name="Google Shape;46;p8"/>
          <p:cNvSpPr txBox="1"/>
          <p:nvPr/>
        </p:nvSpPr>
        <p:spPr>
          <a:xfrm>
            <a:off x="3981812" y="2394778"/>
            <a:ext cx="4199700" cy="354000"/>
          </a:xfrm>
          <a:prstGeom prst="rect">
            <a:avLst/>
          </a:prstGeom>
          <a:noFill/>
          <a:ln>
            <a:noFill/>
          </a:ln>
        </p:spPr>
        <p:txBody>
          <a:bodyPr anchorCtr="0" anchor="t" bIns="45700" lIns="0" spcFirstLastPara="1" rIns="91425" wrap="square" tIns="0">
            <a:noAutofit/>
          </a:bodyPr>
          <a:lstStyle/>
          <a:p>
            <a:pPr indent="0" lvl="0" marL="0" marR="0" rtl="0" algn="l">
              <a:spcBef>
                <a:spcPts val="0"/>
              </a:spcBef>
              <a:spcAft>
                <a:spcPts val="0"/>
              </a:spcAft>
              <a:buNone/>
            </a:pPr>
            <a:r>
              <a:rPr lang="en-US" sz="2000">
                <a:solidFill>
                  <a:schemeClr val="lt1"/>
                </a:solidFill>
              </a:rPr>
              <a:t>Team 6</a:t>
            </a:r>
            <a:endParaRPr sz="2000">
              <a:solidFill>
                <a:schemeClr val="lt1"/>
              </a:solidFill>
              <a:latin typeface="Arial"/>
              <a:ea typeface="Arial"/>
              <a:cs typeface="Arial"/>
              <a:sym typeface="Arial"/>
            </a:endParaRPr>
          </a:p>
        </p:txBody>
      </p:sp>
      <p:sp>
        <p:nvSpPr>
          <p:cNvPr id="47" name="Google Shape;47;p8"/>
          <p:cNvSpPr txBox="1"/>
          <p:nvPr/>
        </p:nvSpPr>
        <p:spPr>
          <a:xfrm>
            <a:off x="3944925" y="690572"/>
            <a:ext cx="4914600" cy="43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2800"/>
              <a:buFont typeface="Arial"/>
              <a:buNone/>
            </a:pPr>
            <a:r>
              <a:rPr b="1" lang="en-US" sz="2800">
                <a:solidFill>
                  <a:schemeClr val="lt1"/>
                </a:solidFill>
              </a:rPr>
              <a:t>SDP ‘21 Preliminary Design Review: Active Window - IoT, Network Controller, and Motor Module</a:t>
            </a:r>
            <a:endParaRPr/>
          </a:p>
        </p:txBody>
      </p:sp>
      <p:sp>
        <p:nvSpPr>
          <p:cNvPr id="48" name="Google Shape;48;p8"/>
          <p:cNvSpPr txBox="1"/>
          <p:nvPr/>
        </p:nvSpPr>
        <p:spPr>
          <a:xfrm>
            <a:off x="4186625" y="2974725"/>
            <a:ext cx="4709700" cy="3459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accent5"/>
              </a:buClr>
              <a:buSzPts val="1200"/>
              <a:buFont typeface="Arial"/>
              <a:buNone/>
            </a:pPr>
            <a:r>
              <a:rPr lang="en-US" sz="1200">
                <a:solidFill>
                  <a:schemeClr val="lt1"/>
                </a:solidFill>
              </a:rPr>
              <a:t>Jonathan Clifford, Frank Cremonini, Griffin Manns, Connor Moore</a:t>
            </a:r>
            <a:endParaRPr sz="1200">
              <a:solidFill>
                <a:schemeClr val="lt1"/>
              </a:solidFill>
            </a:endParaRPr>
          </a:p>
          <a:p>
            <a:pPr indent="0" lvl="0" marL="0" marR="0" rtl="0" algn="r">
              <a:lnSpc>
                <a:spcPct val="100000"/>
              </a:lnSpc>
              <a:spcBef>
                <a:spcPts val="0"/>
              </a:spcBef>
              <a:spcAft>
                <a:spcPts val="0"/>
              </a:spcAft>
              <a:buClr>
                <a:schemeClr val="accent5"/>
              </a:buClr>
              <a:buSzPts val="1200"/>
              <a:buFont typeface="Arial"/>
              <a:buNone/>
            </a:pPr>
            <a:r>
              <a:rPr lang="en-US" sz="1200">
                <a:solidFill>
                  <a:schemeClr val="lt1"/>
                </a:solidFill>
              </a:rPr>
              <a:t>Advisor: Professor Arman Pouraghily</a:t>
            </a:r>
            <a:endParaRPr sz="1200">
              <a:solidFill>
                <a:schemeClr val="lt1"/>
              </a:solidFill>
            </a:endParaRPr>
          </a:p>
          <a:p>
            <a:pPr indent="0" lvl="0" marL="0" marR="0" rtl="0" algn="r">
              <a:lnSpc>
                <a:spcPct val="100000"/>
              </a:lnSpc>
              <a:spcBef>
                <a:spcPts val="0"/>
              </a:spcBef>
              <a:spcAft>
                <a:spcPts val="0"/>
              </a:spcAft>
              <a:buClr>
                <a:schemeClr val="accent5"/>
              </a:buClr>
              <a:buSzPts val="1200"/>
              <a:buFont typeface="Arial"/>
              <a:buNone/>
            </a:pPr>
            <a:r>
              <a:rPr lang="en-US" sz="1200">
                <a:solidFill>
                  <a:schemeClr val="lt1"/>
                </a:solidFill>
              </a:rPr>
              <a:t> Manhattan2 CTO &amp; Contact: Mr. Glenn Weinreb</a:t>
            </a:r>
            <a:endParaRPr sz="12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5" name="Google Shape;135;p17"/>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System Specifications</a:t>
            </a:r>
            <a:endParaRPr sz="2800"/>
          </a:p>
        </p:txBody>
      </p:sp>
      <p:sp>
        <p:nvSpPr>
          <p:cNvPr id="136" name="Google Shape;136;p17"/>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US" sz="1200">
                <a:solidFill>
                  <a:schemeClr val="dk1"/>
                </a:solidFill>
                <a:latin typeface="Times New Roman"/>
                <a:ea typeface="Times New Roman"/>
                <a:cs typeface="Times New Roman"/>
                <a:sym typeface="Times New Roman"/>
              </a:rPr>
              <a:t>The Active Window Subsystems consisting of the Network Master Controller, IoT/Phone Application, and the Motor Module will meet or exceed the following specifications: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Capable of receiving signals from Amazon Web Services (AWS) for direct communication between the user and the rest of the system.</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Capable of transmitting commands from the Android Application through AWS to the Network Master Controller that drives a stepper motor driver, which in turn adjusts a window.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User interaction via an Android Phone Application that transmits data via AWS to the controllers. This Application will include a user interface to control and monitor window status.</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The Network Master Controller’s size is as small as possible in order to maximize installation in a home (i.g., fit within a wall in a home).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DC Stepper Motor and Driver,  will utilize a 24V power supply and use a pulley system solution that can adjust the window via commands. This pulley system will physically lower and raise the test window once it receives the proper command.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In addition, there will also be a manual override switch for the test window that is capable of bypassing the Android Application and will raise or lower the window when it is flipped. </a:t>
            </a:r>
            <a:endParaRPr sz="1200">
              <a:solidFill>
                <a:schemeClr val="dk1"/>
              </a:solidFill>
              <a:latin typeface="Times New Roman"/>
              <a:ea typeface="Times New Roman"/>
              <a:cs typeface="Times New Roman"/>
              <a:sym typeface="Times New Roman"/>
            </a:endParaRPr>
          </a:p>
          <a:p>
            <a:pPr indent="-304800" lvl="0" marL="457200" rtl="0" algn="l">
              <a:lnSpc>
                <a:spcPct val="150000"/>
              </a:lnSpc>
              <a:spcBef>
                <a:spcPts val="0"/>
              </a:spcBef>
              <a:spcAft>
                <a:spcPts val="0"/>
              </a:spcAft>
              <a:buClr>
                <a:schemeClr val="dk1"/>
              </a:buClr>
              <a:buSzPts val="1200"/>
              <a:buFont typeface="Times New Roman"/>
              <a:buAutoNum type="arabicParenR"/>
            </a:pPr>
            <a:r>
              <a:rPr lang="en-US" sz="1200">
                <a:solidFill>
                  <a:schemeClr val="dk1"/>
                </a:solidFill>
                <a:latin typeface="Times New Roman"/>
                <a:ea typeface="Times New Roman"/>
                <a:cs typeface="Times New Roman"/>
                <a:sym typeface="Times New Roman"/>
              </a:rPr>
              <a:t>In the event of external network failure, the Android Application is capable of sending commands to the Network Master Controller via a Peer to Peer connection.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p18"/>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Related Solutions</a:t>
            </a:r>
            <a:endParaRPr sz="2800"/>
          </a:p>
        </p:txBody>
      </p:sp>
      <p:sp>
        <p:nvSpPr>
          <p:cNvPr id="144" name="Google Shape;144;p18"/>
          <p:cNvSpPr txBox="1"/>
          <p:nvPr/>
        </p:nvSpPr>
        <p:spPr>
          <a:xfrm>
            <a:off x="0" y="597700"/>
            <a:ext cx="54405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1800" u="sng">
                <a:solidFill>
                  <a:schemeClr val="hlink"/>
                </a:solidFill>
                <a:latin typeface="Times New Roman"/>
                <a:ea typeface="Times New Roman"/>
                <a:cs typeface="Times New Roman"/>
                <a:sym typeface="Times New Roman"/>
                <a:hlinkClick r:id="rId3"/>
              </a:rPr>
              <a:t>Sol-Lux</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800"/>
              <a:t>	Sol-Lux is an automatic Solar-Powered window blind system that automatically adjusts itself to variations in sunlight throughout the day. </a:t>
            </a:r>
            <a:endParaRPr sz="1800"/>
          </a:p>
          <a:p>
            <a:pPr indent="-342900" lvl="0" marL="457200" rtl="0" algn="l">
              <a:spcBef>
                <a:spcPts val="0"/>
              </a:spcBef>
              <a:spcAft>
                <a:spcPts val="0"/>
              </a:spcAft>
              <a:buSzPts val="1800"/>
              <a:buChar char="●"/>
            </a:pPr>
            <a:r>
              <a:rPr b="1" lang="en-US" sz="1800"/>
              <a:t>Pros: </a:t>
            </a:r>
            <a:r>
              <a:rPr lang="en-US" sz="1800"/>
              <a:t>Shade automatically blocks sunlight when it detects sunlight, and generates its own power to open and close shade</a:t>
            </a:r>
            <a:endParaRPr sz="1800"/>
          </a:p>
          <a:p>
            <a:pPr indent="-342900" lvl="0" marL="457200" rtl="0" algn="l">
              <a:spcBef>
                <a:spcPts val="0"/>
              </a:spcBef>
              <a:spcAft>
                <a:spcPts val="0"/>
              </a:spcAft>
              <a:buSzPts val="1800"/>
              <a:buChar char="●"/>
            </a:pPr>
            <a:r>
              <a:rPr b="1" lang="en-US" sz="1800"/>
              <a:t>Cons: </a:t>
            </a:r>
            <a:r>
              <a:rPr lang="en-US" sz="1800"/>
              <a:t>The shades are independent devices and have no system for data monitoring or components for user control.  </a:t>
            </a:r>
            <a:endParaRPr sz="1800"/>
          </a:p>
          <a:p>
            <a:pPr indent="0" lvl="0" marL="0" rtl="0" algn="l">
              <a:spcBef>
                <a:spcPts val="0"/>
              </a:spcBef>
              <a:spcAft>
                <a:spcPts val="0"/>
              </a:spcAft>
              <a:buNone/>
            </a:pPr>
            <a:r>
              <a:t/>
            </a:r>
            <a:endParaRPr sz="900"/>
          </a:p>
        </p:txBody>
      </p:sp>
      <p:pic>
        <p:nvPicPr>
          <p:cNvPr id="145" name="Google Shape;145;p18"/>
          <p:cNvPicPr preferRelativeResize="0"/>
          <p:nvPr/>
        </p:nvPicPr>
        <p:blipFill>
          <a:blip r:embed="rId4">
            <a:alphaModFix/>
          </a:blip>
          <a:stretch>
            <a:fillRect/>
          </a:stretch>
        </p:blipFill>
        <p:spPr>
          <a:xfrm>
            <a:off x="5440500" y="1869725"/>
            <a:ext cx="3703450" cy="1404055"/>
          </a:xfrm>
          <a:prstGeom prst="rect">
            <a:avLst/>
          </a:prstGeom>
          <a:noFill/>
          <a:ln>
            <a:noFill/>
          </a:ln>
        </p:spPr>
      </p:pic>
      <p:sp>
        <p:nvSpPr>
          <p:cNvPr id="146" name="Google Shape;146;p18"/>
          <p:cNvSpPr txBox="1"/>
          <p:nvPr/>
        </p:nvSpPr>
        <p:spPr>
          <a:xfrm>
            <a:off x="7700325" y="3205275"/>
            <a:ext cx="3497100" cy="1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00" u="sng">
                <a:solidFill>
                  <a:schemeClr val="hlink"/>
                </a:solidFill>
                <a:hlinkClick r:id="rId5"/>
              </a:rPr>
              <a:t>https://www.sol-lux.com/</a:t>
            </a:r>
            <a:r>
              <a:rPr lang="en-US" sz="700"/>
              <a:t>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53" name="Google Shape;153;p19"/>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Related </a:t>
            </a:r>
            <a:r>
              <a:rPr lang="en-US" sz="2800"/>
              <a:t>Solutions (cont.)</a:t>
            </a:r>
            <a:endParaRPr sz="2800"/>
          </a:p>
        </p:txBody>
      </p:sp>
      <p:sp>
        <p:nvSpPr>
          <p:cNvPr id="154" name="Google Shape;154;p19"/>
          <p:cNvSpPr txBox="1"/>
          <p:nvPr/>
        </p:nvSpPr>
        <p:spPr>
          <a:xfrm>
            <a:off x="0" y="597700"/>
            <a:ext cx="4929300" cy="41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r:id="rId3"/>
              </a:rPr>
              <a:t>Lutron Shades</a:t>
            </a:r>
            <a:endParaRPr sz="1800"/>
          </a:p>
          <a:p>
            <a:pPr indent="457200" lvl="0" marL="0" rtl="0" algn="l">
              <a:spcBef>
                <a:spcPts val="0"/>
              </a:spcBef>
              <a:spcAft>
                <a:spcPts val="0"/>
              </a:spcAft>
              <a:buNone/>
            </a:pPr>
            <a:r>
              <a:rPr lang="en-US" sz="1800"/>
              <a:t>Lutron is the leading company in home lighting automation and also has a automated shading product for home and </a:t>
            </a:r>
            <a:r>
              <a:rPr lang="en-US" sz="1800"/>
              <a:t>commercial</a:t>
            </a:r>
            <a:r>
              <a:rPr lang="en-US" sz="1800"/>
              <a:t> use. </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b="1" lang="en-US" sz="1800"/>
              <a:t>Pros:</a:t>
            </a:r>
            <a:r>
              <a:rPr lang="en-US" sz="1800"/>
              <a:t> </a:t>
            </a:r>
            <a:r>
              <a:rPr lang="en-US" sz="1800"/>
              <a:t>their</a:t>
            </a:r>
            <a:r>
              <a:rPr lang="en-US" sz="1800"/>
              <a:t> network is able to integrate with alexa, google home, and apple homekit to open and close shades including locally placed switches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b="1" lang="en-US" sz="1800"/>
              <a:t>Cons: </a:t>
            </a:r>
            <a:r>
              <a:rPr lang="en-US" sz="1800"/>
              <a:t>their product is focused on opening and closing decorative shades not opening and closing windows. </a:t>
            </a:r>
            <a:endParaRPr sz="1800"/>
          </a:p>
        </p:txBody>
      </p:sp>
      <p:pic>
        <p:nvPicPr>
          <p:cNvPr id="155" name="Google Shape;155;p19"/>
          <p:cNvPicPr preferRelativeResize="0"/>
          <p:nvPr/>
        </p:nvPicPr>
        <p:blipFill>
          <a:blip r:embed="rId4">
            <a:alphaModFix/>
          </a:blip>
          <a:stretch>
            <a:fillRect/>
          </a:stretch>
        </p:blipFill>
        <p:spPr>
          <a:xfrm>
            <a:off x="7000025" y="780525"/>
            <a:ext cx="1814150" cy="2518675"/>
          </a:xfrm>
          <a:prstGeom prst="rect">
            <a:avLst/>
          </a:prstGeom>
          <a:noFill/>
          <a:ln>
            <a:noFill/>
          </a:ln>
        </p:spPr>
      </p:pic>
      <p:pic>
        <p:nvPicPr>
          <p:cNvPr id="156" name="Google Shape;156;p19"/>
          <p:cNvPicPr preferRelativeResize="0"/>
          <p:nvPr/>
        </p:nvPicPr>
        <p:blipFill rotWithShape="1">
          <a:blip r:embed="rId5">
            <a:alphaModFix/>
          </a:blip>
          <a:srcRect b="0" l="0" r="26809" t="25451"/>
          <a:stretch/>
        </p:blipFill>
        <p:spPr>
          <a:xfrm>
            <a:off x="5281225" y="1542750"/>
            <a:ext cx="1814150" cy="3191650"/>
          </a:xfrm>
          <a:prstGeom prst="rect">
            <a:avLst/>
          </a:prstGeom>
          <a:noFill/>
          <a:ln>
            <a:noFill/>
          </a:ln>
        </p:spPr>
      </p:pic>
      <p:sp>
        <p:nvSpPr>
          <p:cNvPr id="157" name="Google Shape;157;p19"/>
          <p:cNvSpPr txBox="1"/>
          <p:nvPr/>
        </p:nvSpPr>
        <p:spPr>
          <a:xfrm>
            <a:off x="7000025" y="3178950"/>
            <a:ext cx="2067900" cy="2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chemeClr val="hlink"/>
                </a:solidFill>
                <a:hlinkClick r:id="rId6"/>
              </a:rPr>
              <a:t>https://www.lutron.com/TechnicalDocumentLibrary/3671319_Resi_Consumer_Brochure_lr_sg.pdf</a:t>
            </a:r>
            <a:r>
              <a:rPr lang="en-US" sz="500"/>
              <a:t> </a:t>
            </a:r>
            <a:endParaRPr sz="5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4" name="Google Shape;164;p20"/>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Preliminary Hardware Design</a:t>
            </a:r>
            <a:endParaRPr sz="2800"/>
          </a:p>
        </p:txBody>
      </p:sp>
      <p:pic>
        <p:nvPicPr>
          <p:cNvPr id="165" name="Google Shape;165;p20"/>
          <p:cNvPicPr preferRelativeResize="0"/>
          <p:nvPr/>
        </p:nvPicPr>
        <p:blipFill>
          <a:blip r:embed="rId3">
            <a:alphaModFix/>
          </a:blip>
          <a:stretch>
            <a:fillRect/>
          </a:stretch>
        </p:blipFill>
        <p:spPr>
          <a:xfrm>
            <a:off x="1818875" y="659075"/>
            <a:ext cx="5506236" cy="4303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72" name="Google Shape;172;p21"/>
          <p:cNvSpPr txBox="1"/>
          <p:nvPr/>
        </p:nvSpPr>
        <p:spPr>
          <a:xfrm>
            <a:off x="0" y="-3945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Preliminary Software Design</a:t>
            </a:r>
            <a:endParaRPr sz="2800"/>
          </a:p>
        </p:txBody>
      </p:sp>
      <p:pic>
        <p:nvPicPr>
          <p:cNvPr id="173" name="Google Shape;173;p21"/>
          <p:cNvPicPr preferRelativeResize="0"/>
          <p:nvPr/>
        </p:nvPicPr>
        <p:blipFill>
          <a:blip r:embed="rId3">
            <a:alphaModFix/>
          </a:blip>
          <a:stretch>
            <a:fillRect/>
          </a:stretch>
        </p:blipFill>
        <p:spPr>
          <a:xfrm>
            <a:off x="1779975" y="558250"/>
            <a:ext cx="5339900" cy="43432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0" name="Google Shape;180;p22"/>
          <p:cNvSpPr txBox="1"/>
          <p:nvPr/>
        </p:nvSpPr>
        <p:spPr>
          <a:xfrm>
            <a:off x="0" y="-3945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Preliminary Software Design - App</a:t>
            </a:r>
            <a:endParaRPr sz="2800"/>
          </a:p>
        </p:txBody>
      </p:sp>
      <p:sp>
        <p:nvSpPr>
          <p:cNvPr id="181" name="Google Shape;181;p22"/>
          <p:cNvSpPr txBox="1"/>
          <p:nvPr/>
        </p:nvSpPr>
        <p:spPr>
          <a:xfrm>
            <a:off x="0" y="621275"/>
            <a:ext cx="9144000" cy="41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pic>
        <p:nvPicPr>
          <p:cNvPr id="182" name="Google Shape;182;p22"/>
          <p:cNvPicPr preferRelativeResize="0"/>
          <p:nvPr/>
        </p:nvPicPr>
        <p:blipFill>
          <a:blip r:embed="rId3">
            <a:alphaModFix/>
          </a:blip>
          <a:stretch>
            <a:fillRect/>
          </a:stretch>
        </p:blipFill>
        <p:spPr>
          <a:xfrm>
            <a:off x="2932400" y="574125"/>
            <a:ext cx="2884826" cy="4409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9" name="Google Shape;189;p23"/>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Custom Hardware Solution</a:t>
            </a:r>
            <a:endParaRPr sz="2800"/>
          </a:p>
        </p:txBody>
      </p:sp>
      <p:sp>
        <p:nvSpPr>
          <p:cNvPr id="190" name="Google Shape;190;p23"/>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457200" lvl="0" marL="0" rtl="0" algn="l">
              <a:lnSpc>
                <a:spcPct val="150000"/>
              </a:lnSpc>
              <a:spcBef>
                <a:spcPts val="0"/>
              </a:spcBef>
              <a:spcAft>
                <a:spcPts val="0"/>
              </a:spcAft>
              <a:buClr>
                <a:schemeClr val="dk1"/>
              </a:buClr>
              <a:buSzPts val="1100"/>
              <a:buFont typeface="Arial"/>
              <a:buNone/>
            </a:pPr>
            <a:r>
              <a:rPr b="1" lang="en-US">
                <a:solidFill>
                  <a:schemeClr val="dk1"/>
                </a:solidFill>
                <a:latin typeface="Times New Roman"/>
                <a:ea typeface="Times New Roman"/>
                <a:cs typeface="Times New Roman"/>
                <a:sym typeface="Times New Roman"/>
              </a:rPr>
              <a:t>Specifics</a:t>
            </a:r>
            <a:r>
              <a:rPr lang="en-US">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XMC-4800, </a:t>
            </a:r>
            <a:r>
              <a:rPr lang="en-US"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KITXMC48IOTAWSWIFITOBO1</a:t>
            </a:r>
            <a:r>
              <a:rPr lang="en-US">
                <a:solidFill>
                  <a:schemeClr val="dk1"/>
                </a:solidFill>
                <a:latin typeface="Times New Roman"/>
                <a:ea typeface="Times New Roman"/>
                <a:cs typeface="Times New Roman"/>
                <a:sym typeface="Times New Roman"/>
              </a:rPr>
              <a:t>, Evaluation board </a:t>
            </a:r>
            <a:r>
              <a:rPr lang="en-US">
                <a:solidFill>
                  <a:schemeClr val="dk1"/>
                </a:solidFill>
                <a:latin typeface="Times New Roman"/>
                <a:ea typeface="Times New Roman"/>
                <a:cs typeface="Times New Roman"/>
                <a:sym typeface="Times New Roman"/>
              </a:rPr>
              <a:t>for the main microprocessor on the Network Controller.</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The Network Master Controller will have 1 Ethernet Port Protocol for communication with the outside world, and a CANBus data connector for interface with the rest of the system. </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XMC-4200, </a:t>
            </a:r>
            <a:r>
              <a:rPr lang="en-US">
                <a:solidFill>
                  <a:schemeClr val="dk1"/>
                </a:solidFill>
                <a:latin typeface="Times New Roman"/>
                <a:ea typeface="Times New Roman"/>
                <a:cs typeface="Times New Roman"/>
                <a:sym typeface="Times New Roman"/>
              </a:rPr>
              <a:t> </a:t>
            </a:r>
            <a:r>
              <a:rPr lang="en-US" u="sng">
                <a:solidFill>
                  <a:srgbClr val="1155CC"/>
                </a:solidFill>
                <a:highlight>
                  <a:srgbClr val="FFFFFF"/>
                </a:highlight>
                <a:latin typeface="Times New Roman"/>
                <a:ea typeface="Times New Roman"/>
                <a:cs typeface="Times New Roman"/>
                <a:sym typeface="Times New Roman"/>
                <a:hlinkClick r:id="rId4">
                  <a:extLst>
                    <a:ext uri="{A12FA001-AC4F-418D-AE19-62706E023703}">
                      <ahyp:hlinkClr val="tx"/>
                    </a:ext>
                  </a:extLst>
                </a:hlinkClick>
              </a:rPr>
              <a:t>KITXMCPLT2GOXMC4200TOBO1</a:t>
            </a:r>
            <a:r>
              <a:rPr lang="en-US">
                <a:solidFill>
                  <a:srgbClr val="1155CC"/>
                </a:solidFill>
                <a:latin typeface="Times New Roman"/>
                <a:ea typeface="Times New Roman"/>
                <a:cs typeface="Times New Roman"/>
                <a:sym typeface="Times New Roman"/>
              </a:rPr>
              <a:t>,</a:t>
            </a:r>
            <a:r>
              <a:rPr lang="en-US">
                <a:solidFill>
                  <a:schemeClr val="dk1"/>
                </a:solidFill>
                <a:latin typeface="Times New Roman"/>
                <a:ea typeface="Times New Roman"/>
                <a:cs typeface="Times New Roman"/>
                <a:sym typeface="Times New Roman"/>
              </a:rPr>
              <a:t> </a:t>
            </a:r>
            <a:r>
              <a:rPr lang="en-US">
                <a:solidFill>
                  <a:schemeClr val="dk1"/>
                </a:solidFill>
                <a:latin typeface="Times New Roman"/>
                <a:ea typeface="Times New Roman"/>
                <a:cs typeface="Times New Roman"/>
                <a:sym typeface="Times New Roman"/>
              </a:rPr>
              <a:t> microprocessor for the Motor Module, this will listen via CANBus for commands and send instructions to the Stepper Motor. For direct interfacing with the Stepper Motor, the GPIO will be utilized for testing purposes.</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24V 23KM-K066-00V</a:t>
            </a:r>
            <a:r>
              <a:rPr lang="en-US">
                <a:solidFill>
                  <a:schemeClr val="dk1"/>
                </a:solidFill>
                <a:latin typeface="Times New Roman"/>
                <a:ea typeface="Times New Roman"/>
                <a:cs typeface="Times New Roman"/>
                <a:sym typeface="Times New Roman"/>
              </a:rPr>
              <a:t> Stepper </a:t>
            </a:r>
            <a:r>
              <a:rPr lang="en-US">
                <a:solidFill>
                  <a:schemeClr val="dk1"/>
                </a:solidFill>
                <a:latin typeface="Times New Roman"/>
                <a:ea typeface="Times New Roman"/>
                <a:cs typeface="Times New Roman"/>
                <a:sym typeface="Times New Roman"/>
              </a:rPr>
              <a:t>Motor and  A4988 Stepper Driver driving an pulley system for the test window.</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PCB created with only the necessary interfaces for the Network Controller to function properly. </a:t>
            </a:r>
            <a:endParaRPr>
              <a:solidFill>
                <a:schemeClr val="dk1"/>
              </a:solidFill>
              <a:latin typeface="Times New Roman"/>
              <a:ea typeface="Times New Roman"/>
              <a:cs typeface="Times New Roman"/>
              <a:sym typeface="Times New Roman"/>
            </a:endParaRPr>
          </a:p>
          <a:p>
            <a:pPr indent="-317500" lvl="0" marL="9144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A second PCB will be created for the XMC-4200 Microprocessor for the Motor Module, it will also only need the necessary interfaces for it to function properly.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7" name="Google Shape;197;p24"/>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MDR Deliverables</a:t>
            </a:r>
            <a:endParaRPr sz="2800"/>
          </a:p>
        </p:txBody>
      </p:sp>
      <p:sp>
        <p:nvSpPr>
          <p:cNvPr id="198" name="Google Shape;198;p24"/>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2000">
                <a:solidFill>
                  <a:schemeClr val="dk1"/>
                </a:solidFill>
                <a:latin typeface="Times New Roman"/>
                <a:ea typeface="Times New Roman"/>
                <a:cs typeface="Times New Roman"/>
                <a:sym typeface="Times New Roman"/>
              </a:rPr>
              <a:t>For this group’s MDR, we propose that the following are delivered: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AutoNum type="arabicParenR"/>
            </a:pPr>
            <a:r>
              <a:rPr lang="en-US" sz="2000">
                <a:solidFill>
                  <a:schemeClr val="dk1"/>
                </a:solidFill>
                <a:latin typeface="Times New Roman"/>
                <a:ea typeface="Times New Roman"/>
                <a:cs typeface="Times New Roman"/>
                <a:sym typeface="Times New Roman"/>
              </a:rPr>
              <a:t>A fully functioning </a:t>
            </a:r>
            <a:r>
              <a:rPr lang="en-US" sz="2000">
                <a:solidFill>
                  <a:schemeClr val="dk1"/>
                </a:solidFill>
                <a:latin typeface="Times New Roman"/>
                <a:ea typeface="Times New Roman"/>
                <a:cs typeface="Times New Roman"/>
                <a:sym typeface="Times New Roman"/>
              </a:rPr>
              <a:t>connection</a:t>
            </a:r>
            <a:r>
              <a:rPr lang="en-US" sz="2000">
                <a:solidFill>
                  <a:schemeClr val="dk1"/>
                </a:solidFill>
                <a:latin typeface="Times New Roman"/>
                <a:ea typeface="Times New Roman"/>
                <a:cs typeface="Times New Roman"/>
                <a:sym typeface="Times New Roman"/>
              </a:rPr>
              <a:t> between </a:t>
            </a:r>
            <a:r>
              <a:rPr b="1" lang="en-US" sz="2000">
                <a:solidFill>
                  <a:schemeClr val="dk1"/>
                </a:solidFill>
                <a:latin typeface="Times New Roman"/>
                <a:ea typeface="Times New Roman"/>
                <a:cs typeface="Times New Roman"/>
                <a:sym typeface="Times New Roman"/>
              </a:rPr>
              <a:t>AWS </a:t>
            </a:r>
            <a:r>
              <a:rPr lang="en-US" sz="2000">
                <a:solidFill>
                  <a:schemeClr val="dk1"/>
                </a:solidFill>
                <a:latin typeface="Times New Roman"/>
                <a:ea typeface="Times New Roman"/>
                <a:cs typeface="Times New Roman"/>
                <a:sym typeface="Times New Roman"/>
              </a:rPr>
              <a:t>and the </a:t>
            </a:r>
            <a:r>
              <a:rPr b="1" lang="en-US" sz="2000">
                <a:solidFill>
                  <a:schemeClr val="dk1"/>
                </a:solidFill>
                <a:latin typeface="Times New Roman"/>
                <a:ea typeface="Times New Roman"/>
                <a:cs typeface="Times New Roman"/>
                <a:sym typeface="Times New Roman"/>
              </a:rPr>
              <a:t>Android Application</a:t>
            </a:r>
            <a:r>
              <a:rPr lang="en-US"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AutoNum type="arabicParenR"/>
            </a:pPr>
            <a:r>
              <a:rPr lang="en-US" sz="2000">
                <a:solidFill>
                  <a:schemeClr val="dk1"/>
                </a:solidFill>
                <a:latin typeface="Times New Roman"/>
                <a:ea typeface="Times New Roman"/>
                <a:cs typeface="Times New Roman"/>
                <a:sym typeface="Times New Roman"/>
              </a:rPr>
              <a:t>The </a:t>
            </a:r>
            <a:r>
              <a:rPr b="1" lang="en-US" sz="2000">
                <a:solidFill>
                  <a:schemeClr val="dk1"/>
                </a:solidFill>
                <a:latin typeface="Times New Roman"/>
                <a:ea typeface="Times New Roman"/>
                <a:cs typeface="Times New Roman"/>
                <a:sym typeface="Times New Roman"/>
              </a:rPr>
              <a:t>Network Master Controller </a:t>
            </a:r>
            <a:r>
              <a:rPr lang="en-US" sz="2000">
                <a:solidFill>
                  <a:schemeClr val="dk1"/>
                </a:solidFill>
                <a:latin typeface="Times New Roman"/>
                <a:ea typeface="Times New Roman"/>
                <a:cs typeface="Times New Roman"/>
                <a:sym typeface="Times New Roman"/>
              </a:rPr>
              <a:t>is capable of direct connection and sending commands to the </a:t>
            </a:r>
            <a:r>
              <a:rPr b="1" lang="en-US" sz="2000">
                <a:solidFill>
                  <a:schemeClr val="dk1"/>
                </a:solidFill>
                <a:latin typeface="Times New Roman"/>
                <a:ea typeface="Times New Roman"/>
                <a:cs typeface="Times New Roman"/>
                <a:sym typeface="Times New Roman"/>
              </a:rPr>
              <a:t>Motor Module</a:t>
            </a:r>
            <a:r>
              <a:rPr lang="en-US" sz="2000">
                <a:solidFill>
                  <a:schemeClr val="dk1"/>
                </a:solidFill>
                <a:latin typeface="Times New Roman"/>
                <a:ea typeface="Times New Roman"/>
                <a:cs typeface="Times New Roman"/>
                <a:sym typeface="Times New Roman"/>
              </a:rPr>
              <a:t> via CANBus. </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AutoNum type="arabicParenR"/>
            </a:pPr>
            <a:r>
              <a:rPr lang="en-US" sz="2000">
                <a:solidFill>
                  <a:schemeClr val="dk1"/>
                </a:solidFill>
                <a:latin typeface="Times New Roman"/>
                <a:ea typeface="Times New Roman"/>
                <a:cs typeface="Times New Roman"/>
                <a:sym typeface="Times New Roman"/>
              </a:rPr>
              <a:t>The </a:t>
            </a:r>
            <a:r>
              <a:rPr b="1" lang="en-US" sz="2000">
                <a:solidFill>
                  <a:schemeClr val="dk1"/>
                </a:solidFill>
                <a:latin typeface="Times New Roman"/>
                <a:ea typeface="Times New Roman"/>
                <a:cs typeface="Times New Roman"/>
                <a:sym typeface="Times New Roman"/>
              </a:rPr>
              <a:t>Network Master</a:t>
            </a:r>
            <a:r>
              <a:rPr b="1" lang="en-US" sz="2000">
                <a:solidFill>
                  <a:schemeClr val="dk1"/>
                </a:solidFill>
                <a:latin typeface="Times New Roman"/>
                <a:ea typeface="Times New Roman"/>
                <a:cs typeface="Times New Roman"/>
                <a:sym typeface="Times New Roman"/>
              </a:rPr>
              <a:t> Controller</a:t>
            </a:r>
            <a:r>
              <a:rPr lang="en-US" sz="2000">
                <a:solidFill>
                  <a:schemeClr val="dk1"/>
                </a:solidFill>
                <a:latin typeface="Times New Roman"/>
                <a:ea typeface="Times New Roman"/>
                <a:cs typeface="Times New Roman"/>
                <a:sym typeface="Times New Roman"/>
              </a:rPr>
              <a:t> is capable of connection to </a:t>
            </a:r>
            <a:r>
              <a:rPr b="1" lang="en-US" sz="2000">
                <a:solidFill>
                  <a:schemeClr val="dk1"/>
                </a:solidFill>
                <a:latin typeface="Times New Roman"/>
                <a:ea typeface="Times New Roman"/>
                <a:cs typeface="Times New Roman"/>
                <a:sym typeface="Times New Roman"/>
              </a:rPr>
              <a:t>AWS </a:t>
            </a:r>
            <a:r>
              <a:rPr lang="en-US" sz="2000">
                <a:solidFill>
                  <a:schemeClr val="dk1"/>
                </a:solidFill>
                <a:latin typeface="Times New Roman"/>
                <a:ea typeface="Times New Roman"/>
                <a:cs typeface="Times New Roman"/>
                <a:sym typeface="Times New Roman"/>
              </a:rPr>
              <a:t>and can transfer data.</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arenR"/>
            </a:pPr>
            <a:r>
              <a:rPr b="1" lang="en-US" sz="2000">
                <a:latin typeface="Times New Roman"/>
                <a:ea typeface="Times New Roman"/>
                <a:cs typeface="Times New Roman"/>
                <a:sym typeface="Times New Roman"/>
              </a:rPr>
              <a:t>Motor Module</a:t>
            </a:r>
            <a:r>
              <a:rPr lang="en-US" sz="2000">
                <a:latin typeface="Times New Roman"/>
                <a:ea typeface="Times New Roman"/>
                <a:cs typeface="Times New Roman"/>
                <a:sym typeface="Times New Roman"/>
              </a:rPr>
              <a:t> can respond to a command sent from the </a:t>
            </a:r>
            <a:r>
              <a:rPr b="1" lang="en-US" sz="2000">
                <a:solidFill>
                  <a:schemeClr val="dk1"/>
                </a:solidFill>
                <a:latin typeface="Times New Roman"/>
                <a:ea typeface="Times New Roman"/>
                <a:cs typeface="Times New Roman"/>
                <a:sym typeface="Times New Roman"/>
              </a:rPr>
              <a:t>Network Master Controller</a:t>
            </a:r>
            <a:r>
              <a:rPr lang="en-US"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p:txBody>
      </p:sp>
      <p:sp>
        <p:nvSpPr>
          <p:cNvPr id="199" name="Google Shape;199;p24"/>
          <p:cNvSpPr txBox="1"/>
          <p:nvPr/>
        </p:nvSpPr>
        <p:spPr>
          <a:xfrm>
            <a:off x="6991950" y="-36500"/>
            <a:ext cx="673200" cy="733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6" name="Google Shape;206;p25"/>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Cost Estimate &amp; Budgetary Impact</a:t>
            </a:r>
            <a:endParaRPr sz="2800"/>
          </a:p>
        </p:txBody>
      </p:sp>
      <p:sp>
        <p:nvSpPr>
          <p:cNvPr id="207" name="Google Shape;207;p25"/>
          <p:cNvSpPr txBox="1"/>
          <p:nvPr/>
        </p:nvSpPr>
        <p:spPr>
          <a:xfrm>
            <a:off x="0" y="597700"/>
            <a:ext cx="9144000" cy="41367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Times New Roman"/>
              <a:buChar char="●"/>
            </a:pPr>
            <a:r>
              <a:rPr lang="en-US">
                <a:solidFill>
                  <a:schemeClr val="dk1"/>
                </a:solidFill>
                <a:latin typeface="Times New Roman"/>
                <a:ea typeface="Times New Roman"/>
                <a:cs typeface="Times New Roman"/>
                <a:sym typeface="Times New Roman"/>
              </a:rPr>
              <a:t>Costs will be incurred throughout the process of development</a:t>
            </a:r>
            <a:endParaRPr>
              <a:solidFill>
                <a:schemeClr val="dk1"/>
              </a:solidFill>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graphicFrame>
        <p:nvGraphicFramePr>
          <p:cNvPr id="208" name="Google Shape;208;p25"/>
          <p:cNvGraphicFramePr/>
          <p:nvPr/>
        </p:nvGraphicFramePr>
        <p:xfrm>
          <a:off x="982625" y="950125"/>
          <a:ext cx="3000000" cy="3000000"/>
        </p:xfrm>
        <a:graphic>
          <a:graphicData uri="http://schemas.openxmlformats.org/drawingml/2006/table">
            <a:tbl>
              <a:tblPr>
                <a:noFill/>
                <a:tableStyleId>{ADA21308-317C-4473-93D4-231C04904127}</a:tableStyleId>
              </a:tblPr>
              <a:tblGrid>
                <a:gridCol w="3476350"/>
                <a:gridCol w="3476350"/>
              </a:tblGrid>
              <a:tr h="338275">
                <a:tc>
                  <a:txBody>
                    <a:bodyPr/>
                    <a:lstStyle/>
                    <a:p>
                      <a:pPr indent="0" lvl="0" marL="0" rtl="0" algn="l">
                        <a:spcBef>
                          <a:spcPts val="0"/>
                        </a:spcBef>
                        <a:spcAft>
                          <a:spcPts val="0"/>
                        </a:spcAft>
                        <a:buNone/>
                      </a:pPr>
                      <a:r>
                        <a:rPr b="1" lang="en-US"/>
                        <a:t>Part</a:t>
                      </a:r>
                      <a:endParaRPr b="1"/>
                    </a:p>
                  </a:txBody>
                  <a:tcPr marT="91425" marB="91425" marR="91425" marL="91425">
                    <a:lnL cap="flat" cmpd="sng" w="19050">
                      <a:solidFill>
                        <a:srgbClr val="9E9E9E"/>
                      </a:solidFill>
                      <a:prstDash val="solid"/>
                      <a:round/>
                      <a:headEnd len="sm" w="sm" type="none"/>
                      <a:tailEnd len="sm" w="sm" type="none"/>
                    </a:lnL>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a:t>Cost ($)</a:t>
                      </a:r>
                      <a:endParaRPr b="1"/>
                    </a:p>
                  </a:txBody>
                  <a:tcPr marT="91425" marB="91425" marR="91425" marL="91425">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76200">
                      <a:solidFill>
                        <a:srgbClr val="9E9E9E"/>
                      </a:solidFill>
                      <a:prstDash val="solid"/>
                      <a:round/>
                      <a:headEnd len="sm" w="sm" type="none"/>
                      <a:tailEnd len="sm" w="sm" type="none"/>
                    </a:lnB>
                  </a:tcPr>
                </a:tc>
              </a:tr>
              <a:tr h="338275">
                <a:tc>
                  <a:txBody>
                    <a:bodyPr/>
                    <a:lstStyle/>
                    <a:p>
                      <a:pPr indent="0" lvl="0" marL="0" rtl="0" algn="l">
                        <a:spcBef>
                          <a:spcPts val="0"/>
                        </a:spcBef>
                        <a:spcAft>
                          <a:spcPts val="0"/>
                        </a:spcAft>
                        <a:buNone/>
                      </a:pPr>
                      <a:r>
                        <a:rPr lang="en-US" sz="1300"/>
                        <a:t>XMC4800 Evaluation Board</a:t>
                      </a:r>
                      <a:endParaRPr sz="1300"/>
                    </a:p>
                  </a:txBody>
                  <a:tcPr marT="91425" marB="91425" marR="91425" marL="91425">
                    <a:lnT cap="flat" cmpd="sng" w="76200">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US" sz="1300"/>
                        <a:t>$95.93</a:t>
                      </a:r>
                      <a:endParaRPr sz="1300"/>
                    </a:p>
                  </a:txBody>
                  <a:tcPr marT="91425" marB="91425" marR="91425" marL="91425">
                    <a:lnT cap="flat" cmpd="sng" w="76200">
                      <a:solidFill>
                        <a:srgbClr val="9E9E9E"/>
                      </a:solidFill>
                      <a:prstDash val="solid"/>
                      <a:round/>
                      <a:headEnd len="sm" w="sm" type="none"/>
                      <a:tailEnd len="sm" w="sm" type="none"/>
                    </a:lnT>
                  </a:tcPr>
                </a:tc>
              </a:tr>
              <a:tr h="338275">
                <a:tc>
                  <a:txBody>
                    <a:bodyPr/>
                    <a:lstStyle/>
                    <a:p>
                      <a:pPr indent="0" lvl="0" marL="0" rtl="0" algn="l">
                        <a:spcBef>
                          <a:spcPts val="0"/>
                        </a:spcBef>
                        <a:spcAft>
                          <a:spcPts val="0"/>
                        </a:spcAft>
                        <a:buNone/>
                      </a:pPr>
                      <a:r>
                        <a:rPr lang="en-US" sz="1300"/>
                        <a:t>XMC4200 Evaluation Board</a:t>
                      </a:r>
                      <a:endParaRPr sz="1300"/>
                    </a:p>
                  </a:txBody>
                  <a:tcPr marT="91425" marB="91425" marR="91425" marL="91425"/>
                </a:tc>
                <a:tc>
                  <a:txBody>
                    <a:bodyPr/>
                    <a:lstStyle/>
                    <a:p>
                      <a:pPr indent="0" lvl="0" marL="0" rtl="0" algn="l">
                        <a:spcBef>
                          <a:spcPts val="0"/>
                        </a:spcBef>
                        <a:spcAft>
                          <a:spcPts val="0"/>
                        </a:spcAft>
                        <a:buNone/>
                      </a:pPr>
                      <a:r>
                        <a:rPr lang="en-US" sz="1300"/>
                        <a:t>$57.85</a:t>
                      </a:r>
                      <a:endParaRPr sz="1300"/>
                    </a:p>
                  </a:txBody>
                  <a:tcPr marT="91425" marB="91425" marR="91425" marL="91425"/>
                </a:tc>
              </a:tr>
              <a:tr h="338275">
                <a:tc>
                  <a:txBody>
                    <a:bodyPr/>
                    <a:lstStyle/>
                    <a:p>
                      <a:pPr indent="0" lvl="0" marL="0" rtl="0" algn="l">
                        <a:spcBef>
                          <a:spcPts val="0"/>
                        </a:spcBef>
                        <a:spcAft>
                          <a:spcPts val="0"/>
                        </a:spcAft>
                        <a:buNone/>
                      </a:pPr>
                      <a:r>
                        <a:rPr lang="en-US" sz="1300"/>
                        <a:t>24V </a:t>
                      </a:r>
                      <a:r>
                        <a:rPr lang="en-US" sz="1300"/>
                        <a:t>23KM-K066-00V Stepper Motor</a:t>
                      </a:r>
                      <a:endParaRPr sz="1300"/>
                    </a:p>
                  </a:txBody>
                  <a:tcPr marT="91425" marB="91425" marR="91425" marL="91425"/>
                </a:tc>
                <a:tc>
                  <a:txBody>
                    <a:bodyPr/>
                    <a:lstStyle/>
                    <a:p>
                      <a:pPr indent="0" lvl="0" marL="0" rtl="0" algn="l">
                        <a:spcBef>
                          <a:spcPts val="0"/>
                        </a:spcBef>
                        <a:spcAft>
                          <a:spcPts val="0"/>
                        </a:spcAft>
                        <a:buNone/>
                      </a:pPr>
                      <a:r>
                        <a:rPr lang="en-US" sz="1300"/>
                        <a:t>$66.15</a:t>
                      </a:r>
                      <a:endParaRPr sz="1300"/>
                    </a:p>
                  </a:txBody>
                  <a:tcPr marT="91425" marB="91425" marR="91425" marL="91425"/>
                </a:tc>
              </a:tr>
              <a:tr h="338275">
                <a:tc>
                  <a:txBody>
                    <a:bodyPr/>
                    <a:lstStyle/>
                    <a:p>
                      <a:pPr indent="0" lvl="0" marL="0" rtl="0" algn="l">
                        <a:spcBef>
                          <a:spcPts val="0"/>
                        </a:spcBef>
                        <a:spcAft>
                          <a:spcPts val="0"/>
                        </a:spcAft>
                        <a:buNone/>
                      </a:pPr>
                      <a:r>
                        <a:rPr lang="en-US" sz="1300"/>
                        <a:t>A4988 Stepper Driver</a:t>
                      </a:r>
                      <a:endParaRPr sz="1300"/>
                    </a:p>
                  </a:txBody>
                  <a:tcPr marT="91425" marB="91425" marR="91425" marL="91425"/>
                </a:tc>
                <a:tc>
                  <a:txBody>
                    <a:bodyPr/>
                    <a:lstStyle/>
                    <a:p>
                      <a:pPr indent="0" lvl="0" marL="0" rtl="0" algn="l">
                        <a:spcBef>
                          <a:spcPts val="0"/>
                        </a:spcBef>
                        <a:spcAft>
                          <a:spcPts val="0"/>
                        </a:spcAft>
                        <a:buNone/>
                      </a:pPr>
                      <a:r>
                        <a:rPr lang="en-US" sz="1300"/>
                        <a:t>$7.45</a:t>
                      </a:r>
                      <a:endParaRPr sz="1300"/>
                    </a:p>
                  </a:txBody>
                  <a:tcPr marT="91425" marB="91425" marR="91425" marL="91425"/>
                </a:tc>
              </a:tr>
              <a:tr h="338275">
                <a:tc>
                  <a:txBody>
                    <a:bodyPr/>
                    <a:lstStyle/>
                    <a:p>
                      <a:pPr indent="0" lvl="0" marL="0" rtl="0" algn="l">
                        <a:spcBef>
                          <a:spcPts val="0"/>
                        </a:spcBef>
                        <a:spcAft>
                          <a:spcPts val="0"/>
                        </a:spcAft>
                        <a:buNone/>
                      </a:pPr>
                      <a:r>
                        <a:rPr lang="en-US" sz="1300"/>
                        <a:t>XMC4800 Processor</a:t>
                      </a:r>
                      <a:endParaRPr sz="1300"/>
                    </a:p>
                  </a:txBody>
                  <a:tcPr marT="91425" marB="91425" marR="91425" marL="91425"/>
                </a:tc>
                <a:tc>
                  <a:txBody>
                    <a:bodyPr/>
                    <a:lstStyle/>
                    <a:p>
                      <a:pPr indent="0" lvl="0" marL="0" rtl="0" algn="l">
                        <a:spcBef>
                          <a:spcPts val="0"/>
                        </a:spcBef>
                        <a:spcAft>
                          <a:spcPts val="0"/>
                        </a:spcAft>
                        <a:buNone/>
                      </a:pPr>
                      <a:r>
                        <a:rPr lang="en-US" sz="1300"/>
                        <a:t>$23.65 (per processor)</a:t>
                      </a:r>
                      <a:endParaRPr sz="1300"/>
                    </a:p>
                  </a:txBody>
                  <a:tcPr marT="91425" marB="91425" marR="91425" marL="91425"/>
                </a:tc>
              </a:tr>
              <a:tr h="338275">
                <a:tc>
                  <a:txBody>
                    <a:bodyPr/>
                    <a:lstStyle/>
                    <a:p>
                      <a:pPr indent="0" lvl="0" marL="0" rtl="0" algn="l">
                        <a:spcBef>
                          <a:spcPts val="0"/>
                        </a:spcBef>
                        <a:spcAft>
                          <a:spcPts val="0"/>
                        </a:spcAft>
                        <a:buNone/>
                      </a:pPr>
                      <a:r>
                        <a:rPr lang="en-US" sz="1300"/>
                        <a:t>XMC4200 Processor</a:t>
                      </a:r>
                      <a:endParaRPr sz="1300"/>
                    </a:p>
                  </a:txBody>
                  <a:tcPr marT="91425" marB="91425" marR="91425" marL="91425"/>
                </a:tc>
                <a:tc>
                  <a:txBody>
                    <a:bodyPr/>
                    <a:lstStyle/>
                    <a:p>
                      <a:pPr indent="0" lvl="0" marL="0" rtl="0" algn="l">
                        <a:spcBef>
                          <a:spcPts val="0"/>
                        </a:spcBef>
                        <a:spcAft>
                          <a:spcPts val="0"/>
                        </a:spcAft>
                        <a:buNone/>
                      </a:pPr>
                      <a:r>
                        <a:rPr lang="en-US" sz="1300"/>
                        <a:t>$6.31 (per processor)</a:t>
                      </a:r>
                      <a:endParaRPr sz="1300"/>
                    </a:p>
                  </a:txBody>
                  <a:tcPr marT="91425" marB="91425" marR="91425" marL="91425"/>
                </a:tc>
              </a:tr>
              <a:tr h="338275">
                <a:tc>
                  <a:txBody>
                    <a:bodyPr/>
                    <a:lstStyle/>
                    <a:p>
                      <a:pPr indent="0" lvl="0" marL="0" rtl="0" algn="l">
                        <a:spcBef>
                          <a:spcPts val="0"/>
                        </a:spcBef>
                        <a:spcAft>
                          <a:spcPts val="0"/>
                        </a:spcAft>
                        <a:buNone/>
                      </a:pPr>
                      <a:r>
                        <a:rPr lang="en-US" sz="1300"/>
                        <a:t>Estimated PCB Costs</a:t>
                      </a:r>
                      <a:endParaRPr sz="1300"/>
                    </a:p>
                  </a:txBody>
                  <a:tcPr marT="91425" marB="91425" marR="91425" marL="91425"/>
                </a:tc>
                <a:tc>
                  <a:txBody>
                    <a:bodyPr/>
                    <a:lstStyle/>
                    <a:p>
                      <a:pPr indent="0" lvl="0" marL="0" rtl="0" algn="l">
                        <a:spcBef>
                          <a:spcPts val="0"/>
                        </a:spcBef>
                        <a:spcAft>
                          <a:spcPts val="0"/>
                        </a:spcAft>
                        <a:buNone/>
                      </a:pPr>
                      <a:r>
                        <a:rPr lang="en-US" sz="1300"/>
                        <a:t>~$20.00</a:t>
                      </a:r>
                      <a:endParaRPr sz="1300"/>
                    </a:p>
                  </a:txBody>
                  <a:tcPr marT="91425" marB="91425" marR="91425" marL="91425"/>
                </a:tc>
              </a:tr>
              <a:tr h="338275">
                <a:tc>
                  <a:txBody>
                    <a:bodyPr/>
                    <a:lstStyle/>
                    <a:p>
                      <a:pPr indent="0" lvl="0" marL="0" rtl="0" algn="l">
                        <a:spcBef>
                          <a:spcPts val="0"/>
                        </a:spcBef>
                        <a:spcAft>
                          <a:spcPts val="0"/>
                        </a:spcAft>
                        <a:buNone/>
                      </a:pPr>
                      <a:r>
                        <a:rPr lang="en-US" sz="1300"/>
                        <a:t>Pulley</a:t>
                      </a:r>
                      <a:r>
                        <a:rPr lang="en-US" sz="1300"/>
                        <a:t> Parts (wood, hardware, etc.)</a:t>
                      </a:r>
                      <a:endParaRPr sz="1300"/>
                    </a:p>
                  </a:txBody>
                  <a:tcPr marT="91425" marB="91425" marR="91425" marL="91425"/>
                </a:tc>
                <a:tc>
                  <a:txBody>
                    <a:bodyPr/>
                    <a:lstStyle/>
                    <a:p>
                      <a:pPr indent="0" lvl="0" marL="0" rtl="0" algn="l">
                        <a:spcBef>
                          <a:spcPts val="0"/>
                        </a:spcBef>
                        <a:spcAft>
                          <a:spcPts val="0"/>
                        </a:spcAft>
                        <a:buNone/>
                      </a:pPr>
                      <a:r>
                        <a:rPr lang="en-US" sz="1300"/>
                        <a:t>$33.00</a:t>
                      </a:r>
                      <a:endParaRPr sz="1300"/>
                    </a:p>
                  </a:txBody>
                  <a:tcPr marT="91425" marB="91425" marR="91425" marL="91425"/>
                </a:tc>
              </a:tr>
              <a:tr h="338275">
                <a:tc>
                  <a:txBody>
                    <a:bodyPr/>
                    <a:lstStyle/>
                    <a:p>
                      <a:pPr indent="0" lvl="0" marL="0" rtl="0" algn="l">
                        <a:spcBef>
                          <a:spcPts val="0"/>
                        </a:spcBef>
                        <a:spcAft>
                          <a:spcPts val="0"/>
                        </a:spcAft>
                        <a:buNone/>
                      </a:pPr>
                      <a:r>
                        <a:rPr lang="en-US" sz="1300"/>
                        <a:t>Model Window Parts (wood, hardware, etc.)</a:t>
                      </a:r>
                      <a:endParaRPr sz="13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300">
                          <a:solidFill>
                            <a:schemeClr val="dk1"/>
                          </a:solidFill>
                        </a:rPr>
                        <a:t>$20.00 (sans glass)</a:t>
                      </a:r>
                      <a:endParaRPr sz="1300"/>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5" name="Google Shape;215;p26"/>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Cost Estimate &amp; Budgetary Impact</a:t>
            </a:r>
            <a:endParaRPr sz="2800"/>
          </a:p>
        </p:txBody>
      </p:sp>
      <p:sp>
        <p:nvSpPr>
          <p:cNvPr id="216" name="Google Shape;216;p26"/>
          <p:cNvSpPr txBox="1"/>
          <p:nvPr/>
        </p:nvSpPr>
        <p:spPr>
          <a:xfrm>
            <a:off x="0" y="688125"/>
            <a:ext cx="9144000" cy="41367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b="1" lang="en-US" sz="2400">
                <a:solidFill>
                  <a:schemeClr val="dk1"/>
                </a:solidFill>
                <a:latin typeface="Times New Roman"/>
                <a:ea typeface="Times New Roman"/>
                <a:cs typeface="Times New Roman"/>
                <a:sym typeface="Times New Roman"/>
              </a:rPr>
              <a:t>Total:</a:t>
            </a:r>
            <a:r>
              <a:rPr lang="en-US" sz="2400">
                <a:solidFill>
                  <a:schemeClr val="dk1"/>
                </a:solidFill>
                <a:latin typeface="Times New Roman"/>
                <a:ea typeface="Times New Roman"/>
                <a:cs typeface="Times New Roman"/>
                <a:sym typeface="Times New Roman"/>
              </a:rPr>
              <a:t> $330.34</a:t>
            </a:r>
            <a:endParaRPr sz="24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This total leaves us with approximately $170</a:t>
            </a:r>
            <a:endParaRPr sz="2000">
              <a:solidFill>
                <a:schemeClr val="dk1"/>
              </a:solidFill>
              <a:latin typeface="Times New Roman"/>
              <a:ea typeface="Times New Roman"/>
              <a:cs typeface="Times New Roman"/>
              <a:sym typeface="Times New Roman"/>
            </a:endParaRPr>
          </a:p>
          <a:p>
            <a:pPr indent="-355600" lvl="0" marL="4572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Allows room for:</a:t>
            </a:r>
            <a:endParaRPr sz="2000">
              <a:solidFill>
                <a:schemeClr val="dk1"/>
              </a:solidFill>
              <a:latin typeface="Times New Roman"/>
              <a:ea typeface="Times New Roman"/>
              <a:cs typeface="Times New Roman"/>
              <a:sym typeface="Times New Roman"/>
            </a:endParaRPr>
          </a:p>
          <a:p>
            <a:pPr indent="-355600" lvl="1" marL="13716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Part Failure</a:t>
            </a:r>
            <a:endParaRPr sz="2000">
              <a:solidFill>
                <a:schemeClr val="dk1"/>
              </a:solidFill>
              <a:latin typeface="Times New Roman"/>
              <a:ea typeface="Times New Roman"/>
              <a:cs typeface="Times New Roman"/>
              <a:sym typeface="Times New Roman"/>
            </a:endParaRPr>
          </a:p>
          <a:p>
            <a:pPr indent="-355600" lvl="2" marL="18288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Accidental, DOA, etc.</a:t>
            </a:r>
            <a:endParaRPr sz="2000">
              <a:solidFill>
                <a:schemeClr val="dk1"/>
              </a:solidFill>
              <a:latin typeface="Times New Roman"/>
              <a:ea typeface="Times New Roman"/>
              <a:cs typeface="Times New Roman"/>
              <a:sym typeface="Times New Roman"/>
            </a:endParaRPr>
          </a:p>
          <a:p>
            <a:pPr indent="-355600" lvl="1" marL="13716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Expansion</a:t>
            </a:r>
            <a:endParaRPr sz="2000">
              <a:solidFill>
                <a:schemeClr val="dk1"/>
              </a:solidFill>
              <a:latin typeface="Times New Roman"/>
              <a:ea typeface="Times New Roman"/>
              <a:cs typeface="Times New Roman"/>
              <a:sym typeface="Times New Roman"/>
            </a:endParaRPr>
          </a:p>
          <a:p>
            <a:pPr indent="-355600" lvl="1" marL="13716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Potential changes in hardware design</a:t>
            </a:r>
            <a:endParaRPr sz="2000">
              <a:solidFill>
                <a:schemeClr val="dk1"/>
              </a:solidFill>
              <a:latin typeface="Times New Roman"/>
              <a:ea typeface="Times New Roman"/>
              <a:cs typeface="Times New Roman"/>
              <a:sym typeface="Times New Roman"/>
            </a:endParaRPr>
          </a:p>
          <a:p>
            <a:pPr indent="-355600" lvl="1" marL="1371600" rtl="0" algn="l">
              <a:lnSpc>
                <a:spcPct val="150000"/>
              </a:lnSpc>
              <a:spcBef>
                <a:spcPts val="0"/>
              </a:spcBef>
              <a:spcAft>
                <a:spcPts val="0"/>
              </a:spcAft>
              <a:buClr>
                <a:schemeClr val="dk1"/>
              </a:buClr>
              <a:buSzPts val="2000"/>
              <a:buFont typeface="Times New Roman"/>
              <a:buChar char="○"/>
            </a:pPr>
            <a:r>
              <a:rPr lang="en-US" sz="2000">
                <a:solidFill>
                  <a:schemeClr val="dk1"/>
                </a:solidFill>
                <a:latin typeface="Times New Roman"/>
                <a:ea typeface="Times New Roman"/>
                <a:cs typeface="Times New Roman"/>
                <a:sym typeface="Times New Roman"/>
              </a:rPr>
              <a:t>Redundant purchases</a:t>
            </a:r>
            <a:endParaRPr sz="2000">
              <a:solidFill>
                <a:schemeClr val="dk1"/>
              </a:solidFill>
              <a:latin typeface="Times New Roman"/>
              <a:ea typeface="Times New Roman"/>
              <a:cs typeface="Times New Roman"/>
              <a:sym typeface="Times New Roman"/>
            </a:endParaRPr>
          </a:p>
          <a:p>
            <a:pPr indent="0" lvl="0" marL="914400" rtl="0" algn="l">
              <a:lnSpc>
                <a:spcPct val="150000"/>
              </a:lnSpc>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457200" rtl="0" algn="l">
              <a:lnSpc>
                <a:spcPct val="150000"/>
              </a:lnSpc>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5" name="Google Shape;55;p9"/>
          <p:cNvSpPr txBox="1"/>
          <p:nvPr/>
        </p:nvSpPr>
        <p:spPr>
          <a:xfrm>
            <a:off x="2625" y="755000"/>
            <a:ext cx="5945700" cy="41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p>
          <a:p>
            <a:pPr indent="0" lvl="0" marL="914400" rtl="0" algn="l">
              <a:spcBef>
                <a:spcPts val="0"/>
              </a:spcBef>
              <a:spcAft>
                <a:spcPts val="0"/>
              </a:spcAft>
              <a:buNone/>
            </a:pPr>
            <a:r>
              <a:t/>
            </a:r>
            <a:endParaRPr sz="2200"/>
          </a:p>
        </p:txBody>
      </p:sp>
      <p:sp>
        <p:nvSpPr>
          <p:cNvPr id="56" name="Google Shape;56;p9"/>
          <p:cNvSpPr txBox="1"/>
          <p:nvPr>
            <p:ph type="title"/>
          </p:nvPr>
        </p:nvSpPr>
        <p:spPr>
          <a:xfrm>
            <a:off x="386695" y="-102410"/>
            <a:ext cx="7317000" cy="857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US">
                <a:solidFill>
                  <a:schemeClr val="dk1"/>
                </a:solidFill>
              </a:rPr>
              <a:t>Overview</a:t>
            </a:r>
            <a:endParaRPr/>
          </a:p>
        </p:txBody>
      </p:sp>
      <p:sp>
        <p:nvSpPr>
          <p:cNvPr id="57" name="Google Shape;57;p9"/>
          <p:cNvSpPr txBox="1"/>
          <p:nvPr>
            <p:ph idx="1" type="body"/>
          </p:nvPr>
        </p:nvSpPr>
        <p:spPr>
          <a:xfrm>
            <a:off x="386700" y="703325"/>
            <a:ext cx="3750600" cy="3108900"/>
          </a:xfrm>
          <a:prstGeom prst="rect">
            <a:avLst/>
          </a:prstGeom>
        </p:spPr>
        <p:txBody>
          <a:bodyPr anchorCtr="0" anchor="t" bIns="91425" lIns="91425" spcFirstLastPara="1" rIns="91425" wrap="square" tIns="91425">
            <a:noAutofit/>
          </a:bodyPr>
          <a:lstStyle/>
          <a:p>
            <a:pPr indent="0" lvl="0" marL="0" rtl="0" algn="l">
              <a:spcBef>
                <a:spcPts val="900"/>
              </a:spcBef>
              <a:spcAft>
                <a:spcPts val="0"/>
              </a:spcAft>
              <a:buNone/>
            </a:pPr>
            <a:r>
              <a:rPr i="1" lang="en-US"/>
              <a:t>Motivation</a:t>
            </a:r>
            <a:endParaRPr i="1"/>
          </a:p>
          <a:p>
            <a:pPr indent="0" lvl="0" marL="0" rtl="0" algn="l">
              <a:spcBef>
                <a:spcPts val="900"/>
              </a:spcBef>
              <a:spcAft>
                <a:spcPts val="0"/>
              </a:spcAft>
              <a:buNone/>
            </a:pPr>
            <a:r>
              <a:rPr i="1" lang="en-US"/>
              <a:t>Problem Statement</a:t>
            </a:r>
            <a:endParaRPr i="1"/>
          </a:p>
          <a:p>
            <a:pPr indent="0" lvl="0" marL="0" rtl="0" algn="l">
              <a:spcBef>
                <a:spcPts val="900"/>
              </a:spcBef>
              <a:spcAft>
                <a:spcPts val="0"/>
              </a:spcAft>
              <a:buNone/>
            </a:pPr>
            <a:r>
              <a:rPr i="1" lang="en-US"/>
              <a:t>System Specifications</a:t>
            </a:r>
            <a:endParaRPr i="1"/>
          </a:p>
          <a:p>
            <a:pPr indent="0" lvl="0" marL="0" rtl="0" algn="l">
              <a:spcBef>
                <a:spcPts val="900"/>
              </a:spcBef>
              <a:spcAft>
                <a:spcPts val="0"/>
              </a:spcAft>
              <a:buNone/>
            </a:pPr>
            <a:r>
              <a:rPr i="1" lang="en-US"/>
              <a:t>Related Solutions</a:t>
            </a:r>
            <a:endParaRPr i="1"/>
          </a:p>
          <a:p>
            <a:pPr indent="0" lvl="0" marL="0" rtl="0" algn="l">
              <a:spcBef>
                <a:spcPts val="900"/>
              </a:spcBef>
              <a:spcAft>
                <a:spcPts val="0"/>
              </a:spcAft>
              <a:buNone/>
            </a:pPr>
            <a:r>
              <a:rPr i="1" lang="en-US"/>
              <a:t>Block Diagrams</a:t>
            </a:r>
            <a:endParaRPr i="1"/>
          </a:p>
          <a:p>
            <a:pPr indent="0" lvl="0" marL="0" rtl="0" algn="l">
              <a:spcBef>
                <a:spcPts val="900"/>
              </a:spcBef>
              <a:spcAft>
                <a:spcPts val="0"/>
              </a:spcAft>
              <a:buNone/>
            </a:pPr>
            <a:r>
              <a:rPr i="1" lang="en-US"/>
              <a:t>Custom Hardware Solution</a:t>
            </a:r>
            <a:endParaRPr i="1"/>
          </a:p>
          <a:p>
            <a:pPr indent="0" lvl="0" marL="0" rtl="0" algn="l">
              <a:spcBef>
                <a:spcPts val="900"/>
              </a:spcBef>
              <a:spcAft>
                <a:spcPts val="0"/>
              </a:spcAft>
              <a:buNone/>
            </a:pPr>
            <a:r>
              <a:rPr i="1" lang="en-US">
                <a:solidFill>
                  <a:schemeClr val="dk1"/>
                </a:solidFill>
              </a:rPr>
              <a:t>MDR Deliverables</a:t>
            </a:r>
            <a:endParaRPr i="1">
              <a:solidFill>
                <a:schemeClr val="dk1"/>
              </a:solidFill>
            </a:endParaRPr>
          </a:p>
          <a:p>
            <a:pPr indent="0" lvl="0" marL="0" rtl="0" algn="l">
              <a:spcBef>
                <a:spcPts val="900"/>
              </a:spcBef>
              <a:spcAft>
                <a:spcPts val="0"/>
              </a:spcAft>
              <a:buNone/>
            </a:pPr>
            <a:r>
              <a:rPr i="1" lang="en-US">
                <a:solidFill>
                  <a:schemeClr val="dk1"/>
                </a:solidFill>
              </a:rPr>
              <a:t>Cost Estimate</a:t>
            </a:r>
            <a:endParaRPr i="1">
              <a:solidFill>
                <a:schemeClr val="dk1"/>
              </a:solidFill>
            </a:endParaRPr>
          </a:p>
          <a:p>
            <a:pPr indent="0" lvl="0" marL="0" rtl="0" algn="l">
              <a:spcBef>
                <a:spcPts val="900"/>
              </a:spcBef>
              <a:spcAft>
                <a:spcPts val="0"/>
              </a:spcAft>
              <a:buNone/>
            </a:pPr>
            <a:r>
              <a:rPr i="1" lang="en-US">
                <a:solidFill>
                  <a:schemeClr val="dk1"/>
                </a:solidFill>
              </a:rPr>
              <a:t>Project Management</a:t>
            </a:r>
            <a:endParaRPr i="1">
              <a:solidFill>
                <a:schemeClr val="dk1"/>
              </a:solidFill>
            </a:endParaRPr>
          </a:p>
          <a:p>
            <a:pPr indent="0" lvl="0" marL="0" rtl="0" algn="l">
              <a:spcBef>
                <a:spcPts val="900"/>
              </a:spcBef>
              <a:spcAft>
                <a:spcPts val="0"/>
              </a:spcAft>
              <a:buNone/>
            </a:pPr>
            <a:r>
              <a:rPr i="1" lang="en-US">
                <a:solidFill>
                  <a:schemeClr val="dk1"/>
                </a:solidFill>
              </a:rPr>
              <a:t>Questions &amp; Answers</a:t>
            </a:r>
            <a:endParaRPr i="1">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7"/>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3" name="Google Shape;223;p27"/>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Project Management </a:t>
            </a:r>
            <a:endParaRPr sz="2800"/>
          </a:p>
        </p:txBody>
      </p:sp>
      <p:sp>
        <p:nvSpPr>
          <p:cNvPr id="224" name="Google Shape;224;p27"/>
          <p:cNvSpPr txBox="1"/>
          <p:nvPr/>
        </p:nvSpPr>
        <p:spPr>
          <a:xfrm>
            <a:off x="0" y="2216513"/>
            <a:ext cx="3911400" cy="95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Jonathan Clifford</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Team Coordinator &amp; AWS,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Android Application Developer</a:t>
            </a:r>
            <a:endParaRPr sz="10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200"/>
          </a:p>
        </p:txBody>
      </p:sp>
      <p:sp>
        <p:nvSpPr>
          <p:cNvPr id="225" name="Google Shape;225;p27"/>
          <p:cNvSpPr txBox="1"/>
          <p:nvPr/>
        </p:nvSpPr>
        <p:spPr>
          <a:xfrm>
            <a:off x="3227150" y="2216525"/>
            <a:ext cx="3911400" cy="95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Griffin Manns</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Stepper Motor Module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&amp; PCB Designer</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
        <p:nvSpPr>
          <p:cNvPr id="226" name="Google Shape;226;p27"/>
          <p:cNvSpPr txBox="1"/>
          <p:nvPr/>
        </p:nvSpPr>
        <p:spPr>
          <a:xfrm>
            <a:off x="-12" y="4346075"/>
            <a:ext cx="3911400" cy="95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Frank Cremonini</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Network Master Controller</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 &amp; Motor Module Code</a:t>
            </a:r>
            <a:endParaRPr sz="1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
        <p:nvSpPr>
          <p:cNvPr id="227" name="Google Shape;227;p27"/>
          <p:cNvSpPr txBox="1"/>
          <p:nvPr/>
        </p:nvSpPr>
        <p:spPr>
          <a:xfrm>
            <a:off x="3227163" y="4310475"/>
            <a:ext cx="3911400" cy="959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Connor Moore</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Network Master Controller </a:t>
            </a:r>
            <a:br>
              <a:rPr lang="en-US" sz="1000">
                <a:solidFill>
                  <a:schemeClr val="dk1"/>
                </a:solidFill>
                <a:latin typeface="Times New Roman"/>
                <a:ea typeface="Times New Roman"/>
                <a:cs typeface="Times New Roman"/>
                <a:sym typeface="Times New Roman"/>
              </a:rPr>
            </a:br>
            <a:r>
              <a:rPr lang="en-US" sz="1000">
                <a:solidFill>
                  <a:schemeClr val="dk1"/>
                </a:solidFill>
                <a:latin typeface="Times New Roman"/>
                <a:ea typeface="Times New Roman"/>
                <a:cs typeface="Times New Roman"/>
                <a:sym typeface="Times New Roman"/>
              </a:rPr>
              <a:t>&amp; Budget</a:t>
            </a:r>
            <a:endParaRPr sz="1000"/>
          </a:p>
        </p:txBody>
      </p:sp>
      <p:pic>
        <p:nvPicPr>
          <p:cNvPr id="228" name="Google Shape;228;p27"/>
          <p:cNvPicPr preferRelativeResize="0"/>
          <p:nvPr/>
        </p:nvPicPr>
        <p:blipFill>
          <a:blip r:embed="rId3">
            <a:alphaModFix/>
          </a:blip>
          <a:stretch>
            <a:fillRect/>
          </a:stretch>
        </p:blipFill>
        <p:spPr>
          <a:xfrm>
            <a:off x="4356750" y="735225"/>
            <a:ext cx="1652225" cy="1567800"/>
          </a:xfrm>
          <a:prstGeom prst="rect">
            <a:avLst/>
          </a:prstGeom>
          <a:noFill/>
          <a:ln>
            <a:noFill/>
          </a:ln>
        </p:spPr>
      </p:pic>
      <p:pic>
        <p:nvPicPr>
          <p:cNvPr id="229" name="Google Shape;229;p27"/>
          <p:cNvPicPr preferRelativeResize="0"/>
          <p:nvPr/>
        </p:nvPicPr>
        <p:blipFill>
          <a:blip r:embed="rId4">
            <a:alphaModFix/>
          </a:blip>
          <a:stretch>
            <a:fillRect/>
          </a:stretch>
        </p:blipFill>
        <p:spPr>
          <a:xfrm>
            <a:off x="1133075" y="735225"/>
            <a:ext cx="1645225" cy="1567800"/>
          </a:xfrm>
          <a:prstGeom prst="rect">
            <a:avLst/>
          </a:prstGeom>
          <a:noFill/>
          <a:ln>
            <a:noFill/>
          </a:ln>
        </p:spPr>
      </p:pic>
      <p:pic>
        <p:nvPicPr>
          <p:cNvPr id="230" name="Google Shape;230;p27"/>
          <p:cNvPicPr preferRelativeResize="0"/>
          <p:nvPr/>
        </p:nvPicPr>
        <p:blipFill>
          <a:blip r:embed="rId5">
            <a:alphaModFix/>
          </a:blip>
          <a:stretch>
            <a:fillRect/>
          </a:stretch>
        </p:blipFill>
        <p:spPr>
          <a:xfrm>
            <a:off x="1133088" y="2858675"/>
            <a:ext cx="1645225" cy="1567800"/>
          </a:xfrm>
          <a:prstGeom prst="rect">
            <a:avLst/>
          </a:prstGeom>
          <a:noFill/>
          <a:ln>
            <a:noFill/>
          </a:ln>
        </p:spPr>
      </p:pic>
      <p:pic>
        <p:nvPicPr>
          <p:cNvPr id="231" name="Google Shape;231;p27"/>
          <p:cNvPicPr preferRelativeResize="0"/>
          <p:nvPr/>
        </p:nvPicPr>
        <p:blipFill>
          <a:blip r:embed="rId6">
            <a:alphaModFix/>
          </a:blip>
          <a:stretch>
            <a:fillRect/>
          </a:stretch>
        </p:blipFill>
        <p:spPr>
          <a:xfrm>
            <a:off x="4360250" y="2858675"/>
            <a:ext cx="1645225" cy="1567800"/>
          </a:xfrm>
          <a:prstGeom prst="rect">
            <a:avLst/>
          </a:prstGeom>
          <a:noFill/>
          <a:ln>
            <a:noFill/>
          </a:ln>
        </p:spPr>
      </p:pic>
      <p:pic>
        <p:nvPicPr>
          <p:cNvPr id="232" name="Google Shape;232;p27"/>
          <p:cNvPicPr preferRelativeResize="0"/>
          <p:nvPr/>
        </p:nvPicPr>
        <p:blipFill>
          <a:blip r:embed="rId7">
            <a:alphaModFix/>
          </a:blip>
          <a:stretch>
            <a:fillRect/>
          </a:stretch>
        </p:blipFill>
        <p:spPr>
          <a:xfrm>
            <a:off x="7336025" y="735225"/>
            <a:ext cx="1571625" cy="1567800"/>
          </a:xfrm>
          <a:prstGeom prst="rect">
            <a:avLst/>
          </a:prstGeom>
          <a:noFill/>
          <a:ln>
            <a:noFill/>
          </a:ln>
        </p:spPr>
      </p:pic>
      <p:sp>
        <p:nvSpPr>
          <p:cNvPr id="233" name="Google Shape;233;p27"/>
          <p:cNvSpPr txBox="1"/>
          <p:nvPr/>
        </p:nvSpPr>
        <p:spPr>
          <a:xfrm>
            <a:off x="6711550" y="221652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Professor Arman Pouraghily</a:t>
            </a:r>
            <a:endParaRPr sz="1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US" sz="1000">
                <a:solidFill>
                  <a:schemeClr val="dk1"/>
                </a:solidFill>
                <a:latin typeface="Times New Roman"/>
                <a:ea typeface="Times New Roman"/>
                <a:cs typeface="Times New Roman"/>
                <a:sym typeface="Times New Roman"/>
              </a:rPr>
              <a:t>Advisor</a:t>
            </a:r>
            <a:endParaRPr sz="1000">
              <a:solidFill>
                <a:schemeClr val="dk1"/>
              </a:solidFill>
              <a:latin typeface="Times New Roman"/>
              <a:ea typeface="Times New Roman"/>
              <a:cs typeface="Times New Roman"/>
              <a:sym typeface="Times New Roman"/>
            </a:endParaRPr>
          </a:p>
        </p:txBody>
      </p:sp>
      <p:pic>
        <p:nvPicPr>
          <p:cNvPr id="234" name="Google Shape;234;p27"/>
          <p:cNvPicPr preferRelativeResize="0"/>
          <p:nvPr/>
        </p:nvPicPr>
        <p:blipFill>
          <a:blip r:embed="rId8">
            <a:alphaModFix/>
          </a:blip>
          <a:stretch>
            <a:fillRect/>
          </a:stretch>
        </p:blipFill>
        <p:spPr>
          <a:xfrm>
            <a:off x="7295725" y="2856763"/>
            <a:ext cx="1652224" cy="1571624"/>
          </a:xfrm>
          <a:prstGeom prst="rect">
            <a:avLst/>
          </a:prstGeom>
          <a:noFill/>
          <a:ln>
            <a:noFill/>
          </a:ln>
        </p:spPr>
      </p:pic>
      <p:sp>
        <p:nvSpPr>
          <p:cNvPr id="235" name="Google Shape;235;p27"/>
          <p:cNvSpPr txBox="1"/>
          <p:nvPr/>
        </p:nvSpPr>
        <p:spPr>
          <a:xfrm>
            <a:off x="6741534" y="4310475"/>
            <a:ext cx="2760600" cy="534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Mr. Glenn Weinreb</a:t>
            </a:r>
            <a:endParaRPr sz="1000">
              <a:solidFill>
                <a:schemeClr val="dk1"/>
              </a:solidFill>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US" sz="1000">
                <a:solidFill>
                  <a:schemeClr val="dk1"/>
                </a:solidFill>
                <a:latin typeface="Times New Roman"/>
                <a:ea typeface="Times New Roman"/>
                <a:cs typeface="Times New Roman"/>
                <a:sym typeface="Times New Roman"/>
              </a:rPr>
              <a:t>Manhattan2 CTO &amp; Contact</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nvSpPr>
        <p:spPr>
          <a:xfrm>
            <a:off x="0" y="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Project Management - Gantt Chart</a:t>
            </a:r>
            <a:endParaRPr sz="2800"/>
          </a:p>
        </p:txBody>
      </p:sp>
      <p:pic>
        <p:nvPicPr>
          <p:cNvPr id="242" name="Google Shape;242;p28"/>
          <p:cNvPicPr preferRelativeResize="0"/>
          <p:nvPr/>
        </p:nvPicPr>
        <p:blipFill>
          <a:blip r:embed="rId3">
            <a:alphaModFix/>
          </a:blip>
          <a:stretch>
            <a:fillRect/>
          </a:stretch>
        </p:blipFill>
        <p:spPr>
          <a:xfrm>
            <a:off x="0" y="937550"/>
            <a:ext cx="9143998" cy="3064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9"/>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9" name="Google Shape;249;p29"/>
          <p:cNvSpPr txBox="1"/>
          <p:nvPr/>
        </p:nvSpPr>
        <p:spPr>
          <a:xfrm>
            <a:off x="1599150" y="802075"/>
            <a:ext cx="5945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8500"/>
              <a:t>Questions &amp; </a:t>
            </a:r>
            <a:br>
              <a:rPr lang="en-US" sz="8500"/>
            </a:br>
            <a:r>
              <a:rPr lang="en-US" sz="8500"/>
              <a:t>Answers</a:t>
            </a:r>
            <a:endParaRPr sz="8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0"/>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4" name="Google Shape;64;p10"/>
          <p:cNvSpPr txBox="1"/>
          <p:nvPr/>
        </p:nvSpPr>
        <p:spPr>
          <a:xfrm>
            <a:off x="2625" y="15725"/>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Motivation - The Home</a:t>
            </a:r>
            <a:endParaRPr sz="2800"/>
          </a:p>
        </p:txBody>
      </p:sp>
      <p:sp>
        <p:nvSpPr>
          <p:cNvPr id="65" name="Google Shape;65;p10"/>
          <p:cNvSpPr txBox="1"/>
          <p:nvPr/>
        </p:nvSpPr>
        <p:spPr>
          <a:xfrm>
            <a:off x="0" y="636450"/>
            <a:ext cx="5666400" cy="412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US" sz="2000"/>
              <a:t>The home has existed for thousands of years - it serves as the very foundation of our society.</a:t>
            </a:r>
            <a:endParaRPr sz="2000"/>
          </a:p>
          <a:p>
            <a:pPr indent="-355600" lvl="0" marL="457200" rtl="0" algn="l">
              <a:spcBef>
                <a:spcPts val="0"/>
              </a:spcBef>
              <a:spcAft>
                <a:spcPts val="0"/>
              </a:spcAft>
              <a:buSzPts val="2000"/>
              <a:buChar char="●"/>
            </a:pPr>
            <a:r>
              <a:rPr lang="en-US" sz="2000"/>
              <a:t>As technology improved, so did the technology that was implemented in the home. </a:t>
            </a:r>
            <a:endParaRPr sz="2000"/>
          </a:p>
          <a:p>
            <a:pPr indent="-355600" lvl="0" marL="457200" rtl="0" algn="l">
              <a:spcBef>
                <a:spcPts val="0"/>
              </a:spcBef>
              <a:spcAft>
                <a:spcPts val="0"/>
              </a:spcAft>
              <a:buSzPts val="2000"/>
              <a:buChar char="●"/>
            </a:pPr>
            <a:r>
              <a:rPr lang="en-US" sz="2000"/>
              <a:t>First it was through the addition of simple </a:t>
            </a:r>
            <a:r>
              <a:rPr lang="en-US" sz="2000"/>
              <a:t>light bulbs</a:t>
            </a:r>
            <a:r>
              <a:rPr lang="en-US" sz="2000"/>
              <a:t>, to complex appliances such as refrigerators and heaters. </a:t>
            </a:r>
            <a:endParaRPr sz="2000"/>
          </a:p>
          <a:p>
            <a:pPr indent="-355600" lvl="0" marL="457200" rtl="0" algn="l">
              <a:spcBef>
                <a:spcPts val="0"/>
              </a:spcBef>
              <a:spcAft>
                <a:spcPts val="0"/>
              </a:spcAft>
              <a:buSzPts val="2000"/>
              <a:buChar char="●"/>
            </a:pPr>
            <a:r>
              <a:rPr lang="en-US" sz="2000"/>
              <a:t>However, there is one major problem with the average home in the 21st century:</a:t>
            </a:r>
            <a:endParaRPr sz="2000"/>
          </a:p>
        </p:txBody>
      </p:sp>
      <p:pic>
        <p:nvPicPr>
          <p:cNvPr id="66" name="Google Shape;66;p10"/>
          <p:cNvPicPr preferRelativeResize="0"/>
          <p:nvPr/>
        </p:nvPicPr>
        <p:blipFill>
          <a:blip r:embed="rId3">
            <a:alphaModFix/>
          </a:blip>
          <a:stretch>
            <a:fillRect/>
          </a:stretch>
        </p:blipFill>
        <p:spPr>
          <a:xfrm>
            <a:off x="6719612" y="2048250"/>
            <a:ext cx="2242476" cy="1047000"/>
          </a:xfrm>
          <a:prstGeom prst="rect">
            <a:avLst/>
          </a:prstGeom>
          <a:noFill/>
          <a:ln>
            <a:noFill/>
          </a:ln>
        </p:spPr>
      </p:pic>
      <p:pic>
        <p:nvPicPr>
          <p:cNvPr id="67" name="Google Shape;67;p10"/>
          <p:cNvPicPr preferRelativeResize="0"/>
          <p:nvPr/>
        </p:nvPicPr>
        <p:blipFill>
          <a:blip r:embed="rId4">
            <a:alphaModFix/>
          </a:blip>
          <a:stretch>
            <a:fillRect/>
          </a:stretch>
        </p:blipFill>
        <p:spPr>
          <a:xfrm>
            <a:off x="5475025" y="636450"/>
            <a:ext cx="1580575" cy="1185425"/>
          </a:xfrm>
          <a:prstGeom prst="rect">
            <a:avLst/>
          </a:prstGeom>
          <a:noFill/>
          <a:ln>
            <a:noFill/>
          </a:ln>
        </p:spPr>
      </p:pic>
      <p:cxnSp>
        <p:nvCxnSpPr>
          <p:cNvPr id="68" name="Google Shape;68;p10"/>
          <p:cNvCxnSpPr>
            <a:stCxn id="67" idx="3"/>
            <a:endCxn id="66" idx="0"/>
          </p:cNvCxnSpPr>
          <p:nvPr/>
        </p:nvCxnSpPr>
        <p:spPr>
          <a:xfrm>
            <a:off x="7055600" y="1229162"/>
            <a:ext cx="785400" cy="819000"/>
          </a:xfrm>
          <a:prstGeom prst="straightConnector1">
            <a:avLst/>
          </a:prstGeom>
          <a:noFill/>
          <a:ln cap="flat" cmpd="sng" w="9525">
            <a:solidFill>
              <a:schemeClr val="dk2"/>
            </a:solidFill>
            <a:prstDash val="solid"/>
            <a:round/>
            <a:headEnd len="med" w="med" type="none"/>
            <a:tailEnd len="med" w="med" type="triangle"/>
          </a:ln>
        </p:spPr>
      </p:cxnSp>
      <p:pic>
        <p:nvPicPr>
          <p:cNvPr id="69" name="Google Shape;69;p10"/>
          <p:cNvPicPr preferRelativeResize="0"/>
          <p:nvPr/>
        </p:nvPicPr>
        <p:blipFill>
          <a:blip r:embed="rId5">
            <a:alphaModFix/>
          </a:blip>
          <a:stretch>
            <a:fillRect/>
          </a:stretch>
        </p:blipFill>
        <p:spPr>
          <a:xfrm>
            <a:off x="5475013" y="3379800"/>
            <a:ext cx="2433564" cy="1308576"/>
          </a:xfrm>
          <a:prstGeom prst="rect">
            <a:avLst/>
          </a:prstGeom>
          <a:noFill/>
          <a:ln>
            <a:noFill/>
          </a:ln>
        </p:spPr>
      </p:pic>
      <p:cxnSp>
        <p:nvCxnSpPr>
          <p:cNvPr id="70" name="Google Shape;70;p10"/>
          <p:cNvCxnSpPr>
            <a:stCxn id="66" idx="2"/>
            <a:endCxn id="69" idx="0"/>
          </p:cNvCxnSpPr>
          <p:nvPr/>
        </p:nvCxnSpPr>
        <p:spPr>
          <a:xfrm flipH="1">
            <a:off x="6691850" y="3095250"/>
            <a:ext cx="1149000" cy="284400"/>
          </a:xfrm>
          <a:prstGeom prst="straightConnector1">
            <a:avLst/>
          </a:prstGeom>
          <a:noFill/>
          <a:ln cap="flat" cmpd="sng" w="9525">
            <a:solidFill>
              <a:schemeClr val="dk2"/>
            </a:solidFill>
            <a:prstDash val="solid"/>
            <a:round/>
            <a:headEnd len="med" w="med" type="none"/>
            <a:tailEnd len="med" w="med" type="triangle"/>
          </a:ln>
        </p:spPr>
      </p:cxnSp>
      <p:sp>
        <p:nvSpPr>
          <p:cNvPr id="71" name="Google Shape;71;p10"/>
          <p:cNvSpPr txBox="1"/>
          <p:nvPr/>
        </p:nvSpPr>
        <p:spPr>
          <a:xfrm>
            <a:off x="5487900" y="4583975"/>
            <a:ext cx="2407800" cy="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chemeClr val="hlink"/>
                </a:solidFill>
                <a:hlinkClick r:id="rId6"/>
              </a:rPr>
              <a:t>https://cdn.trendir.com/wp-content/uploads/old/house-design/assets_c/2015/02/modern-day-bauhaus-home-contemporary-masterpiece-1-thumb-1200xauto-51484.jpg</a:t>
            </a:r>
            <a:endParaRPr sz="500"/>
          </a:p>
          <a:p>
            <a:pPr indent="0" lvl="0" marL="0" rtl="0" algn="l">
              <a:spcBef>
                <a:spcPts val="0"/>
              </a:spcBef>
              <a:spcAft>
                <a:spcPts val="0"/>
              </a:spcAft>
              <a:buNone/>
            </a:pPr>
            <a:r>
              <a:t/>
            </a:r>
            <a:endParaRPr sz="400"/>
          </a:p>
        </p:txBody>
      </p:sp>
      <p:sp>
        <p:nvSpPr>
          <p:cNvPr id="72" name="Google Shape;72;p10"/>
          <p:cNvSpPr txBox="1"/>
          <p:nvPr/>
        </p:nvSpPr>
        <p:spPr>
          <a:xfrm>
            <a:off x="5487900" y="1821875"/>
            <a:ext cx="1286100" cy="23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600" u="sng">
                <a:solidFill>
                  <a:schemeClr val="hlink"/>
                </a:solidFill>
                <a:hlinkClick r:id="rId7"/>
              </a:rPr>
              <a:t>https://paganroots.tumblr.com/</a:t>
            </a:r>
            <a:endParaRPr sz="600"/>
          </a:p>
          <a:p>
            <a:pPr indent="0" lvl="0" marL="0" rtl="0" algn="l">
              <a:spcBef>
                <a:spcPts val="0"/>
              </a:spcBef>
              <a:spcAft>
                <a:spcPts val="0"/>
              </a:spcAft>
              <a:buNone/>
            </a:pPr>
            <a:r>
              <a:t/>
            </a:r>
            <a:endParaRPr sz="600"/>
          </a:p>
        </p:txBody>
      </p:sp>
      <p:sp>
        <p:nvSpPr>
          <p:cNvPr id="73" name="Google Shape;73;p10"/>
          <p:cNvSpPr txBox="1"/>
          <p:nvPr/>
        </p:nvSpPr>
        <p:spPr>
          <a:xfrm>
            <a:off x="7841000" y="3035975"/>
            <a:ext cx="1178700" cy="1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chemeClr val="hlink"/>
                </a:solidFill>
                <a:hlinkClick r:id="rId8"/>
              </a:rPr>
              <a:t>https://www.quora.com/What-was-a-knights-home-like-during-the-Middle-Ages</a:t>
            </a:r>
            <a:endParaRPr sz="500"/>
          </a:p>
          <a:p>
            <a:pPr indent="0" lvl="0" marL="0" rtl="0" algn="l">
              <a:spcBef>
                <a:spcPts val="0"/>
              </a:spcBef>
              <a:spcAft>
                <a:spcPts val="0"/>
              </a:spcAft>
              <a:buNone/>
            </a:pPr>
            <a:r>
              <a:t/>
            </a:r>
            <a:endParaRPr sz="3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1"/>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0" name="Google Shape;80;p11"/>
          <p:cNvSpPr txBox="1"/>
          <p:nvPr/>
        </p:nvSpPr>
        <p:spPr>
          <a:xfrm>
            <a:off x="2625" y="15725"/>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Motivation </a:t>
            </a:r>
            <a:r>
              <a:rPr lang="en-US" sz="2800"/>
              <a:t>- Home Energy Efficiency</a:t>
            </a:r>
            <a:endParaRPr sz="2800"/>
          </a:p>
        </p:txBody>
      </p:sp>
      <p:sp>
        <p:nvSpPr>
          <p:cNvPr id="81" name="Google Shape;81;p11"/>
          <p:cNvSpPr txBox="1"/>
          <p:nvPr/>
        </p:nvSpPr>
        <p:spPr>
          <a:xfrm>
            <a:off x="2625" y="755000"/>
            <a:ext cx="5666400" cy="4121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US" sz="2000"/>
              <a:t>They’re Dumb!</a:t>
            </a:r>
            <a:endParaRPr sz="2000"/>
          </a:p>
          <a:p>
            <a:pPr indent="-355600" lvl="0" marL="457200" rtl="0" algn="l">
              <a:spcBef>
                <a:spcPts val="0"/>
              </a:spcBef>
              <a:spcAft>
                <a:spcPts val="0"/>
              </a:spcAft>
              <a:buSzPts val="2000"/>
              <a:buChar char="●"/>
            </a:pPr>
            <a:r>
              <a:rPr lang="en-US" sz="2000"/>
              <a:t>Homes waste an unnecessary amount of energy by not properly responding to </a:t>
            </a:r>
            <a:r>
              <a:rPr lang="en-US" sz="2000"/>
              <a:t>environmental</a:t>
            </a:r>
            <a:r>
              <a:rPr lang="en-US" sz="2000"/>
              <a:t> changes.</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Home Air Conditioning is not integrated with the windows</a:t>
            </a:r>
            <a:endParaRPr sz="2000">
              <a:solidFill>
                <a:schemeClr val="dk1"/>
              </a:solidFill>
            </a:endParaRPr>
          </a:p>
          <a:p>
            <a:pPr indent="-355600" lvl="1" marL="914400" rtl="0" algn="l">
              <a:spcBef>
                <a:spcPts val="0"/>
              </a:spcBef>
              <a:spcAft>
                <a:spcPts val="0"/>
              </a:spcAft>
              <a:buClr>
                <a:schemeClr val="dk1"/>
              </a:buClr>
              <a:buSzPts val="2000"/>
              <a:buChar char="○"/>
            </a:pPr>
            <a:r>
              <a:rPr lang="en-US" sz="2000">
                <a:solidFill>
                  <a:schemeClr val="dk1"/>
                </a:solidFill>
              </a:rPr>
              <a:t>On average, Residential AC accounts for 50% of home energy usage and 32% of total US energy usage according to the U.S. Energy Information Administration.</a:t>
            </a:r>
            <a:endParaRPr sz="2000">
              <a:solidFill>
                <a:schemeClr val="dk1"/>
              </a:solidFill>
            </a:endParaRPr>
          </a:p>
          <a:p>
            <a:pPr indent="-355600" lvl="0" marL="457200" rtl="0" algn="l">
              <a:spcBef>
                <a:spcPts val="0"/>
              </a:spcBef>
              <a:spcAft>
                <a:spcPts val="0"/>
              </a:spcAft>
              <a:buSzPts val="2000"/>
              <a:buChar char="●"/>
            </a:pPr>
            <a:r>
              <a:rPr lang="en-US" sz="2000"/>
              <a:t> But, why does this even matter?</a:t>
            </a:r>
            <a:endParaRPr sz="2000"/>
          </a:p>
          <a:p>
            <a:pPr indent="0" lvl="0" marL="914400" rtl="0" algn="l">
              <a:spcBef>
                <a:spcPts val="0"/>
              </a:spcBef>
              <a:spcAft>
                <a:spcPts val="0"/>
              </a:spcAft>
              <a:buNone/>
            </a:pPr>
            <a:r>
              <a:t/>
            </a:r>
            <a:endParaRPr sz="2200"/>
          </a:p>
        </p:txBody>
      </p:sp>
      <p:pic>
        <p:nvPicPr>
          <p:cNvPr id="82" name="Google Shape;82;p11"/>
          <p:cNvPicPr preferRelativeResize="0"/>
          <p:nvPr/>
        </p:nvPicPr>
        <p:blipFill>
          <a:blip r:embed="rId3">
            <a:alphaModFix/>
          </a:blip>
          <a:stretch>
            <a:fillRect/>
          </a:stretch>
        </p:blipFill>
        <p:spPr>
          <a:xfrm>
            <a:off x="5714604" y="1228500"/>
            <a:ext cx="3348576" cy="21765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2"/>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9" name="Google Shape;89;p12"/>
          <p:cNvSpPr txBox="1"/>
          <p:nvPr/>
        </p:nvSpPr>
        <p:spPr>
          <a:xfrm>
            <a:off x="2625" y="15725"/>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Motivation</a:t>
            </a:r>
            <a:r>
              <a:rPr lang="en-US" sz="2800"/>
              <a:t> - Climate Change</a:t>
            </a:r>
            <a:endParaRPr sz="2800"/>
          </a:p>
        </p:txBody>
      </p:sp>
      <p:sp>
        <p:nvSpPr>
          <p:cNvPr id="90" name="Google Shape;90;p12"/>
          <p:cNvSpPr txBox="1"/>
          <p:nvPr/>
        </p:nvSpPr>
        <p:spPr>
          <a:xfrm>
            <a:off x="2625" y="755000"/>
            <a:ext cx="4947000" cy="4121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US" sz="2200"/>
              <a:t>Owing to the ever-increasing impacts of Climate Change, it falls on the </a:t>
            </a:r>
            <a:r>
              <a:rPr lang="en-US" sz="2200"/>
              <a:t>next</a:t>
            </a:r>
            <a:r>
              <a:rPr lang="en-US" sz="2200"/>
              <a:t> generation of engineers to combat it in whatever way possible. </a:t>
            </a:r>
            <a:endParaRPr sz="2200"/>
          </a:p>
          <a:p>
            <a:pPr indent="-368300" lvl="0" marL="457200" rtl="0" algn="l">
              <a:spcBef>
                <a:spcPts val="0"/>
              </a:spcBef>
              <a:spcAft>
                <a:spcPts val="0"/>
              </a:spcAft>
              <a:buSzPts val="2200"/>
              <a:buChar char="●"/>
            </a:pPr>
            <a:r>
              <a:rPr lang="en-US" sz="2200"/>
              <a:t>By trying to optimize homes to consume less energy, we make homes more comfortable while being more energy efficient. </a:t>
            </a:r>
            <a:endParaRPr sz="2200"/>
          </a:p>
        </p:txBody>
      </p:sp>
      <p:sp>
        <p:nvSpPr>
          <p:cNvPr id="91" name="Google Shape;91;p12"/>
          <p:cNvSpPr txBox="1"/>
          <p:nvPr/>
        </p:nvSpPr>
        <p:spPr>
          <a:xfrm>
            <a:off x="7850725" y="3311075"/>
            <a:ext cx="23124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800" u="sng">
                <a:solidFill>
                  <a:schemeClr val="hlink"/>
                </a:solidFill>
                <a:hlinkClick r:id="rId3"/>
              </a:rPr>
              <a:t>https://coast.noaa.gov/slr/</a:t>
            </a:r>
            <a:r>
              <a:rPr i="1" lang="en-US" sz="800"/>
              <a:t> </a:t>
            </a:r>
            <a:endParaRPr i="1" sz="800"/>
          </a:p>
        </p:txBody>
      </p:sp>
      <p:pic>
        <p:nvPicPr>
          <p:cNvPr id="92" name="Google Shape;92;p12"/>
          <p:cNvPicPr preferRelativeResize="0"/>
          <p:nvPr/>
        </p:nvPicPr>
        <p:blipFill>
          <a:blip r:embed="rId4">
            <a:alphaModFix/>
          </a:blip>
          <a:stretch>
            <a:fillRect/>
          </a:stretch>
        </p:blipFill>
        <p:spPr>
          <a:xfrm>
            <a:off x="5143350" y="924025"/>
            <a:ext cx="4000653" cy="2428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3"/>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99" name="Google Shape;99;p13"/>
          <p:cNvSpPr txBox="1"/>
          <p:nvPr/>
        </p:nvSpPr>
        <p:spPr>
          <a:xfrm>
            <a:off x="2625" y="15725"/>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Motivation - Manhattan 2 Initiative</a:t>
            </a:r>
            <a:endParaRPr sz="2800"/>
          </a:p>
        </p:txBody>
      </p:sp>
      <p:sp>
        <p:nvSpPr>
          <p:cNvPr id="100" name="Google Shape;100;p13"/>
          <p:cNvSpPr txBox="1"/>
          <p:nvPr/>
        </p:nvSpPr>
        <p:spPr>
          <a:xfrm>
            <a:off x="2625" y="755000"/>
            <a:ext cx="5945700" cy="4121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US" sz="2200"/>
              <a:t>Dedicated to </a:t>
            </a:r>
            <a:r>
              <a:rPr lang="en-US" sz="2200"/>
              <a:t>develop</a:t>
            </a:r>
            <a:r>
              <a:rPr lang="en-US" sz="2200"/>
              <a:t> standards for home automation technology</a:t>
            </a:r>
            <a:endParaRPr sz="2200"/>
          </a:p>
          <a:p>
            <a:pPr indent="-368300" lvl="0" marL="457200" rtl="0" algn="l">
              <a:spcBef>
                <a:spcPts val="0"/>
              </a:spcBef>
              <a:spcAft>
                <a:spcPts val="0"/>
              </a:spcAft>
              <a:buSzPts val="2200"/>
              <a:buChar char="●"/>
            </a:pPr>
            <a:r>
              <a:rPr lang="en-US" sz="2200"/>
              <a:t>Make homes more active</a:t>
            </a:r>
            <a:endParaRPr sz="2200"/>
          </a:p>
          <a:p>
            <a:pPr indent="-368300" lvl="1" marL="914400" rtl="0" algn="l">
              <a:spcBef>
                <a:spcPts val="0"/>
              </a:spcBef>
              <a:spcAft>
                <a:spcPts val="0"/>
              </a:spcAft>
              <a:buSzPts val="2200"/>
              <a:buChar char="○"/>
            </a:pPr>
            <a:r>
              <a:rPr lang="en-US" sz="2200"/>
              <a:t>utilize renewable energy sources</a:t>
            </a:r>
            <a:endParaRPr sz="2200"/>
          </a:p>
          <a:p>
            <a:pPr indent="-368300" lvl="1" marL="914400" rtl="0" algn="l">
              <a:spcBef>
                <a:spcPts val="0"/>
              </a:spcBef>
              <a:spcAft>
                <a:spcPts val="0"/>
              </a:spcAft>
              <a:buSzPts val="2200"/>
              <a:buChar char="○"/>
            </a:pPr>
            <a:r>
              <a:rPr lang="en-US" sz="2200"/>
              <a:t>maximize energy efficiency</a:t>
            </a:r>
            <a:endParaRPr sz="2200"/>
          </a:p>
          <a:p>
            <a:pPr indent="-368300" lvl="0" marL="457200" rtl="0" algn="l">
              <a:spcBef>
                <a:spcPts val="0"/>
              </a:spcBef>
              <a:spcAft>
                <a:spcPts val="0"/>
              </a:spcAft>
              <a:buSzPts val="2200"/>
              <a:buChar char="●"/>
            </a:pPr>
            <a:r>
              <a:rPr lang="en-US" sz="2200"/>
              <a:t>How?</a:t>
            </a:r>
            <a:endParaRPr sz="2200"/>
          </a:p>
          <a:p>
            <a:pPr indent="-368300" lvl="1" marL="914400" rtl="0" algn="l">
              <a:spcBef>
                <a:spcPts val="0"/>
              </a:spcBef>
              <a:spcAft>
                <a:spcPts val="0"/>
              </a:spcAft>
              <a:buSzPts val="2200"/>
              <a:buChar char="○"/>
            </a:pPr>
            <a:r>
              <a:rPr lang="en-US" sz="2200"/>
              <a:t>Develop</a:t>
            </a:r>
            <a:r>
              <a:rPr lang="en-US" sz="2200"/>
              <a:t> network of </a:t>
            </a:r>
            <a:r>
              <a:rPr lang="en-US" sz="2200"/>
              <a:t>communication</a:t>
            </a:r>
            <a:r>
              <a:rPr lang="en-US" sz="2200"/>
              <a:t> between home appliances, AC/heat systems, Washer/dryers, etc.</a:t>
            </a:r>
            <a:endParaRPr sz="2200"/>
          </a:p>
        </p:txBody>
      </p:sp>
      <p:pic>
        <p:nvPicPr>
          <p:cNvPr id="101" name="Google Shape;101;p13"/>
          <p:cNvPicPr preferRelativeResize="0"/>
          <p:nvPr/>
        </p:nvPicPr>
        <p:blipFill>
          <a:blip r:embed="rId3">
            <a:alphaModFix/>
          </a:blip>
          <a:stretch>
            <a:fillRect/>
          </a:stretch>
        </p:blipFill>
        <p:spPr>
          <a:xfrm>
            <a:off x="6585563" y="593675"/>
            <a:ext cx="2510575" cy="2378440"/>
          </a:xfrm>
          <a:prstGeom prst="rect">
            <a:avLst/>
          </a:prstGeom>
          <a:noFill/>
          <a:ln>
            <a:noFill/>
          </a:ln>
        </p:spPr>
      </p:pic>
      <p:sp>
        <p:nvSpPr>
          <p:cNvPr id="102" name="Google Shape;102;p13"/>
          <p:cNvSpPr txBox="1"/>
          <p:nvPr/>
        </p:nvSpPr>
        <p:spPr>
          <a:xfrm>
            <a:off x="7774500" y="2972125"/>
            <a:ext cx="1369500" cy="77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700" u="sng">
                <a:solidFill>
                  <a:schemeClr val="hlink"/>
                </a:solidFill>
                <a:hlinkClick r:id="rId4"/>
              </a:rPr>
              <a:t>https://www.manhattan2.org/</a:t>
            </a:r>
            <a:endParaRPr i="1" sz="700"/>
          </a:p>
          <a:p>
            <a:pPr indent="0" lvl="0" marL="0" rtl="0" algn="l">
              <a:spcBef>
                <a:spcPts val="0"/>
              </a:spcBef>
              <a:spcAft>
                <a:spcPts val="0"/>
              </a:spcAft>
              <a:buNone/>
            </a:pPr>
            <a:r>
              <a:t/>
            </a:r>
            <a:endParaRPr i="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4"/>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9" name="Google Shape;109;p14"/>
          <p:cNvSpPr txBox="1"/>
          <p:nvPr/>
        </p:nvSpPr>
        <p:spPr>
          <a:xfrm>
            <a:off x="346825" y="189175"/>
            <a:ext cx="44247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300"/>
              <a:t>Problem Statement - </a:t>
            </a:r>
            <a:r>
              <a:rPr lang="en-US" sz="2300"/>
              <a:t>Solution</a:t>
            </a:r>
            <a:endParaRPr sz="2300"/>
          </a:p>
          <a:p>
            <a:pPr indent="0" lvl="0" marL="0" rtl="0" algn="l">
              <a:spcBef>
                <a:spcPts val="0"/>
              </a:spcBef>
              <a:spcAft>
                <a:spcPts val="0"/>
              </a:spcAft>
              <a:buNone/>
            </a:pPr>
            <a:r>
              <a:t/>
            </a:r>
            <a:endParaRPr/>
          </a:p>
        </p:txBody>
      </p:sp>
      <p:sp>
        <p:nvSpPr>
          <p:cNvPr id="110" name="Google Shape;110;p14"/>
          <p:cNvSpPr txBox="1"/>
          <p:nvPr/>
        </p:nvSpPr>
        <p:spPr>
          <a:xfrm>
            <a:off x="346825" y="882775"/>
            <a:ext cx="8308800" cy="37092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chemeClr val="dk1"/>
              </a:buClr>
              <a:buSzPts val="1500"/>
              <a:buFont typeface="Times New Roman"/>
              <a:buChar char="●"/>
            </a:pPr>
            <a:r>
              <a:rPr i="1" lang="en-US" sz="1500">
                <a:solidFill>
                  <a:schemeClr val="dk1"/>
                </a:solidFill>
                <a:latin typeface="Times New Roman"/>
                <a:ea typeface="Times New Roman"/>
                <a:cs typeface="Times New Roman"/>
                <a:sym typeface="Times New Roman"/>
              </a:rPr>
              <a:t>We propose, with the assistance of the Manhattan2 Initiative, to begin to make the average home more “</a:t>
            </a:r>
            <a:r>
              <a:rPr b="1" i="1" lang="en-US" sz="1500">
                <a:solidFill>
                  <a:schemeClr val="dk1"/>
                </a:solidFill>
                <a:latin typeface="Times New Roman"/>
                <a:ea typeface="Times New Roman"/>
                <a:cs typeface="Times New Roman"/>
                <a:sym typeface="Times New Roman"/>
              </a:rPr>
              <a:t>active.</a:t>
            </a:r>
            <a:r>
              <a:rPr i="1" lang="en-US" sz="1500">
                <a:solidFill>
                  <a:schemeClr val="dk1"/>
                </a:solidFill>
                <a:latin typeface="Times New Roman"/>
                <a:ea typeface="Times New Roman"/>
                <a:cs typeface="Times New Roman"/>
                <a:sym typeface="Times New Roman"/>
              </a:rPr>
              <a:t>” </a:t>
            </a:r>
            <a:endParaRPr i="1"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i="1" lang="en-US" sz="1500">
                <a:solidFill>
                  <a:schemeClr val="dk1"/>
                </a:solidFill>
                <a:latin typeface="Times New Roman"/>
                <a:ea typeface="Times New Roman"/>
                <a:cs typeface="Times New Roman"/>
                <a:sym typeface="Times New Roman"/>
              </a:rPr>
              <a:t>Windows  capable of receiving data from the outside world and making adjustments to optimize energy efficiency of the average home. </a:t>
            </a:r>
            <a:endParaRPr i="1"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i="1" lang="en-US" sz="1500">
                <a:solidFill>
                  <a:schemeClr val="dk1"/>
                </a:solidFill>
                <a:latin typeface="Times New Roman"/>
                <a:ea typeface="Times New Roman"/>
                <a:cs typeface="Times New Roman"/>
                <a:sym typeface="Times New Roman"/>
              </a:rPr>
              <a:t> Interface with users via an Android Application, and the motor module to adjust the window when needed. </a:t>
            </a:r>
            <a:endParaRPr i="1"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i="1" lang="en-US" sz="1500">
                <a:solidFill>
                  <a:schemeClr val="dk1"/>
                </a:solidFill>
                <a:latin typeface="Times New Roman"/>
                <a:ea typeface="Times New Roman"/>
                <a:cs typeface="Times New Roman"/>
                <a:sym typeface="Times New Roman"/>
              </a:rPr>
              <a:t>Master controller that is able to understand this data and adjust accordingly and send commands while also acting as an interface with the outside world - ultimately the task of the master controller. </a:t>
            </a:r>
            <a:endParaRPr i="1" sz="1500">
              <a:solidFill>
                <a:schemeClr val="dk1"/>
              </a:solidFill>
              <a:latin typeface="Times New Roman"/>
              <a:ea typeface="Times New Roman"/>
              <a:cs typeface="Times New Roman"/>
              <a:sym typeface="Times New Roman"/>
            </a:endParaRPr>
          </a:p>
          <a:p>
            <a:pPr indent="-323850" lvl="0" marL="457200" rtl="0" algn="l">
              <a:lnSpc>
                <a:spcPct val="150000"/>
              </a:lnSpc>
              <a:spcBef>
                <a:spcPts val="0"/>
              </a:spcBef>
              <a:spcAft>
                <a:spcPts val="0"/>
              </a:spcAft>
              <a:buClr>
                <a:schemeClr val="dk1"/>
              </a:buClr>
              <a:buSzPts val="1500"/>
              <a:buFont typeface="Times New Roman"/>
              <a:buChar char="●"/>
            </a:pPr>
            <a:r>
              <a:rPr i="1" lang="en-US" sz="1500">
                <a:solidFill>
                  <a:schemeClr val="dk1"/>
                </a:solidFill>
                <a:latin typeface="Times New Roman"/>
                <a:ea typeface="Times New Roman"/>
                <a:cs typeface="Times New Roman"/>
                <a:sym typeface="Times New Roman"/>
              </a:rPr>
              <a:t>Master Network Controller will connect directly to the motor module in order to ensure that commands are able to be understood and properly carried out.</a:t>
            </a:r>
            <a:endParaRPr i="1"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5"/>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7" name="Google Shape;117;p15"/>
          <p:cNvSpPr txBox="1"/>
          <p:nvPr/>
        </p:nvSpPr>
        <p:spPr>
          <a:xfrm>
            <a:off x="2625" y="15725"/>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Motivation - </a:t>
            </a:r>
            <a:r>
              <a:rPr lang="en-US" sz="2800"/>
              <a:t>The Window</a:t>
            </a:r>
            <a:endParaRPr sz="2800"/>
          </a:p>
        </p:txBody>
      </p:sp>
      <p:sp>
        <p:nvSpPr>
          <p:cNvPr id="118" name="Google Shape;118;p15"/>
          <p:cNvSpPr txBox="1"/>
          <p:nvPr/>
        </p:nvSpPr>
        <p:spPr>
          <a:xfrm>
            <a:off x="2625" y="755000"/>
            <a:ext cx="5945700" cy="4121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en-US" sz="2200">
                <a:solidFill>
                  <a:schemeClr val="dk1"/>
                </a:solidFill>
              </a:rPr>
              <a:t>The function of a window is </a:t>
            </a:r>
            <a:r>
              <a:rPr lang="en-US" sz="2200">
                <a:solidFill>
                  <a:schemeClr val="dk1"/>
                </a:solidFill>
              </a:rPr>
              <a:t>incredibly</a:t>
            </a:r>
            <a:r>
              <a:rPr lang="en-US" sz="2200">
                <a:solidFill>
                  <a:schemeClr val="dk1"/>
                </a:solidFill>
              </a:rPr>
              <a:t> simple: </a:t>
            </a:r>
            <a:endParaRPr sz="2200">
              <a:solidFill>
                <a:schemeClr val="dk1"/>
              </a:solidFill>
            </a:endParaRPr>
          </a:p>
          <a:p>
            <a:pPr indent="-368300" lvl="1" marL="914400" rtl="0" algn="l">
              <a:spcBef>
                <a:spcPts val="0"/>
              </a:spcBef>
              <a:spcAft>
                <a:spcPts val="0"/>
              </a:spcAft>
              <a:buClr>
                <a:schemeClr val="dk1"/>
              </a:buClr>
              <a:buSzPts val="2200"/>
              <a:buChar char="○"/>
            </a:pPr>
            <a:r>
              <a:rPr lang="en-US" sz="2200">
                <a:solidFill>
                  <a:schemeClr val="dk1"/>
                </a:solidFill>
              </a:rPr>
              <a:t>They let light and air into the home</a:t>
            </a:r>
            <a:endParaRPr sz="2200">
              <a:solidFill>
                <a:schemeClr val="dk1"/>
              </a:solidFill>
            </a:endParaRPr>
          </a:p>
          <a:p>
            <a:pPr indent="-368300" lvl="0" marL="457200" rtl="0" algn="l">
              <a:spcBef>
                <a:spcPts val="0"/>
              </a:spcBef>
              <a:spcAft>
                <a:spcPts val="0"/>
              </a:spcAft>
              <a:buSzPts val="2200"/>
              <a:buChar char="●"/>
            </a:pPr>
            <a:r>
              <a:rPr lang="en-US" sz="2200"/>
              <a:t>But, a significant portion of energy loss in a typical home occurs through the </a:t>
            </a:r>
            <a:r>
              <a:rPr lang="en-US" sz="2200"/>
              <a:t>windows</a:t>
            </a:r>
            <a:r>
              <a:rPr lang="en-US" sz="2200"/>
              <a:t> as they are not properly insulated. </a:t>
            </a:r>
            <a:endParaRPr sz="2200"/>
          </a:p>
          <a:p>
            <a:pPr indent="-368300" lvl="0" marL="457200" rtl="0" algn="l">
              <a:spcBef>
                <a:spcPts val="0"/>
              </a:spcBef>
              <a:spcAft>
                <a:spcPts val="0"/>
              </a:spcAft>
              <a:buSzPts val="2200"/>
              <a:buChar char="●"/>
            </a:pPr>
            <a:r>
              <a:rPr lang="en-US" sz="2200"/>
              <a:t>Windows must be operated manually making it nearly impossible to optimize their use. </a:t>
            </a:r>
            <a:endParaRPr sz="2200"/>
          </a:p>
          <a:p>
            <a:pPr indent="0" lvl="0" marL="914400" rtl="0" algn="l">
              <a:spcBef>
                <a:spcPts val="0"/>
              </a:spcBef>
              <a:spcAft>
                <a:spcPts val="0"/>
              </a:spcAft>
              <a:buNone/>
            </a:pPr>
            <a:r>
              <a:t/>
            </a:r>
            <a:endParaRPr sz="2200"/>
          </a:p>
        </p:txBody>
      </p:sp>
      <p:pic>
        <p:nvPicPr>
          <p:cNvPr id="119" name="Google Shape;119;p15"/>
          <p:cNvPicPr preferRelativeResize="0"/>
          <p:nvPr/>
        </p:nvPicPr>
        <p:blipFill>
          <a:blip r:embed="rId3">
            <a:alphaModFix/>
          </a:blip>
          <a:stretch>
            <a:fillRect/>
          </a:stretch>
        </p:blipFill>
        <p:spPr>
          <a:xfrm>
            <a:off x="5948325" y="1578013"/>
            <a:ext cx="3154776" cy="1987474"/>
          </a:xfrm>
          <a:prstGeom prst="rect">
            <a:avLst/>
          </a:prstGeom>
          <a:noFill/>
          <a:ln>
            <a:noFill/>
          </a:ln>
        </p:spPr>
      </p:pic>
      <p:sp>
        <p:nvSpPr>
          <p:cNvPr id="120" name="Google Shape;120;p15"/>
          <p:cNvSpPr txBox="1"/>
          <p:nvPr/>
        </p:nvSpPr>
        <p:spPr>
          <a:xfrm>
            <a:off x="6574013" y="3565475"/>
            <a:ext cx="3128400" cy="2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500" u="sng">
                <a:solidFill>
                  <a:schemeClr val="hlink"/>
                </a:solidFill>
                <a:hlinkClick r:id="rId4"/>
              </a:rPr>
              <a:t>https://www.pellabranch.com/webres/Image/misc/2018-window-glass-option-header.jpg</a:t>
            </a:r>
            <a:endParaRPr sz="500"/>
          </a:p>
          <a:p>
            <a:pPr indent="0" lvl="0" marL="0" rtl="0" algn="l">
              <a:spcBef>
                <a:spcPts val="0"/>
              </a:spcBef>
              <a:spcAft>
                <a:spcPts val="0"/>
              </a:spcAft>
              <a:buNone/>
            </a:pPr>
            <a:r>
              <a:t/>
            </a:r>
            <a:endParaRPr sz="5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ph idx="12" type="sldNum"/>
          </p:nvPr>
        </p:nvSpPr>
        <p:spPr>
          <a:xfrm>
            <a:off x="6774061" y="4688375"/>
            <a:ext cx="2133600" cy="2745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7" name="Google Shape;127;p16"/>
          <p:cNvSpPr txBox="1"/>
          <p:nvPr/>
        </p:nvSpPr>
        <p:spPr>
          <a:xfrm>
            <a:off x="0" y="62800"/>
            <a:ext cx="5945700" cy="53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t>Problem Statement</a:t>
            </a:r>
            <a:endParaRPr sz="2800"/>
          </a:p>
        </p:txBody>
      </p:sp>
      <p:sp>
        <p:nvSpPr>
          <p:cNvPr id="128" name="Google Shape;128;p16"/>
          <p:cNvSpPr txBox="1"/>
          <p:nvPr/>
        </p:nvSpPr>
        <p:spPr>
          <a:xfrm>
            <a:off x="70325" y="1687650"/>
            <a:ext cx="9144000" cy="1768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i="1" lang="en-US" sz="1600">
                <a:solidFill>
                  <a:schemeClr val="dk1"/>
                </a:solidFill>
                <a:latin typeface="Times New Roman"/>
                <a:ea typeface="Times New Roman"/>
                <a:cs typeface="Times New Roman"/>
                <a:sym typeface="Times New Roman"/>
              </a:rPr>
              <a:t>As the impacts of Climate Change become ever more apparent, it falls on the next generation of Engineers to combat the issue in whatever way possible. The average home is almost completely unoptimized to combat Climate Change in its current state - nearly every aspect of the home is “dumb”. For instance, everything in the home needs to be manually adjusted to account for temperature variances, and the system cannot adjust on its own in order to not waste power. </a:t>
            </a:r>
            <a:endParaRPr i="1"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laza">
      <a:dk1>
        <a:srgbClr val="000000"/>
      </a:dk1>
      <a:lt1>
        <a:srgbClr val="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