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firstSlideNum="0"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607943F-7BE6-44F5-99E0-C9C7F1899765}">
  <a:tblStyle styleId="{A607943F-7BE6-44F5-99E0-C9C7F189976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p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Jonathan</a:t>
            </a:r>
            <a:endParaRPr/>
          </a:p>
        </p:txBody>
      </p:sp>
      <p:sp>
        <p:nvSpPr>
          <p:cNvPr id="42" name="Google Shape;4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ab2105119c_0_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ab2105119c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1400"/>
          </a:p>
          <a:p>
            <a:pPr indent="0" lvl="0" marL="0" rtl="0" algn="l">
              <a:spcBef>
                <a:spcPts val="0"/>
              </a:spcBef>
              <a:spcAft>
                <a:spcPts val="0"/>
              </a:spcAft>
              <a:buNone/>
            </a:pPr>
            <a:r>
              <a:rPr lang="en-US" sz="1400"/>
              <a:t>Connor</a:t>
            </a:r>
            <a:endParaRPr sz="1400"/>
          </a:p>
          <a:p>
            <a:pPr indent="-330200" lvl="0" marL="457200" rtl="0" algn="l">
              <a:spcBef>
                <a:spcPts val="0"/>
              </a:spcBef>
              <a:spcAft>
                <a:spcPts val="0"/>
              </a:spcAft>
              <a:buSzPts val="1600"/>
              <a:buChar char="-"/>
            </a:pPr>
            <a:r>
              <a:rPr lang="en-US" sz="1400"/>
              <a:t>So again starting at the App on the left, it can communicate with AWS cloud via Wifi </a:t>
            </a:r>
            <a:endParaRPr sz="1400"/>
          </a:p>
          <a:p>
            <a:pPr indent="-330200" lvl="0" marL="457200" rtl="0" algn="l">
              <a:spcBef>
                <a:spcPts val="0"/>
              </a:spcBef>
              <a:spcAft>
                <a:spcPts val="0"/>
              </a:spcAft>
              <a:buSzPts val="1600"/>
              <a:buChar char="-"/>
            </a:pPr>
            <a:r>
              <a:rPr lang="en-US" sz="1400"/>
              <a:t>and as mentioned before can also directly connect</a:t>
            </a:r>
            <a:endParaRPr sz="1400"/>
          </a:p>
          <a:p>
            <a:pPr indent="-330200" lvl="0" marL="457200" rtl="0" algn="l">
              <a:spcBef>
                <a:spcPts val="0"/>
              </a:spcBef>
              <a:spcAft>
                <a:spcPts val="0"/>
              </a:spcAft>
              <a:buSzPts val="1600"/>
              <a:buChar char="-"/>
            </a:pPr>
            <a:r>
              <a:rPr lang="en-US" sz="1400"/>
              <a:t>Moving on to the AWS cloud</a:t>
            </a:r>
            <a:endParaRPr sz="1400"/>
          </a:p>
          <a:p>
            <a:pPr indent="-330200" lvl="1" marL="914400" rtl="0" algn="l">
              <a:spcBef>
                <a:spcPts val="0"/>
              </a:spcBef>
              <a:spcAft>
                <a:spcPts val="0"/>
              </a:spcAft>
              <a:buSzPts val="1600"/>
              <a:buChar char="-"/>
            </a:pPr>
            <a:r>
              <a:rPr lang="en-US" sz="1400"/>
              <a:t>inside this we take advantage of a Publish&amp;Subscribe message stream</a:t>
            </a:r>
            <a:endParaRPr sz="1400"/>
          </a:p>
          <a:p>
            <a:pPr indent="-330200" lvl="1" marL="914400" rtl="0" algn="l">
              <a:spcBef>
                <a:spcPts val="0"/>
              </a:spcBef>
              <a:spcAft>
                <a:spcPts val="0"/>
              </a:spcAft>
              <a:buSzPts val="1600"/>
              <a:buChar char="-"/>
            </a:pPr>
            <a:r>
              <a:rPr lang="en-US" sz="1400"/>
              <a:t>Publishers send messages</a:t>
            </a:r>
            <a:endParaRPr sz="1400"/>
          </a:p>
          <a:p>
            <a:pPr indent="-330200" lvl="1" marL="914400" rtl="0" algn="l">
              <a:spcBef>
                <a:spcPts val="0"/>
              </a:spcBef>
              <a:spcAft>
                <a:spcPts val="0"/>
              </a:spcAft>
              <a:buSzPts val="1600"/>
              <a:buChar char="-"/>
            </a:pPr>
            <a:r>
              <a:rPr lang="en-US" sz="1400"/>
              <a:t>Subscribers get messages</a:t>
            </a:r>
            <a:endParaRPr sz="1400"/>
          </a:p>
          <a:p>
            <a:pPr indent="-330200" lvl="0" marL="457200" rtl="0" algn="l">
              <a:spcBef>
                <a:spcPts val="0"/>
              </a:spcBef>
              <a:spcAft>
                <a:spcPts val="0"/>
              </a:spcAft>
              <a:buSzPts val="1600"/>
              <a:buChar char="-"/>
            </a:pPr>
            <a:r>
              <a:rPr lang="en-US" sz="1400"/>
              <a:t>On the NMC we are running a open Source version of FreeRTOS which is a real time operating system </a:t>
            </a:r>
            <a:endParaRPr sz="1400"/>
          </a:p>
          <a:p>
            <a:pPr indent="-330200" lvl="1" marL="914400" rtl="0" algn="l">
              <a:spcBef>
                <a:spcPts val="0"/>
              </a:spcBef>
              <a:spcAft>
                <a:spcPts val="0"/>
              </a:spcAft>
              <a:buSzPts val="1600"/>
              <a:buChar char="-"/>
            </a:pPr>
            <a:r>
              <a:rPr lang="en-US" sz="1400"/>
              <a:t>inside of this system there are two main components</a:t>
            </a:r>
            <a:endParaRPr sz="1400"/>
          </a:p>
          <a:p>
            <a:pPr indent="-330200" lvl="2" marL="1371600" rtl="0" algn="l">
              <a:spcBef>
                <a:spcPts val="0"/>
              </a:spcBef>
              <a:spcAft>
                <a:spcPts val="0"/>
              </a:spcAft>
              <a:buSzPts val="1600"/>
              <a:buChar char="-"/>
            </a:pPr>
            <a:r>
              <a:rPr lang="en-US" sz="1400"/>
              <a:t>AWS Message Handler, which is used to </a:t>
            </a:r>
            <a:r>
              <a:rPr lang="en-US" sz="1400"/>
              <a:t>receive</a:t>
            </a:r>
            <a:r>
              <a:rPr lang="en-US" sz="1400"/>
              <a:t> and transmit messages to AWS</a:t>
            </a:r>
            <a:endParaRPr sz="1400"/>
          </a:p>
          <a:p>
            <a:pPr indent="-330200" lvl="2" marL="1371600" rtl="0" algn="l">
              <a:spcBef>
                <a:spcPts val="0"/>
              </a:spcBef>
              <a:spcAft>
                <a:spcPts val="0"/>
              </a:spcAft>
              <a:buSzPts val="1600"/>
              <a:buChar char="-"/>
            </a:pPr>
            <a:r>
              <a:rPr lang="en-US" sz="1400"/>
              <a:t>below that we have a software component for handling </a:t>
            </a:r>
            <a:r>
              <a:rPr lang="en-US" sz="1400"/>
              <a:t>transmission</a:t>
            </a:r>
            <a:r>
              <a:rPr lang="en-US" sz="1400"/>
              <a:t> and reception of  CAN </a:t>
            </a:r>
            <a:r>
              <a:rPr lang="en-US" sz="1400"/>
              <a:t>messaging from the motor Module</a:t>
            </a:r>
            <a:endParaRPr sz="1400"/>
          </a:p>
          <a:p>
            <a:pPr indent="-330200" lvl="0" marL="457200" rtl="0" algn="l">
              <a:spcBef>
                <a:spcPts val="0"/>
              </a:spcBef>
              <a:spcAft>
                <a:spcPts val="0"/>
              </a:spcAft>
              <a:buSzPts val="1600"/>
              <a:buChar char="-"/>
            </a:pPr>
            <a:r>
              <a:rPr lang="en-US" sz="1400"/>
              <a:t>And finally on the Motor Module</a:t>
            </a:r>
            <a:endParaRPr sz="1400"/>
          </a:p>
          <a:p>
            <a:pPr indent="-330200" lvl="1" marL="914400" rtl="0" algn="l">
              <a:spcBef>
                <a:spcPts val="0"/>
              </a:spcBef>
              <a:spcAft>
                <a:spcPts val="0"/>
              </a:spcAft>
              <a:buSzPts val="1600"/>
              <a:buChar char="-"/>
            </a:pPr>
            <a:r>
              <a:rPr lang="en-US" sz="1400"/>
              <a:t>There is a similar software component the handle CAN messages</a:t>
            </a:r>
            <a:endParaRPr sz="1400"/>
          </a:p>
          <a:p>
            <a:pPr indent="-330200" lvl="1" marL="914400" rtl="0" algn="l">
              <a:spcBef>
                <a:spcPts val="0"/>
              </a:spcBef>
              <a:spcAft>
                <a:spcPts val="0"/>
              </a:spcAft>
              <a:buSzPts val="1600"/>
              <a:buChar char="-"/>
            </a:pPr>
            <a:r>
              <a:rPr lang="en-US" sz="1400"/>
              <a:t>As well as a component used to operate the Stepper Motor</a:t>
            </a:r>
            <a:endParaRPr sz="1400"/>
          </a:p>
        </p:txBody>
      </p:sp>
      <p:sp>
        <p:nvSpPr>
          <p:cNvPr id="123" name="Google Shape;123;gab2105119c_0_5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ab2105119c_0_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ab2105119c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Connor</a:t>
            </a:r>
            <a:endParaRPr/>
          </a:p>
          <a:p>
            <a:pPr indent="0" lvl="0" marL="0" rtl="0" algn="l">
              <a:spcBef>
                <a:spcPts val="0"/>
              </a:spcBef>
              <a:spcAft>
                <a:spcPts val="0"/>
              </a:spcAft>
              <a:buClr>
                <a:schemeClr val="dk1"/>
              </a:buClr>
              <a:buSzPts val="1100"/>
              <a:buFont typeface="Arial"/>
              <a:buNone/>
            </a:pPr>
            <a:r>
              <a:rPr lang="en-US" sz="1400"/>
              <a:t>These are picture of the app we are currently developing.</a:t>
            </a:r>
            <a:endParaRPr sz="1400"/>
          </a:p>
          <a:p>
            <a:pPr indent="-330200" lvl="0" marL="457200" rtl="0" algn="l">
              <a:spcBef>
                <a:spcPts val="0"/>
              </a:spcBef>
              <a:spcAft>
                <a:spcPts val="0"/>
              </a:spcAft>
              <a:buClr>
                <a:schemeClr val="dk1"/>
              </a:buClr>
              <a:buSzPts val="1600"/>
              <a:buChar char="-"/>
            </a:pPr>
            <a:r>
              <a:rPr lang="en-US" sz="1400"/>
              <a:t> this app will be use for monitoring and user control of window operation </a:t>
            </a:r>
            <a:endParaRPr sz="1400"/>
          </a:p>
          <a:p>
            <a:pPr indent="0" lvl="0" marL="0" rtl="0" algn="l">
              <a:spcBef>
                <a:spcPts val="0"/>
              </a:spcBef>
              <a:spcAft>
                <a:spcPts val="0"/>
              </a:spcAft>
              <a:buClr>
                <a:schemeClr val="dk1"/>
              </a:buClr>
              <a:buSzPts val="1100"/>
              <a:buFont typeface="Arial"/>
              <a:buNone/>
            </a:pPr>
            <a:r>
              <a:t/>
            </a:r>
            <a:endParaRPr/>
          </a:p>
        </p:txBody>
      </p:sp>
      <p:sp>
        <p:nvSpPr>
          <p:cNvPr id="131" name="Google Shape;131;gab2105119c_0_5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ab2105119c_0_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ab2105119c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Frank</a:t>
            </a:r>
            <a:endParaRPr/>
          </a:p>
        </p:txBody>
      </p:sp>
      <p:sp>
        <p:nvSpPr>
          <p:cNvPr id="140" name="Google Shape;140;gab2105119c_0_6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ab2105119c_0_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ab2105119c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Jonathan</a:t>
            </a:r>
            <a:endParaRPr/>
          </a:p>
          <a:p>
            <a:pPr indent="0" lvl="0" marL="0" rtl="0" algn="l">
              <a:spcBef>
                <a:spcPts val="0"/>
              </a:spcBef>
              <a:spcAft>
                <a:spcPts val="0"/>
              </a:spcAft>
              <a:buNone/>
            </a:pPr>
            <a:r>
              <a:rPr lang="en-US"/>
              <a:t>What is IoT Core? It is used to interface with any sort of “Internet of Things” Device. It allows for “Topics” (Message Streams) to be relayed between two seperate devices.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These “Topics” can be subscribed to or have data published to them. Any device that is “Subscribed” to a “Topic” will receive any data that something else “Publishes” to that topic.</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Specifically, these “Topics” use the MQTT Protocol to relay these messages/Topics between devices.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Amazon Cognito is a service that establishes well-defined “Roles” for connections - configured by the user. These “Roles” ensure that a device does not access data that it isn’t allowed to receive. More importantly, Cognito  allows for Authentication to the connection to AWS, ensuring security protocols to be in place.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this demo, the application reads the most recent message that AWS publishes to it, and upon clicking a button, the user is able to send a command to AWS. </a:t>
            </a:r>
            <a:endParaRPr/>
          </a:p>
        </p:txBody>
      </p:sp>
      <p:sp>
        <p:nvSpPr>
          <p:cNvPr id="149" name="Google Shape;149;gab2105119c_0_7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ab4b936a89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ab4b936a8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Connor</a:t>
            </a:r>
            <a:endParaRPr/>
          </a:p>
          <a:p>
            <a:pPr indent="-336550" lvl="0" marL="457200" rtl="0" algn="l">
              <a:spcBef>
                <a:spcPts val="0"/>
              </a:spcBef>
              <a:spcAft>
                <a:spcPts val="0"/>
              </a:spcAft>
              <a:buSzPts val="1700"/>
              <a:buChar char="-"/>
            </a:pPr>
            <a:r>
              <a:rPr lang="en-US" sz="1500"/>
              <a:t>The focus of this </a:t>
            </a:r>
            <a:r>
              <a:rPr lang="en-US" sz="1500"/>
              <a:t>component</a:t>
            </a:r>
            <a:r>
              <a:rPr lang="en-US" sz="1500"/>
              <a:t> was to </a:t>
            </a:r>
            <a:r>
              <a:rPr lang="en-US" sz="1500"/>
              <a:t>demonstrate</a:t>
            </a:r>
            <a:r>
              <a:rPr lang="en-US" sz="1500"/>
              <a:t> the communication between AWS IoT core which previous </a:t>
            </a:r>
            <a:r>
              <a:rPr lang="en-US" sz="1500"/>
              <a:t>received</a:t>
            </a:r>
            <a:r>
              <a:rPr lang="en-US" sz="1500"/>
              <a:t> commands from the APP. </a:t>
            </a:r>
            <a:r>
              <a:rPr b="1" lang="en-US" sz="1500"/>
              <a:t>So Jonathan u can now open the video and quickly pause it. </a:t>
            </a:r>
            <a:r>
              <a:rPr lang="en-US" sz="1500"/>
              <a:t> Ok so here on the screen there are two instances of the Iot Console on the right. The top is subscribed to the windowStatusTOPIC and the lower one is where i will publish commands to the windowCommandTOPIC. On the left is the DAVE debugger which is plugged into the board. And for the ease of presenting I used wifi instead of ethernet.[ </a:t>
            </a:r>
            <a:r>
              <a:rPr b="1" lang="en-US" sz="1500"/>
              <a:t>Ok now press play and pause at 15 sec]. </a:t>
            </a:r>
            <a:r>
              <a:rPr lang="en-US" sz="1500"/>
              <a:t>So I start the video by flashing on the program </a:t>
            </a:r>
            <a:r>
              <a:rPr lang="en-US" sz="1500"/>
              <a:t>and when the program starts to run it </a:t>
            </a:r>
            <a:r>
              <a:rPr lang="en-US" sz="1500"/>
              <a:t>1st </a:t>
            </a:r>
            <a:r>
              <a:rPr lang="en-US" sz="1500"/>
              <a:t>Establishes a connection to the internet Access Point. Then it connects to the AWS endpoint in order to subscribe to the windowCommandTOPIC. After this point the Board is done with its initial setup and is waiting for a command from AWS.</a:t>
            </a:r>
            <a:r>
              <a:rPr b="1" lang="en-US" sz="1500"/>
              <a:t> </a:t>
            </a:r>
            <a:r>
              <a:rPr lang="en-US" sz="1500"/>
              <a:t>At this point I go into the AWS console to publish a command. The two commands that I use are simply 1 and 0. 0 will turn on the LED. 1 will turn off the LED. The LED that I will be operating is red and located to the left of the top green LED. So </a:t>
            </a:r>
            <a:r>
              <a:rPr lang="en-US" sz="1500"/>
              <a:t>initially</a:t>
            </a:r>
            <a:r>
              <a:rPr lang="en-US" sz="1500"/>
              <a:t> I enter in “0” to turn on the LED </a:t>
            </a:r>
            <a:r>
              <a:rPr b="1" lang="en-US" sz="1500"/>
              <a:t>[PlayVideo].</a:t>
            </a:r>
            <a:r>
              <a:rPr lang="en-US" sz="1500"/>
              <a:t> </a:t>
            </a:r>
            <a:r>
              <a:rPr b="1" lang="en-US" sz="1500"/>
              <a:t>[pause when i press publish]</a:t>
            </a:r>
            <a:r>
              <a:rPr lang="en-US" sz="1500"/>
              <a:t>. </a:t>
            </a:r>
            <a:r>
              <a:rPr lang="en-US" sz="1500"/>
              <a:t>So now looking at the board the LED turns on. Now looking at the Dave Console. The message is </a:t>
            </a:r>
            <a:r>
              <a:rPr lang="en-US" sz="1500"/>
              <a:t>received</a:t>
            </a:r>
            <a:r>
              <a:rPr lang="en-US" sz="1500"/>
              <a:t> on the NMC and the command is printed out. And finally the </a:t>
            </a:r>
            <a:r>
              <a:rPr lang="en-US" sz="1500"/>
              <a:t>acknowledgement</a:t>
            </a:r>
            <a:r>
              <a:rPr lang="en-US" sz="1500"/>
              <a:t> of the message is published back to AWS on the WindowStatusTOPIC in the top right window. </a:t>
            </a:r>
            <a:r>
              <a:rPr b="1" lang="en-US" sz="1500"/>
              <a:t>[play video pause when i press publish]. </a:t>
            </a:r>
            <a:r>
              <a:rPr lang="en-US" sz="1500"/>
              <a:t>Next I enter in “0” again. The NMC receives this command and outputs it to the Dave console again. But since the LED is already on. The NMC sends back that it is already on.</a:t>
            </a:r>
            <a:endParaRPr sz="1500"/>
          </a:p>
          <a:p>
            <a:pPr indent="-336550" lvl="2" marL="1371600" rtl="0" algn="l">
              <a:spcBef>
                <a:spcPts val="0"/>
              </a:spcBef>
              <a:spcAft>
                <a:spcPts val="0"/>
              </a:spcAft>
              <a:buSzPts val="1700"/>
              <a:buChar char="-"/>
            </a:pPr>
            <a:r>
              <a:rPr lang="en-US" sz="1500"/>
              <a:t>The program that I implemented keeps track of the state of the LED locally on the NMC however in future </a:t>
            </a:r>
            <a:r>
              <a:rPr lang="en-US" sz="1500"/>
              <a:t>development</a:t>
            </a:r>
            <a:r>
              <a:rPr lang="en-US" sz="1500"/>
              <a:t> this state will kept track of on AWS</a:t>
            </a:r>
            <a:endParaRPr sz="1500"/>
          </a:p>
          <a:p>
            <a:pPr indent="-336550" lvl="2" marL="1371600" rtl="0" algn="l">
              <a:spcBef>
                <a:spcPts val="0"/>
              </a:spcBef>
              <a:spcAft>
                <a:spcPts val="0"/>
              </a:spcAft>
              <a:buSzPts val="1700"/>
              <a:buChar char="-"/>
            </a:pPr>
            <a:r>
              <a:rPr lang="en-US" sz="1500"/>
              <a:t>so instead of propagating a redundant command to the system AWS will check its state table first and respond</a:t>
            </a:r>
            <a:endParaRPr sz="1500"/>
          </a:p>
          <a:p>
            <a:pPr indent="0" lvl="0" marL="0" rtl="0" algn="l">
              <a:spcBef>
                <a:spcPts val="0"/>
              </a:spcBef>
              <a:spcAft>
                <a:spcPts val="0"/>
              </a:spcAft>
              <a:buNone/>
            </a:pPr>
            <a:r>
              <a:rPr lang="en-US" sz="1500"/>
              <a:t>So</a:t>
            </a:r>
            <a:r>
              <a:rPr b="1" lang="en-US" sz="1500"/>
              <a:t> </a:t>
            </a:r>
            <a:r>
              <a:rPr lang="en-US" sz="1500"/>
              <a:t>m</a:t>
            </a:r>
            <a:r>
              <a:rPr lang="en-US" sz="1500"/>
              <a:t>oving on I now enter a “1”. which tells the NMC to turn off the LED.</a:t>
            </a:r>
            <a:r>
              <a:rPr b="1" lang="en-US" sz="1500"/>
              <a:t>[Play video pause when I press publish]</a:t>
            </a:r>
            <a:r>
              <a:rPr lang="en-US" sz="1500"/>
              <a:t> so the command is output to the console. the LED turns off and the </a:t>
            </a:r>
            <a:r>
              <a:rPr lang="en-US" sz="1500"/>
              <a:t>acknowledgement</a:t>
            </a:r>
            <a:r>
              <a:rPr lang="en-US" sz="1500"/>
              <a:t> is sent back to the windowStatusTOPIC in the top right</a:t>
            </a:r>
            <a:r>
              <a:rPr b="1" lang="en-US" sz="1500"/>
              <a:t>. {Play Video}</a:t>
            </a:r>
            <a:r>
              <a:rPr lang="en-US" sz="1500"/>
              <a:t> </a:t>
            </a:r>
            <a:r>
              <a:rPr lang="en-US" sz="1500"/>
              <a:t>Similar</a:t>
            </a:r>
            <a:r>
              <a:rPr lang="en-US" sz="1500"/>
              <a:t> to the previous case I enter a “1” again which tells the nmc to turn off the LED. NMC gets this command and it publishes that the LED is already off</a:t>
            </a:r>
            <a:endParaRPr sz="1500"/>
          </a:p>
          <a:p>
            <a:pPr indent="-336550" lvl="0" marL="457200" rtl="0" algn="l">
              <a:spcBef>
                <a:spcPts val="0"/>
              </a:spcBef>
              <a:spcAft>
                <a:spcPts val="0"/>
              </a:spcAft>
              <a:buSzPts val="1700"/>
              <a:buChar char="-"/>
            </a:pPr>
            <a:r>
              <a:rPr lang="en-US" sz="1500"/>
              <a:t>So the Operation of the LED is used to demonstrate actuation different commands sent from AWS</a:t>
            </a:r>
            <a:endParaRPr sz="1500"/>
          </a:p>
          <a:p>
            <a:pPr indent="-336550" lvl="0" marL="457200" rtl="0" algn="l">
              <a:spcBef>
                <a:spcPts val="0"/>
              </a:spcBef>
              <a:spcAft>
                <a:spcPts val="0"/>
              </a:spcAft>
              <a:buSzPts val="1700"/>
              <a:buChar char="-"/>
            </a:pPr>
            <a:r>
              <a:rPr lang="en-US" sz="1500"/>
              <a:t>in future </a:t>
            </a:r>
            <a:r>
              <a:rPr lang="en-US" sz="1500"/>
              <a:t>development</a:t>
            </a:r>
            <a:r>
              <a:rPr lang="en-US" sz="1500"/>
              <a:t> these messages will be translated into a CAN message and sent to the 4200</a:t>
            </a:r>
            <a:endParaRPr sz="1500"/>
          </a:p>
          <a:p>
            <a:pPr indent="-336550" lvl="0" marL="457200" rtl="0" algn="l">
              <a:spcBef>
                <a:spcPts val="0"/>
              </a:spcBef>
              <a:spcAft>
                <a:spcPts val="0"/>
              </a:spcAft>
              <a:buSzPts val="1700"/>
              <a:buChar char="-"/>
            </a:pPr>
            <a:r>
              <a:rPr lang="en-US" sz="1500"/>
              <a:t> however we can’t relay these messages through CAN until we understand how it works…..which is what frank will now explain</a:t>
            </a:r>
            <a:endParaRPr sz="1500"/>
          </a:p>
        </p:txBody>
      </p:sp>
      <p:sp>
        <p:nvSpPr>
          <p:cNvPr id="158" name="Google Shape;158;gab4b936a89_0_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ab50bc1ca6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ab50bc1ca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Frank</a:t>
            </a:r>
            <a:endParaRPr/>
          </a:p>
        </p:txBody>
      </p:sp>
      <p:sp>
        <p:nvSpPr>
          <p:cNvPr id="167" name="Google Shape;167;gab50bc1ca6_0_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ab50bc1ca6_0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ab50bc1ca6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Frank</a:t>
            </a:r>
            <a:endParaRPr/>
          </a:p>
        </p:txBody>
      </p:sp>
      <p:sp>
        <p:nvSpPr>
          <p:cNvPr id="176" name="Google Shape;176;gab50bc1ca6_0_3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ab4b936a89_0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ab4b936a89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Frank</a:t>
            </a:r>
            <a:endParaRPr/>
          </a:p>
        </p:txBody>
      </p:sp>
      <p:sp>
        <p:nvSpPr>
          <p:cNvPr id="187" name="Google Shape;187;gab4b936a89_0_1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ab50bc1ca6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ab50bc1ca6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Frank</a:t>
            </a:r>
            <a:endParaRPr/>
          </a:p>
        </p:txBody>
      </p:sp>
      <p:sp>
        <p:nvSpPr>
          <p:cNvPr id="196" name="Google Shape;196;gab50bc1ca6_0_1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ab4b936a89_0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ab4b936a89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Griff</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b="1" lang="en-US" sz="1100">
                <a:latin typeface="Arial"/>
                <a:ea typeface="Arial"/>
                <a:cs typeface="Arial"/>
                <a:sym typeface="Arial"/>
              </a:rPr>
              <a:t>Schematic:</a:t>
            </a:r>
            <a:endParaRPr b="1"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US" sz="1100">
                <a:latin typeface="Arial"/>
                <a:ea typeface="Arial"/>
                <a:cs typeface="Arial"/>
                <a:sym typeface="Arial"/>
              </a:rPr>
              <a:t>Say:</a:t>
            </a:r>
            <a:endParaRPr b="1"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I was responsible for creating the Motor Module that can drive and control the Stepper Motor</a:t>
            </a:r>
            <a:endParaRPr b="1"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b="1"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The Hardware used for Motor Module: XMC4200 board, 24V stepper motor, stepper motor driver, and a 24 V power supply</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 Unipolar Stepper motors have windings consisting of reversible magnetic poles that follow a magnetic field in each direction ( can move in both directions without reversing current)</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 Stepper Motor’s do not simply rotate, instead they step, making repeated movements of small increments, which appears as continuous motor rotation</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 The purpose of the stepper motor driver is to convert the wave pulses generated by a Pulse Width Modulation sent from the microcontroller into motor driving steps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 Basically the driver provides sufficient and controlled energy to operate the motor</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b="1"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The Hardware and wiring setup for the Motor Module system is shown in the following schematic:</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A 24 Volt Power supply connects to the A4988 driver to power the 24V Stepper motor, which is also connected to the driver in order to fully step and drive the motor  </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The driver also connects to the XMC4200 board in order to respond to operations and pulses that the driver can convert into steps and rotate the motor at specific speeds and directions</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A 100 microFarad Capacitor is used to filter out noise and prevent voltage spikes in the driver by connecting between the Power supply and the driver. ( + positive end to power)</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None/>
            </a:pPr>
            <a:r>
              <a:t/>
            </a:r>
            <a:endParaRPr b="1" sz="1100">
              <a:latin typeface="Arial"/>
              <a:ea typeface="Arial"/>
              <a:cs typeface="Arial"/>
              <a:sym typeface="Arial"/>
            </a:endParaRPr>
          </a:p>
        </p:txBody>
      </p:sp>
      <p:sp>
        <p:nvSpPr>
          <p:cNvPr id="205" name="Google Shape;205;gab4b936a89_0_2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ga9b11ca21b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 name="Google Shape;51;ga9b11ca21b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Jonathan</a:t>
            </a:r>
            <a:endParaRPr/>
          </a:p>
        </p:txBody>
      </p:sp>
      <p:sp>
        <p:nvSpPr>
          <p:cNvPr id="52" name="Google Shape;52;ga9b11ca21b_0_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ab50bc1ca6_3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ab50bc1ca6_3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Griff</a:t>
            </a:r>
            <a:endParaRPr/>
          </a:p>
          <a:p>
            <a:pPr indent="0" lvl="0" marL="0" rtl="0" algn="l">
              <a:spcBef>
                <a:spcPts val="0"/>
              </a:spcBef>
              <a:spcAft>
                <a:spcPts val="0"/>
              </a:spcAft>
              <a:buClr>
                <a:schemeClr val="dk1"/>
              </a:buClr>
              <a:buSzPts val="1100"/>
              <a:buFont typeface="Arial"/>
              <a:buNone/>
            </a:pPr>
            <a:r>
              <a:rPr b="1" lang="en-US" sz="1100">
                <a:latin typeface="Arial"/>
                <a:ea typeface="Arial"/>
                <a:cs typeface="Arial"/>
                <a:sym typeface="Arial"/>
              </a:rPr>
              <a:t>Say:</a:t>
            </a:r>
            <a:endParaRPr b="1" sz="1100">
              <a:latin typeface="Arial"/>
              <a:ea typeface="Arial"/>
              <a:cs typeface="Arial"/>
              <a:sym typeface="Arial"/>
            </a:endParaRPr>
          </a:p>
          <a:p>
            <a:pPr indent="0" lvl="0" marL="0" rtl="0" algn="l">
              <a:spcBef>
                <a:spcPts val="1600"/>
              </a:spcBef>
              <a:spcAft>
                <a:spcPts val="0"/>
              </a:spcAft>
              <a:buClr>
                <a:schemeClr val="dk1"/>
              </a:buClr>
              <a:buSzPts val="1100"/>
              <a:buFont typeface="Arial"/>
              <a:buNone/>
            </a:pPr>
            <a:r>
              <a:rPr lang="en-US" sz="1100">
                <a:latin typeface="Arial"/>
                <a:ea typeface="Arial"/>
                <a:cs typeface="Arial"/>
                <a:sym typeface="Arial"/>
              </a:rPr>
              <a:t>Software used: DAVE IDE</a:t>
            </a:r>
            <a:endParaRPr sz="1100">
              <a:latin typeface="Arial"/>
              <a:ea typeface="Arial"/>
              <a:cs typeface="Arial"/>
              <a:sym typeface="Arial"/>
            </a:endParaRPr>
          </a:p>
          <a:p>
            <a:pPr indent="0" lvl="0" marL="0" rtl="0" algn="l">
              <a:spcBef>
                <a:spcPts val="1600"/>
              </a:spcBef>
              <a:spcAft>
                <a:spcPts val="0"/>
              </a:spcAft>
              <a:buClr>
                <a:schemeClr val="dk1"/>
              </a:buClr>
              <a:buSzPts val="1100"/>
              <a:buFont typeface="Arial"/>
              <a:buNone/>
            </a:pPr>
            <a:r>
              <a:rPr lang="en-US" sz="1100">
                <a:latin typeface="Arial"/>
                <a:ea typeface="Arial"/>
                <a:cs typeface="Arial"/>
                <a:sym typeface="Arial"/>
              </a:rPr>
              <a:t>The Motor Module responds to operations sent from DAVE IDE that are debugged on  XMC4200 board:</a:t>
            </a:r>
            <a:endParaRPr sz="1100">
              <a:latin typeface="Arial"/>
              <a:ea typeface="Arial"/>
              <a:cs typeface="Arial"/>
              <a:sym typeface="Arial"/>
            </a:endParaRPr>
          </a:p>
          <a:p>
            <a:pPr indent="0" lvl="0" marL="0" rtl="0" algn="l">
              <a:spcBef>
                <a:spcPts val="1600"/>
              </a:spcBef>
              <a:spcAft>
                <a:spcPts val="0"/>
              </a:spcAft>
              <a:buClr>
                <a:schemeClr val="dk1"/>
              </a:buClr>
              <a:buSzPts val="1100"/>
              <a:buFont typeface="Arial"/>
              <a:buNone/>
            </a:pPr>
            <a:r>
              <a:rPr lang="en-US" sz="1100">
                <a:latin typeface="Arial"/>
                <a:ea typeface="Arial"/>
                <a:cs typeface="Arial"/>
                <a:sym typeface="Arial"/>
              </a:rPr>
              <a:t>APPS:</a:t>
            </a:r>
            <a:endParaRPr sz="1100">
              <a:latin typeface="Arial"/>
              <a:ea typeface="Arial"/>
              <a:cs typeface="Arial"/>
              <a:sym typeface="Arial"/>
            </a:endParaRPr>
          </a:p>
          <a:p>
            <a:pPr indent="-298450" lvl="0" marL="457200" rtl="0" algn="l">
              <a:spcBef>
                <a:spcPts val="1600"/>
              </a:spcBef>
              <a:spcAft>
                <a:spcPts val="0"/>
              </a:spcAft>
              <a:buClr>
                <a:schemeClr val="dk1"/>
              </a:buClr>
              <a:buSzPts val="1100"/>
              <a:buAutoNum type="arabicPeriod"/>
            </a:pPr>
            <a:r>
              <a:rPr lang="en-US" sz="1100">
                <a:latin typeface="Arial"/>
                <a:ea typeface="Arial"/>
                <a:cs typeface="Arial"/>
                <a:sym typeface="Arial"/>
              </a:rPr>
              <a:t>On DAVE IDE I was able to make the driver’s DIRECTION connected to the XMC4200 a digital input/output that can either be set high or low to change directions of the motor</a:t>
            </a:r>
            <a:endParaRPr sz="1100">
              <a:latin typeface="Arial"/>
              <a:ea typeface="Arial"/>
              <a:cs typeface="Arial"/>
              <a:sym typeface="Arial"/>
            </a:endParaRPr>
          </a:p>
          <a:p>
            <a:pPr indent="-298450" lvl="0" marL="457200" rtl="0" algn="l">
              <a:spcBef>
                <a:spcPts val="0"/>
              </a:spcBef>
              <a:spcAft>
                <a:spcPts val="0"/>
              </a:spcAft>
              <a:buClr>
                <a:schemeClr val="dk1"/>
              </a:buClr>
              <a:buSzPts val="1100"/>
              <a:buAutoNum type="arabicPeriod"/>
            </a:pPr>
            <a:r>
              <a:rPr lang="en-US" sz="1100">
                <a:latin typeface="Arial"/>
                <a:ea typeface="Arial"/>
                <a:cs typeface="Arial"/>
                <a:sym typeface="Arial"/>
              </a:rPr>
              <a:t>I was also able to generate a Pulse Width Modulation on DAVE in order to send square-wave pulses at specific frequencies to the driver in order to STEP and move the motor at specific speeds</a:t>
            </a:r>
            <a:endParaRPr sz="1100">
              <a:latin typeface="Arial"/>
              <a:ea typeface="Arial"/>
              <a:cs typeface="Arial"/>
              <a:sym typeface="Arial"/>
            </a:endParaRPr>
          </a:p>
          <a:p>
            <a:pPr indent="-298450" lvl="0" marL="457200" rtl="0" algn="l">
              <a:spcBef>
                <a:spcPts val="0"/>
              </a:spcBef>
              <a:spcAft>
                <a:spcPts val="0"/>
              </a:spcAft>
              <a:buClr>
                <a:schemeClr val="dk1"/>
              </a:buClr>
              <a:buSzPts val="1100"/>
              <a:buAutoNum type="arabicPeriod"/>
            </a:pPr>
            <a:r>
              <a:rPr lang="en-US" sz="1100">
                <a:latin typeface="Arial"/>
                <a:ea typeface="Arial"/>
                <a:cs typeface="Arial"/>
                <a:sym typeface="Arial"/>
              </a:rPr>
              <a:t>Lastly I Implemented an RTC or Real Time Clock on DAVE, to create a variable to track the runtime of the program and the motor in seconds</a:t>
            </a:r>
            <a:endParaRPr sz="1100">
              <a:latin typeface="Arial"/>
              <a:ea typeface="Arial"/>
              <a:cs typeface="Arial"/>
              <a:sym typeface="Arial"/>
            </a:endParaRPr>
          </a:p>
          <a:p>
            <a:pPr indent="0" lvl="0" marL="0" rtl="0" algn="l">
              <a:spcBef>
                <a:spcPts val="1600"/>
              </a:spcBef>
              <a:spcAft>
                <a:spcPts val="0"/>
              </a:spcAft>
              <a:buClr>
                <a:schemeClr val="dk1"/>
              </a:buClr>
              <a:buSzPts val="1100"/>
              <a:buFont typeface="Arial"/>
              <a:buNone/>
            </a:pPr>
            <a:r>
              <a:rPr lang="en-US" sz="1100">
                <a:latin typeface="Arial"/>
                <a:ea typeface="Arial"/>
                <a:cs typeface="Arial"/>
                <a:sym typeface="Arial"/>
              </a:rPr>
              <a:t>I Used the the Real Time Clock to create time intervals in which the motor will change its phases or the controls being sent to the motor will change</a:t>
            </a:r>
            <a:endParaRPr sz="1100">
              <a:latin typeface="Arial"/>
              <a:ea typeface="Arial"/>
              <a:cs typeface="Arial"/>
              <a:sym typeface="Arial"/>
            </a:endParaRPr>
          </a:p>
          <a:p>
            <a:pPr indent="0" lvl="0" marL="0" rtl="0" algn="l">
              <a:spcBef>
                <a:spcPts val="1600"/>
              </a:spcBef>
              <a:spcAft>
                <a:spcPts val="0"/>
              </a:spcAft>
              <a:buClr>
                <a:schemeClr val="dk1"/>
              </a:buClr>
              <a:buSzPts val="1100"/>
              <a:buFont typeface="Arial"/>
              <a:buNone/>
            </a:pPr>
            <a:r>
              <a:rPr lang="en-US" sz="1100">
                <a:latin typeface="Arial"/>
                <a:ea typeface="Arial"/>
                <a:cs typeface="Arial"/>
                <a:sym typeface="Arial"/>
              </a:rPr>
              <a:t>The Phases: clockwise, counterclockwise, and stop</a:t>
            </a:r>
            <a:endParaRPr sz="1100">
              <a:latin typeface="Arial"/>
              <a:ea typeface="Arial"/>
              <a:cs typeface="Arial"/>
              <a:sym typeface="Arial"/>
            </a:endParaRPr>
          </a:p>
          <a:p>
            <a:pPr indent="0" lvl="0" marL="0" rtl="0" algn="l">
              <a:spcBef>
                <a:spcPts val="1600"/>
              </a:spcBef>
              <a:spcAft>
                <a:spcPts val="0"/>
              </a:spcAft>
              <a:buClr>
                <a:schemeClr val="dk1"/>
              </a:buClr>
              <a:buSzPts val="1100"/>
              <a:buFont typeface="Arial"/>
              <a:buNone/>
            </a:pPr>
            <a:r>
              <a:rPr b="1" lang="en-US" sz="1100">
                <a:latin typeface="Arial"/>
                <a:ea typeface="Arial"/>
                <a:cs typeface="Arial"/>
                <a:sym typeface="Arial"/>
              </a:rPr>
              <a:t>Phase 1:</a:t>
            </a:r>
            <a:r>
              <a:rPr lang="en-US" sz="1100">
                <a:latin typeface="Arial"/>
                <a:ea typeface="Arial"/>
                <a:cs typeface="Arial"/>
                <a:sym typeface="Arial"/>
              </a:rPr>
              <a:t> DIRECTION pin is set high to rotate the motor clockwise (opening the window)</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US" sz="1100">
                <a:latin typeface="Arial"/>
                <a:ea typeface="Arial"/>
                <a:cs typeface="Arial"/>
                <a:sym typeface="Arial"/>
              </a:rPr>
              <a:t>Phase 2:</a:t>
            </a:r>
            <a:r>
              <a:rPr lang="en-US" sz="1100">
                <a:latin typeface="Arial"/>
                <a:ea typeface="Arial"/>
                <a:cs typeface="Arial"/>
                <a:sym typeface="Arial"/>
              </a:rPr>
              <a:t> The PWM sent to the STEP pin is shut off to stop the motor</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US" sz="1100">
                <a:latin typeface="Arial"/>
                <a:ea typeface="Arial"/>
                <a:cs typeface="Arial"/>
                <a:sym typeface="Arial"/>
              </a:rPr>
              <a:t>Phase 3:</a:t>
            </a:r>
            <a:r>
              <a:rPr lang="en-US" sz="1100">
                <a:latin typeface="Arial"/>
                <a:ea typeface="Arial"/>
                <a:cs typeface="Arial"/>
                <a:sym typeface="Arial"/>
              </a:rPr>
              <a:t> The PWM sent to the STEP pin starts and the DIRECTION pin is set low to rotate the motor counterclockwise (closing the window)</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US" sz="1100">
                <a:latin typeface="Arial"/>
                <a:ea typeface="Arial"/>
                <a:cs typeface="Arial"/>
                <a:sym typeface="Arial"/>
              </a:rPr>
              <a:t>Phase 4:</a:t>
            </a:r>
            <a:r>
              <a:rPr lang="en-US" sz="1100">
                <a:latin typeface="Arial"/>
                <a:ea typeface="Arial"/>
                <a:cs typeface="Arial"/>
                <a:sym typeface="Arial"/>
              </a:rPr>
              <a:t> The PWM is stopped again, shutting off the motor</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Demo video:</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The string being rolled up represents the window being opened and then stopped once it is all the way open or the string is all the way rolled up.  Then the string is unrolled to represent the window being closed until it is all the way shut or the string is all the way unrolled.</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457200" rtl="0" algn="l">
              <a:spcBef>
                <a:spcPts val="0"/>
              </a:spcBef>
              <a:spcAft>
                <a:spcPts val="0"/>
              </a:spcAft>
              <a:buNone/>
            </a:pPr>
            <a:r>
              <a:t/>
            </a:r>
            <a:endParaRPr sz="1100">
              <a:latin typeface="Arial"/>
              <a:ea typeface="Arial"/>
              <a:cs typeface="Arial"/>
              <a:sym typeface="Arial"/>
            </a:endParaRPr>
          </a:p>
        </p:txBody>
      </p:sp>
      <p:sp>
        <p:nvSpPr>
          <p:cNvPr id="216" name="Google Shape;216;gab50bc1ca6_3_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ab2105119c_0_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ab2105119c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Frank</a:t>
            </a:r>
            <a:endParaRPr/>
          </a:p>
        </p:txBody>
      </p:sp>
      <p:sp>
        <p:nvSpPr>
          <p:cNvPr id="225" name="Google Shape;225;gab2105119c_0_8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ab2105119c_0_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ab2105119c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Frank</a:t>
            </a:r>
            <a:endParaRPr/>
          </a:p>
        </p:txBody>
      </p:sp>
      <p:sp>
        <p:nvSpPr>
          <p:cNvPr id="234" name="Google Shape;234;gab2105119c_0_9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a9b11ca21b_0_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a9b11ca21b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Griff</a:t>
            </a:r>
            <a:endParaRPr/>
          </a:p>
        </p:txBody>
      </p:sp>
      <p:sp>
        <p:nvSpPr>
          <p:cNvPr id="242" name="Google Shape;242;ga9b11ca21b_0_6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ab2105119c_0_1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ab2105119c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Griff:</a:t>
            </a:r>
            <a:endParaRPr/>
          </a:p>
          <a:p>
            <a:pPr indent="0" lvl="0" marL="0" rtl="0" algn="l">
              <a:spcBef>
                <a:spcPts val="0"/>
              </a:spcBef>
              <a:spcAft>
                <a:spcPts val="0"/>
              </a:spcAft>
              <a:buClr>
                <a:schemeClr val="dk1"/>
              </a:buClr>
              <a:buSzPts val="1100"/>
              <a:buFont typeface="Arial"/>
              <a:buNone/>
            </a:pPr>
            <a:r>
              <a:rPr lang="en-US"/>
              <a:t>We </a:t>
            </a:r>
            <a:r>
              <a:rPr lang="en-US"/>
              <a:t>Plan to get some things Done Over Break: consisting of </a:t>
            </a:r>
            <a:endParaRPr/>
          </a:p>
          <a:p>
            <a:pPr indent="0" lvl="0" marL="0" rtl="0" algn="l">
              <a:spcBef>
                <a:spcPts val="0"/>
              </a:spcBef>
              <a:spcAft>
                <a:spcPts val="0"/>
              </a:spcAft>
              <a:buClr>
                <a:schemeClr val="dk1"/>
              </a:buClr>
              <a:buSzPts val="1100"/>
              <a:buFont typeface="Arial"/>
              <a:buNone/>
            </a:pPr>
            <a:r>
              <a:rPr lang="en-US"/>
              <a:t>Window design build,  start working with DynamoDB, and the team website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CDR:</a:t>
            </a:r>
            <a:endParaRPr/>
          </a:p>
          <a:p>
            <a:pPr indent="0" lvl="0" marL="0" rtl="0" algn="l">
              <a:spcBef>
                <a:spcPts val="0"/>
              </a:spcBef>
              <a:spcAft>
                <a:spcPts val="0"/>
              </a:spcAft>
              <a:buClr>
                <a:schemeClr val="dk1"/>
              </a:buClr>
              <a:buSzPts val="1100"/>
              <a:buFont typeface="Arial"/>
              <a:buNone/>
            </a:pPr>
            <a:r>
              <a:rPr lang="en-US"/>
              <a:t>My Responsibilities</a:t>
            </a:r>
            <a:endParaRPr/>
          </a:p>
          <a:p>
            <a:pPr indent="0" lvl="0" marL="457200" rtl="0" algn="l">
              <a:spcBef>
                <a:spcPts val="0"/>
              </a:spcBef>
              <a:spcAft>
                <a:spcPts val="0"/>
              </a:spcAft>
              <a:buNone/>
            </a:pPr>
            <a:r>
              <a:rPr lang="en-US"/>
              <a:t>Will be to design the PCB and order parts as well as to design The Manual Override Switch design for the Motor Module </a:t>
            </a:r>
            <a:endParaRPr/>
          </a:p>
          <a:p>
            <a:pPr indent="0" lvl="0" marL="45720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Jonathan &amp; Connor</a:t>
            </a:r>
            <a:endParaRPr/>
          </a:p>
          <a:p>
            <a:pPr indent="0" lvl="0" marL="457200" rtl="0" algn="l">
              <a:spcBef>
                <a:spcPts val="0"/>
              </a:spcBef>
              <a:spcAft>
                <a:spcPts val="0"/>
              </a:spcAft>
              <a:buClr>
                <a:schemeClr val="dk1"/>
              </a:buClr>
              <a:buSzPts val="1100"/>
              <a:buFont typeface="Arial"/>
              <a:buNone/>
            </a:pPr>
            <a:r>
              <a:rPr lang="en-US"/>
              <a:t>Will set up the </a:t>
            </a:r>
            <a:r>
              <a:rPr lang="en-US">
                <a:highlight>
                  <a:srgbClr val="FFFFFF"/>
                </a:highlight>
              </a:rPr>
              <a:t>Transmission Control Protocol/Internet Protocol</a:t>
            </a:r>
            <a:r>
              <a:rPr lang="en-US"/>
              <a:t> On the Network Master Controller &amp; Android App</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Frank</a:t>
            </a:r>
            <a:endParaRPr/>
          </a:p>
          <a:p>
            <a:pPr indent="0" lvl="0" marL="457200" rtl="0" algn="l">
              <a:spcBef>
                <a:spcPts val="0"/>
              </a:spcBef>
              <a:spcAft>
                <a:spcPts val="0"/>
              </a:spcAft>
              <a:buClr>
                <a:schemeClr val="dk1"/>
              </a:buClr>
              <a:buSzPts val="1100"/>
              <a:buFont typeface="Arial"/>
              <a:buNone/>
            </a:pPr>
            <a:r>
              <a:rPr lang="en-US"/>
              <a:t>Will be making Final Revisements to CAN Protocol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ALL</a:t>
            </a:r>
            <a:endParaRPr/>
          </a:p>
          <a:p>
            <a:pPr indent="0" lvl="0" marL="457200" rtl="0" algn="l">
              <a:spcBef>
                <a:spcPts val="0"/>
              </a:spcBef>
              <a:spcAft>
                <a:spcPts val="0"/>
              </a:spcAft>
              <a:buClr>
                <a:schemeClr val="dk1"/>
              </a:buClr>
              <a:buSzPts val="1100"/>
              <a:buFont typeface="Arial"/>
              <a:buNone/>
            </a:pPr>
            <a:r>
              <a:rPr lang="en-US"/>
              <a:t>Will be working on the Full end to end Communication Established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Each task should take from 2-4 weeks, leaving</a:t>
            </a:r>
            <a:r>
              <a:rPr lang="en-US"/>
              <a:t> a free week before CDR week in case anything takes longer than expected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261" name="Google Shape;261;gab2105119c_0_10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ac03fb2cb3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ac03fb2cb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Griff:</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FPR: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My </a:t>
            </a:r>
            <a:r>
              <a:rPr lang="en-US"/>
              <a:t>Responsibilities</a:t>
            </a:r>
            <a:r>
              <a:rPr lang="en-US"/>
              <a:t>:</a:t>
            </a:r>
            <a:endParaRPr/>
          </a:p>
          <a:p>
            <a:pPr indent="0" lvl="0" marL="457200" rtl="0" algn="l">
              <a:spcBef>
                <a:spcPts val="0"/>
              </a:spcBef>
              <a:spcAft>
                <a:spcPts val="0"/>
              </a:spcAft>
              <a:buNone/>
            </a:pPr>
            <a:r>
              <a:rPr lang="en-US"/>
              <a:t>I will be installing Components &amp; Debugging for the PCB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All:</a:t>
            </a:r>
            <a:endParaRPr/>
          </a:p>
          <a:p>
            <a:pPr indent="0" lvl="0" marL="0" rtl="0" algn="l">
              <a:spcBef>
                <a:spcPts val="0"/>
              </a:spcBef>
              <a:spcAft>
                <a:spcPts val="0"/>
              </a:spcAft>
              <a:buNone/>
            </a:pPr>
            <a:r>
              <a:t/>
            </a:r>
            <a:endParaRPr/>
          </a:p>
          <a:p>
            <a:pPr indent="0" lvl="0" marL="457200" rtl="0" algn="l">
              <a:spcBef>
                <a:spcPts val="0"/>
              </a:spcBef>
              <a:spcAft>
                <a:spcPts val="0"/>
              </a:spcAft>
              <a:buNone/>
            </a:pPr>
            <a:r>
              <a:rPr lang="en-US"/>
              <a:t>Will be designing and updating the overall Window model and system  and also confirming that end to end Communication is working on the PCB for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t>Each task should take from 2-4 weeks, leaving a free week before CDR week in case anything takes longer than expected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70" name="Google Shape;270;gac03fb2cb3_0_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ab2105119c_0_1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ab2105119c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Griff:</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US"/>
              <a:t>We have already purchased and have used the XMC4800 board, the XMC4200 board, the 24 V Stepper Motor, and the A4988 Driver.  </a:t>
            </a:r>
            <a:endParaRPr/>
          </a:p>
          <a:p>
            <a:pPr indent="0" lvl="0" marL="457200" rtl="0" algn="l">
              <a:spcBef>
                <a:spcPts val="0"/>
              </a:spcBef>
              <a:spcAft>
                <a:spcPts val="0"/>
              </a:spcAft>
              <a:buNone/>
            </a:pPr>
            <a:r>
              <a:rPr lang="en-US"/>
              <a:t>=&gt; The total we have already spent is $227.38</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en-US"/>
              <a:t>Our future expenses consist of the XMC4800 Processor, the XMC4200 Processor, the PCB, the Pulley System Parts (pulleys, metal belt, etc.) , a CAN cable, a </a:t>
            </a:r>
            <a:r>
              <a:rPr lang="en-US"/>
              <a:t>Manual</a:t>
            </a:r>
            <a:r>
              <a:rPr lang="en-US"/>
              <a:t> Override Switch, and the Model window parts (wood, hardware, etc.)</a:t>
            </a:r>
            <a:endParaRPr/>
          </a:p>
          <a:p>
            <a:pPr indent="0" lvl="0" marL="457200" rtl="0" algn="l">
              <a:spcBef>
                <a:spcPts val="0"/>
              </a:spcBef>
              <a:spcAft>
                <a:spcPts val="0"/>
              </a:spcAft>
              <a:buNone/>
            </a:pPr>
            <a:r>
              <a:rPr lang="en-US"/>
              <a:t>=&gt; The estimated total we plan to spend is $</a:t>
            </a:r>
            <a:endParaRPr/>
          </a:p>
          <a:p>
            <a:pPr indent="0" lvl="0" marL="0" rtl="0" algn="l">
              <a:spcBef>
                <a:spcPts val="0"/>
              </a:spcBef>
              <a:spcAft>
                <a:spcPts val="0"/>
              </a:spcAft>
              <a:buNone/>
            </a:pPr>
            <a:r>
              <a:t/>
            </a:r>
            <a:endParaRPr/>
          </a:p>
        </p:txBody>
      </p:sp>
      <p:sp>
        <p:nvSpPr>
          <p:cNvPr id="279" name="Google Shape;279;gab2105119c_0_10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ab4b936a89_0_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ab4b936a89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Griff</a:t>
            </a:r>
            <a:endParaRPr/>
          </a:p>
          <a:p>
            <a:pPr indent="0" lvl="0" marL="0" rtl="0" algn="l">
              <a:spcBef>
                <a:spcPts val="0"/>
              </a:spcBef>
              <a:spcAft>
                <a:spcPts val="0"/>
              </a:spcAft>
              <a:buNone/>
            </a:pPr>
            <a:r>
              <a:rPr lang="en-US"/>
              <a:t>End</a:t>
            </a:r>
            <a:endParaRPr/>
          </a:p>
        </p:txBody>
      </p:sp>
      <p:sp>
        <p:nvSpPr>
          <p:cNvPr id="291" name="Google Shape;291;gab4b936a89_0_2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5423194c89_0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5423194c89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Jonathan</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t>With climate change becoming ever more relevant, engineers from every discipline are scrambling to combat the issue. Through methods such as green energy technologies and reducing reliance on fossil fuels, our society has made significant progress. However, there is still much work to be done. The average home presents opportunities for countless improvements in energy conservation. In particular, heating and cooling of homes present the opportunity for many inefficiencies to be addressed, including the lack of automation of residential climate control. For instance, to account for temperature variances, an individual may choose to run power-hungry central air systems as opposed to using manually adjusted power-saving alternatives. However, a sufficiently smart home automation system could replace human negligence and laziness and utilize alternative energy saving options that take advantage of the existing features of homes. </a:t>
            </a:r>
            <a:endParaRPr/>
          </a:p>
        </p:txBody>
      </p:sp>
      <p:sp>
        <p:nvSpPr>
          <p:cNvPr id="60" name="Google Shape;60;g5423194c89_0_2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a9b11ca21b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a9b11ca21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Jonathan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 we are </a:t>
            </a:r>
            <a:r>
              <a:rPr lang="en-US"/>
              <a:t>focusing</a:t>
            </a:r>
            <a:r>
              <a:rPr lang="en-US"/>
              <a:t> on the window component of this home automation </a:t>
            </a:r>
            <a:r>
              <a:rPr lang="en-US"/>
              <a:t>initiative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now talk about where we fall in with the window as a components of this total home automation</a:t>
            </a:r>
            <a:endParaRPr/>
          </a:p>
          <a:p>
            <a:pPr indent="0" lvl="0" marL="0" rtl="0" algn="l">
              <a:spcBef>
                <a:spcPts val="0"/>
              </a:spcBef>
              <a:spcAft>
                <a:spcPts val="0"/>
              </a:spcAft>
              <a:buNone/>
            </a:pPr>
            <a:r>
              <a:rPr lang="en-US"/>
              <a:t>on this component we are focusing on the </a:t>
            </a:r>
            <a:r>
              <a:rPr lang="en-US"/>
              <a:t>communication</a:t>
            </a:r>
            <a:r>
              <a:rPr lang="en-US"/>
              <a:t> underlying system </a:t>
            </a:r>
            <a:endParaRPr/>
          </a:p>
          <a:p>
            <a:pPr indent="0" lvl="0" marL="0" rtl="0" algn="l">
              <a:spcBef>
                <a:spcPts val="0"/>
              </a:spcBef>
              <a:spcAft>
                <a:spcPts val="0"/>
              </a:spcAft>
              <a:buNone/>
            </a:pPr>
            <a:r>
              <a:t/>
            </a:r>
            <a:endParaRPr/>
          </a:p>
        </p:txBody>
      </p:sp>
      <p:sp>
        <p:nvSpPr>
          <p:cNvPr id="68" name="Google Shape;68;ga9b11ca21b_0_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a9b11ca21b_0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a9b11ca21b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Times New Roman"/>
                <a:ea typeface="Times New Roman"/>
                <a:cs typeface="Times New Roman"/>
                <a:sym typeface="Times New Roman"/>
              </a:rPr>
              <a:t>Jonathan</a:t>
            </a:r>
            <a:endParaRPr b="1">
              <a:latin typeface="Times New Roman"/>
              <a:ea typeface="Times New Roman"/>
              <a:cs typeface="Times New Roman"/>
              <a:sym typeface="Times New Roman"/>
            </a:endParaRPr>
          </a:p>
          <a:p>
            <a:pPr indent="0" lvl="0" marL="0" rtl="0" algn="l">
              <a:spcBef>
                <a:spcPts val="0"/>
              </a:spcBef>
              <a:spcAft>
                <a:spcPts val="0"/>
              </a:spcAft>
              <a:buNone/>
            </a:pPr>
            <a:r>
              <a:t/>
            </a:r>
            <a:endParaRPr b="1">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en-US" sz="1500">
                <a:latin typeface="Times New Roman"/>
                <a:ea typeface="Times New Roman"/>
                <a:cs typeface="Times New Roman"/>
                <a:sym typeface="Times New Roman"/>
              </a:rPr>
              <a:t>Since windows are “dumb” we will attempt to make them more “active”, and consequently smarter, by allowing for remote operation of the window. </a:t>
            </a:r>
            <a:endParaRPr sz="1500">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500">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en-US" sz="1500">
                <a:latin typeface="Times New Roman"/>
                <a:ea typeface="Times New Roman"/>
                <a:cs typeface="Times New Roman"/>
                <a:sym typeface="Times New Roman"/>
              </a:rPr>
              <a:t>In this system a phone application will allow for the user to interface with the system and operate the window.</a:t>
            </a:r>
            <a:endParaRPr sz="1500">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500">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en-US" sz="1500">
                <a:latin typeface="Times New Roman"/>
                <a:ea typeface="Times New Roman"/>
                <a:cs typeface="Times New Roman"/>
                <a:sym typeface="Times New Roman"/>
              </a:rPr>
              <a:t>In order to be able to control the window from anywhere, we can make use of the Cloud in order to facilitate communication. </a:t>
            </a:r>
            <a:endParaRPr sz="1500">
              <a:latin typeface="Times New Roman"/>
              <a:ea typeface="Times New Roman"/>
              <a:cs typeface="Times New Roman"/>
              <a:sym typeface="Times New Roman"/>
            </a:endParaRPr>
          </a:p>
          <a:p>
            <a:pPr indent="0" lvl="0" marL="0" rtl="0" algn="l">
              <a:lnSpc>
                <a:spcPct val="150000"/>
              </a:lnSpc>
              <a:spcBef>
                <a:spcPts val="0"/>
              </a:spcBef>
              <a:spcAft>
                <a:spcPts val="0"/>
              </a:spcAft>
              <a:buClr>
                <a:schemeClr val="dk1"/>
              </a:buClr>
              <a:buSzPts val="1100"/>
              <a:buFont typeface="Arial"/>
              <a:buNone/>
            </a:pPr>
            <a:r>
              <a:t/>
            </a:r>
            <a:endParaRPr sz="1500">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en-US" sz="1500">
                <a:latin typeface="Times New Roman"/>
                <a:ea typeface="Times New Roman"/>
                <a:cs typeface="Times New Roman"/>
                <a:sym typeface="Times New Roman"/>
              </a:rPr>
              <a:t>By using the Cloud, we can ensure that future Engineers can add additional features such as Machine Learning algorithms to adjust the home automatically.  </a:t>
            </a:r>
            <a:endParaRPr sz="1500">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500">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en-US" sz="1500">
                <a:latin typeface="Times New Roman"/>
                <a:ea typeface="Times New Roman"/>
                <a:cs typeface="Times New Roman"/>
                <a:sym typeface="Times New Roman"/>
              </a:rPr>
              <a:t>In the event that you cannot connect to the Cloud, we allow for the user to bypass the Cloud by two methods:</a:t>
            </a:r>
            <a:endParaRPr sz="1500">
              <a:latin typeface="Times New Roman"/>
              <a:ea typeface="Times New Roman"/>
              <a:cs typeface="Times New Roman"/>
              <a:sym typeface="Times New Roman"/>
            </a:endParaRPr>
          </a:p>
          <a:p>
            <a:pPr indent="-323850" lvl="0" marL="457200" rtl="0" algn="l">
              <a:lnSpc>
                <a:spcPct val="150000"/>
              </a:lnSpc>
              <a:spcBef>
                <a:spcPts val="0"/>
              </a:spcBef>
              <a:spcAft>
                <a:spcPts val="0"/>
              </a:spcAft>
              <a:buSzPts val="1500"/>
              <a:buFont typeface="Times New Roman"/>
              <a:buAutoNum type="arabicParenR"/>
            </a:pPr>
            <a:r>
              <a:rPr lang="en-US" sz="1500">
                <a:latin typeface="Times New Roman"/>
                <a:ea typeface="Times New Roman"/>
                <a:cs typeface="Times New Roman"/>
                <a:sym typeface="Times New Roman"/>
              </a:rPr>
              <a:t>A manual override switch that opens the window.</a:t>
            </a:r>
            <a:endParaRPr sz="1500">
              <a:latin typeface="Times New Roman"/>
              <a:ea typeface="Times New Roman"/>
              <a:cs typeface="Times New Roman"/>
              <a:sym typeface="Times New Roman"/>
            </a:endParaRPr>
          </a:p>
          <a:p>
            <a:pPr indent="-323850" lvl="0" marL="457200" rtl="0" algn="l">
              <a:lnSpc>
                <a:spcPct val="150000"/>
              </a:lnSpc>
              <a:spcBef>
                <a:spcPts val="0"/>
              </a:spcBef>
              <a:spcAft>
                <a:spcPts val="0"/>
              </a:spcAft>
              <a:buSzPts val="1500"/>
              <a:buFont typeface="Times New Roman"/>
              <a:buAutoNum type="arabicParenR"/>
            </a:pPr>
            <a:r>
              <a:rPr lang="en-US" sz="1500">
                <a:latin typeface="Times New Roman"/>
                <a:ea typeface="Times New Roman"/>
                <a:cs typeface="Times New Roman"/>
                <a:sym typeface="Times New Roman"/>
              </a:rPr>
              <a:t>A local connection between the phone and the window that still allows for you to adjust it. </a:t>
            </a:r>
            <a:endParaRPr sz="1500">
              <a:latin typeface="Times New Roman"/>
              <a:ea typeface="Times New Roman"/>
              <a:cs typeface="Times New Roman"/>
              <a:sym typeface="Times New Roman"/>
            </a:endParaRPr>
          </a:p>
          <a:p>
            <a:pPr indent="0" lvl="0" marL="0" rtl="0" algn="l">
              <a:lnSpc>
                <a:spcPct val="150000"/>
              </a:lnSpc>
              <a:spcBef>
                <a:spcPts val="0"/>
              </a:spcBef>
              <a:spcAft>
                <a:spcPts val="0"/>
              </a:spcAft>
              <a:buClr>
                <a:schemeClr val="dk1"/>
              </a:buClr>
              <a:buSzPts val="1100"/>
              <a:buFont typeface="Arial"/>
              <a:buNone/>
            </a:pPr>
            <a:r>
              <a:t/>
            </a:r>
            <a:endParaRPr sz="1500">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en-US" sz="1500">
                <a:latin typeface="Times New Roman"/>
                <a:ea typeface="Times New Roman"/>
                <a:cs typeface="Times New Roman"/>
                <a:sym typeface="Times New Roman"/>
              </a:rPr>
              <a:t>In order to interface with the Cloud, we also need a Network Master Controller to provide the interface between the interior network and exterior cloud infrastructure, as well as a Motor Module to actually perform the requested user commands. </a:t>
            </a:r>
            <a:endParaRPr>
              <a:latin typeface="Times New Roman"/>
              <a:ea typeface="Times New Roman"/>
              <a:cs typeface="Times New Roman"/>
              <a:sym typeface="Times New Roman"/>
            </a:endParaRPr>
          </a:p>
          <a:p>
            <a:pPr indent="0" lvl="0" marL="0" rtl="0" algn="l">
              <a:lnSpc>
                <a:spcPct val="150000"/>
              </a:lnSpc>
              <a:spcBef>
                <a:spcPts val="0"/>
              </a:spcBef>
              <a:spcAft>
                <a:spcPts val="0"/>
              </a:spcAft>
              <a:buClr>
                <a:schemeClr val="dk1"/>
              </a:buClr>
              <a:buSzPts val="1100"/>
              <a:buFont typeface="Arial"/>
              <a:buNone/>
            </a:pPr>
            <a:r>
              <a:t/>
            </a:r>
            <a:endParaRPr sz="1500">
              <a:latin typeface="Times New Roman"/>
              <a:ea typeface="Times New Roman"/>
              <a:cs typeface="Times New Roman"/>
              <a:sym typeface="Times New Roman"/>
            </a:endParaRPr>
          </a:p>
        </p:txBody>
      </p:sp>
      <p:sp>
        <p:nvSpPr>
          <p:cNvPr id="78" name="Google Shape;78;ga9b11ca21b_0_2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ab2105119c_0_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ab2105119c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Connor</a:t>
            </a:r>
            <a:endParaRPr/>
          </a:p>
          <a:p>
            <a:pPr indent="0" lvl="0" marL="0" rtl="0" algn="l">
              <a:spcBef>
                <a:spcPts val="0"/>
              </a:spcBef>
              <a:spcAft>
                <a:spcPts val="0"/>
              </a:spcAft>
              <a:buNone/>
            </a:pPr>
            <a:r>
              <a:rPr lang="en-US"/>
              <a:t>So before we get into specifics to get a better idea of what these components will look like, here is a mockup of the Physical system</a:t>
            </a:r>
            <a:endParaRPr/>
          </a:p>
          <a:p>
            <a:pPr indent="0" lvl="0" marL="0" rtl="0" algn="l">
              <a:spcBef>
                <a:spcPts val="0"/>
              </a:spcBef>
              <a:spcAft>
                <a:spcPts val="0"/>
              </a:spcAft>
              <a:buNone/>
            </a:pPr>
            <a:r>
              <a:rPr lang="en-US"/>
              <a:t>On the left there is an example of our system installed in a home with all the components located within the wall and a seamless installation to appear as a regular window</a:t>
            </a:r>
            <a:endParaRPr/>
          </a:p>
          <a:p>
            <a:pPr indent="0" lvl="0" marL="0" rtl="0" algn="l">
              <a:spcBef>
                <a:spcPts val="0"/>
              </a:spcBef>
              <a:spcAft>
                <a:spcPts val="0"/>
              </a:spcAft>
              <a:buNone/>
            </a:pPr>
            <a:r>
              <a:rPr lang="en-US"/>
              <a:t>And on the right is a zoomed in picture of the system located on the top of the window</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To present this project however we are planning on building a model window that will be operated by our platform.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8" name="Google Shape;88;gab2105119c_0_4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ac571c0101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ac571c010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So here we have the model window which we plan to build to </a:t>
            </a:r>
            <a:r>
              <a:rPr lang="en-US"/>
              <a:t>demonstrate</a:t>
            </a:r>
            <a:r>
              <a:rPr lang="en-US"/>
              <a:t> our project</a:t>
            </a:r>
            <a:endParaRPr/>
          </a:p>
          <a:p>
            <a:pPr indent="0" lvl="0" marL="0" rtl="0" algn="l">
              <a:spcBef>
                <a:spcPts val="0"/>
              </a:spcBef>
              <a:spcAft>
                <a:spcPts val="0"/>
              </a:spcAft>
              <a:buClr>
                <a:schemeClr val="dk1"/>
              </a:buClr>
              <a:buSzPts val="1100"/>
              <a:buFont typeface="Arial"/>
              <a:buNone/>
            </a:pPr>
            <a:r>
              <a:rPr lang="en-US"/>
              <a:t>For hardware </a:t>
            </a:r>
            <a:endParaRPr/>
          </a:p>
          <a:p>
            <a:pPr indent="-317500" lvl="1" marL="457200" rtl="0" algn="l">
              <a:spcBef>
                <a:spcPts val="0"/>
              </a:spcBef>
              <a:spcAft>
                <a:spcPts val="0"/>
              </a:spcAft>
              <a:buClr>
                <a:schemeClr val="dk1"/>
              </a:buClr>
              <a:buSzPts val="1400"/>
              <a:buChar char="-"/>
            </a:pPr>
            <a:r>
              <a:rPr lang="en-US"/>
              <a:t>there will be 2 pulleys, 2 hooks on the window that is being operated, and a wire to pull up and down the window</a:t>
            </a:r>
            <a:endParaRPr/>
          </a:p>
          <a:p>
            <a:pPr indent="-317500" lvl="1" marL="457200" rtl="0" algn="l">
              <a:spcBef>
                <a:spcPts val="0"/>
              </a:spcBef>
              <a:spcAft>
                <a:spcPts val="0"/>
              </a:spcAft>
              <a:buClr>
                <a:schemeClr val="dk1"/>
              </a:buClr>
              <a:buSzPts val="1400"/>
              <a:buChar char="-"/>
            </a:pPr>
            <a:r>
              <a:rPr lang="en-US"/>
              <a:t>the window frame will be constructed with wood and assembled with screws</a:t>
            </a:r>
            <a:endParaRPr/>
          </a:p>
          <a:p>
            <a:pPr indent="0" lvl="0" marL="0" rtl="0" algn="l">
              <a:spcBef>
                <a:spcPts val="0"/>
              </a:spcBef>
              <a:spcAft>
                <a:spcPts val="0"/>
              </a:spcAft>
              <a:buNone/>
            </a:pPr>
            <a:r>
              <a:rPr lang="en-US"/>
              <a:t>On the right picture you can see the stepper motor attached to the pulleys and wire. The light green block behind the motor is the Motor Module which connects to the red block being the NMC. Going back to the left picture the  blue object in the bottom left corner of the window represents an example manual switch location.</a:t>
            </a:r>
            <a:endParaRPr/>
          </a:p>
          <a:p>
            <a:pPr indent="0" lvl="0" marL="0" rtl="0" algn="l">
              <a:spcBef>
                <a:spcPts val="0"/>
              </a:spcBef>
              <a:spcAft>
                <a:spcPts val="0"/>
              </a:spcAft>
              <a:buNone/>
            </a:pPr>
            <a:r>
              <a:t/>
            </a:r>
            <a:endParaRPr/>
          </a:p>
        </p:txBody>
      </p:sp>
      <p:sp>
        <p:nvSpPr>
          <p:cNvPr id="98" name="Google Shape;98;gac571c0101_0_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ab2105119c_0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ab2105119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Jonathan</a:t>
            </a:r>
            <a:endParaRPr/>
          </a:p>
          <a:p>
            <a:pPr indent="0" lvl="0" marL="0" rtl="0" algn="l">
              <a:spcBef>
                <a:spcPts val="0"/>
              </a:spcBef>
              <a:spcAft>
                <a:spcPts val="0"/>
              </a:spcAft>
              <a:buNone/>
            </a:pPr>
            <a:r>
              <a:rPr lang="en-US"/>
              <a:t>4 - NMC is too complicated &amp; will be a budget hinderance, changed to motor module (XMC-4200)</a:t>
            </a:r>
            <a:endParaRPr/>
          </a:p>
          <a:p>
            <a:pPr indent="0" lvl="0" marL="0" rtl="0" algn="l">
              <a:spcBef>
                <a:spcPts val="0"/>
              </a:spcBef>
              <a:spcAft>
                <a:spcPts val="0"/>
              </a:spcAft>
              <a:buNone/>
            </a:pPr>
            <a:r>
              <a:rPr lang="en-US"/>
              <a:t>7 - No longer peer to peer </a:t>
            </a:r>
            <a:endParaRPr/>
          </a:p>
        </p:txBody>
      </p:sp>
      <p:sp>
        <p:nvSpPr>
          <p:cNvPr id="107" name="Google Shape;107;gab2105119c_0_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ab1f5b86fe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ab1f5b86f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t>Connor</a:t>
            </a:r>
            <a:endParaRPr sz="1400"/>
          </a:p>
          <a:p>
            <a:pPr indent="0" lvl="0" marL="0" rtl="0" algn="l">
              <a:spcBef>
                <a:spcPts val="0"/>
              </a:spcBef>
              <a:spcAft>
                <a:spcPts val="0"/>
              </a:spcAft>
              <a:buNone/>
            </a:pPr>
            <a:r>
              <a:rPr lang="en-US" sz="1400"/>
              <a:t>-So starting from left to right we have the </a:t>
            </a:r>
            <a:r>
              <a:rPr lang="en-US" sz="1400"/>
              <a:t>Android</a:t>
            </a:r>
            <a:r>
              <a:rPr lang="en-US" sz="1400"/>
              <a:t> app that is used to monitor and send commands to the system</a:t>
            </a:r>
            <a:endParaRPr sz="1400"/>
          </a:p>
          <a:p>
            <a:pPr indent="0" lvl="0" marL="0" rtl="0" algn="l">
              <a:spcBef>
                <a:spcPts val="0"/>
              </a:spcBef>
              <a:spcAft>
                <a:spcPts val="0"/>
              </a:spcAft>
              <a:buNone/>
            </a:pPr>
            <a:r>
              <a:rPr lang="en-US" sz="1400"/>
              <a:t>through AWS</a:t>
            </a:r>
            <a:endParaRPr sz="1400"/>
          </a:p>
          <a:p>
            <a:pPr indent="-330200" lvl="0" marL="457200" rtl="0" algn="l">
              <a:spcBef>
                <a:spcPts val="0"/>
              </a:spcBef>
              <a:spcAft>
                <a:spcPts val="0"/>
              </a:spcAft>
              <a:buSzPts val="1600"/>
              <a:buChar char="-"/>
            </a:pPr>
            <a:r>
              <a:rPr lang="en-US" sz="1400"/>
              <a:t>AWS cloud is used to forward these commands</a:t>
            </a:r>
            <a:endParaRPr sz="1400"/>
          </a:p>
          <a:p>
            <a:pPr indent="-330200" lvl="0" marL="457200" rtl="0" algn="l">
              <a:spcBef>
                <a:spcPts val="0"/>
              </a:spcBef>
              <a:spcAft>
                <a:spcPts val="0"/>
              </a:spcAft>
              <a:buClr>
                <a:schemeClr val="dk1"/>
              </a:buClr>
              <a:buSzPts val="1600"/>
              <a:buChar char="-"/>
            </a:pPr>
            <a:r>
              <a:rPr lang="en-US" sz="1400"/>
              <a:t>in the event of a lost of connection direct connection to the NMC through the router is also possible</a:t>
            </a:r>
            <a:endParaRPr sz="1400"/>
          </a:p>
          <a:p>
            <a:pPr indent="0" lvl="0" marL="0" rtl="0" algn="l">
              <a:spcBef>
                <a:spcPts val="0"/>
              </a:spcBef>
              <a:spcAft>
                <a:spcPts val="0"/>
              </a:spcAft>
              <a:buNone/>
            </a:pPr>
            <a:r>
              <a:rPr lang="en-US" sz="1400"/>
              <a:t> </a:t>
            </a:r>
            <a:endParaRPr sz="1400"/>
          </a:p>
          <a:p>
            <a:pPr indent="0" lvl="0" marL="0" rtl="0" algn="l">
              <a:spcBef>
                <a:spcPts val="0"/>
              </a:spcBef>
              <a:spcAft>
                <a:spcPts val="0"/>
              </a:spcAft>
              <a:buNone/>
            </a:pPr>
            <a:r>
              <a:rPr lang="en-US" sz="1400"/>
              <a:t>-Then on the right we have the xmc4800 that is able to connect and </a:t>
            </a:r>
            <a:r>
              <a:rPr lang="en-US" sz="1400"/>
              <a:t>receive</a:t>
            </a:r>
            <a:r>
              <a:rPr lang="en-US" sz="1400"/>
              <a:t> the commands through an internet connection via  router and ethernet</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-Continuing down there is the MotorModule which is an XMC4200 and communicates via CAN with the NetworkMasterController</a:t>
            </a:r>
            <a:endParaRPr sz="1400"/>
          </a:p>
          <a:p>
            <a:pPr indent="457200" lvl="0" marL="0" rtl="0" algn="l">
              <a:spcBef>
                <a:spcPts val="0"/>
              </a:spcBef>
              <a:spcAft>
                <a:spcPts val="0"/>
              </a:spcAft>
              <a:buNone/>
            </a:pPr>
            <a:r>
              <a:rPr lang="en-US" sz="1400"/>
              <a:t>-Connected to this via GPIO we have a localized switch used to operate the window manually as well as the MotorDriver which is used to translate commands into actuation of the Stepper motor</a:t>
            </a:r>
            <a:endParaRPr sz="1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15" name="Google Shape;115;gab1f5b86fe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B">
  <p:cSld name="Title Slide_B">
    <p:bg>
      <p:bgPr>
        <a:solidFill>
          <a:schemeClr val="lt1"/>
        </a:solidFill>
      </p:bgPr>
    </p:bg>
    <p:spTree>
      <p:nvGrpSpPr>
        <p:cNvPr id="13" name="Shape 13"/>
        <p:cNvGrpSpPr/>
        <p:nvPr/>
      </p:nvGrpSpPr>
      <p:grpSpPr>
        <a:xfrm>
          <a:off x="0" y="0"/>
          <a:ext cx="0" cy="0"/>
          <a:chOff x="0" y="0"/>
          <a:chExt cx="0" cy="0"/>
        </a:xfrm>
      </p:grpSpPr>
      <p:pic>
        <p:nvPicPr>
          <p:cNvPr descr="15-0192_MG_1898-Edit.jpg" id="14" name="Google Shape;14;p2"/>
          <p:cNvPicPr preferRelativeResize="0"/>
          <p:nvPr/>
        </p:nvPicPr>
        <p:blipFill rotWithShape="1">
          <a:blip r:embed="rId2">
            <a:alphaModFix/>
          </a:blip>
          <a:srcRect b="0" l="0" r="0" t="0"/>
          <a:stretch/>
        </p:blipFill>
        <p:spPr>
          <a:xfrm>
            <a:off x="0" y="0"/>
            <a:ext cx="9144000" cy="5148072"/>
          </a:xfrm>
          <a:prstGeom prst="rect">
            <a:avLst/>
          </a:prstGeom>
          <a:noFill/>
          <a:ln>
            <a:noFill/>
          </a:ln>
        </p:spPr>
      </p:pic>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p:cSld name="Logo">
    <p:spTree>
      <p:nvGrpSpPr>
        <p:cNvPr id="15" name="Shape 15"/>
        <p:cNvGrpSpPr/>
        <p:nvPr/>
      </p:nvGrpSpPr>
      <p:grpSpPr>
        <a:xfrm>
          <a:off x="0" y="0"/>
          <a:ext cx="0" cy="0"/>
          <a:chOff x="0" y="0"/>
          <a:chExt cx="0" cy="0"/>
        </a:xfrm>
      </p:grpSpPr>
      <p:sp>
        <p:nvSpPr>
          <p:cNvPr id="16" name="Google Shape;16;p3"/>
          <p:cNvSpPr/>
          <p:nvPr/>
        </p:nvSpPr>
        <p:spPr>
          <a:xfrm>
            <a:off x="5946223" y="0"/>
            <a:ext cx="3197777" cy="545042"/>
          </a:xfrm>
          <a:prstGeom prst="rect">
            <a:avLst/>
          </a:prstGeom>
          <a:solidFill>
            <a:srgbClr val="661023"/>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pic>
        <p:nvPicPr>
          <p:cNvPr descr="wordmark2 white.png" id="17" name="Google Shape;17;p3"/>
          <p:cNvPicPr preferRelativeResize="0"/>
          <p:nvPr/>
        </p:nvPicPr>
        <p:blipFill rotWithShape="1">
          <a:blip r:embed="rId2">
            <a:alphaModFix/>
          </a:blip>
          <a:srcRect b="0" l="0" r="0" t="0"/>
          <a:stretch/>
        </p:blipFill>
        <p:spPr>
          <a:xfrm>
            <a:off x="7401612" y="171924"/>
            <a:ext cx="1485779" cy="188108"/>
          </a:xfrm>
          <a:prstGeom prst="rect">
            <a:avLst/>
          </a:prstGeom>
          <a:noFill/>
          <a:ln>
            <a:noFill/>
          </a:ln>
        </p:spPr>
      </p:pic>
      <p:sp>
        <p:nvSpPr>
          <p:cNvPr id="18" name="Google Shape;18;p3"/>
          <p:cNvSpPr/>
          <p:nvPr/>
        </p:nvSpPr>
        <p:spPr>
          <a:xfrm>
            <a:off x="1" y="4953000"/>
            <a:ext cx="9144000" cy="63499"/>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sp>
        <p:nvSpPr>
          <p:cNvPr id="19" name="Google Shape;19;p3"/>
          <p:cNvSpPr/>
          <p:nvPr/>
        </p:nvSpPr>
        <p:spPr>
          <a:xfrm>
            <a:off x="1" y="5016499"/>
            <a:ext cx="9144000" cy="127001"/>
          </a:xfrm>
          <a:prstGeom prst="rect">
            <a:avLst/>
          </a:prstGeom>
          <a:solidFill>
            <a:srgbClr val="6610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sp>
        <p:nvSpPr>
          <p:cNvPr id="20" name="Google Shape;20;p3"/>
          <p:cNvSpPr txBox="1"/>
          <p:nvPr>
            <p:ph idx="12" type="sldNum"/>
          </p:nvPr>
        </p:nvSpPr>
        <p:spPr>
          <a:xfrm>
            <a:off x="6774061" y="4688375"/>
            <a:ext cx="2133600" cy="274637"/>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Arial"/>
                <a:ea typeface="Arial"/>
                <a:cs typeface="Arial"/>
                <a:sym typeface="Arial"/>
              </a:defRPr>
            </a:lvl1pPr>
            <a:lvl2pPr indent="0" lvl="1" marL="0" marR="0" rtl="0" algn="r">
              <a:spcBef>
                <a:spcPts val="0"/>
              </a:spcBef>
              <a:buNone/>
              <a:defRPr sz="1200">
                <a:solidFill>
                  <a:srgbClr val="888888"/>
                </a:solidFill>
                <a:latin typeface="Arial"/>
                <a:ea typeface="Arial"/>
                <a:cs typeface="Arial"/>
                <a:sym typeface="Arial"/>
              </a:defRPr>
            </a:lvl2pPr>
            <a:lvl3pPr indent="0" lvl="2" marL="0" marR="0" rtl="0" algn="r">
              <a:spcBef>
                <a:spcPts val="0"/>
              </a:spcBef>
              <a:buNone/>
              <a:defRPr sz="1200">
                <a:solidFill>
                  <a:srgbClr val="888888"/>
                </a:solidFill>
                <a:latin typeface="Arial"/>
                <a:ea typeface="Arial"/>
                <a:cs typeface="Arial"/>
                <a:sym typeface="Arial"/>
              </a:defRPr>
            </a:lvl3pPr>
            <a:lvl4pPr indent="0" lvl="3" marL="0" marR="0" rtl="0" algn="r">
              <a:spcBef>
                <a:spcPts val="0"/>
              </a:spcBef>
              <a:buNone/>
              <a:defRPr sz="1200">
                <a:solidFill>
                  <a:srgbClr val="888888"/>
                </a:solidFill>
                <a:latin typeface="Arial"/>
                <a:ea typeface="Arial"/>
                <a:cs typeface="Arial"/>
                <a:sym typeface="Arial"/>
              </a:defRPr>
            </a:lvl4pPr>
            <a:lvl5pPr indent="0" lvl="4" marL="0" marR="0" rtl="0" algn="r">
              <a:spcBef>
                <a:spcPts val="0"/>
              </a:spcBef>
              <a:buNone/>
              <a:defRPr sz="1200">
                <a:solidFill>
                  <a:srgbClr val="888888"/>
                </a:solidFill>
                <a:latin typeface="Arial"/>
                <a:ea typeface="Arial"/>
                <a:cs typeface="Arial"/>
                <a:sym typeface="Arial"/>
              </a:defRPr>
            </a:lvl5pPr>
            <a:lvl6pPr indent="0" lvl="5" marL="0" marR="0" rtl="0" algn="r">
              <a:spcBef>
                <a:spcPts val="0"/>
              </a:spcBef>
              <a:buNone/>
              <a:defRPr sz="1200">
                <a:solidFill>
                  <a:srgbClr val="888888"/>
                </a:solidFill>
                <a:latin typeface="Arial"/>
                <a:ea typeface="Arial"/>
                <a:cs typeface="Arial"/>
                <a:sym typeface="Arial"/>
              </a:defRPr>
            </a:lvl6pPr>
            <a:lvl7pPr indent="0" lvl="6" marL="0" marR="0" rtl="0" algn="r">
              <a:spcBef>
                <a:spcPts val="0"/>
              </a:spcBef>
              <a:buNone/>
              <a:defRPr sz="1200">
                <a:solidFill>
                  <a:srgbClr val="888888"/>
                </a:solidFill>
                <a:latin typeface="Arial"/>
                <a:ea typeface="Arial"/>
                <a:cs typeface="Arial"/>
                <a:sym typeface="Arial"/>
              </a:defRPr>
            </a:lvl7pPr>
            <a:lvl8pPr indent="0" lvl="7" marL="0" marR="0" rtl="0" algn="r">
              <a:spcBef>
                <a:spcPts val="0"/>
              </a:spcBef>
              <a:buNone/>
              <a:defRPr sz="1200">
                <a:solidFill>
                  <a:srgbClr val="888888"/>
                </a:solidFill>
                <a:latin typeface="Arial"/>
                <a:ea typeface="Arial"/>
                <a:cs typeface="Arial"/>
                <a:sym typeface="Arial"/>
              </a:defRPr>
            </a:lvl8pPr>
            <a:lvl9pPr indent="0" lvl="8" marL="0" marR="0" rt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spTree>
      <p:nvGrpSpPr>
        <p:cNvPr id="21" name="Shape 21"/>
        <p:cNvGrpSpPr/>
        <p:nvPr/>
      </p:nvGrpSpPr>
      <p:grpSpPr>
        <a:xfrm>
          <a:off x="0" y="0"/>
          <a:ext cx="0" cy="0"/>
          <a:chOff x="0" y="0"/>
          <a:chExt cx="0" cy="0"/>
        </a:xfrm>
      </p:grpSpPr>
      <p:sp>
        <p:nvSpPr>
          <p:cNvPr id="22" name="Google Shape;22;p4"/>
          <p:cNvSpPr/>
          <p:nvPr/>
        </p:nvSpPr>
        <p:spPr>
          <a:xfrm>
            <a:off x="5946223" y="0"/>
            <a:ext cx="3197777" cy="545042"/>
          </a:xfrm>
          <a:prstGeom prst="rect">
            <a:avLst/>
          </a:prstGeom>
          <a:solidFill>
            <a:srgbClr val="661023"/>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pic>
        <p:nvPicPr>
          <p:cNvPr descr="wordmark2 white.png" id="23" name="Google Shape;23;p4"/>
          <p:cNvPicPr preferRelativeResize="0"/>
          <p:nvPr/>
        </p:nvPicPr>
        <p:blipFill rotWithShape="1">
          <a:blip r:embed="rId2">
            <a:alphaModFix/>
          </a:blip>
          <a:srcRect b="0" l="0" r="0" t="0"/>
          <a:stretch/>
        </p:blipFill>
        <p:spPr>
          <a:xfrm>
            <a:off x="7401612" y="171924"/>
            <a:ext cx="1485779" cy="188108"/>
          </a:xfrm>
          <a:prstGeom prst="rect">
            <a:avLst/>
          </a:prstGeom>
          <a:noFill/>
          <a:ln>
            <a:noFill/>
          </a:ln>
        </p:spPr>
      </p:pic>
      <p:sp>
        <p:nvSpPr>
          <p:cNvPr id="24" name="Google Shape;24;p4"/>
          <p:cNvSpPr txBox="1"/>
          <p:nvPr>
            <p:ph type="title"/>
          </p:nvPr>
        </p:nvSpPr>
        <p:spPr>
          <a:xfrm>
            <a:off x="443319" y="327040"/>
            <a:ext cx="7311309" cy="85725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rgbClr val="861119"/>
              </a:buClr>
              <a:buSzPts val="2800"/>
              <a:buFont typeface="Arial"/>
              <a:buNone/>
              <a:defRPr b="1" i="0" sz="2800" u="none" cap="none" strike="noStrike">
                <a:solidFill>
                  <a:srgbClr val="861119"/>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 name="Google Shape;25;p4"/>
          <p:cNvSpPr/>
          <p:nvPr/>
        </p:nvSpPr>
        <p:spPr>
          <a:xfrm>
            <a:off x="1" y="4953000"/>
            <a:ext cx="9144000" cy="63499"/>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sp>
        <p:nvSpPr>
          <p:cNvPr id="26" name="Google Shape;26;p4"/>
          <p:cNvSpPr/>
          <p:nvPr/>
        </p:nvSpPr>
        <p:spPr>
          <a:xfrm>
            <a:off x="1" y="5016499"/>
            <a:ext cx="9144000" cy="127001"/>
          </a:xfrm>
          <a:prstGeom prst="rect">
            <a:avLst/>
          </a:prstGeom>
          <a:solidFill>
            <a:srgbClr val="6610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sp>
        <p:nvSpPr>
          <p:cNvPr id="27" name="Google Shape;27;p4"/>
          <p:cNvSpPr txBox="1"/>
          <p:nvPr>
            <p:ph idx="12" type="sldNum"/>
          </p:nvPr>
        </p:nvSpPr>
        <p:spPr>
          <a:xfrm>
            <a:off x="6774061" y="4688375"/>
            <a:ext cx="2133600" cy="274637"/>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Arial"/>
                <a:ea typeface="Arial"/>
                <a:cs typeface="Arial"/>
                <a:sym typeface="Arial"/>
              </a:defRPr>
            </a:lvl1pPr>
            <a:lvl2pPr indent="0" lvl="1" marL="0" marR="0" rtl="0" algn="r">
              <a:spcBef>
                <a:spcPts val="0"/>
              </a:spcBef>
              <a:buNone/>
              <a:defRPr sz="1200">
                <a:solidFill>
                  <a:srgbClr val="888888"/>
                </a:solidFill>
                <a:latin typeface="Arial"/>
                <a:ea typeface="Arial"/>
                <a:cs typeface="Arial"/>
                <a:sym typeface="Arial"/>
              </a:defRPr>
            </a:lvl2pPr>
            <a:lvl3pPr indent="0" lvl="2" marL="0" marR="0" rtl="0" algn="r">
              <a:spcBef>
                <a:spcPts val="0"/>
              </a:spcBef>
              <a:buNone/>
              <a:defRPr sz="1200">
                <a:solidFill>
                  <a:srgbClr val="888888"/>
                </a:solidFill>
                <a:latin typeface="Arial"/>
                <a:ea typeface="Arial"/>
                <a:cs typeface="Arial"/>
                <a:sym typeface="Arial"/>
              </a:defRPr>
            </a:lvl3pPr>
            <a:lvl4pPr indent="0" lvl="3" marL="0" marR="0" rtl="0" algn="r">
              <a:spcBef>
                <a:spcPts val="0"/>
              </a:spcBef>
              <a:buNone/>
              <a:defRPr sz="1200">
                <a:solidFill>
                  <a:srgbClr val="888888"/>
                </a:solidFill>
                <a:latin typeface="Arial"/>
                <a:ea typeface="Arial"/>
                <a:cs typeface="Arial"/>
                <a:sym typeface="Arial"/>
              </a:defRPr>
            </a:lvl4pPr>
            <a:lvl5pPr indent="0" lvl="4" marL="0" marR="0" rtl="0" algn="r">
              <a:spcBef>
                <a:spcPts val="0"/>
              </a:spcBef>
              <a:buNone/>
              <a:defRPr sz="1200">
                <a:solidFill>
                  <a:srgbClr val="888888"/>
                </a:solidFill>
                <a:latin typeface="Arial"/>
                <a:ea typeface="Arial"/>
                <a:cs typeface="Arial"/>
                <a:sym typeface="Arial"/>
              </a:defRPr>
            </a:lvl5pPr>
            <a:lvl6pPr indent="0" lvl="5" marL="0" marR="0" rtl="0" algn="r">
              <a:spcBef>
                <a:spcPts val="0"/>
              </a:spcBef>
              <a:buNone/>
              <a:defRPr sz="1200">
                <a:solidFill>
                  <a:srgbClr val="888888"/>
                </a:solidFill>
                <a:latin typeface="Arial"/>
                <a:ea typeface="Arial"/>
                <a:cs typeface="Arial"/>
                <a:sym typeface="Arial"/>
              </a:defRPr>
            </a:lvl6pPr>
            <a:lvl7pPr indent="0" lvl="6" marL="0" marR="0" rtl="0" algn="r">
              <a:spcBef>
                <a:spcPts val="0"/>
              </a:spcBef>
              <a:buNone/>
              <a:defRPr sz="1200">
                <a:solidFill>
                  <a:srgbClr val="888888"/>
                </a:solidFill>
                <a:latin typeface="Arial"/>
                <a:ea typeface="Arial"/>
                <a:cs typeface="Arial"/>
                <a:sym typeface="Arial"/>
              </a:defRPr>
            </a:lvl7pPr>
            <a:lvl8pPr indent="0" lvl="7" marL="0" marR="0" rtl="0" algn="r">
              <a:spcBef>
                <a:spcPts val="0"/>
              </a:spcBef>
              <a:buNone/>
              <a:defRPr sz="1200">
                <a:solidFill>
                  <a:srgbClr val="888888"/>
                </a:solidFill>
                <a:latin typeface="Arial"/>
                <a:ea typeface="Arial"/>
                <a:cs typeface="Arial"/>
                <a:sym typeface="Arial"/>
              </a:defRPr>
            </a:lvl8pPr>
            <a:lvl9pPr indent="0" lvl="8" marL="0" marR="0" rt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28" name="Shape 28"/>
        <p:cNvGrpSpPr/>
        <p:nvPr/>
      </p:nvGrpSpPr>
      <p:grpSpPr>
        <a:xfrm>
          <a:off x="0" y="0"/>
          <a:ext cx="0" cy="0"/>
          <a:chOff x="0" y="0"/>
          <a:chExt cx="0" cy="0"/>
        </a:xfrm>
      </p:grpSpPr>
      <p:sp>
        <p:nvSpPr>
          <p:cNvPr id="29" name="Google Shape;29;p5"/>
          <p:cNvSpPr txBox="1"/>
          <p:nvPr>
            <p:ph type="title"/>
          </p:nvPr>
        </p:nvSpPr>
        <p:spPr>
          <a:xfrm>
            <a:off x="443320" y="327040"/>
            <a:ext cx="7316928" cy="85725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rgbClr val="861119"/>
              </a:buClr>
              <a:buSzPts val="2800"/>
              <a:buFont typeface="Arial"/>
              <a:buNone/>
              <a:defRPr b="1" i="0" sz="2800" u="none" cap="none" strike="noStrike">
                <a:solidFill>
                  <a:srgbClr val="861119"/>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0" name="Google Shape;30;p5"/>
          <p:cNvSpPr/>
          <p:nvPr/>
        </p:nvSpPr>
        <p:spPr>
          <a:xfrm>
            <a:off x="5946223" y="0"/>
            <a:ext cx="3197777" cy="545042"/>
          </a:xfrm>
          <a:prstGeom prst="rect">
            <a:avLst/>
          </a:prstGeom>
          <a:solidFill>
            <a:srgbClr val="661023"/>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pic>
        <p:nvPicPr>
          <p:cNvPr descr="wordmark2 white.png" id="31" name="Google Shape;31;p5"/>
          <p:cNvPicPr preferRelativeResize="0"/>
          <p:nvPr/>
        </p:nvPicPr>
        <p:blipFill rotWithShape="1">
          <a:blip r:embed="rId2">
            <a:alphaModFix/>
          </a:blip>
          <a:srcRect b="0" l="0" r="0" t="0"/>
          <a:stretch/>
        </p:blipFill>
        <p:spPr>
          <a:xfrm>
            <a:off x="7401612" y="171924"/>
            <a:ext cx="1485779" cy="188108"/>
          </a:xfrm>
          <a:prstGeom prst="rect">
            <a:avLst/>
          </a:prstGeom>
          <a:noFill/>
          <a:ln>
            <a:noFill/>
          </a:ln>
        </p:spPr>
      </p:pic>
      <p:sp>
        <p:nvSpPr>
          <p:cNvPr id="32" name="Google Shape;32;p5"/>
          <p:cNvSpPr/>
          <p:nvPr/>
        </p:nvSpPr>
        <p:spPr>
          <a:xfrm>
            <a:off x="1" y="5016499"/>
            <a:ext cx="9144000" cy="127001"/>
          </a:xfrm>
          <a:prstGeom prst="rect">
            <a:avLst/>
          </a:prstGeom>
          <a:solidFill>
            <a:srgbClr val="6610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sp>
        <p:nvSpPr>
          <p:cNvPr id="33" name="Google Shape;33;p5"/>
          <p:cNvSpPr/>
          <p:nvPr/>
        </p:nvSpPr>
        <p:spPr>
          <a:xfrm>
            <a:off x="1" y="4953000"/>
            <a:ext cx="9144000" cy="63499"/>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sp>
        <p:nvSpPr>
          <p:cNvPr id="34" name="Google Shape;34;p5"/>
          <p:cNvSpPr txBox="1"/>
          <p:nvPr>
            <p:ph idx="1" type="body"/>
          </p:nvPr>
        </p:nvSpPr>
        <p:spPr>
          <a:xfrm>
            <a:off x="386720" y="1303788"/>
            <a:ext cx="7986032" cy="3288212"/>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900"/>
              </a:spcBef>
              <a:spcAft>
                <a:spcPts val="0"/>
              </a:spcAft>
              <a:buClr>
                <a:schemeClr val="accent1"/>
              </a:buClr>
              <a:buSzPts val="2000"/>
              <a:buFont typeface="Arial"/>
              <a:buChar char="•"/>
              <a:defRPr sz="2000">
                <a:solidFill>
                  <a:srgbClr val="000000"/>
                </a:solidFill>
                <a:latin typeface="Arial"/>
                <a:ea typeface="Arial"/>
                <a:cs typeface="Arial"/>
                <a:sym typeface="Arial"/>
              </a:defRPr>
            </a:lvl1pPr>
            <a:lvl2pPr indent="-330200" lvl="1" marL="914400" marR="0" rtl="0" algn="l">
              <a:spcBef>
                <a:spcPts val="320"/>
              </a:spcBef>
              <a:spcAft>
                <a:spcPts val="0"/>
              </a:spcAft>
              <a:buClr>
                <a:schemeClr val="accent5"/>
              </a:buClr>
              <a:buSzPts val="1600"/>
              <a:buFont typeface="Arial"/>
              <a:buChar char="–"/>
              <a:defRPr b="0" i="0" sz="1600" u="none" cap="none" strike="noStrike">
                <a:solidFill>
                  <a:srgbClr val="000000"/>
                </a:solidFill>
                <a:latin typeface="Arial"/>
                <a:ea typeface="Arial"/>
                <a:cs typeface="Arial"/>
                <a:sym typeface="Arial"/>
              </a:defRPr>
            </a:lvl2pPr>
            <a:lvl3pPr indent="-330200" lvl="2" marL="1371600" marR="0" rtl="0" algn="l">
              <a:spcBef>
                <a:spcPts val="320"/>
              </a:spcBef>
              <a:spcAft>
                <a:spcPts val="0"/>
              </a:spcAft>
              <a:buClr>
                <a:schemeClr val="accent5"/>
              </a:buClr>
              <a:buSzPts val="1600"/>
              <a:buFont typeface="Arial"/>
              <a:buChar char="•"/>
              <a:defRPr b="0" i="0" sz="1600" u="none" cap="none" strike="noStrike">
                <a:solidFill>
                  <a:srgbClr val="000000"/>
                </a:solidFill>
                <a:latin typeface="Arial"/>
                <a:ea typeface="Arial"/>
                <a:cs typeface="Arial"/>
                <a:sym typeface="Arial"/>
              </a:defRPr>
            </a:lvl3pPr>
            <a:lvl4pPr indent="-330200" lvl="3" marL="1828800" marR="0" rtl="0" algn="l">
              <a:spcBef>
                <a:spcPts val="320"/>
              </a:spcBef>
              <a:spcAft>
                <a:spcPts val="0"/>
              </a:spcAft>
              <a:buClr>
                <a:schemeClr val="accent5"/>
              </a:buClr>
              <a:buSzPts val="1600"/>
              <a:buFont typeface="Arial"/>
              <a:buChar char="–"/>
              <a:defRPr b="0" i="0" sz="1600" u="none" cap="none" strike="noStrike">
                <a:solidFill>
                  <a:srgbClr val="000000"/>
                </a:solidFill>
                <a:latin typeface="Arial"/>
                <a:ea typeface="Arial"/>
                <a:cs typeface="Arial"/>
                <a:sym typeface="Arial"/>
              </a:defRPr>
            </a:lvl4pPr>
            <a:lvl5pPr indent="-317500" lvl="4" marL="2286000" marR="0" rtl="0" algn="l">
              <a:spcBef>
                <a:spcPts val="28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5" name="Google Shape;35;p5"/>
          <p:cNvSpPr txBox="1"/>
          <p:nvPr>
            <p:ph idx="12" type="sldNum"/>
          </p:nvPr>
        </p:nvSpPr>
        <p:spPr>
          <a:xfrm>
            <a:off x="6774061" y="4688375"/>
            <a:ext cx="2133600" cy="274637"/>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Arial"/>
                <a:ea typeface="Arial"/>
                <a:cs typeface="Arial"/>
                <a:sym typeface="Arial"/>
              </a:defRPr>
            </a:lvl1pPr>
            <a:lvl2pPr indent="0" lvl="1" marL="0" marR="0" rtl="0" algn="r">
              <a:spcBef>
                <a:spcPts val="0"/>
              </a:spcBef>
              <a:buNone/>
              <a:defRPr sz="1200">
                <a:solidFill>
                  <a:srgbClr val="888888"/>
                </a:solidFill>
                <a:latin typeface="Arial"/>
                <a:ea typeface="Arial"/>
                <a:cs typeface="Arial"/>
                <a:sym typeface="Arial"/>
              </a:defRPr>
            </a:lvl2pPr>
            <a:lvl3pPr indent="0" lvl="2" marL="0" marR="0" rtl="0" algn="r">
              <a:spcBef>
                <a:spcPts val="0"/>
              </a:spcBef>
              <a:buNone/>
              <a:defRPr sz="1200">
                <a:solidFill>
                  <a:srgbClr val="888888"/>
                </a:solidFill>
                <a:latin typeface="Arial"/>
                <a:ea typeface="Arial"/>
                <a:cs typeface="Arial"/>
                <a:sym typeface="Arial"/>
              </a:defRPr>
            </a:lvl3pPr>
            <a:lvl4pPr indent="0" lvl="3" marL="0" marR="0" rtl="0" algn="r">
              <a:spcBef>
                <a:spcPts val="0"/>
              </a:spcBef>
              <a:buNone/>
              <a:defRPr sz="1200">
                <a:solidFill>
                  <a:srgbClr val="888888"/>
                </a:solidFill>
                <a:latin typeface="Arial"/>
                <a:ea typeface="Arial"/>
                <a:cs typeface="Arial"/>
                <a:sym typeface="Arial"/>
              </a:defRPr>
            </a:lvl4pPr>
            <a:lvl5pPr indent="0" lvl="4" marL="0" marR="0" rtl="0" algn="r">
              <a:spcBef>
                <a:spcPts val="0"/>
              </a:spcBef>
              <a:buNone/>
              <a:defRPr sz="1200">
                <a:solidFill>
                  <a:srgbClr val="888888"/>
                </a:solidFill>
                <a:latin typeface="Arial"/>
                <a:ea typeface="Arial"/>
                <a:cs typeface="Arial"/>
                <a:sym typeface="Arial"/>
              </a:defRPr>
            </a:lvl5pPr>
            <a:lvl6pPr indent="0" lvl="5" marL="0" marR="0" rtl="0" algn="r">
              <a:spcBef>
                <a:spcPts val="0"/>
              </a:spcBef>
              <a:buNone/>
              <a:defRPr sz="1200">
                <a:solidFill>
                  <a:srgbClr val="888888"/>
                </a:solidFill>
                <a:latin typeface="Arial"/>
                <a:ea typeface="Arial"/>
                <a:cs typeface="Arial"/>
                <a:sym typeface="Arial"/>
              </a:defRPr>
            </a:lvl6pPr>
            <a:lvl7pPr indent="0" lvl="6" marL="0" marR="0" rtl="0" algn="r">
              <a:spcBef>
                <a:spcPts val="0"/>
              </a:spcBef>
              <a:buNone/>
              <a:defRPr sz="1200">
                <a:solidFill>
                  <a:srgbClr val="888888"/>
                </a:solidFill>
                <a:latin typeface="Arial"/>
                <a:ea typeface="Arial"/>
                <a:cs typeface="Arial"/>
                <a:sym typeface="Arial"/>
              </a:defRPr>
            </a:lvl7pPr>
            <a:lvl8pPr indent="0" lvl="7" marL="0" marR="0" rtl="0" algn="r">
              <a:spcBef>
                <a:spcPts val="0"/>
              </a:spcBef>
              <a:buNone/>
              <a:defRPr sz="1200">
                <a:solidFill>
                  <a:srgbClr val="888888"/>
                </a:solidFill>
                <a:latin typeface="Arial"/>
                <a:ea typeface="Arial"/>
                <a:cs typeface="Arial"/>
                <a:sym typeface="Arial"/>
              </a:defRPr>
            </a:lvl8pPr>
            <a:lvl9pPr indent="0" lvl="8" marL="0" marR="0" rt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 name="Shape 36"/>
        <p:cNvGrpSpPr/>
        <p:nvPr/>
      </p:nvGrpSpPr>
      <p:grpSpPr>
        <a:xfrm>
          <a:off x="0" y="0"/>
          <a:ext cx="0" cy="0"/>
          <a:chOff x="0" y="0"/>
          <a:chExt cx="0" cy="0"/>
        </a:xfrm>
      </p:grpSpPr>
      <p:sp>
        <p:nvSpPr>
          <p:cNvPr id="37" name="Google Shape;37;p6"/>
          <p:cNvSpPr txBox="1"/>
          <p:nvPr>
            <p:ph idx="12" type="sldNum"/>
          </p:nvPr>
        </p:nvSpPr>
        <p:spPr>
          <a:xfrm>
            <a:off x="6774061" y="4688375"/>
            <a:ext cx="2133600" cy="274637"/>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Arial"/>
                <a:ea typeface="Arial"/>
                <a:cs typeface="Arial"/>
                <a:sym typeface="Arial"/>
              </a:defRPr>
            </a:lvl1pPr>
            <a:lvl2pPr indent="0" lvl="1" marL="0" marR="0" rtl="0" algn="r">
              <a:spcBef>
                <a:spcPts val="0"/>
              </a:spcBef>
              <a:buNone/>
              <a:defRPr sz="1200">
                <a:solidFill>
                  <a:srgbClr val="888888"/>
                </a:solidFill>
                <a:latin typeface="Arial"/>
                <a:ea typeface="Arial"/>
                <a:cs typeface="Arial"/>
                <a:sym typeface="Arial"/>
              </a:defRPr>
            </a:lvl2pPr>
            <a:lvl3pPr indent="0" lvl="2" marL="0" marR="0" rtl="0" algn="r">
              <a:spcBef>
                <a:spcPts val="0"/>
              </a:spcBef>
              <a:buNone/>
              <a:defRPr sz="1200">
                <a:solidFill>
                  <a:srgbClr val="888888"/>
                </a:solidFill>
                <a:latin typeface="Arial"/>
                <a:ea typeface="Arial"/>
                <a:cs typeface="Arial"/>
                <a:sym typeface="Arial"/>
              </a:defRPr>
            </a:lvl3pPr>
            <a:lvl4pPr indent="0" lvl="3" marL="0" marR="0" rtl="0" algn="r">
              <a:spcBef>
                <a:spcPts val="0"/>
              </a:spcBef>
              <a:buNone/>
              <a:defRPr sz="1200">
                <a:solidFill>
                  <a:srgbClr val="888888"/>
                </a:solidFill>
                <a:latin typeface="Arial"/>
                <a:ea typeface="Arial"/>
                <a:cs typeface="Arial"/>
                <a:sym typeface="Arial"/>
              </a:defRPr>
            </a:lvl4pPr>
            <a:lvl5pPr indent="0" lvl="4" marL="0" marR="0" rtl="0" algn="r">
              <a:spcBef>
                <a:spcPts val="0"/>
              </a:spcBef>
              <a:buNone/>
              <a:defRPr sz="1200">
                <a:solidFill>
                  <a:srgbClr val="888888"/>
                </a:solidFill>
                <a:latin typeface="Arial"/>
                <a:ea typeface="Arial"/>
                <a:cs typeface="Arial"/>
                <a:sym typeface="Arial"/>
              </a:defRPr>
            </a:lvl5pPr>
            <a:lvl6pPr indent="0" lvl="5" marL="0" marR="0" rtl="0" algn="r">
              <a:spcBef>
                <a:spcPts val="0"/>
              </a:spcBef>
              <a:buNone/>
              <a:defRPr sz="1200">
                <a:solidFill>
                  <a:srgbClr val="888888"/>
                </a:solidFill>
                <a:latin typeface="Arial"/>
                <a:ea typeface="Arial"/>
                <a:cs typeface="Arial"/>
                <a:sym typeface="Arial"/>
              </a:defRPr>
            </a:lvl6pPr>
            <a:lvl7pPr indent="0" lvl="6" marL="0" marR="0" rtl="0" algn="r">
              <a:spcBef>
                <a:spcPts val="0"/>
              </a:spcBef>
              <a:buNone/>
              <a:defRPr sz="1200">
                <a:solidFill>
                  <a:srgbClr val="888888"/>
                </a:solidFill>
                <a:latin typeface="Arial"/>
                <a:ea typeface="Arial"/>
                <a:cs typeface="Arial"/>
                <a:sym typeface="Arial"/>
              </a:defRPr>
            </a:lvl7pPr>
            <a:lvl8pPr indent="0" lvl="7" marL="0" marR="0" rtl="0" algn="r">
              <a:spcBef>
                <a:spcPts val="0"/>
              </a:spcBef>
              <a:buNone/>
              <a:defRPr sz="1200">
                <a:solidFill>
                  <a:srgbClr val="888888"/>
                </a:solidFill>
                <a:latin typeface="Arial"/>
                <a:ea typeface="Arial"/>
                <a:cs typeface="Arial"/>
                <a:sym typeface="Arial"/>
              </a:defRPr>
            </a:lvl8pPr>
            <a:lvl9pPr indent="0" lvl="8" marL="0" marR="0" rt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A">
  <p:cSld name="Title Slide_A">
    <p:bg>
      <p:bgPr>
        <a:solidFill>
          <a:schemeClr val="lt1"/>
        </a:solidFill>
      </p:bgPr>
    </p:bg>
    <p:spTree>
      <p:nvGrpSpPr>
        <p:cNvPr id="38" name="Shape 38"/>
        <p:cNvGrpSpPr/>
        <p:nvPr/>
      </p:nvGrpSpPr>
      <p:grpSpPr>
        <a:xfrm>
          <a:off x="0" y="0"/>
          <a:ext cx="0" cy="0"/>
          <a:chOff x="0" y="0"/>
          <a:chExt cx="0" cy="0"/>
        </a:xfrm>
      </p:grpSpPr>
      <p:pic>
        <p:nvPicPr>
          <p:cNvPr descr="15-0192_MG_1945.jpg" id="39" name="Google Shape;39;p7"/>
          <p:cNvPicPr preferRelativeResize="0"/>
          <p:nvPr/>
        </p:nvPicPr>
        <p:blipFill rotWithShape="1">
          <a:blip r:embed="rId2">
            <a:alphaModFix/>
          </a:blip>
          <a:srcRect b="0" l="0" r="0" t="0"/>
          <a:stretch/>
        </p:blipFill>
        <p:spPr>
          <a:xfrm>
            <a:off x="0" y="0"/>
            <a:ext cx="9144000" cy="5152644"/>
          </a:xfrm>
          <a:prstGeom prst="rect">
            <a:avLst/>
          </a:prstGeom>
          <a:noFill/>
          <a:ln>
            <a:noFill/>
          </a:ln>
        </p:spPr>
      </p:pic>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43319" y="327040"/>
            <a:ext cx="7794569" cy="85725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rgbClr val="861119"/>
              </a:buClr>
              <a:buSzPts val="2800"/>
              <a:buFont typeface="Arial"/>
              <a:buNone/>
              <a:defRPr b="1" i="0" sz="2800" u="none" cap="none" strike="noStrike">
                <a:solidFill>
                  <a:srgbClr val="861119"/>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nvSpPr>
        <p:spPr>
          <a:xfrm>
            <a:off x="76337" y="150935"/>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 name="Google Shape;12;p1"/>
          <p:cNvSpPr txBox="1"/>
          <p:nvPr>
            <p:ph idx="12" type="sldNum"/>
          </p:nvPr>
        </p:nvSpPr>
        <p:spPr>
          <a:xfrm>
            <a:off x="6774061" y="4688375"/>
            <a:ext cx="2133600" cy="274637"/>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1200" u="none">
                <a:solidFill>
                  <a:srgbClr val="888888"/>
                </a:solidFill>
                <a:latin typeface="Arial"/>
                <a:ea typeface="Arial"/>
                <a:cs typeface="Arial"/>
                <a:sym typeface="Arial"/>
              </a:defRPr>
            </a:lvl1pPr>
            <a:lvl2pPr indent="0" lvl="1" marL="0" marR="0" rtl="0" algn="r">
              <a:spcBef>
                <a:spcPts val="0"/>
              </a:spcBef>
              <a:buNone/>
              <a:defRPr b="0" sz="1200" u="none">
                <a:solidFill>
                  <a:srgbClr val="888888"/>
                </a:solidFill>
                <a:latin typeface="Arial"/>
                <a:ea typeface="Arial"/>
                <a:cs typeface="Arial"/>
                <a:sym typeface="Arial"/>
              </a:defRPr>
            </a:lvl2pPr>
            <a:lvl3pPr indent="0" lvl="2" marL="0" marR="0" rtl="0" algn="r">
              <a:spcBef>
                <a:spcPts val="0"/>
              </a:spcBef>
              <a:buNone/>
              <a:defRPr b="0" sz="1200" u="none">
                <a:solidFill>
                  <a:srgbClr val="888888"/>
                </a:solidFill>
                <a:latin typeface="Arial"/>
                <a:ea typeface="Arial"/>
                <a:cs typeface="Arial"/>
                <a:sym typeface="Arial"/>
              </a:defRPr>
            </a:lvl3pPr>
            <a:lvl4pPr indent="0" lvl="3" marL="0" marR="0" rtl="0" algn="r">
              <a:spcBef>
                <a:spcPts val="0"/>
              </a:spcBef>
              <a:buNone/>
              <a:defRPr b="0" sz="1200" u="none">
                <a:solidFill>
                  <a:srgbClr val="888888"/>
                </a:solidFill>
                <a:latin typeface="Arial"/>
                <a:ea typeface="Arial"/>
                <a:cs typeface="Arial"/>
                <a:sym typeface="Arial"/>
              </a:defRPr>
            </a:lvl4pPr>
            <a:lvl5pPr indent="0" lvl="4" marL="0" marR="0" rtl="0" algn="r">
              <a:spcBef>
                <a:spcPts val="0"/>
              </a:spcBef>
              <a:buNone/>
              <a:defRPr b="0" sz="1200" u="none">
                <a:solidFill>
                  <a:srgbClr val="888888"/>
                </a:solidFill>
                <a:latin typeface="Arial"/>
                <a:ea typeface="Arial"/>
                <a:cs typeface="Arial"/>
                <a:sym typeface="Arial"/>
              </a:defRPr>
            </a:lvl5pPr>
            <a:lvl6pPr indent="0" lvl="5" marL="0" marR="0" rtl="0" algn="r">
              <a:spcBef>
                <a:spcPts val="0"/>
              </a:spcBef>
              <a:buNone/>
              <a:defRPr b="0" sz="1200" u="none">
                <a:solidFill>
                  <a:srgbClr val="888888"/>
                </a:solidFill>
                <a:latin typeface="Arial"/>
                <a:ea typeface="Arial"/>
                <a:cs typeface="Arial"/>
                <a:sym typeface="Arial"/>
              </a:defRPr>
            </a:lvl6pPr>
            <a:lvl7pPr indent="0" lvl="6" marL="0" marR="0" rtl="0" algn="r">
              <a:spcBef>
                <a:spcPts val="0"/>
              </a:spcBef>
              <a:buNone/>
              <a:defRPr b="0" sz="1200" u="none">
                <a:solidFill>
                  <a:srgbClr val="888888"/>
                </a:solidFill>
                <a:latin typeface="Arial"/>
                <a:ea typeface="Arial"/>
                <a:cs typeface="Arial"/>
                <a:sym typeface="Arial"/>
              </a:defRPr>
            </a:lvl7pPr>
            <a:lvl8pPr indent="0" lvl="7" marL="0" marR="0" rtl="0" algn="r">
              <a:spcBef>
                <a:spcPts val="0"/>
              </a:spcBef>
              <a:buNone/>
              <a:defRPr b="0" sz="1200" u="none">
                <a:solidFill>
                  <a:srgbClr val="888888"/>
                </a:solidFill>
                <a:latin typeface="Arial"/>
                <a:ea typeface="Arial"/>
                <a:cs typeface="Arial"/>
                <a:sym typeface="Arial"/>
              </a:defRPr>
            </a:lvl8pPr>
            <a:lvl9pPr indent="0" lvl="8" marL="0" marR="0" rtl="0" algn="r">
              <a:spcBef>
                <a:spcPts val="0"/>
              </a:spcBef>
              <a:buNone/>
              <a:defRPr b="0" sz="1200" u="non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transition spd="med">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drive.google.com/file/d/1eqb9LBQgr25PR8nVnb2-4EW3V0LbfSVB/view" TargetMode="Externa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drive.google.com/file/d/1DUlpf0CN1lY1bgNcufH2OS6DfFeQEmal/view" TargetMode="Externa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drive.google.com/file/d/17odWHI5bAafknwzdwjAnh4VV-v1BLt2Z/view" TargetMode="Externa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drive.google.com/file/d/1vWKefzalUH4QwFl20DJ-XWRjevCA4bYx/view" TargetMode="Externa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8.png"/><Relationship Id="rId4" Type="http://schemas.openxmlformats.org/officeDocument/2006/relationships/image" Target="../media/image26.png"/><Relationship Id="rId5" Type="http://schemas.openxmlformats.org/officeDocument/2006/relationships/image" Target="../media/image19.png"/><Relationship Id="rId6" Type="http://schemas.openxmlformats.org/officeDocument/2006/relationships/image" Target="../media/image25.png"/><Relationship Id="rId7" Type="http://schemas.openxmlformats.org/officeDocument/2006/relationships/image" Target="../media/image18.png"/><Relationship Id="rId8"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0.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0.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hyperlink" Target="https://www.pellabranch.com/webres/Image/misc/2018-window-glass-option-header.jp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hyperlink" Target="https://backtest-rookies.com/2018/10/26/tradingview-opening-a-window/"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29.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 name="Shape 43"/>
        <p:cNvGrpSpPr/>
        <p:nvPr/>
      </p:nvGrpSpPr>
      <p:grpSpPr>
        <a:xfrm>
          <a:off x="0" y="0"/>
          <a:ext cx="0" cy="0"/>
          <a:chOff x="0" y="0"/>
          <a:chExt cx="0" cy="0"/>
        </a:xfrm>
      </p:grpSpPr>
      <p:sp>
        <p:nvSpPr>
          <p:cNvPr id="44" name="Google Shape;44;p8"/>
          <p:cNvSpPr/>
          <p:nvPr/>
        </p:nvSpPr>
        <p:spPr>
          <a:xfrm>
            <a:off x="3660559" y="0"/>
            <a:ext cx="5483441" cy="3556496"/>
          </a:xfrm>
          <a:prstGeom prst="rect">
            <a:avLst/>
          </a:prstGeom>
          <a:solidFill>
            <a:srgbClr val="5C0D1C">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UMAwordmark_wtag_white.png" id="45" name="Google Shape;45;p8"/>
          <p:cNvPicPr preferRelativeResize="0"/>
          <p:nvPr/>
        </p:nvPicPr>
        <p:blipFill rotWithShape="1">
          <a:blip r:embed="rId3">
            <a:alphaModFix/>
          </a:blip>
          <a:srcRect b="0" l="0" r="0" t="0"/>
          <a:stretch/>
        </p:blipFill>
        <p:spPr>
          <a:xfrm>
            <a:off x="6845300" y="205020"/>
            <a:ext cx="2125517" cy="423135"/>
          </a:xfrm>
          <a:prstGeom prst="rect">
            <a:avLst/>
          </a:prstGeom>
          <a:noFill/>
          <a:ln>
            <a:noFill/>
          </a:ln>
        </p:spPr>
      </p:pic>
      <p:sp>
        <p:nvSpPr>
          <p:cNvPr id="46" name="Google Shape;46;p8"/>
          <p:cNvSpPr txBox="1"/>
          <p:nvPr/>
        </p:nvSpPr>
        <p:spPr>
          <a:xfrm>
            <a:off x="3981788" y="1107397"/>
            <a:ext cx="4914676" cy="43088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2800"/>
              <a:buFont typeface="Arial"/>
              <a:buNone/>
            </a:pPr>
            <a:r>
              <a:rPr b="1" lang="en-US" sz="2800">
                <a:solidFill>
                  <a:schemeClr val="lt1"/>
                </a:solidFill>
              </a:rPr>
              <a:t>SDP ‘21 - Midway Design Review - Active Windows</a:t>
            </a:r>
            <a:endParaRPr/>
          </a:p>
        </p:txBody>
      </p:sp>
      <p:sp>
        <p:nvSpPr>
          <p:cNvPr id="47" name="Google Shape;47;p8"/>
          <p:cNvSpPr txBox="1"/>
          <p:nvPr/>
        </p:nvSpPr>
        <p:spPr>
          <a:xfrm>
            <a:off x="4520150" y="2896425"/>
            <a:ext cx="4529700" cy="3459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Clr>
                <a:srgbClr val="A4A4A4"/>
              </a:buClr>
              <a:buSzPts val="1200"/>
              <a:buFont typeface="Arial"/>
              <a:buNone/>
            </a:pPr>
            <a:r>
              <a:rPr lang="en-US" sz="1200">
                <a:solidFill>
                  <a:srgbClr val="FFFFFF"/>
                </a:solidFill>
              </a:rPr>
              <a:t>Jonathan Clifford, Frank Cremonini, Griffin Manns, Connor Moore</a:t>
            </a:r>
            <a:endParaRPr sz="1200">
              <a:solidFill>
                <a:srgbClr val="FFFFFF"/>
              </a:solidFill>
            </a:endParaRPr>
          </a:p>
          <a:p>
            <a:pPr indent="0" lvl="0" marL="0" rtl="0" algn="r">
              <a:spcBef>
                <a:spcPts val="0"/>
              </a:spcBef>
              <a:spcAft>
                <a:spcPts val="0"/>
              </a:spcAft>
              <a:buClr>
                <a:srgbClr val="A4A4A4"/>
              </a:buClr>
              <a:buSzPts val="1200"/>
              <a:buFont typeface="Arial"/>
              <a:buNone/>
            </a:pPr>
            <a:r>
              <a:rPr lang="en-US" sz="1200">
                <a:solidFill>
                  <a:srgbClr val="FFFFFF"/>
                </a:solidFill>
              </a:rPr>
              <a:t>Advisor: Professor Arman Pouraghily</a:t>
            </a:r>
            <a:endParaRPr sz="1200">
              <a:solidFill>
                <a:srgbClr val="FFFFFF"/>
              </a:solidFill>
            </a:endParaRPr>
          </a:p>
          <a:p>
            <a:pPr indent="0" lvl="0" marL="0" rtl="0" algn="r">
              <a:spcBef>
                <a:spcPts val="0"/>
              </a:spcBef>
              <a:spcAft>
                <a:spcPts val="0"/>
              </a:spcAft>
              <a:buClr>
                <a:srgbClr val="A4A4A4"/>
              </a:buClr>
              <a:buSzPts val="1200"/>
              <a:buFont typeface="Arial"/>
              <a:buNone/>
            </a:pPr>
            <a:r>
              <a:rPr lang="en-US" sz="1200">
                <a:solidFill>
                  <a:srgbClr val="FFFFFF"/>
                </a:solidFill>
              </a:rPr>
              <a:t> Manhattan2 CTO &amp; Contact: Mr. Glenn Weinreb</a:t>
            </a:r>
            <a:endParaRPr sz="1200">
              <a:solidFill>
                <a:srgbClr val="FFFFFF"/>
              </a:solidFill>
            </a:endParaRPr>
          </a:p>
          <a:p>
            <a:pPr indent="0" lvl="0" marL="0" marR="0" rtl="0" algn="l">
              <a:lnSpc>
                <a:spcPct val="100000"/>
              </a:lnSpc>
              <a:spcBef>
                <a:spcPts val="0"/>
              </a:spcBef>
              <a:spcAft>
                <a:spcPts val="0"/>
              </a:spcAft>
              <a:buClr>
                <a:schemeClr val="accent5"/>
              </a:buClr>
              <a:buSzPts val="1200"/>
              <a:buFont typeface="Arial"/>
              <a:buNone/>
            </a:pPr>
            <a:r>
              <a:t/>
            </a:r>
            <a:endParaRPr sz="1200">
              <a:solidFill>
                <a:schemeClr val="lt1"/>
              </a:solidFill>
            </a:endParaRPr>
          </a:p>
        </p:txBody>
      </p:sp>
      <p:sp>
        <p:nvSpPr>
          <p:cNvPr id="48" name="Google Shape;48;p8"/>
          <p:cNvSpPr txBox="1"/>
          <p:nvPr/>
        </p:nvSpPr>
        <p:spPr>
          <a:xfrm>
            <a:off x="3660550" y="236580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chemeClr val="lt1"/>
                </a:solidFill>
              </a:rPr>
              <a:t>Team 6</a:t>
            </a:r>
            <a:endParaRPr sz="2000">
              <a:solidFill>
                <a:schemeClr val="lt1"/>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7"/>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26" name="Google Shape;126;p17"/>
          <p:cNvSpPr txBox="1"/>
          <p:nvPr/>
        </p:nvSpPr>
        <p:spPr>
          <a:xfrm>
            <a:off x="0" y="0"/>
            <a:ext cx="5961300" cy="49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rgbClr val="861119"/>
                </a:solidFill>
              </a:rPr>
              <a:t>Updated Software Block Diagram</a:t>
            </a:r>
            <a:endParaRPr b="1" sz="2800">
              <a:solidFill>
                <a:srgbClr val="861119"/>
              </a:solidFill>
            </a:endParaRPr>
          </a:p>
        </p:txBody>
      </p:sp>
      <p:pic>
        <p:nvPicPr>
          <p:cNvPr id="127" name="Google Shape;127;p17"/>
          <p:cNvPicPr preferRelativeResize="0"/>
          <p:nvPr/>
        </p:nvPicPr>
        <p:blipFill rotWithShape="1">
          <a:blip r:embed="rId3">
            <a:alphaModFix/>
          </a:blip>
          <a:srcRect b="0" l="0" r="0" t="6594"/>
          <a:stretch/>
        </p:blipFill>
        <p:spPr>
          <a:xfrm>
            <a:off x="1782988" y="648419"/>
            <a:ext cx="5578024" cy="431445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8"/>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34" name="Google Shape;134;p18"/>
          <p:cNvSpPr txBox="1"/>
          <p:nvPr/>
        </p:nvSpPr>
        <p:spPr>
          <a:xfrm>
            <a:off x="0" y="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rgbClr val="861119"/>
                </a:solidFill>
              </a:rPr>
              <a:t>Updated Application Interface</a:t>
            </a:r>
            <a:endParaRPr b="1" sz="2800">
              <a:solidFill>
                <a:srgbClr val="861119"/>
              </a:solidFill>
            </a:endParaRPr>
          </a:p>
        </p:txBody>
      </p:sp>
      <p:pic>
        <p:nvPicPr>
          <p:cNvPr id="135" name="Google Shape;135;p18"/>
          <p:cNvPicPr preferRelativeResize="0"/>
          <p:nvPr/>
        </p:nvPicPr>
        <p:blipFill>
          <a:blip r:embed="rId3">
            <a:alphaModFix/>
          </a:blip>
          <a:stretch>
            <a:fillRect/>
          </a:stretch>
        </p:blipFill>
        <p:spPr>
          <a:xfrm>
            <a:off x="1487550" y="534900"/>
            <a:ext cx="2078677" cy="4383575"/>
          </a:xfrm>
          <a:prstGeom prst="rect">
            <a:avLst/>
          </a:prstGeom>
          <a:noFill/>
          <a:ln>
            <a:noFill/>
          </a:ln>
        </p:spPr>
      </p:pic>
      <p:pic>
        <p:nvPicPr>
          <p:cNvPr id="136" name="Google Shape;136;p18"/>
          <p:cNvPicPr preferRelativeResize="0"/>
          <p:nvPr/>
        </p:nvPicPr>
        <p:blipFill>
          <a:blip r:embed="rId4">
            <a:alphaModFix/>
          </a:blip>
          <a:stretch>
            <a:fillRect/>
          </a:stretch>
        </p:blipFill>
        <p:spPr>
          <a:xfrm>
            <a:off x="5175775" y="534900"/>
            <a:ext cx="2113818" cy="43835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9"/>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43" name="Google Shape;143;p19"/>
          <p:cNvSpPr txBox="1"/>
          <p:nvPr/>
        </p:nvSpPr>
        <p:spPr>
          <a:xfrm>
            <a:off x="0" y="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rgbClr val="861119"/>
                </a:solidFill>
              </a:rPr>
              <a:t>MDR Deliverables</a:t>
            </a:r>
            <a:endParaRPr b="1" sz="2800">
              <a:solidFill>
                <a:srgbClr val="861119"/>
              </a:solidFill>
            </a:endParaRPr>
          </a:p>
        </p:txBody>
      </p:sp>
      <p:sp>
        <p:nvSpPr>
          <p:cNvPr id="144" name="Google Shape;144;p19"/>
          <p:cNvSpPr txBox="1"/>
          <p:nvPr/>
        </p:nvSpPr>
        <p:spPr>
          <a:xfrm>
            <a:off x="0" y="534900"/>
            <a:ext cx="9144000" cy="534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US" sz="2200">
                <a:solidFill>
                  <a:schemeClr val="dk1"/>
                </a:solidFill>
                <a:latin typeface="Times New Roman"/>
                <a:ea typeface="Times New Roman"/>
                <a:cs typeface="Times New Roman"/>
                <a:sym typeface="Times New Roman"/>
              </a:rPr>
              <a:t>As promised, this is what we will be delivering for this MDR:</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p>
        </p:txBody>
      </p:sp>
      <p:graphicFrame>
        <p:nvGraphicFramePr>
          <p:cNvPr id="145" name="Google Shape;145;p19"/>
          <p:cNvGraphicFramePr/>
          <p:nvPr/>
        </p:nvGraphicFramePr>
        <p:xfrm>
          <a:off x="671625" y="1130675"/>
          <a:ext cx="3000000" cy="3000000"/>
        </p:xfrm>
        <a:graphic>
          <a:graphicData uri="http://schemas.openxmlformats.org/drawingml/2006/table">
            <a:tbl>
              <a:tblPr>
                <a:noFill/>
                <a:tableStyleId>{A607943F-7BE6-44F5-99E0-C9C7F1899765}</a:tableStyleId>
              </a:tblPr>
              <a:tblGrid>
                <a:gridCol w="1113475"/>
                <a:gridCol w="4760500"/>
                <a:gridCol w="1485275"/>
              </a:tblGrid>
              <a:tr h="550825">
                <a:tc>
                  <a:txBody>
                    <a:bodyPr/>
                    <a:lstStyle/>
                    <a:p>
                      <a:pPr indent="0" lvl="0" marL="0" rtl="0" algn="ctr">
                        <a:spcBef>
                          <a:spcPts val="0"/>
                        </a:spcBef>
                        <a:spcAft>
                          <a:spcPts val="0"/>
                        </a:spcAft>
                        <a:buNone/>
                      </a:pPr>
                      <a:r>
                        <a:rPr lang="en-US"/>
                        <a:t>Deliverable Number</a:t>
                      </a:r>
                      <a:endParaRPr/>
                    </a:p>
                  </a:txBody>
                  <a:tcPr marT="91425" marB="91425" marR="91425" marL="91425"/>
                </a:tc>
                <a:tc>
                  <a:txBody>
                    <a:bodyPr/>
                    <a:lstStyle/>
                    <a:p>
                      <a:pPr indent="0" lvl="0" marL="0" rtl="0" algn="ctr">
                        <a:spcBef>
                          <a:spcPts val="0"/>
                        </a:spcBef>
                        <a:spcAft>
                          <a:spcPts val="0"/>
                        </a:spcAft>
                        <a:buNone/>
                      </a:pPr>
                      <a:r>
                        <a:rPr lang="en-US"/>
                        <a:t>Deliverable</a:t>
                      </a:r>
                      <a:endParaRPr/>
                    </a:p>
                  </a:txBody>
                  <a:tcPr marT="91425" marB="91425" marR="91425" marL="91425"/>
                </a:tc>
                <a:tc>
                  <a:txBody>
                    <a:bodyPr/>
                    <a:lstStyle/>
                    <a:p>
                      <a:pPr indent="0" lvl="0" marL="0" rtl="0" algn="ctr">
                        <a:spcBef>
                          <a:spcPts val="0"/>
                        </a:spcBef>
                        <a:spcAft>
                          <a:spcPts val="0"/>
                        </a:spcAft>
                        <a:buNone/>
                      </a:pPr>
                      <a:r>
                        <a:rPr lang="en-US"/>
                        <a:t>Engineer</a:t>
                      </a:r>
                      <a:br>
                        <a:rPr lang="en-US"/>
                      </a:br>
                      <a:r>
                        <a:rPr lang="en-US"/>
                        <a:t>Responsible</a:t>
                      </a:r>
                      <a:endParaRPr/>
                    </a:p>
                  </a:txBody>
                  <a:tcPr marT="91425" marB="91425" marR="91425" marL="91425"/>
                </a:tc>
              </a:tr>
              <a:tr h="550825">
                <a:tc>
                  <a:txBody>
                    <a:bodyPr/>
                    <a:lstStyle/>
                    <a:p>
                      <a:pPr indent="0" lvl="0" marL="0" rtl="0" algn="ctr">
                        <a:spcBef>
                          <a:spcPts val="0"/>
                        </a:spcBef>
                        <a:spcAft>
                          <a:spcPts val="0"/>
                        </a:spcAft>
                        <a:buNone/>
                      </a:pPr>
                      <a:r>
                        <a:rPr lang="en-US"/>
                        <a:t>1</a:t>
                      </a:r>
                      <a:endParaRPr/>
                    </a:p>
                  </a:txBody>
                  <a:tcPr marT="91425" marB="91425" marR="91425" marL="91425"/>
                </a:tc>
                <a:tc>
                  <a:txBody>
                    <a:bodyPr/>
                    <a:lstStyle/>
                    <a:p>
                      <a:pPr indent="0" lvl="0" marL="0" rtl="0" algn="l">
                        <a:lnSpc>
                          <a:spcPct val="150000"/>
                        </a:lnSpc>
                        <a:spcBef>
                          <a:spcPts val="0"/>
                        </a:spcBef>
                        <a:spcAft>
                          <a:spcPts val="0"/>
                        </a:spcAft>
                        <a:buNone/>
                      </a:pPr>
                      <a:r>
                        <a:rPr lang="en-US" sz="1200">
                          <a:solidFill>
                            <a:schemeClr val="dk1"/>
                          </a:solidFill>
                          <a:latin typeface="Times New Roman"/>
                          <a:ea typeface="Times New Roman"/>
                          <a:cs typeface="Times New Roman"/>
                          <a:sym typeface="Times New Roman"/>
                        </a:rPr>
                        <a:t>A fully functioning connection between AWS and the Android Application.</a:t>
                      </a:r>
                      <a:endParaRPr sz="1200">
                        <a:latin typeface="Times New Roman"/>
                        <a:ea typeface="Times New Roman"/>
                        <a:cs typeface="Times New Roman"/>
                        <a:sym typeface="Times New Roman"/>
                      </a:endParaRPr>
                    </a:p>
                  </a:txBody>
                  <a:tcPr marT="91425" marB="91425" marR="91425" marL="91425"/>
                </a:tc>
                <a:tc>
                  <a:txBody>
                    <a:bodyPr/>
                    <a:lstStyle/>
                    <a:p>
                      <a:pPr indent="0" lvl="0" marL="0" rtl="0" algn="ctr">
                        <a:spcBef>
                          <a:spcPts val="0"/>
                        </a:spcBef>
                        <a:spcAft>
                          <a:spcPts val="0"/>
                        </a:spcAft>
                        <a:buNone/>
                      </a:pPr>
                      <a:r>
                        <a:rPr lang="en-US"/>
                        <a:t>Jonathan</a:t>
                      </a:r>
                      <a:endParaRPr/>
                    </a:p>
                  </a:txBody>
                  <a:tcPr marT="91425" marB="91425" marR="91425" marL="91425"/>
                </a:tc>
              </a:tr>
              <a:tr h="550825">
                <a:tc>
                  <a:txBody>
                    <a:bodyPr/>
                    <a:lstStyle/>
                    <a:p>
                      <a:pPr indent="0" lvl="0" marL="0" rtl="0" algn="ctr">
                        <a:spcBef>
                          <a:spcPts val="0"/>
                        </a:spcBef>
                        <a:spcAft>
                          <a:spcPts val="0"/>
                        </a:spcAft>
                        <a:buNone/>
                      </a:pPr>
                      <a:r>
                        <a:rPr lang="en-US"/>
                        <a:t>2</a:t>
                      </a:r>
                      <a:endParaRPr/>
                    </a:p>
                  </a:txBody>
                  <a:tcPr marT="91425" marB="91425" marR="91425" marL="91425"/>
                </a:tc>
                <a:tc>
                  <a:txBody>
                    <a:bodyPr/>
                    <a:lstStyle/>
                    <a:p>
                      <a:pPr indent="0" lvl="0" marL="0" rtl="0" algn="l">
                        <a:lnSpc>
                          <a:spcPct val="150000"/>
                        </a:lnSpc>
                        <a:spcBef>
                          <a:spcPts val="0"/>
                        </a:spcBef>
                        <a:spcAft>
                          <a:spcPts val="0"/>
                        </a:spcAft>
                        <a:buNone/>
                      </a:pPr>
                      <a:r>
                        <a:rPr lang="en-US" sz="1200">
                          <a:solidFill>
                            <a:schemeClr val="dk1"/>
                          </a:solidFill>
                          <a:latin typeface="Times New Roman"/>
                          <a:ea typeface="Times New Roman"/>
                          <a:cs typeface="Times New Roman"/>
                          <a:sym typeface="Times New Roman"/>
                        </a:rPr>
                        <a:t>The Network Master Controller is capable of connection to AWS and can transfer data.</a:t>
                      </a:r>
                      <a:endParaRPr sz="1200">
                        <a:latin typeface="Times New Roman"/>
                        <a:ea typeface="Times New Roman"/>
                        <a:cs typeface="Times New Roman"/>
                        <a:sym typeface="Times New Roman"/>
                      </a:endParaRPr>
                    </a:p>
                  </a:txBody>
                  <a:tcPr marT="91425" marB="91425" marR="91425" marL="91425"/>
                </a:tc>
                <a:tc>
                  <a:txBody>
                    <a:bodyPr/>
                    <a:lstStyle/>
                    <a:p>
                      <a:pPr indent="0" lvl="0" marL="0" rtl="0" algn="ctr">
                        <a:spcBef>
                          <a:spcPts val="0"/>
                        </a:spcBef>
                        <a:spcAft>
                          <a:spcPts val="0"/>
                        </a:spcAft>
                        <a:buNone/>
                      </a:pPr>
                      <a:r>
                        <a:rPr lang="en-US"/>
                        <a:t>Connor</a:t>
                      </a:r>
                      <a:endParaRPr/>
                    </a:p>
                  </a:txBody>
                  <a:tcPr marT="91425" marB="91425" marR="91425" marL="91425"/>
                </a:tc>
              </a:tr>
              <a:tr h="550825">
                <a:tc>
                  <a:txBody>
                    <a:bodyPr/>
                    <a:lstStyle/>
                    <a:p>
                      <a:pPr indent="0" lvl="0" marL="0" rtl="0" algn="ctr">
                        <a:spcBef>
                          <a:spcPts val="0"/>
                        </a:spcBef>
                        <a:spcAft>
                          <a:spcPts val="0"/>
                        </a:spcAft>
                        <a:buNone/>
                      </a:pPr>
                      <a:r>
                        <a:rPr lang="en-US"/>
                        <a:t>3</a:t>
                      </a:r>
                      <a:endParaRPr/>
                    </a:p>
                  </a:txBody>
                  <a:tcPr marT="91425" marB="91425" marR="91425" marL="91425"/>
                </a:tc>
                <a:tc>
                  <a:txBody>
                    <a:bodyPr/>
                    <a:lstStyle/>
                    <a:p>
                      <a:pPr indent="0" lvl="0" marL="0" rtl="0" algn="l">
                        <a:lnSpc>
                          <a:spcPct val="150000"/>
                        </a:lnSpc>
                        <a:spcBef>
                          <a:spcPts val="0"/>
                        </a:spcBef>
                        <a:spcAft>
                          <a:spcPts val="0"/>
                        </a:spcAft>
                        <a:buNone/>
                      </a:pPr>
                      <a:r>
                        <a:rPr lang="en-US" sz="1200">
                          <a:solidFill>
                            <a:schemeClr val="dk1"/>
                          </a:solidFill>
                          <a:latin typeface="Times New Roman"/>
                          <a:ea typeface="Times New Roman"/>
                          <a:cs typeface="Times New Roman"/>
                          <a:sym typeface="Times New Roman"/>
                        </a:rPr>
                        <a:t>The Network Master Controller is capable of direct connection and sending commands to the Motor Module via CAN Bus. </a:t>
                      </a:r>
                      <a:endParaRPr sz="1200">
                        <a:latin typeface="Times New Roman"/>
                        <a:ea typeface="Times New Roman"/>
                        <a:cs typeface="Times New Roman"/>
                        <a:sym typeface="Times New Roman"/>
                      </a:endParaRPr>
                    </a:p>
                  </a:txBody>
                  <a:tcPr marT="91425" marB="91425" marR="91425" marL="91425"/>
                </a:tc>
                <a:tc>
                  <a:txBody>
                    <a:bodyPr/>
                    <a:lstStyle/>
                    <a:p>
                      <a:pPr indent="0" lvl="0" marL="0" rtl="0" algn="ctr">
                        <a:spcBef>
                          <a:spcPts val="0"/>
                        </a:spcBef>
                        <a:spcAft>
                          <a:spcPts val="0"/>
                        </a:spcAft>
                        <a:buNone/>
                      </a:pPr>
                      <a:r>
                        <a:rPr lang="en-US"/>
                        <a:t>Frank</a:t>
                      </a:r>
                      <a:endParaRPr/>
                    </a:p>
                  </a:txBody>
                  <a:tcPr marT="91425" marB="91425" marR="91425" marL="91425"/>
                </a:tc>
              </a:tr>
              <a:tr h="550825">
                <a:tc>
                  <a:txBody>
                    <a:bodyPr/>
                    <a:lstStyle/>
                    <a:p>
                      <a:pPr indent="0" lvl="0" marL="0" rtl="0" algn="ctr">
                        <a:spcBef>
                          <a:spcPts val="0"/>
                        </a:spcBef>
                        <a:spcAft>
                          <a:spcPts val="0"/>
                        </a:spcAft>
                        <a:buNone/>
                      </a:pPr>
                      <a:r>
                        <a:rPr lang="en-US"/>
                        <a:t>4</a:t>
                      </a: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1200">
                          <a:solidFill>
                            <a:schemeClr val="dk1"/>
                          </a:solidFill>
                          <a:latin typeface="Times New Roman"/>
                          <a:ea typeface="Times New Roman"/>
                          <a:cs typeface="Times New Roman"/>
                          <a:sym typeface="Times New Roman"/>
                        </a:rPr>
                        <a:t>Motor Module can respond to a command sent from the Network Master Controller</a:t>
                      </a:r>
                      <a:endParaRPr sz="1200">
                        <a:solidFill>
                          <a:schemeClr val="dk1"/>
                        </a:solidFill>
                        <a:latin typeface="Times New Roman"/>
                        <a:ea typeface="Times New Roman"/>
                        <a:cs typeface="Times New Roman"/>
                        <a:sym typeface="Times New Roman"/>
                      </a:endParaRPr>
                    </a:p>
                  </a:txBody>
                  <a:tcPr marT="91425" marB="91425" marR="91425" marL="91425"/>
                </a:tc>
                <a:tc>
                  <a:txBody>
                    <a:bodyPr/>
                    <a:lstStyle/>
                    <a:p>
                      <a:pPr indent="0" lvl="0" marL="0" rtl="0" algn="ctr">
                        <a:spcBef>
                          <a:spcPts val="0"/>
                        </a:spcBef>
                        <a:spcAft>
                          <a:spcPts val="0"/>
                        </a:spcAft>
                        <a:buNone/>
                      </a:pPr>
                      <a:r>
                        <a:rPr lang="en-US"/>
                        <a:t>Frank</a:t>
                      </a:r>
                      <a:endParaRPr/>
                    </a:p>
                  </a:txBody>
                  <a:tcPr marT="91425" marB="91425" marR="91425" marL="91425"/>
                </a:tc>
              </a:tr>
              <a:tr h="473525">
                <a:tc>
                  <a:txBody>
                    <a:bodyPr/>
                    <a:lstStyle/>
                    <a:p>
                      <a:pPr indent="0" lvl="0" marL="0" rtl="0" algn="ctr">
                        <a:spcBef>
                          <a:spcPts val="0"/>
                        </a:spcBef>
                        <a:spcAft>
                          <a:spcPts val="0"/>
                        </a:spcAft>
                        <a:buNone/>
                      </a:pPr>
                      <a:r>
                        <a:rPr b="1" lang="en-US"/>
                        <a:t>5</a:t>
                      </a:r>
                      <a:endParaRPr b="1"/>
                    </a:p>
                  </a:txBody>
                  <a:tcPr marT="91425" marB="91425" marR="91425" marL="91425"/>
                </a:tc>
                <a:tc>
                  <a:txBody>
                    <a:bodyPr/>
                    <a:lstStyle/>
                    <a:p>
                      <a:pPr indent="0" lvl="0" marL="0" rtl="0" algn="l">
                        <a:spcBef>
                          <a:spcPts val="0"/>
                        </a:spcBef>
                        <a:spcAft>
                          <a:spcPts val="0"/>
                        </a:spcAft>
                        <a:buNone/>
                      </a:pPr>
                      <a:r>
                        <a:rPr b="1" lang="en-US" sz="1200">
                          <a:latin typeface="Times New Roman"/>
                          <a:ea typeface="Times New Roman"/>
                          <a:cs typeface="Times New Roman"/>
                          <a:sym typeface="Times New Roman"/>
                        </a:rPr>
                        <a:t>The Motor Module can drive and control the Stepper Motor</a:t>
                      </a:r>
                      <a:endParaRPr sz="1200">
                        <a:latin typeface="Times New Roman"/>
                        <a:ea typeface="Times New Roman"/>
                        <a:cs typeface="Times New Roman"/>
                        <a:sym typeface="Times New Roman"/>
                      </a:endParaRPr>
                    </a:p>
                  </a:txBody>
                  <a:tcPr marT="91425" marB="91425" marR="91425" marL="91425"/>
                </a:tc>
                <a:tc>
                  <a:txBody>
                    <a:bodyPr/>
                    <a:lstStyle/>
                    <a:p>
                      <a:pPr indent="0" lvl="0" marL="0" rtl="0" algn="ctr">
                        <a:spcBef>
                          <a:spcPts val="0"/>
                        </a:spcBef>
                        <a:spcAft>
                          <a:spcPts val="0"/>
                        </a:spcAft>
                        <a:buNone/>
                      </a:pPr>
                      <a:r>
                        <a:rPr lang="en-US"/>
                        <a:t>Griff</a:t>
                      </a:r>
                      <a:endParaRPr/>
                    </a:p>
                  </a:txBody>
                  <a:tcPr marT="91425" marB="91425" marR="91425" marL="91425"/>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0"/>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52" name="Google Shape;152;p20"/>
          <p:cNvSpPr txBox="1"/>
          <p:nvPr/>
        </p:nvSpPr>
        <p:spPr>
          <a:xfrm>
            <a:off x="0" y="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rgbClr val="861119"/>
                </a:solidFill>
              </a:rPr>
              <a:t>MDR Demo - App &amp; AWS</a:t>
            </a:r>
            <a:endParaRPr b="1" sz="2800">
              <a:solidFill>
                <a:srgbClr val="861119"/>
              </a:solidFill>
            </a:endParaRPr>
          </a:p>
        </p:txBody>
      </p:sp>
      <p:sp>
        <p:nvSpPr>
          <p:cNvPr id="153" name="Google Shape;153;p20"/>
          <p:cNvSpPr txBox="1"/>
          <p:nvPr/>
        </p:nvSpPr>
        <p:spPr>
          <a:xfrm>
            <a:off x="0" y="534900"/>
            <a:ext cx="4406700" cy="41367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Times New Roman"/>
              <a:buChar char="●"/>
            </a:pPr>
            <a:r>
              <a:rPr lang="en-US" sz="1600">
                <a:solidFill>
                  <a:schemeClr val="dk1"/>
                </a:solidFill>
                <a:latin typeface="Times New Roman"/>
                <a:ea typeface="Times New Roman"/>
                <a:cs typeface="Times New Roman"/>
                <a:sym typeface="Times New Roman"/>
              </a:rPr>
              <a:t>Focused primarily on being able to establish communication between a simple Android App and AWS.</a:t>
            </a:r>
            <a:endParaRPr sz="1600">
              <a:solidFill>
                <a:schemeClr val="dk1"/>
              </a:solidFill>
              <a:latin typeface="Times New Roman"/>
              <a:ea typeface="Times New Roman"/>
              <a:cs typeface="Times New Roman"/>
              <a:sym typeface="Times New Roman"/>
            </a:endParaRPr>
          </a:p>
          <a:p>
            <a:pPr indent="-330200" lvl="0" marL="457200" rtl="0" algn="l">
              <a:lnSpc>
                <a:spcPct val="115000"/>
              </a:lnSpc>
              <a:spcBef>
                <a:spcPts val="0"/>
              </a:spcBef>
              <a:spcAft>
                <a:spcPts val="0"/>
              </a:spcAft>
              <a:buClr>
                <a:schemeClr val="dk1"/>
              </a:buClr>
              <a:buSzPts val="1600"/>
              <a:buFont typeface="Times New Roman"/>
              <a:buChar char="●"/>
            </a:pPr>
            <a:r>
              <a:rPr lang="en-US" sz="1600">
                <a:solidFill>
                  <a:schemeClr val="dk1"/>
                </a:solidFill>
                <a:latin typeface="Times New Roman"/>
                <a:ea typeface="Times New Roman"/>
                <a:cs typeface="Times New Roman"/>
                <a:sym typeface="Times New Roman"/>
              </a:rPr>
              <a:t>Use of IoT Core &amp; Amazon Cognito to properly communicate from the App to AWS. </a:t>
            </a:r>
            <a:endParaRPr sz="1600">
              <a:solidFill>
                <a:schemeClr val="dk1"/>
              </a:solidFill>
              <a:latin typeface="Times New Roman"/>
              <a:ea typeface="Times New Roman"/>
              <a:cs typeface="Times New Roman"/>
              <a:sym typeface="Times New Roman"/>
            </a:endParaRPr>
          </a:p>
          <a:p>
            <a:pPr indent="-330200" lvl="0" marL="457200" rtl="0" algn="l">
              <a:lnSpc>
                <a:spcPct val="115000"/>
              </a:lnSpc>
              <a:spcBef>
                <a:spcPts val="0"/>
              </a:spcBef>
              <a:spcAft>
                <a:spcPts val="0"/>
              </a:spcAft>
              <a:buClr>
                <a:schemeClr val="dk1"/>
              </a:buClr>
              <a:buSzPts val="1600"/>
              <a:buFont typeface="Times New Roman"/>
              <a:buChar char="●"/>
            </a:pPr>
            <a:r>
              <a:rPr lang="en-US" sz="1600">
                <a:solidFill>
                  <a:schemeClr val="dk1"/>
                </a:solidFill>
                <a:latin typeface="Times New Roman"/>
                <a:ea typeface="Times New Roman"/>
                <a:cs typeface="Times New Roman"/>
                <a:sym typeface="Times New Roman"/>
              </a:rPr>
              <a:t>Amazon Cognito establishes “Roles” to communicate between the two - support for Authentication.</a:t>
            </a:r>
            <a:endParaRPr sz="1600">
              <a:solidFill>
                <a:schemeClr val="dk1"/>
              </a:solidFill>
              <a:latin typeface="Times New Roman"/>
              <a:ea typeface="Times New Roman"/>
              <a:cs typeface="Times New Roman"/>
              <a:sym typeface="Times New Roman"/>
            </a:endParaRPr>
          </a:p>
          <a:p>
            <a:pPr indent="-330200" lvl="0" marL="457200" rtl="0" algn="l">
              <a:lnSpc>
                <a:spcPct val="115000"/>
              </a:lnSpc>
              <a:spcBef>
                <a:spcPts val="0"/>
              </a:spcBef>
              <a:spcAft>
                <a:spcPts val="0"/>
              </a:spcAft>
              <a:buClr>
                <a:schemeClr val="dk1"/>
              </a:buClr>
              <a:buSzPts val="1600"/>
              <a:buFont typeface="Times New Roman"/>
              <a:buChar char="●"/>
            </a:pPr>
            <a:r>
              <a:rPr lang="en-US" sz="1600">
                <a:solidFill>
                  <a:schemeClr val="dk1"/>
                </a:solidFill>
                <a:latin typeface="Times New Roman"/>
                <a:ea typeface="Times New Roman"/>
                <a:cs typeface="Times New Roman"/>
                <a:sym typeface="Times New Roman"/>
              </a:rPr>
              <a:t>App reads the most recent message from AWS, and upon user input sends a command for selected window.</a:t>
            </a:r>
            <a:endParaRPr sz="1600">
              <a:solidFill>
                <a:schemeClr val="dk1"/>
              </a:solidFill>
              <a:latin typeface="Times New Roman"/>
              <a:ea typeface="Times New Roman"/>
              <a:cs typeface="Times New Roman"/>
              <a:sym typeface="Times New Roman"/>
            </a:endParaRPr>
          </a:p>
          <a:p>
            <a:pPr indent="-330200" lvl="0" marL="457200" rtl="0" algn="l">
              <a:lnSpc>
                <a:spcPct val="115000"/>
              </a:lnSpc>
              <a:spcBef>
                <a:spcPts val="0"/>
              </a:spcBef>
              <a:spcAft>
                <a:spcPts val="0"/>
              </a:spcAft>
              <a:buClr>
                <a:schemeClr val="dk1"/>
              </a:buClr>
              <a:buSzPts val="1600"/>
              <a:buFont typeface="Times New Roman"/>
              <a:buChar char="●"/>
            </a:pPr>
            <a:r>
              <a:rPr lang="en-US" sz="1600">
                <a:solidFill>
                  <a:schemeClr val="dk1"/>
                </a:solidFill>
                <a:latin typeface="Times New Roman"/>
                <a:ea typeface="Times New Roman"/>
                <a:cs typeface="Times New Roman"/>
                <a:sym typeface="Times New Roman"/>
              </a:rPr>
              <a:t>Issues: A </a:t>
            </a:r>
            <a:r>
              <a:rPr lang="en-US" sz="1600">
                <a:solidFill>
                  <a:schemeClr val="dk1"/>
                </a:solidFill>
                <a:latin typeface="Times New Roman"/>
                <a:ea typeface="Times New Roman"/>
                <a:cs typeface="Times New Roman"/>
                <a:sym typeface="Times New Roman"/>
              </a:rPr>
              <a:t>noticeable</a:t>
            </a:r>
            <a:r>
              <a:rPr lang="en-US" sz="1600">
                <a:solidFill>
                  <a:schemeClr val="dk1"/>
                </a:solidFill>
                <a:latin typeface="Times New Roman"/>
                <a:ea typeface="Times New Roman"/>
                <a:cs typeface="Times New Roman"/>
                <a:sym typeface="Times New Roman"/>
              </a:rPr>
              <a:t> delay &amp; will only send a message after hitting the buttons once.</a:t>
            </a:r>
            <a:endParaRPr sz="1600">
              <a:solidFill>
                <a:schemeClr val="dk1"/>
              </a:solidFill>
              <a:latin typeface="Times New Roman"/>
              <a:ea typeface="Times New Roman"/>
              <a:cs typeface="Times New Roman"/>
              <a:sym typeface="Times New Roman"/>
            </a:endParaRPr>
          </a:p>
        </p:txBody>
      </p:sp>
      <p:pic>
        <p:nvPicPr>
          <p:cNvPr id="154" name="Google Shape;154;p20" title="AWStoAndroidDemoFull.mp4">
            <a:hlinkClick r:id="rId3"/>
          </p:cNvPr>
          <p:cNvPicPr preferRelativeResize="0"/>
          <p:nvPr/>
        </p:nvPicPr>
        <p:blipFill>
          <a:blip r:embed="rId4">
            <a:alphaModFix/>
          </a:blip>
          <a:stretch>
            <a:fillRect/>
          </a:stretch>
        </p:blipFill>
        <p:spPr>
          <a:xfrm>
            <a:off x="4559100" y="1355250"/>
            <a:ext cx="4584900" cy="25127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1"/>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61" name="Google Shape;161;p21"/>
          <p:cNvSpPr txBox="1"/>
          <p:nvPr/>
        </p:nvSpPr>
        <p:spPr>
          <a:xfrm>
            <a:off x="0" y="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rgbClr val="861119"/>
                </a:solidFill>
              </a:rPr>
              <a:t>MDR Demo - NMC &amp; AWS</a:t>
            </a:r>
            <a:endParaRPr b="1" sz="2800">
              <a:solidFill>
                <a:srgbClr val="861119"/>
              </a:solidFill>
            </a:endParaRPr>
          </a:p>
        </p:txBody>
      </p:sp>
      <p:sp>
        <p:nvSpPr>
          <p:cNvPr id="162" name="Google Shape;162;p21"/>
          <p:cNvSpPr txBox="1"/>
          <p:nvPr/>
        </p:nvSpPr>
        <p:spPr>
          <a:xfrm>
            <a:off x="0" y="582600"/>
            <a:ext cx="4645800" cy="39783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Times New Roman"/>
              <a:buChar char="●"/>
            </a:pPr>
            <a:r>
              <a:rPr lang="en-US" sz="1600">
                <a:latin typeface="Times New Roman"/>
                <a:ea typeface="Times New Roman"/>
                <a:cs typeface="Times New Roman"/>
                <a:sym typeface="Times New Roman"/>
              </a:rPr>
              <a:t>Focus was to establishing Connection between NMC and AWS Iot Core</a:t>
            </a:r>
            <a:endParaRPr sz="1600">
              <a:latin typeface="Times New Roman"/>
              <a:ea typeface="Times New Roman"/>
              <a:cs typeface="Times New Roman"/>
              <a:sym typeface="Times New Roman"/>
            </a:endParaRPr>
          </a:p>
          <a:p>
            <a:pPr indent="0" lvl="0" marL="457200" rtl="0" algn="l">
              <a:spcBef>
                <a:spcPts val="0"/>
              </a:spcBef>
              <a:spcAft>
                <a:spcPts val="0"/>
              </a:spcAft>
              <a:buNone/>
            </a:pPr>
            <a:r>
              <a:t/>
            </a:r>
            <a:endParaRPr sz="1600">
              <a:latin typeface="Times New Roman"/>
              <a:ea typeface="Times New Roman"/>
              <a:cs typeface="Times New Roman"/>
              <a:sym typeface="Times New Roman"/>
            </a:endParaRPr>
          </a:p>
          <a:p>
            <a:pPr indent="-330200" lvl="0" marL="457200" rtl="0" algn="l">
              <a:spcBef>
                <a:spcPts val="0"/>
              </a:spcBef>
              <a:spcAft>
                <a:spcPts val="0"/>
              </a:spcAft>
              <a:buSzPts val="1600"/>
              <a:buFont typeface="Times New Roman"/>
              <a:buChar char="●"/>
            </a:pPr>
            <a:r>
              <a:rPr lang="en-US" sz="1600">
                <a:latin typeface="Times New Roman"/>
                <a:ea typeface="Times New Roman"/>
                <a:cs typeface="Times New Roman"/>
                <a:sym typeface="Times New Roman"/>
              </a:rPr>
              <a:t>Simulated response from Motor Module command from AWS is printed to debug console and then published to windowStatusTopic</a:t>
            </a:r>
            <a:endParaRPr sz="1600">
              <a:latin typeface="Times New Roman"/>
              <a:ea typeface="Times New Roman"/>
              <a:cs typeface="Times New Roman"/>
              <a:sym typeface="Times New Roman"/>
            </a:endParaRPr>
          </a:p>
          <a:p>
            <a:pPr indent="0" lvl="0" marL="457200" rtl="0" algn="l">
              <a:spcBef>
                <a:spcPts val="0"/>
              </a:spcBef>
              <a:spcAft>
                <a:spcPts val="0"/>
              </a:spcAft>
              <a:buNone/>
            </a:pPr>
            <a:r>
              <a:t/>
            </a:r>
            <a:endParaRPr sz="1600">
              <a:latin typeface="Times New Roman"/>
              <a:ea typeface="Times New Roman"/>
              <a:cs typeface="Times New Roman"/>
              <a:sym typeface="Times New Roman"/>
            </a:endParaRPr>
          </a:p>
          <a:p>
            <a:pPr indent="-330200" lvl="0" marL="457200" rtl="0" algn="l">
              <a:spcBef>
                <a:spcPts val="0"/>
              </a:spcBef>
              <a:spcAft>
                <a:spcPts val="0"/>
              </a:spcAft>
              <a:buSzPts val="1600"/>
              <a:buFont typeface="Times New Roman"/>
              <a:buChar char="●"/>
            </a:pPr>
            <a:r>
              <a:rPr lang="en-US" sz="1600">
                <a:latin typeface="Times New Roman"/>
                <a:ea typeface="Times New Roman"/>
                <a:cs typeface="Times New Roman"/>
                <a:sym typeface="Times New Roman"/>
              </a:rPr>
              <a:t>Kept track of state variable on the NMC on the status of the LED </a:t>
            </a:r>
            <a:endParaRPr sz="1600">
              <a:latin typeface="Times New Roman"/>
              <a:ea typeface="Times New Roman"/>
              <a:cs typeface="Times New Roman"/>
              <a:sym typeface="Times New Roman"/>
            </a:endParaRPr>
          </a:p>
          <a:p>
            <a:pPr indent="-330200" lvl="1" marL="914400" rtl="0" algn="l">
              <a:spcBef>
                <a:spcPts val="0"/>
              </a:spcBef>
              <a:spcAft>
                <a:spcPts val="0"/>
              </a:spcAft>
              <a:buSzPts val="1600"/>
              <a:buFont typeface="Times New Roman"/>
              <a:buChar char="○"/>
            </a:pPr>
            <a:r>
              <a:rPr lang="en-US" sz="1600">
                <a:latin typeface="Times New Roman"/>
                <a:ea typeface="Times New Roman"/>
                <a:cs typeface="Times New Roman"/>
                <a:sym typeface="Times New Roman"/>
              </a:rPr>
              <a:t>State table will be held in AWS in future production</a:t>
            </a:r>
            <a:endParaRPr sz="1600">
              <a:latin typeface="Times New Roman"/>
              <a:ea typeface="Times New Roman"/>
              <a:cs typeface="Times New Roman"/>
              <a:sym typeface="Times New Roman"/>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63" name="Google Shape;163;p21" title="nmcDemoNew.mp4">
            <a:hlinkClick r:id="rId3"/>
          </p:cNvPr>
          <p:cNvPicPr preferRelativeResize="0"/>
          <p:nvPr/>
        </p:nvPicPr>
        <p:blipFill>
          <a:blip r:embed="rId4">
            <a:alphaModFix/>
          </a:blip>
          <a:stretch>
            <a:fillRect/>
          </a:stretch>
        </p:blipFill>
        <p:spPr>
          <a:xfrm>
            <a:off x="5019425" y="869325"/>
            <a:ext cx="3650200" cy="2737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2"/>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70" name="Google Shape;170;p22"/>
          <p:cNvSpPr txBox="1"/>
          <p:nvPr/>
        </p:nvSpPr>
        <p:spPr>
          <a:xfrm>
            <a:off x="0" y="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rgbClr val="861119"/>
                </a:solidFill>
              </a:rPr>
              <a:t>MDR Demo - CAN Bus Overview</a:t>
            </a:r>
            <a:endParaRPr b="1" sz="2800">
              <a:solidFill>
                <a:srgbClr val="861119"/>
              </a:solidFill>
            </a:endParaRPr>
          </a:p>
        </p:txBody>
      </p:sp>
      <p:pic>
        <p:nvPicPr>
          <p:cNvPr id="171" name="Google Shape;171;p22"/>
          <p:cNvPicPr preferRelativeResize="0"/>
          <p:nvPr/>
        </p:nvPicPr>
        <p:blipFill>
          <a:blip r:embed="rId3">
            <a:alphaModFix/>
          </a:blip>
          <a:stretch>
            <a:fillRect/>
          </a:stretch>
        </p:blipFill>
        <p:spPr>
          <a:xfrm>
            <a:off x="1198962" y="2615425"/>
            <a:ext cx="6129425" cy="2044250"/>
          </a:xfrm>
          <a:prstGeom prst="rect">
            <a:avLst/>
          </a:prstGeom>
          <a:noFill/>
          <a:ln>
            <a:noFill/>
          </a:ln>
        </p:spPr>
      </p:pic>
      <p:sp>
        <p:nvSpPr>
          <p:cNvPr id="172" name="Google Shape;172;p22"/>
          <p:cNvSpPr txBox="1"/>
          <p:nvPr/>
        </p:nvSpPr>
        <p:spPr>
          <a:xfrm>
            <a:off x="289575" y="1016225"/>
            <a:ext cx="7948200" cy="15705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Font typeface="Times New Roman"/>
              <a:buChar char="●"/>
            </a:pPr>
            <a:r>
              <a:rPr lang="en-US" sz="1800">
                <a:latin typeface="Times New Roman"/>
                <a:ea typeface="Times New Roman"/>
                <a:cs typeface="Times New Roman"/>
                <a:sym typeface="Times New Roman"/>
              </a:rPr>
              <a:t>DAVE Graphical Programming</a:t>
            </a:r>
            <a:endParaRPr sz="1800">
              <a:latin typeface="Times New Roman"/>
              <a:ea typeface="Times New Roman"/>
              <a:cs typeface="Times New Roman"/>
              <a:sym typeface="Times New Roman"/>
            </a:endParaRPr>
          </a:p>
          <a:p>
            <a:pPr indent="-342900" lvl="0" marL="457200" rtl="0" algn="l">
              <a:lnSpc>
                <a:spcPct val="150000"/>
              </a:lnSpc>
              <a:spcBef>
                <a:spcPts val="0"/>
              </a:spcBef>
              <a:spcAft>
                <a:spcPts val="0"/>
              </a:spcAft>
              <a:buSzPts val="1800"/>
              <a:buFont typeface="Times New Roman"/>
              <a:buChar char="●"/>
            </a:pPr>
            <a:r>
              <a:rPr lang="en-US" sz="1800">
                <a:latin typeface="Times New Roman"/>
                <a:ea typeface="Times New Roman"/>
                <a:cs typeface="Times New Roman"/>
                <a:sym typeface="Times New Roman"/>
              </a:rPr>
              <a:t>Built on CAN Example, basic button functionali</a:t>
            </a:r>
            <a:r>
              <a:rPr lang="en-US" sz="1800">
                <a:latin typeface="Times New Roman"/>
                <a:ea typeface="Times New Roman"/>
                <a:cs typeface="Times New Roman"/>
                <a:sym typeface="Times New Roman"/>
              </a:rPr>
              <a:t>ty</a:t>
            </a:r>
            <a:endParaRPr sz="1800">
              <a:latin typeface="Times New Roman"/>
              <a:ea typeface="Times New Roman"/>
              <a:cs typeface="Times New Roman"/>
              <a:sym typeface="Times New Roman"/>
            </a:endParaRPr>
          </a:p>
          <a:p>
            <a:pPr indent="-342900" lvl="1" marL="914400" rtl="0" algn="l">
              <a:spcBef>
                <a:spcPts val="0"/>
              </a:spcBef>
              <a:spcAft>
                <a:spcPts val="0"/>
              </a:spcAft>
              <a:buSzPts val="1800"/>
              <a:buFont typeface="Times New Roman"/>
              <a:buChar char="○"/>
            </a:pPr>
            <a:r>
              <a:rPr lang="en-US" sz="1800">
                <a:latin typeface="Times New Roman"/>
                <a:ea typeface="Times New Roman"/>
                <a:cs typeface="Times New Roman"/>
                <a:sym typeface="Times New Roman"/>
              </a:rPr>
              <a:t>Sent continuous messages based on button → Changed to toggle on button, acknowledge messages, print CAN message information</a:t>
            </a:r>
            <a:endParaRPr sz="1800">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3"/>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79" name="Google Shape;179;p23"/>
          <p:cNvSpPr txBox="1"/>
          <p:nvPr/>
        </p:nvSpPr>
        <p:spPr>
          <a:xfrm>
            <a:off x="0" y="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rgbClr val="861119"/>
                </a:solidFill>
              </a:rPr>
              <a:t>MDR Demo - CAN Bus Detail</a:t>
            </a:r>
            <a:endParaRPr b="1" sz="2800">
              <a:solidFill>
                <a:srgbClr val="861119"/>
              </a:solidFill>
            </a:endParaRPr>
          </a:p>
        </p:txBody>
      </p:sp>
      <p:sp>
        <p:nvSpPr>
          <p:cNvPr id="180" name="Google Shape;180;p23"/>
          <p:cNvSpPr txBox="1"/>
          <p:nvPr/>
        </p:nvSpPr>
        <p:spPr>
          <a:xfrm>
            <a:off x="548850" y="1841375"/>
            <a:ext cx="2459400" cy="1287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US" sz="1800">
                <a:latin typeface="Times New Roman"/>
                <a:ea typeface="Times New Roman"/>
                <a:cs typeface="Times New Roman"/>
                <a:sym typeface="Times New Roman"/>
              </a:rPr>
              <a:t>Receipt of CAN message triggers hardware interrupt, handled in code.</a:t>
            </a:r>
            <a:endParaRPr sz="1800">
              <a:latin typeface="Times New Roman"/>
              <a:ea typeface="Times New Roman"/>
              <a:cs typeface="Times New Roman"/>
              <a:sym typeface="Times New Roman"/>
            </a:endParaRPr>
          </a:p>
        </p:txBody>
      </p:sp>
      <p:pic>
        <p:nvPicPr>
          <p:cNvPr id="181" name="Google Shape;181;p23"/>
          <p:cNvPicPr preferRelativeResize="0"/>
          <p:nvPr/>
        </p:nvPicPr>
        <p:blipFill>
          <a:blip r:embed="rId3">
            <a:alphaModFix/>
          </a:blip>
          <a:stretch>
            <a:fillRect/>
          </a:stretch>
        </p:blipFill>
        <p:spPr>
          <a:xfrm>
            <a:off x="3316225" y="1624463"/>
            <a:ext cx="5433525" cy="2378575"/>
          </a:xfrm>
          <a:prstGeom prst="rect">
            <a:avLst/>
          </a:prstGeom>
          <a:noFill/>
          <a:ln>
            <a:noFill/>
          </a:ln>
        </p:spPr>
      </p:pic>
      <p:sp>
        <p:nvSpPr>
          <p:cNvPr id="182" name="Google Shape;182;p23"/>
          <p:cNvSpPr txBox="1"/>
          <p:nvPr/>
        </p:nvSpPr>
        <p:spPr>
          <a:xfrm>
            <a:off x="4659825" y="4064675"/>
            <a:ext cx="1350300" cy="3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Message IDs</a:t>
            </a:r>
            <a:endParaRPr/>
          </a:p>
        </p:txBody>
      </p:sp>
      <p:cxnSp>
        <p:nvCxnSpPr>
          <p:cNvPr id="183" name="Google Shape;183;p23"/>
          <p:cNvCxnSpPr/>
          <p:nvPr/>
        </p:nvCxnSpPr>
        <p:spPr>
          <a:xfrm flipH="1" rot="10800000">
            <a:off x="5520050" y="3596075"/>
            <a:ext cx="403200" cy="4686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4"/>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90" name="Google Shape;190;p24"/>
          <p:cNvSpPr txBox="1"/>
          <p:nvPr/>
        </p:nvSpPr>
        <p:spPr>
          <a:xfrm>
            <a:off x="0" y="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rgbClr val="861119"/>
                </a:solidFill>
              </a:rPr>
              <a:t>MDR Demo - CAN Bus</a:t>
            </a:r>
            <a:endParaRPr b="1" sz="2800">
              <a:solidFill>
                <a:srgbClr val="861119"/>
              </a:solidFill>
            </a:endParaRPr>
          </a:p>
        </p:txBody>
      </p:sp>
      <p:sp>
        <p:nvSpPr>
          <p:cNvPr id="191" name="Google Shape;191;p24"/>
          <p:cNvSpPr txBox="1"/>
          <p:nvPr/>
        </p:nvSpPr>
        <p:spPr>
          <a:xfrm>
            <a:off x="0" y="597700"/>
            <a:ext cx="9144000" cy="4136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p>
        </p:txBody>
      </p:sp>
      <p:pic>
        <p:nvPicPr>
          <p:cNvPr id="192" name="Google Shape;192;p24" title="FrankMDRDemo.mp4">
            <a:hlinkClick r:id="rId3"/>
          </p:cNvPr>
          <p:cNvPicPr preferRelativeResize="0"/>
          <p:nvPr/>
        </p:nvPicPr>
        <p:blipFill>
          <a:blip r:embed="rId4">
            <a:alphaModFix/>
          </a:blip>
          <a:stretch>
            <a:fillRect/>
          </a:stretch>
        </p:blipFill>
        <p:spPr>
          <a:xfrm>
            <a:off x="1691488" y="658726"/>
            <a:ext cx="5761025" cy="4136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5"/>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99" name="Google Shape;199;p25"/>
          <p:cNvSpPr txBox="1"/>
          <p:nvPr/>
        </p:nvSpPr>
        <p:spPr>
          <a:xfrm>
            <a:off x="0" y="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rgbClr val="861119"/>
                </a:solidFill>
              </a:rPr>
              <a:t>MDR Demo - CAN Bus Challenges</a:t>
            </a:r>
            <a:endParaRPr b="1" sz="2800">
              <a:solidFill>
                <a:srgbClr val="861119"/>
              </a:solidFill>
            </a:endParaRPr>
          </a:p>
        </p:txBody>
      </p:sp>
      <p:sp>
        <p:nvSpPr>
          <p:cNvPr id="200" name="Google Shape;200;p25"/>
          <p:cNvSpPr txBox="1"/>
          <p:nvPr/>
        </p:nvSpPr>
        <p:spPr>
          <a:xfrm>
            <a:off x="0" y="597700"/>
            <a:ext cx="4571100" cy="4136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US" sz="2000">
                <a:solidFill>
                  <a:schemeClr val="dk1"/>
                </a:solidFill>
                <a:latin typeface="Times New Roman"/>
                <a:ea typeface="Times New Roman"/>
                <a:cs typeface="Times New Roman"/>
                <a:sym typeface="Times New Roman"/>
              </a:rPr>
              <a:t>  </a:t>
            </a:r>
            <a:r>
              <a:rPr b="1" lang="en-US" sz="2000" u="sng">
                <a:solidFill>
                  <a:schemeClr val="dk1"/>
                </a:solidFill>
                <a:latin typeface="Times New Roman"/>
                <a:ea typeface="Times New Roman"/>
                <a:cs typeface="Times New Roman"/>
                <a:sym typeface="Times New Roman"/>
              </a:rPr>
              <a:t>Challenges</a:t>
            </a:r>
            <a:endParaRPr b="1" sz="2000" u="sng">
              <a:solidFill>
                <a:schemeClr val="dk1"/>
              </a:solidFill>
              <a:latin typeface="Times New Roman"/>
              <a:ea typeface="Times New Roman"/>
              <a:cs typeface="Times New Roman"/>
              <a:sym typeface="Times New Roman"/>
            </a:endParaRPr>
          </a:p>
          <a:p>
            <a:pPr indent="-355600" lvl="0" marL="457200" rtl="0" algn="l">
              <a:lnSpc>
                <a:spcPct val="150000"/>
              </a:lnSpc>
              <a:spcBef>
                <a:spcPts val="0"/>
              </a:spcBef>
              <a:spcAft>
                <a:spcPts val="0"/>
              </a:spcAft>
              <a:buClr>
                <a:schemeClr val="dk1"/>
              </a:buClr>
              <a:buSzPts val="2000"/>
              <a:buFont typeface="Times New Roman"/>
              <a:buChar char="●"/>
            </a:pPr>
            <a:r>
              <a:rPr lang="en-US" sz="2000">
                <a:solidFill>
                  <a:schemeClr val="dk1"/>
                </a:solidFill>
                <a:latin typeface="Times New Roman"/>
                <a:ea typeface="Times New Roman"/>
                <a:cs typeface="Times New Roman"/>
                <a:sym typeface="Times New Roman"/>
              </a:rPr>
              <a:t>Wrong Cable</a:t>
            </a:r>
            <a:endParaRPr sz="2000">
              <a:solidFill>
                <a:schemeClr val="dk1"/>
              </a:solidFill>
              <a:latin typeface="Times New Roman"/>
              <a:ea typeface="Times New Roman"/>
              <a:cs typeface="Times New Roman"/>
              <a:sym typeface="Times New Roman"/>
            </a:endParaRPr>
          </a:p>
          <a:p>
            <a:pPr indent="-355600" lvl="0" marL="457200" rtl="0" algn="l">
              <a:lnSpc>
                <a:spcPct val="150000"/>
              </a:lnSpc>
              <a:spcBef>
                <a:spcPts val="0"/>
              </a:spcBef>
              <a:spcAft>
                <a:spcPts val="0"/>
              </a:spcAft>
              <a:buClr>
                <a:schemeClr val="dk1"/>
              </a:buClr>
              <a:buSzPts val="2000"/>
              <a:buFont typeface="Times New Roman"/>
              <a:buChar char="●"/>
            </a:pPr>
            <a:r>
              <a:rPr lang="en-US" sz="2000">
                <a:solidFill>
                  <a:schemeClr val="dk1"/>
                </a:solidFill>
                <a:latin typeface="Times New Roman"/>
                <a:ea typeface="Times New Roman"/>
                <a:cs typeface="Times New Roman"/>
                <a:sym typeface="Times New Roman"/>
              </a:rPr>
              <a:t>Wrong Data Sheet</a:t>
            </a:r>
            <a:endParaRPr sz="2000">
              <a:solidFill>
                <a:schemeClr val="dk1"/>
              </a:solidFill>
              <a:latin typeface="Times New Roman"/>
              <a:ea typeface="Times New Roman"/>
              <a:cs typeface="Times New Roman"/>
              <a:sym typeface="Times New Roman"/>
            </a:endParaRPr>
          </a:p>
          <a:p>
            <a:pPr indent="-355600" lvl="0" marL="457200" rtl="0" algn="l">
              <a:lnSpc>
                <a:spcPct val="200000"/>
              </a:lnSpc>
              <a:spcBef>
                <a:spcPts val="0"/>
              </a:spcBef>
              <a:spcAft>
                <a:spcPts val="0"/>
              </a:spcAft>
              <a:buClr>
                <a:schemeClr val="dk1"/>
              </a:buClr>
              <a:buSzPts val="2000"/>
              <a:buFont typeface="Times New Roman"/>
              <a:buChar char="●"/>
            </a:pPr>
            <a:r>
              <a:rPr lang="en-US" sz="2000">
                <a:solidFill>
                  <a:schemeClr val="dk1"/>
                </a:solidFill>
                <a:latin typeface="Times New Roman"/>
                <a:ea typeface="Times New Roman"/>
                <a:cs typeface="Times New Roman"/>
                <a:sym typeface="Times New Roman"/>
              </a:rPr>
              <a:t>Limited </a:t>
            </a:r>
            <a:r>
              <a:rPr lang="en-US" sz="2000">
                <a:solidFill>
                  <a:schemeClr val="dk1"/>
                </a:solidFill>
                <a:latin typeface="Times New Roman"/>
                <a:ea typeface="Times New Roman"/>
                <a:cs typeface="Times New Roman"/>
                <a:sym typeface="Times New Roman"/>
              </a:rPr>
              <a:t>Support</a:t>
            </a:r>
            <a:endParaRPr sz="2000">
              <a:solidFill>
                <a:schemeClr val="dk1"/>
              </a:solidFill>
              <a:latin typeface="Times New Roman"/>
              <a:ea typeface="Times New Roman"/>
              <a:cs typeface="Times New Roman"/>
              <a:sym typeface="Times New Roman"/>
            </a:endParaRPr>
          </a:p>
          <a:p>
            <a:pPr indent="0" lvl="0" marL="0" rtl="0" algn="l">
              <a:lnSpc>
                <a:spcPct val="200000"/>
              </a:lnSpc>
              <a:spcBef>
                <a:spcPts val="0"/>
              </a:spcBef>
              <a:spcAft>
                <a:spcPts val="0"/>
              </a:spcAft>
              <a:buNone/>
            </a:pPr>
            <a:r>
              <a:rPr lang="en-US" sz="2000">
                <a:solidFill>
                  <a:schemeClr val="dk1"/>
                </a:solidFill>
                <a:latin typeface="Times New Roman"/>
                <a:ea typeface="Times New Roman"/>
                <a:cs typeface="Times New Roman"/>
                <a:sym typeface="Times New Roman"/>
              </a:rPr>
              <a:t>  </a:t>
            </a:r>
            <a:r>
              <a:rPr b="1" lang="en-US" sz="2000" u="sng">
                <a:solidFill>
                  <a:schemeClr val="dk1"/>
                </a:solidFill>
                <a:latin typeface="Times New Roman"/>
                <a:ea typeface="Times New Roman"/>
                <a:cs typeface="Times New Roman"/>
                <a:sym typeface="Times New Roman"/>
              </a:rPr>
              <a:t>Solutions</a:t>
            </a:r>
            <a:endParaRPr b="1" sz="2000" u="sng">
              <a:solidFill>
                <a:schemeClr val="dk1"/>
              </a:solidFill>
              <a:latin typeface="Times New Roman"/>
              <a:ea typeface="Times New Roman"/>
              <a:cs typeface="Times New Roman"/>
              <a:sym typeface="Times New Roman"/>
            </a:endParaRPr>
          </a:p>
          <a:p>
            <a:pPr indent="-355600" lvl="0" marL="457200" rtl="0" algn="l">
              <a:lnSpc>
                <a:spcPct val="150000"/>
              </a:lnSpc>
              <a:spcBef>
                <a:spcPts val="0"/>
              </a:spcBef>
              <a:spcAft>
                <a:spcPts val="0"/>
              </a:spcAft>
              <a:buClr>
                <a:schemeClr val="dk1"/>
              </a:buClr>
              <a:buSzPts val="2000"/>
              <a:buFont typeface="Times New Roman"/>
              <a:buChar char="●"/>
            </a:pPr>
            <a:r>
              <a:rPr lang="en-US" sz="2000">
                <a:solidFill>
                  <a:schemeClr val="dk1"/>
                </a:solidFill>
                <a:latin typeface="Times New Roman"/>
                <a:ea typeface="Times New Roman"/>
                <a:cs typeface="Times New Roman"/>
                <a:sym typeface="Times New Roman"/>
              </a:rPr>
              <a:t>Oscilloscope and Jumper Wires</a:t>
            </a:r>
            <a:endParaRPr sz="2000">
              <a:solidFill>
                <a:schemeClr val="dk1"/>
              </a:solidFill>
              <a:latin typeface="Times New Roman"/>
              <a:ea typeface="Times New Roman"/>
              <a:cs typeface="Times New Roman"/>
              <a:sym typeface="Times New Roman"/>
            </a:endParaRPr>
          </a:p>
          <a:p>
            <a:pPr indent="-355600" lvl="0" marL="457200" rtl="0" algn="l">
              <a:lnSpc>
                <a:spcPct val="150000"/>
              </a:lnSpc>
              <a:spcBef>
                <a:spcPts val="0"/>
              </a:spcBef>
              <a:spcAft>
                <a:spcPts val="0"/>
              </a:spcAft>
              <a:buClr>
                <a:schemeClr val="dk1"/>
              </a:buClr>
              <a:buSzPts val="2000"/>
              <a:buFont typeface="Times New Roman"/>
              <a:buChar char="●"/>
            </a:pPr>
            <a:r>
              <a:rPr lang="en-US" sz="2000">
                <a:solidFill>
                  <a:schemeClr val="dk1"/>
                </a:solidFill>
                <a:latin typeface="Times New Roman"/>
                <a:ea typeface="Times New Roman"/>
                <a:cs typeface="Times New Roman"/>
                <a:sym typeface="Times New Roman"/>
              </a:rPr>
              <a:t>Trial and Error</a:t>
            </a:r>
            <a:endParaRPr sz="2000">
              <a:solidFill>
                <a:schemeClr val="dk1"/>
              </a:solidFill>
              <a:latin typeface="Times New Roman"/>
              <a:ea typeface="Times New Roman"/>
              <a:cs typeface="Times New Roman"/>
              <a:sym typeface="Times New Roman"/>
            </a:endParaRPr>
          </a:p>
          <a:p>
            <a:pPr indent="-355600" lvl="0" marL="457200" rtl="0" algn="l">
              <a:lnSpc>
                <a:spcPct val="150000"/>
              </a:lnSpc>
              <a:spcBef>
                <a:spcPts val="0"/>
              </a:spcBef>
              <a:spcAft>
                <a:spcPts val="0"/>
              </a:spcAft>
              <a:buClr>
                <a:schemeClr val="dk1"/>
              </a:buClr>
              <a:buSzPts val="2000"/>
              <a:buFont typeface="Times New Roman"/>
              <a:buChar char="●"/>
            </a:pPr>
            <a:r>
              <a:rPr lang="en-US" sz="2000">
                <a:solidFill>
                  <a:schemeClr val="dk1"/>
                </a:solidFill>
                <a:latin typeface="Times New Roman"/>
                <a:ea typeface="Times New Roman"/>
                <a:cs typeface="Times New Roman"/>
                <a:sym typeface="Times New Roman"/>
              </a:rPr>
              <a:t>Lots of time and effort</a:t>
            </a:r>
            <a:endParaRPr sz="2000">
              <a:solidFill>
                <a:schemeClr val="dk1"/>
              </a:solidFill>
              <a:latin typeface="Times New Roman"/>
              <a:ea typeface="Times New Roman"/>
              <a:cs typeface="Times New Roman"/>
              <a:sym typeface="Times New Roman"/>
            </a:endParaRPr>
          </a:p>
        </p:txBody>
      </p:sp>
      <p:pic>
        <p:nvPicPr>
          <p:cNvPr descr="Is there additional information available to assist me in configuring my  Keysight EPM-E Series Power Meter to communicate with my computer via  RS-23... | Keysight" id="201" name="Google Shape;201;p25"/>
          <p:cNvPicPr preferRelativeResize="0"/>
          <p:nvPr/>
        </p:nvPicPr>
        <p:blipFill>
          <a:blip r:embed="rId3">
            <a:alphaModFix/>
          </a:blip>
          <a:stretch>
            <a:fillRect/>
          </a:stretch>
        </p:blipFill>
        <p:spPr>
          <a:xfrm>
            <a:off x="4439900" y="711425"/>
            <a:ext cx="4007575" cy="3496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6"/>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08" name="Google Shape;208;p26"/>
          <p:cNvSpPr txBox="1"/>
          <p:nvPr/>
        </p:nvSpPr>
        <p:spPr>
          <a:xfrm>
            <a:off x="0" y="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rgbClr val="861119"/>
                </a:solidFill>
              </a:rPr>
              <a:t>MDR Demo - Motor Module</a:t>
            </a:r>
            <a:endParaRPr b="1" sz="2800">
              <a:solidFill>
                <a:srgbClr val="861119"/>
              </a:solidFill>
            </a:endParaRPr>
          </a:p>
        </p:txBody>
      </p:sp>
      <p:sp>
        <p:nvSpPr>
          <p:cNvPr id="209" name="Google Shape;209;p26"/>
          <p:cNvSpPr txBox="1"/>
          <p:nvPr/>
        </p:nvSpPr>
        <p:spPr>
          <a:xfrm>
            <a:off x="0" y="597700"/>
            <a:ext cx="9144000" cy="4136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p>
        </p:txBody>
      </p:sp>
      <p:pic>
        <p:nvPicPr>
          <p:cNvPr id="210" name="Google Shape;210;p26"/>
          <p:cNvPicPr preferRelativeResize="0"/>
          <p:nvPr/>
        </p:nvPicPr>
        <p:blipFill>
          <a:blip r:embed="rId3">
            <a:alphaModFix/>
          </a:blip>
          <a:stretch>
            <a:fillRect/>
          </a:stretch>
        </p:blipFill>
        <p:spPr>
          <a:xfrm>
            <a:off x="305400" y="857025"/>
            <a:ext cx="5713449" cy="3618050"/>
          </a:xfrm>
          <a:prstGeom prst="rect">
            <a:avLst/>
          </a:prstGeom>
          <a:noFill/>
          <a:ln>
            <a:noFill/>
          </a:ln>
        </p:spPr>
      </p:pic>
      <p:pic>
        <p:nvPicPr>
          <p:cNvPr id="211" name="Google Shape;211;p26"/>
          <p:cNvPicPr preferRelativeResize="0"/>
          <p:nvPr/>
        </p:nvPicPr>
        <p:blipFill>
          <a:blip r:embed="rId4">
            <a:alphaModFix/>
          </a:blip>
          <a:stretch>
            <a:fillRect/>
          </a:stretch>
        </p:blipFill>
        <p:spPr>
          <a:xfrm>
            <a:off x="6207988" y="1790722"/>
            <a:ext cx="2662175" cy="1750675"/>
          </a:xfrm>
          <a:prstGeom prst="rect">
            <a:avLst/>
          </a:prstGeom>
          <a:noFill/>
          <a:ln>
            <a:noFill/>
          </a:ln>
        </p:spPr>
      </p:pic>
      <p:sp>
        <p:nvSpPr>
          <p:cNvPr id="212" name="Google Shape;212;p26"/>
          <p:cNvSpPr txBox="1"/>
          <p:nvPr/>
        </p:nvSpPr>
        <p:spPr>
          <a:xfrm>
            <a:off x="6506763" y="1285875"/>
            <a:ext cx="2064600" cy="27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A4988 Driver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9"/>
          <p:cNvSpPr txBox="1"/>
          <p:nvPr>
            <p:ph type="title"/>
          </p:nvPr>
        </p:nvSpPr>
        <p:spPr>
          <a:xfrm>
            <a:off x="0" y="-2"/>
            <a:ext cx="7317000" cy="686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Overview</a:t>
            </a:r>
            <a:endParaRPr/>
          </a:p>
        </p:txBody>
      </p:sp>
      <p:sp>
        <p:nvSpPr>
          <p:cNvPr id="55" name="Google Shape;55;p9"/>
          <p:cNvSpPr txBox="1"/>
          <p:nvPr>
            <p:ph idx="1" type="body"/>
          </p:nvPr>
        </p:nvSpPr>
        <p:spPr>
          <a:xfrm>
            <a:off x="0" y="759200"/>
            <a:ext cx="8061600" cy="3230100"/>
          </a:xfrm>
          <a:prstGeom prst="rect">
            <a:avLst/>
          </a:prstGeom>
        </p:spPr>
        <p:txBody>
          <a:bodyPr anchorCtr="0" anchor="t" bIns="91425" lIns="91425" spcFirstLastPara="1" rIns="91425" wrap="square" tIns="91425">
            <a:noAutofit/>
          </a:bodyPr>
          <a:lstStyle/>
          <a:p>
            <a:pPr indent="-387350" lvl="0" marL="457200" rtl="0" algn="l">
              <a:spcBef>
                <a:spcPts val="900"/>
              </a:spcBef>
              <a:spcAft>
                <a:spcPts val="0"/>
              </a:spcAft>
              <a:buClr>
                <a:srgbClr val="000000"/>
              </a:buClr>
              <a:buSzPts val="2500"/>
              <a:buFont typeface="Times New Roman"/>
              <a:buChar char="•"/>
            </a:pPr>
            <a:r>
              <a:rPr lang="en-US" sz="2500">
                <a:latin typeface="Times New Roman"/>
                <a:ea typeface="Times New Roman"/>
                <a:cs typeface="Times New Roman"/>
                <a:sym typeface="Times New Roman"/>
              </a:rPr>
              <a:t>Problem Statement </a:t>
            </a:r>
            <a:endParaRPr sz="2500">
              <a:latin typeface="Times New Roman"/>
              <a:ea typeface="Times New Roman"/>
              <a:cs typeface="Times New Roman"/>
              <a:sym typeface="Times New Roman"/>
            </a:endParaRPr>
          </a:p>
          <a:p>
            <a:pPr indent="-387350" lvl="0" marL="457200" rtl="0" algn="l">
              <a:spcBef>
                <a:spcPts val="0"/>
              </a:spcBef>
              <a:spcAft>
                <a:spcPts val="0"/>
              </a:spcAft>
              <a:buClr>
                <a:srgbClr val="000000"/>
              </a:buClr>
              <a:buSzPts val="2500"/>
              <a:buFont typeface="Times New Roman"/>
              <a:buChar char="•"/>
            </a:pPr>
            <a:r>
              <a:rPr lang="en-US" sz="2500">
                <a:latin typeface="Times New Roman"/>
                <a:ea typeface="Times New Roman"/>
                <a:cs typeface="Times New Roman"/>
                <a:sym typeface="Times New Roman"/>
              </a:rPr>
              <a:t>Project Overview</a:t>
            </a:r>
            <a:endParaRPr sz="2500">
              <a:latin typeface="Times New Roman"/>
              <a:ea typeface="Times New Roman"/>
              <a:cs typeface="Times New Roman"/>
              <a:sym typeface="Times New Roman"/>
            </a:endParaRPr>
          </a:p>
          <a:p>
            <a:pPr indent="-387350" lvl="0" marL="457200" rtl="0" algn="l">
              <a:spcBef>
                <a:spcPts val="0"/>
              </a:spcBef>
              <a:spcAft>
                <a:spcPts val="0"/>
              </a:spcAft>
              <a:buClr>
                <a:srgbClr val="000000"/>
              </a:buClr>
              <a:buSzPts val="2500"/>
              <a:buFont typeface="Times New Roman"/>
              <a:buChar char="•"/>
            </a:pPr>
            <a:r>
              <a:rPr lang="en-US" sz="2500">
                <a:latin typeface="Times New Roman"/>
                <a:ea typeface="Times New Roman"/>
                <a:cs typeface="Times New Roman"/>
                <a:sym typeface="Times New Roman"/>
              </a:rPr>
              <a:t>Our Solution</a:t>
            </a:r>
            <a:endParaRPr sz="2500">
              <a:latin typeface="Times New Roman"/>
              <a:ea typeface="Times New Roman"/>
              <a:cs typeface="Times New Roman"/>
              <a:sym typeface="Times New Roman"/>
            </a:endParaRPr>
          </a:p>
          <a:p>
            <a:pPr indent="-387350" lvl="0" marL="457200" rtl="0" algn="l">
              <a:spcBef>
                <a:spcPts val="0"/>
              </a:spcBef>
              <a:spcAft>
                <a:spcPts val="0"/>
              </a:spcAft>
              <a:buClr>
                <a:srgbClr val="000000"/>
              </a:buClr>
              <a:buSzPts val="2500"/>
              <a:buFont typeface="Times New Roman"/>
              <a:buChar char="•"/>
            </a:pPr>
            <a:r>
              <a:rPr lang="en-US" sz="2500">
                <a:latin typeface="Times New Roman"/>
                <a:ea typeface="Times New Roman"/>
                <a:cs typeface="Times New Roman"/>
                <a:sym typeface="Times New Roman"/>
              </a:rPr>
              <a:t>Project Specifications</a:t>
            </a:r>
            <a:endParaRPr sz="2500">
              <a:latin typeface="Times New Roman"/>
              <a:ea typeface="Times New Roman"/>
              <a:cs typeface="Times New Roman"/>
              <a:sym typeface="Times New Roman"/>
            </a:endParaRPr>
          </a:p>
          <a:p>
            <a:pPr indent="-387350" lvl="0" marL="457200" rtl="0" algn="l">
              <a:spcBef>
                <a:spcPts val="0"/>
              </a:spcBef>
              <a:spcAft>
                <a:spcPts val="0"/>
              </a:spcAft>
              <a:buClr>
                <a:srgbClr val="000000"/>
              </a:buClr>
              <a:buSzPts val="2500"/>
              <a:buFont typeface="Times New Roman"/>
              <a:buChar char="•"/>
            </a:pPr>
            <a:r>
              <a:rPr lang="en-US" sz="2500">
                <a:latin typeface="Times New Roman"/>
                <a:ea typeface="Times New Roman"/>
                <a:cs typeface="Times New Roman"/>
                <a:sym typeface="Times New Roman"/>
              </a:rPr>
              <a:t>Updated System Design</a:t>
            </a:r>
            <a:endParaRPr sz="2500">
              <a:latin typeface="Times New Roman"/>
              <a:ea typeface="Times New Roman"/>
              <a:cs typeface="Times New Roman"/>
              <a:sym typeface="Times New Roman"/>
            </a:endParaRPr>
          </a:p>
          <a:p>
            <a:pPr indent="-387350" lvl="0" marL="457200" rtl="0" algn="l">
              <a:spcBef>
                <a:spcPts val="0"/>
              </a:spcBef>
              <a:spcAft>
                <a:spcPts val="0"/>
              </a:spcAft>
              <a:buClr>
                <a:srgbClr val="000000"/>
              </a:buClr>
              <a:buSzPts val="2500"/>
              <a:buFont typeface="Times New Roman"/>
              <a:buChar char="•"/>
            </a:pPr>
            <a:r>
              <a:rPr lang="en-US" sz="2500">
                <a:latin typeface="Times New Roman"/>
                <a:ea typeface="Times New Roman"/>
                <a:cs typeface="Times New Roman"/>
                <a:sym typeface="Times New Roman"/>
              </a:rPr>
              <a:t>MDR Accomplishments &amp; Prototypes</a:t>
            </a:r>
            <a:endParaRPr sz="2500">
              <a:latin typeface="Times New Roman"/>
              <a:ea typeface="Times New Roman"/>
              <a:cs typeface="Times New Roman"/>
              <a:sym typeface="Times New Roman"/>
            </a:endParaRPr>
          </a:p>
          <a:p>
            <a:pPr indent="-387350" lvl="0" marL="457200" rtl="0" algn="l">
              <a:spcBef>
                <a:spcPts val="0"/>
              </a:spcBef>
              <a:spcAft>
                <a:spcPts val="0"/>
              </a:spcAft>
              <a:buClr>
                <a:srgbClr val="000000"/>
              </a:buClr>
              <a:buSzPts val="2500"/>
              <a:buFont typeface="Times New Roman"/>
              <a:buChar char="•"/>
            </a:pPr>
            <a:r>
              <a:rPr lang="en-US" sz="2500">
                <a:latin typeface="Times New Roman"/>
                <a:ea typeface="Times New Roman"/>
                <a:cs typeface="Times New Roman"/>
                <a:sym typeface="Times New Roman"/>
              </a:rPr>
              <a:t>Hardware Plan For FPR </a:t>
            </a:r>
            <a:endParaRPr sz="2500">
              <a:latin typeface="Times New Roman"/>
              <a:ea typeface="Times New Roman"/>
              <a:cs typeface="Times New Roman"/>
              <a:sym typeface="Times New Roman"/>
            </a:endParaRPr>
          </a:p>
          <a:p>
            <a:pPr indent="-387350" lvl="0" marL="457200" rtl="0" algn="l">
              <a:spcBef>
                <a:spcPts val="0"/>
              </a:spcBef>
              <a:spcAft>
                <a:spcPts val="0"/>
              </a:spcAft>
              <a:buClr>
                <a:srgbClr val="000000"/>
              </a:buClr>
              <a:buSzPts val="2500"/>
              <a:buFont typeface="Times New Roman"/>
              <a:buChar char="•"/>
            </a:pPr>
            <a:r>
              <a:rPr lang="en-US" sz="2500">
                <a:solidFill>
                  <a:schemeClr val="dk1"/>
                </a:solidFill>
                <a:latin typeface="Times New Roman"/>
                <a:ea typeface="Times New Roman"/>
                <a:cs typeface="Times New Roman"/>
                <a:sym typeface="Times New Roman"/>
              </a:rPr>
              <a:t>Project Management</a:t>
            </a:r>
            <a:endParaRPr sz="2500">
              <a:latin typeface="Times New Roman"/>
              <a:ea typeface="Times New Roman"/>
              <a:cs typeface="Times New Roman"/>
              <a:sym typeface="Times New Roman"/>
            </a:endParaRPr>
          </a:p>
          <a:p>
            <a:pPr indent="-387350" lvl="0" marL="457200" rtl="0" algn="l">
              <a:spcBef>
                <a:spcPts val="0"/>
              </a:spcBef>
              <a:spcAft>
                <a:spcPts val="0"/>
              </a:spcAft>
              <a:buClr>
                <a:srgbClr val="000000"/>
              </a:buClr>
              <a:buSzPts val="2500"/>
              <a:buFont typeface="Times New Roman"/>
              <a:buChar char="•"/>
            </a:pPr>
            <a:r>
              <a:rPr lang="en-US" sz="2500">
                <a:latin typeface="Times New Roman"/>
                <a:ea typeface="Times New Roman"/>
                <a:cs typeface="Times New Roman"/>
                <a:sym typeface="Times New Roman"/>
              </a:rPr>
              <a:t>Gantt Chart</a:t>
            </a:r>
            <a:endParaRPr sz="2500">
              <a:latin typeface="Times New Roman"/>
              <a:ea typeface="Times New Roman"/>
              <a:cs typeface="Times New Roman"/>
              <a:sym typeface="Times New Roman"/>
            </a:endParaRPr>
          </a:p>
          <a:p>
            <a:pPr indent="-387350" lvl="0" marL="457200" rtl="0" algn="l">
              <a:spcBef>
                <a:spcPts val="0"/>
              </a:spcBef>
              <a:spcAft>
                <a:spcPts val="0"/>
              </a:spcAft>
              <a:buClr>
                <a:srgbClr val="000000"/>
              </a:buClr>
              <a:buSzPts val="2500"/>
              <a:buFont typeface="Times New Roman"/>
              <a:buChar char="•"/>
            </a:pPr>
            <a:r>
              <a:rPr lang="en-US" sz="2500">
                <a:latin typeface="Times New Roman"/>
                <a:ea typeface="Times New Roman"/>
                <a:cs typeface="Times New Roman"/>
                <a:sym typeface="Times New Roman"/>
              </a:rPr>
              <a:t>Project Expenditures </a:t>
            </a:r>
            <a:endParaRPr sz="2500">
              <a:latin typeface="Times New Roman"/>
              <a:ea typeface="Times New Roman"/>
              <a:cs typeface="Times New Roman"/>
              <a:sym typeface="Times New Roman"/>
            </a:endParaRPr>
          </a:p>
        </p:txBody>
      </p:sp>
      <p:sp>
        <p:nvSpPr>
          <p:cNvPr id="56" name="Google Shape;56;p9"/>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7"/>
          <p:cNvSpPr txBox="1"/>
          <p:nvPr>
            <p:ph idx="12" type="sldNum"/>
          </p:nvPr>
        </p:nvSpPr>
        <p:spPr>
          <a:xfrm>
            <a:off x="6696711" y="4482100"/>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19" name="Google Shape;219;p27"/>
          <p:cNvSpPr txBox="1"/>
          <p:nvPr/>
        </p:nvSpPr>
        <p:spPr>
          <a:xfrm>
            <a:off x="0" y="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rgbClr val="861119"/>
                </a:solidFill>
              </a:rPr>
              <a:t>MDR Demo - Motor Module</a:t>
            </a:r>
            <a:endParaRPr b="1" sz="2800">
              <a:solidFill>
                <a:srgbClr val="861119"/>
              </a:solidFill>
            </a:endParaRPr>
          </a:p>
        </p:txBody>
      </p:sp>
      <p:sp>
        <p:nvSpPr>
          <p:cNvPr id="220" name="Google Shape;220;p27"/>
          <p:cNvSpPr txBox="1"/>
          <p:nvPr/>
        </p:nvSpPr>
        <p:spPr>
          <a:xfrm>
            <a:off x="0" y="664400"/>
            <a:ext cx="4808100" cy="30852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b="1" lang="en-US" sz="1600">
                <a:latin typeface="Times New Roman"/>
                <a:ea typeface="Times New Roman"/>
                <a:cs typeface="Times New Roman"/>
                <a:sym typeface="Times New Roman"/>
              </a:rPr>
              <a:t>Phase 1:</a:t>
            </a:r>
            <a:r>
              <a:rPr lang="en-US" sz="1600">
                <a:latin typeface="Times New Roman"/>
                <a:ea typeface="Times New Roman"/>
                <a:cs typeface="Times New Roman"/>
                <a:sym typeface="Times New Roman"/>
              </a:rPr>
              <a:t> DIRECTION pin is set high to rotate the motor clockwise (opening the window)</a:t>
            </a:r>
            <a:endParaRPr sz="1600">
              <a:latin typeface="Times New Roman"/>
              <a:ea typeface="Times New Roman"/>
              <a:cs typeface="Times New Roman"/>
              <a:sym typeface="Times New Roman"/>
            </a:endParaRPr>
          </a:p>
          <a:p>
            <a:pPr indent="0" lvl="0" marL="457200" rtl="0" algn="l">
              <a:spcBef>
                <a:spcPts val="0"/>
              </a:spcBef>
              <a:spcAft>
                <a:spcPts val="0"/>
              </a:spcAft>
              <a:buNone/>
            </a:pPr>
            <a:r>
              <a:t/>
            </a:r>
            <a:endParaRPr sz="1600">
              <a:latin typeface="Times New Roman"/>
              <a:ea typeface="Times New Roman"/>
              <a:cs typeface="Times New Roman"/>
              <a:sym typeface="Times New Roman"/>
            </a:endParaRPr>
          </a:p>
          <a:p>
            <a:pPr indent="-330200" lvl="0" marL="457200" rtl="0" algn="l">
              <a:spcBef>
                <a:spcPts val="0"/>
              </a:spcBef>
              <a:spcAft>
                <a:spcPts val="0"/>
              </a:spcAft>
              <a:buSzPts val="1600"/>
              <a:buChar char="●"/>
            </a:pPr>
            <a:r>
              <a:rPr b="1" lang="en-US" sz="1600">
                <a:latin typeface="Times New Roman"/>
                <a:ea typeface="Times New Roman"/>
                <a:cs typeface="Times New Roman"/>
                <a:sym typeface="Times New Roman"/>
              </a:rPr>
              <a:t>Phase 2:</a:t>
            </a:r>
            <a:r>
              <a:rPr lang="en-US" sz="1600">
                <a:latin typeface="Times New Roman"/>
                <a:ea typeface="Times New Roman"/>
                <a:cs typeface="Times New Roman"/>
                <a:sym typeface="Times New Roman"/>
              </a:rPr>
              <a:t> The PWM sent to the STEP pin is shut off to stop the motor</a:t>
            </a:r>
            <a:endParaRPr sz="1600">
              <a:latin typeface="Times New Roman"/>
              <a:ea typeface="Times New Roman"/>
              <a:cs typeface="Times New Roman"/>
              <a:sym typeface="Times New Roman"/>
            </a:endParaRPr>
          </a:p>
          <a:p>
            <a:pPr indent="0" lvl="0" marL="457200" rtl="0" algn="l">
              <a:spcBef>
                <a:spcPts val="0"/>
              </a:spcBef>
              <a:spcAft>
                <a:spcPts val="0"/>
              </a:spcAft>
              <a:buNone/>
            </a:pPr>
            <a:r>
              <a:t/>
            </a:r>
            <a:endParaRPr sz="1600">
              <a:latin typeface="Times New Roman"/>
              <a:ea typeface="Times New Roman"/>
              <a:cs typeface="Times New Roman"/>
              <a:sym typeface="Times New Roman"/>
            </a:endParaRPr>
          </a:p>
          <a:p>
            <a:pPr indent="-330200" lvl="0" marL="457200" rtl="0" algn="l">
              <a:spcBef>
                <a:spcPts val="0"/>
              </a:spcBef>
              <a:spcAft>
                <a:spcPts val="0"/>
              </a:spcAft>
              <a:buSzPts val="1600"/>
              <a:buChar char="●"/>
            </a:pPr>
            <a:r>
              <a:rPr b="1" lang="en-US" sz="1600">
                <a:latin typeface="Times New Roman"/>
                <a:ea typeface="Times New Roman"/>
                <a:cs typeface="Times New Roman"/>
                <a:sym typeface="Times New Roman"/>
              </a:rPr>
              <a:t>Phase 3:</a:t>
            </a:r>
            <a:r>
              <a:rPr lang="en-US" sz="1600">
                <a:latin typeface="Times New Roman"/>
                <a:ea typeface="Times New Roman"/>
                <a:cs typeface="Times New Roman"/>
                <a:sym typeface="Times New Roman"/>
              </a:rPr>
              <a:t> The PWM sent to the STEP pin starts and the DIRECTION pin is set low to rotate the motor counterclockwise (closing the window)</a:t>
            </a:r>
            <a:endParaRPr sz="1600">
              <a:latin typeface="Times New Roman"/>
              <a:ea typeface="Times New Roman"/>
              <a:cs typeface="Times New Roman"/>
              <a:sym typeface="Times New Roman"/>
            </a:endParaRPr>
          </a:p>
          <a:p>
            <a:pPr indent="0" lvl="0" marL="457200" rtl="0" algn="l">
              <a:spcBef>
                <a:spcPts val="0"/>
              </a:spcBef>
              <a:spcAft>
                <a:spcPts val="0"/>
              </a:spcAft>
              <a:buNone/>
            </a:pPr>
            <a:r>
              <a:t/>
            </a:r>
            <a:endParaRPr sz="1600">
              <a:latin typeface="Times New Roman"/>
              <a:ea typeface="Times New Roman"/>
              <a:cs typeface="Times New Roman"/>
              <a:sym typeface="Times New Roman"/>
            </a:endParaRPr>
          </a:p>
          <a:p>
            <a:pPr indent="-330200" lvl="0" marL="457200" rtl="0" algn="l">
              <a:spcBef>
                <a:spcPts val="0"/>
              </a:spcBef>
              <a:spcAft>
                <a:spcPts val="0"/>
              </a:spcAft>
              <a:buSzPts val="1600"/>
              <a:buChar char="●"/>
            </a:pPr>
            <a:r>
              <a:rPr b="1" lang="en-US" sz="1600">
                <a:latin typeface="Times New Roman"/>
                <a:ea typeface="Times New Roman"/>
                <a:cs typeface="Times New Roman"/>
                <a:sym typeface="Times New Roman"/>
              </a:rPr>
              <a:t>Phase 4:</a:t>
            </a:r>
            <a:r>
              <a:rPr lang="en-US" sz="1600">
                <a:latin typeface="Times New Roman"/>
                <a:ea typeface="Times New Roman"/>
                <a:cs typeface="Times New Roman"/>
                <a:sym typeface="Times New Roman"/>
              </a:rPr>
              <a:t> The PWM is stopped again, shutting off the motor </a:t>
            </a:r>
            <a:endParaRPr sz="1600">
              <a:latin typeface="Times New Roman"/>
              <a:ea typeface="Times New Roman"/>
              <a:cs typeface="Times New Roman"/>
              <a:sym typeface="Times New Roman"/>
            </a:endParaRPr>
          </a:p>
        </p:txBody>
      </p:sp>
      <p:pic>
        <p:nvPicPr>
          <p:cNvPr id="221" name="Google Shape;221;p27" title="SDP Motor Demo.mp4">
            <a:hlinkClick r:id="rId3"/>
          </p:cNvPr>
          <p:cNvPicPr preferRelativeResize="0"/>
          <p:nvPr/>
        </p:nvPicPr>
        <p:blipFill>
          <a:blip r:embed="rId4">
            <a:alphaModFix/>
          </a:blip>
          <a:stretch>
            <a:fillRect/>
          </a:stretch>
        </p:blipFill>
        <p:spPr>
          <a:xfrm>
            <a:off x="4960500" y="687300"/>
            <a:ext cx="4031100" cy="30233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8"/>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28" name="Google Shape;228;p28"/>
          <p:cNvSpPr txBox="1"/>
          <p:nvPr/>
        </p:nvSpPr>
        <p:spPr>
          <a:xfrm>
            <a:off x="0" y="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rgbClr val="861119"/>
                </a:solidFill>
              </a:rPr>
              <a:t>Hardware Plan For FPR</a:t>
            </a:r>
            <a:endParaRPr b="1" sz="2800" u="sng">
              <a:solidFill>
                <a:srgbClr val="861119"/>
              </a:solidFill>
            </a:endParaRPr>
          </a:p>
        </p:txBody>
      </p:sp>
      <p:sp>
        <p:nvSpPr>
          <p:cNvPr id="229" name="Google Shape;229;p28"/>
          <p:cNvSpPr txBox="1"/>
          <p:nvPr/>
        </p:nvSpPr>
        <p:spPr>
          <a:xfrm>
            <a:off x="0" y="534900"/>
            <a:ext cx="5149800" cy="4136700"/>
          </a:xfrm>
          <a:prstGeom prst="rect">
            <a:avLst/>
          </a:prstGeom>
          <a:noFill/>
          <a:ln>
            <a:noFill/>
          </a:ln>
        </p:spPr>
        <p:txBody>
          <a:bodyPr anchorCtr="0" anchor="t" bIns="91425" lIns="91425" spcFirstLastPara="1" rIns="91425" wrap="square" tIns="91425">
            <a:noAutofit/>
          </a:bodyPr>
          <a:lstStyle/>
          <a:p>
            <a:pPr indent="-336550" lvl="0" marL="457200" rtl="0" algn="l">
              <a:lnSpc>
                <a:spcPct val="150000"/>
              </a:lnSpc>
              <a:spcBef>
                <a:spcPts val="0"/>
              </a:spcBef>
              <a:spcAft>
                <a:spcPts val="0"/>
              </a:spcAft>
              <a:buClr>
                <a:schemeClr val="dk1"/>
              </a:buClr>
              <a:buSzPts val="1700"/>
              <a:buFont typeface="Times New Roman"/>
              <a:buChar char="●"/>
            </a:pPr>
            <a:r>
              <a:rPr lang="en-US" sz="1700">
                <a:solidFill>
                  <a:schemeClr val="dk1"/>
                </a:solidFill>
                <a:latin typeface="Times New Roman"/>
                <a:ea typeface="Times New Roman"/>
                <a:cs typeface="Times New Roman"/>
                <a:sym typeface="Times New Roman"/>
              </a:rPr>
              <a:t>Plan to create one PCB for the XMC 4200 (Motor Module)</a:t>
            </a:r>
            <a:endParaRPr sz="1700">
              <a:solidFill>
                <a:schemeClr val="dk1"/>
              </a:solidFill>
              <a:latin typeface="Times New Roman"/>
              <a:ea typeface="Times New Roman"/>
              <a:cs typeface="Times New Roman"/>
              <a:sym typeface="Times New Roman"/>
            </a:endParaRPr>
          </a:p>
          <a:p>
            <a:pPr indent="-336550" lvl="1" marL="914400" rtl="0" algn="l">
              <a:lnSpc>
                <a:spcPct val="150000"/>
              </a:lnSpc>
              <a:spcBef>
                <a:spcPts val="0"/>
              </a:spcBef>
              <a:spcAft>
                <a:spcPts val="0"/>
              </a:spcAft>
              <a:buClr>
                <a:schemeClr val="dk1"/>
              </a:buClr>
              <a:buSzPts val="1700"/>
              <a:buFont typeface="Times New Roman"/>
              <a:buChar char="○"/>
            </a:pPr>
            <a:r>
              <a:rPr lang="en-US" sz="1700">
                <a:solidFill>
                  <a:schemeClr val="dk1"/>
                </a:solidFill>
                <a:latin typeface="Times New Roman"/>
                <a:ea typeface="Times New Roman"/>
                <a:cs typeface="Times New Roman"/>
                <a:sym typeface="Times New Roman"/>
              </a:rPr>
              <a:t>CAN</a:t>
            </a:r>
            <a:endParaRPr sz="1700">
              <a:solidFill>
                <a:schemeClr val="dk1"/>
              </a:solidFill>
              <a:latin typeface="Times New Roman"/>
              <a:ea typeface="Times New Roman"/>
              <a:cs typeface="Times New Roman"/>
              <a:sym typeface="Times New Roman"/>
            </a:endParaRPr>
          </a:p>
          <a:p>
            <a:pPr indent="-336550" lvl="1" marL="914400" rtl="0" algn="l">
              <a:lnSpc>
                <a:spcPct val="150000"/>
              </a:lnSpc>
              <a:spcBef>
                <a:spcPts val="0"/>
              </a:spcBef>
              <a:spcAft>
                <a:spcPts val="0"/>
              </a:spcAft>
              <a:buClr>
                <a:schemeClr val="dk1"/>
              </a:buClr>
              <a:buSzPts val="1700"/>
              <a:buFont typeface="Times New Roman"/>
              <a:buChar char="○"/>
            </a:pPr>
            <a:r>
              <a:rPr lang="en-US" sz="1700">
                <a:solidFill>
                  <a:schemeClr val="dk1"/>
                </a:solidFill>
                <a:latin typeface="Times New Roman"/>
                <a:ea typeface="Times New Roman"/>
                <a:cs typeface="Times New Roman"/>
                <a:sym typeface="Times New Roman"/>
              </a:rPr>
              <a:t>GPIO</a:t>
            </a:r>
            <a:endParaRPr sz="1700">
              <a:solidFill>
                <a:schemeClr val="dk1"/>
              </a:solidFill>
              <a:latin typeface="Times New Roman"/>
              <a:ea typeface="Times New Roman"/>
              <a:cs typeface="Times New Roman"/>
              <a:sym typeface="Times New Roman"/>
            </a:endParaRPr>
          </a:p>
          <a:p>
            <a:pPr indent="-336550" lvl="1" marL="914400" rtl="0" algn="l">
              <a:lnSpc>
                <a:spcPct val="150000"/>
              </a:lnSpc>
              <a:spcBef>
                <a:spcPts val="0"/>
              </a:spcBef>
              <a:spcAft>
                <a:spcPts val="0"/>
              </a:spcAft>
              <a:buClr>
                <a:schemeClr val="dk1"/>
              </a:buClr>
              <a:buSzPts val="1700"/>
              <a:buFont typeface="Times New Roman"/>
              <a:buChar char="○"/>
            </a:pPr>
            <a:r>
              <a:rPr lang="en-US" sz="1700">
                <a:solidFill>
                  <a:schemeClr val="dk1"/>
                </a:solidFill>
                <a:latin typeface="Times New Roman"/>
                <a:ea typeface="Times New Roman"/>
                <a:cs typeface="Times New Roman"/>
                <a:sym typeface="Times New Roman"/>
              </a:rPr>
              <a:t>Debugger</a:t>
            </a:r>
            <a:endParaRPr sz="1700">
              <a:solidFill>
                <a:schemeClr val="dk1"/>
              </a:solidFill>
              <a:latin typeface="Times New Roman"/>
              <a:ea typeface="Times New Roman"/>
              <a:cs typeface="Times New Roman"/>
              <a:sym typeface="Times New Roman"/>
            </a:endParaRPr>
          </a:p>
          <a:p>
            <a:pPr indent="-336550" lvl="0" marL="457200" rtl="0" algn="l">
              <a:lnSpc>
                <a:spcPct val="150000"/>
              </a:lnSpc>
              <a:spcBef>
                <a:spcPts val="0"/>
              </a:spcBef>
              <a:spcAft>
                <a:spcPts val="0"/>
              </a:spcAft>
              <a:buClr>
                <a:schemeClr val="dk1"/>
              </a:buClr>
              <a:buSzPts val="1700"/>
              <a:buFont typeface="Times New Roman"/>
              <a:buChar char="●"/>
            </a:pPr>
            <a:r>
              <a:rPr lang="en-US" sz="1700">
                <a:solidFill>
                  <a:schemeClr val="dk1"/>
                </a:solidFill>
                <a:latin typeface="Times New Roman"/>
                <a:ea typeface="Times New Roman"/>
                <a:cs typeface="Times New Roman"/>
                <a:sym typeface="Times New Roman"/>
              </a:rPr>
              <a:t>Plan to use XMC 4800 Evaluation Board</a:t>
            </a:r>
            <a:endParaRPr sz="1700">
              <a:solidFill>
                <a:schemeClr val="dk1"/>
              </a:solidFill>
              <a:latin typeface="Times New Roman"/>
              <a:ea typeface="Times New Roman"/>
              <a:cs typeface="Times New Roman"/>
              <a:sym typeface="Times New Roman"/>
            </a:endParaRPr>
          </a:p>
          <a:p>
            <a:pPr indent="-336550" lvl="1" marL="914400" rtl="0" algn="l">
              <a:lnSpc>
                <a:spcPct val="150000"/>
              </a:lnSpc>
              <a:spcBef>
                <a:spcPts val="0"/>
              </a:spcBef>
              <a:spcAft>
                <a:spcPts val="0"/>
              </a:spcAft>
              <a:buClr>
                <a:schemeClr val="dk1"/>
              </a:buClr>
              <a:buSzPts val="1700"/>
              <a:buFont typeface="Times New Roman"/>
              <a:buChar char="○"/>
            </a:pPr>
            <a:r>
              <a:rPr lang="en-US" sz="1700">
                <a:solidFill>
                  <a:schemeClr val="dk1"/>
                </a:solidFill>
                <a:latin typeface="Times New Roman"/>
                <a:ea typeface="Times New Roman"/>
                <a:cs typeface="Times New Roman"/>
                <a:sym typeface="Times New Roman"/>
              </a:rPr>
              <a:t>XMC </a:t>
            </a:r>
            <a:r>
              <a:rPr lang="en-US" sz="1700">
                <a:solidFill>
                  <a:schemeClr val="dk1"/>
                </a:solidFill>
                <a:latin typeface="Times New Roman"/>
                <a:ea typeface="Times New Roman"/>
                <a:cs typeface="Times New Roman"/>
                <a:sym typeface="Times New Roman"/>
              </a:rPr>
              <a:t>4800 PCB → Lots of overhead</a:t>
            </a:r>
            <a:endParaRPr sz="1700">
              <a:solidFill>
                <a:schemeClr val="dk1"/>
              </a:solidFill>
              <a:latin typeface="Times New Roman"/>
              <a:ea typeface="Times New Roman"/>
              <a:cs typeface="Times New Roman"/>
              <a:sym typeface="Times New Roman"/>
            </a:endParaRPr>
          </a:p>
          <a:p>
            <a:pPr indent="-336550" lvl="1" marL="914400" rtl="0" algn="l">
              <a:lnSpc>
                <a:spcPct val="150000"/>
              </a:lnSpc>
              <a:spcBef>
                <a:spcPts val="0"/>
              </a:spcBef>
              <a:spcAft>
                <a:spcPts val="0"/>
              </a:spcAft>
              <a:buClr>
                <a:schemeClr val="dk1"/>
              </a:buClr>
              <a:buSzPts val="1700"/>
              <a:buFont typeface="Times New Roman"/>
              <a:buChar char="○"/>
            </a:pPr>
            <a:r>
              <a:rPr lang="en-US" sz="1700">
                <a:solidFill>
                  <a:schemeClr val="dk1"/>
                </a:solidFill>
                <a:latin typeface="Times New Roman"/>
                <a:ea typeface="Times New Roman"/>
                <a:cs typeface="Times New Roman"/>
                <a:sym typeface="Times New Roman"/>
              </a:rPr>
              <a:t>Need approval from Course Coordinators</a:t>
            </a:r>
            <a:endParaRPr sz="17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p>
        </p:txBody>
      </p:sp>
      <p:pic>
        <p:nvPicPr>
          <p:cNvPr id="230" name="Google Shape;230;p28"/>
          <p:cNvPicPr preferRelativeResize="0"/>
          <p:nvPr/>
        </p:nvPicPr>
        <p:blipFill>
          <a:blip r:embed="rId3">
            <a:alphaModFix/>
          </a:blip>
          <a:stretch>
            <a:fillRect/>
          </a:stretch>
        </p:blipFill>
        <p:spPr>
          <a:xfrm>
            <a:off x="5945700" y="692251"/>
            <a:ext cx="2695425" cy="39961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9"/>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37" name="Google Shape;237;p29"/>
          <p:cNvSpPr txBox="1"/>
          <p:nvPr/>
        </p:nvSpPr>
        <p:spPr>
          <a:xfrm>
            <a:off x="0" y="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rgbClr val="861119"/>
                </a:solidFill>
              </a:rPr>
              <a:t>Hardware &amp; Software Used </a:t>
            </a:r>
            <a:endParaRPr b="1" sz="2800">
              <a:solidFill>
                <a:srgbClr val="861119"/>
              </a:solidFill>
            </a:endParaRPr>
          </a:p>
        </p:txBody>
      </p:sp>
      <p:graphicFrame>
        <p:nvGraphicFramePr>
          <p:cNvPr id="238" name="Google Shape;238;p29"/>
          <p:cNvGraphicFramePr/>
          <p:nvPr/>
        </p:nvGraphicFramePr>
        <p:xfrm>
          <a:off x="952500" y="1240988"/>
          <a:ext cx="3000000" cy="3000000"/>
        </p:xfrm>
        <a:graphic>
          <a:graphicData uri="http://schemas.openxmlformats.org/drawingml/2006/table">
            <a:tbl>
              <a:tblPr>
                <a:noFill/>
                <a:tableStyleId>{A607943F-7BE6-44F5-99E0-C9C7F1899765}</a:tableStyleId>
              </a:tblPr>
              <a:tblGrid>
                <a:gridCol w="3619500"/>
                <a:gridCol w="3619500"/>
              </a:tblGrid>
              <a:tr h="381000">
                <a:tc>
                  <a:txBody>
                    <a:bodyPr/>
                    <a:lstStyle/>
                    <a:p>
                      <a:pPr indent="0" lvl="0" marL="0" rtl="0" algn="l">
                        <a:spcBef>
                          <a:spcPts val="0"/>
                        </a:spcBef>
                        <a:spcAft>
                          <a:spcPts val="0"/>
                        </a:spcAft>
                        <a:buNone/>
                      </a:pPr>
                      <a:r>
                        <a:rPr lang="en-US" sz="2000">
                          <a:solidFill>
                            <a:schemeClr val="dk1"/>
                          </a:solidFill>
                          <a:latin typeface="Times New Roman"/>
                          <a:ea typeface="Times New Roman"/>
                          <a:cs typeface="Times New Roman"/>
                          <a:sym typeface="Times New Roman"/>
                        </a:rPr>
                        <a:t>Software</a:t>
                      </a:r>
                      <a:endParaRPr sz="20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rPr lang="en-US" sz="2000">
                          <a:latin typeface="Times New Roman"/>
                          <a:ea typeface="Times New Roman"/>
                          <a:cs typeface="Times New Roman"/>
                          <a:sym typeface="Times New Roman"/>
                        </a:rPr>
                        <a:t>Hardware</a:t>
                      </a:r>
                      <a:endParaRPr sz="2000">
                        <a:latin typeface="Times New Roman"/>
                        <a:ea typeface="Times New Roman"/>
                        <a:cs typeface="Times New Roman"/>
                        <a:sym typeface="Times New Roman"/>
                      </a:endParaRPr>
                    </a:p>
                  </a:txBody>
                  <a:tcPr marT="91425" marB="91425" marR="91425" marL="91425"/>
                </a:tc>
              </a:tr>
              <a:tr h="381000">
                <a:tc>
                  <a:txBody>
                    <a:bodyPr/>
                    <a:lstStyle/>
                    <a:p>
                      <a:pPr indent="0" lvl="0" marL="0" rtl="0" algn="l">
                        <a:spcBef>
                          <a:spcPts val="0"/>
                        </a:spcBef>
                        <a:spcAft>
                          <a:spcPts val="0"/>
                        </a:spcAft>
                        <a:buClr>
                          <a:schemeClr val="dk1"/>
                        </a:buClr>
                        <a:buSzPts val="1100"/>
                        <a:buFont typeface="Arial"/>
                        <a:buNone/>
                      </a:pPr>
                      <a:r>
                        <a:rPr lang="en-US" sz="2000">
                          <a:solidFill>
                            <a:schemeClr val="dk1"/>
                          </a:solidFill>
                          <a:latin typeface="Times New Roman"/>
                          <a:ea typeface="Times New Roman"/>
                          <a:cs typeface="Times New Roman"/>
                          <a:sym typeface="Times New Roman"/>
                        </a:rPr>
                        <a:t>DAVE IDE </a:t>
                      </a:r>
                      <a:endParaRPr sz="20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US" sz="2000">
                          <a:solidFill>
                            <a:schemeClr val="dk1"/>
                          </a:solidFill>
                          <a:latin typeface="Times New Roman"/>
                          <a:ea typeface="Times New Roman"/>
                          <a:cs typeface="Times New Roman"/>
                          <a:sym typeface="Times New Roman"/>
                        </a:rPr>
                        <a:t>Android Studio </a:t>
                      </a:r>
                      <a:endParaRPr sz="20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US" sz="2000">
                          <a:solidFill>
                            <a:schemeClr val="dk1"/>
                          </a:solidFill>
                          <a:latin typeface="Times New Roman"/>
                          <a:ea typeface="Times New Roman"/>
                          <a:cs typeface="Times New Roman"/>
                          <a:sym typeface="Times New Roman"/>
                        </a:rPr>
                        <a:t>       AWS MQTT Library</a:t>
                      </a:r>
                      <a:endParaRPr sz="20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US" sz="2000">
                          <a:solidFill>
                            <a:schemeClr val="dk1"/>
                          </a:solidFill>
                          <a:latin typeface="Times New Roman"/>
                          <a:ea typeface="Times New Roman"/>
                          <a:cs typeface="Times New Roman"/>
                          <a:sym typeface="Times New Roman"/>
                        </a:rPr>
                        <a:t>Amazon Web Services (AWS) </a:t>
                      </a:r>
                      <a:endParaRPr sz="20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US" sz="2000">
                          <a:solidFill>
                            <a:schemeClr val="dk1"/>
                          </a:solidFill>
                          <a:latin typeface="Times New Roman"/>
                          <a:ea typeface="Times New Roman"/>
                          <a:cs typeface="Times New Roman"/>
                          <a:sym typeface="Times New Roman"/>
                        </a:rPr>
                        <a:t>	IoT Core (Message Streams)</a:t>
                      </a:r>
                      <a:endParaRPr sz="2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US" sz="2000">
                          <a:solidFill>
                            <a:schemeClr val="dk1"/>
                          </a:solidFill>
                          <a:latin typeface="Times New Roman"/>
                          <a:ea typeface="Times New Roman"/>
                          <a:cs typeface="Times New Roman"/>
                          <a:sym typeface="Times New Roman"/>
                        </a:rPr>
                        <a:t>	Cognito </a:t>
                      </a:r>
                      <a:endParaRPr sz="20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rPr lang="en-US" sz="2000">
                          <a:latin typeface="Times New Roman"/>
                          <a:ea typeface="Times New Roman"/>
                          <a:cs typeface="Times New Roman"/>
                          <a:sym typeface="Times New Roman"/>
                        </a:rPr>
                        <a:t>XMC-4800 Microcontroller</a:t>
                      </a:r>
                      <a:endParaRPr sz="2000">
                        <a:latin typeface="Times New Roman"/>
                        <a:ea typeface="Times New Roman"/>
                        <a:cs typeface="Times New Roman"/>
                        <a:sym typeface="Times New Roman"/>
                      </a:endParaRPr>
                    </a:p>
                    <a:p>
                      <a:pPr indent="0" lvl="0" marL="0" rtl="0" algn="l">
                        <a:spcBef>
                          <a:spcPts val="0"/>
                        </a:spcBef>
                        <a:spcAft>
                          <a:spcPts val="0"/>
                        </a:spcAft>
                        <a:buNone/>
                      </a:pPr>
                      <a:r>
                        <a:rPr lang="en-US" sz="2000">
                          <a:latin typeface="Times New Roman"/>
                          <a:ea typeface="Times New Roman"/>
                          <a:cs typeface="Times New Roman"/>
                          <a:sym typeface="Times New Roman"/>
                        </a:rPr>
                        <a:t>XMC-4200 Microcontroller </a:t>
                      </a:r>
                      <a:endParaRPr sz="2000">
                        <a:latin typeface="Times New Roman"/>
                        <a:ea typeface="Times New Roman"/>
                        <a:cs typeface="Times New Roman"/>
                        <a:sym typeface="Times New Roman"/>
                      </a:endParaRPr>
                    </a:p>
                    <a:p>
                      <a:pPr indent="0" lvl="0" marL="0" rtl="0" algn="l">
                        <a:spcBef>
                          <a:spcPts val="0"/>
                        </a:spcBef>
                        <a:spcAft>
                          <a:spcPts val="0"/>
                        </a:spcAft>
                        <a:buNone/>
                      </a:pPr>
                      <a:r>
                        <a:rPr lang="en-US" sz="2000">
                          <a:latin typeface="Times New Roman"/>
                          <a:ea typeface="Times New Roman"/>
                          <a:cs typeface="Times New Roman"/>
                          <a:sym typeface="Times New Roman"/>
                        </a:rPr>
                        <a:t>A4988 Motor Driver </a:t>
                      </a:r>
                      <a:endParaRPr sz="2000">
                        <a:latin typeface="Times New Roman"/>
                        <a:ea typeface="Times New Roman"/>
                        <a:cs typeface="Times New Roman"/>
                        <a:sym typeface="Times New Roman"/>
                      </a:endParaRPr>
                    </a:p>
                    <a:p>
                      <a:pPr indent="0" lvl="0" marL="0" rtl="0" algn="l">
                        <a:spcBef>
                          <a:spcPts val="0"/>
                        </a:spcBef>
                        <a:spcAft>
                          <a:spcPts val="0"/>
                        </a:spcAft>
                        <a:buNone/>
                      </a:pPr>
                      <a:r>
                        <a:rPr lang="en-US" sz="2000">
                          <a:latin typeface="Times New Roman"/>
                          <a:ea typeface="Times New Roman"/>
                          <a:cs typeface="Times New Roman"/>
                          <a:sym typeface="Times New Roman"/>
                        </a:rPr>
                        <a:t>24V DC Stepper Motor </a:t>
                      </a:r>
                      <a:endParaRPr sz="2000">
                        <a:latin typeface="Times New Roman"/>
                        <a:ea typeface="Times New Roman"/>
                        <a:cs typeface="Times New Roman"/>
                        <a:sym typeface="Times New Roman"/>
                      </a:endParaRPr>
                    </a:p>
                    <a:p>
                      <a:pPr indent="0" lvl="0" marL="0" rtl="0" algn="l">
                        <a:spcBef>
                          <a:spcPts val="0"/>
                        </a:spcBef>
                        <a:spcAft>
                          <a:spcPts val="0"/>
                        </a:spcAft>
                        <a:buNone/>
                      </a:pPr>
                      <a:r>
                        <a:rPr lang="en-US" sz="2000">
                          <a:latin typeface="Times New Roman"/>
                          <a:ea typeface="Times New Roman"/>
                          <a:cs typeface="Times New Roman"/>
                          <a:sym typeface="Times New Roman"/>
                        </a:rPr>
                        <a:t>TP-3005D-3 Power Supply </a:t>
                      </a:r>
                      <a:endParaRPr sz="2000">
                        <a:latin typeface="Times New Roman"/>
                        <a:ea typeface="Times New Roman"/>
                        <a:cs typeface="Times New Roman"/>
                        <a:sym typeface="Times New Roman"/>
                      </a:endParaRPr>
                    </a:p>
                    <a:p>
                      <a:pPr indent="0" lvl="0" marL="0" rtl="0" algn="l">
                        <a:spcBef>
                          <a:spcPts val="0"/>
                        </a:spcBef>
                        <a:spcAft>
                          <a:spcPts val="0"/>
                        </a:spcAft>
                        <a:buNone/>
                      </a:pPr>
                      <a:r>
                        <a:rPr lang="en-US" sz="2000">
                          <a:latin typeface="Times New Roman"/>
                          <a:ea typeface="Times New Roman"/>
                          <a:cs typeface="Times New Roman"/>
                          <a:sym typeface="Times New Roman"/>
                        </a:rPr>
                        <a:t>CAN Bus Wires</a:t>
                      </a:r>
                      <a:endParaRPr sz="2000">
                        <a:latin typeface="Times New Roman"/>
                        <a:ea typeface="Times New Roman"/>
                        <a:cs typeface="Times New Roman"/>
                        <a:sym typeface="Times New Roman"/>
                      </a:endParaRPr>
                    </a:p>
                  </a:txBody>
                  <a:tcPr marT="91425" marB="91425" marR="91425" marL="91425"/>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0"/>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45" name="Google Shape;245;p30"/>
          <p:cNvSpPr txBox="1"/>
          <p:nvPr/>
        </p:nvSpPr>
        <p:spPr>
          <a:xfrm>
            <a:off x="0" y="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rgbClr val="861119"/>
                </a:solidFill>
              </a:rPr>
              <a:t>Project Management </a:t>
            </a:r>
            <a:endParaRPr b="1" sz="2800">
              <a:solidFill>
                <a:srgbClr val="861119"/>
              </a:solidFill>
            </a:endParaRPr>
          </a:p>
        </p:txBody>
      </p:sp>
      <p:sp>
        <p:nvSpPr>
          <p:cNvPr id="246" name="Google Shape;246;p30"/>
          <p:cNvSpPr txBox="1"/>
          <p:nvPr/>
        </p:nvSpPr>
        <p:spPr>
          <a:xfrm>
            <a:off x="76023" y="2250600"/>
            <a:ext cx="2278800" cy="642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US" sz="1000">
                <a:solidFill>
                  <a:schemeClr val="dk1"/>
                </a:solidFill>
                <a:latin typeface="Times New Roman"/>
                <a:ea typeface="Times New Roman"/>
                <a:cs typeface="Times New Roman"/>
                <a:sym typeface="Times New Roman"/>
              </a:rPr>
              <a:t>Jonathan Clifford</a:t>
            </a:r>
            <a:endParaRPr sz="1000">
              <a:solidFill>
                <a:schemeClr val="dk1"/>
              </a:solidFill>
              <a:latin typeface="Times New Roman"/>
              <a:ea typeface="Times New Roman"/>
              <a:cs typeface="Times New Roman"/>
              <a:sym typeface="Times New Roman"/>
            </a:endParaRPr>
          </a:p>
          <a:p>
            <a:pPr indent="0" lvl="0" marL="0" rtl="0" algn="ctr">
              <a:lnSpc>
                <a:spcPct val="100000"/>
              </a:lnSpc>
              <a:spcBef>
                <a:spcPts val="0"/>
              </a:spcBef>
              <a:spcAft>
                <a:spcPts val="0"/>
              </a:spcAft>
              <a:buNone/>
            </a:pPr>
            <a:r>
              <a:rPr lang="en-US" sz="1000">
                <a:solidFill>
                  <a:schemeClr val="dk1"/>
                </a:solidFill>
                <a:latin typeface="Times New Roman"/>
                <a:ea typeface="Times New Roman"/>
                <a:cs typeface="Times New Roman"/>
                <a:sym typeface="Times New Roman"/>
              </a:rPr>
              <a:t>Team Coordinator &amp; AWS, </a:t>
            </a:r>
            <a:br>
              <a:rPr lang="en-US" sz="1000">
                <a:solidFill>
                  <a:schemeClr val="dk1"/>
                </a:solidFill>
                <a:latin typeface="Times New Roman"/>
                <a:ea typeface="Times New Roman"/>
                <a:cs typeface="Times New Roman"/>
                <a:sym typeface="Times New Roman"/>
              </a:rPr>
            </a:br>
            <a:r>
              <a:rPr lang="en-US" sz="1000">
                <a:solidFill>
                  <a:schemeClr val="dk1"/>
                </a:solidFill>
                <a:latin typeface="Times New Roman"/>
                <a:ea typeface="Times New Roman"/>
                <a:cs typeface="Times New Roman"/>
                <a:sym typeface="Times New Roman"/>
              </a:rPr>
              <a:t>Android Application Developer</a:t>
            </a:r>
            <a:endParaRPr sz="10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200"/>
          </a:p>
        </p:txBody>
      </p:sp>
      <p:sp>
        <p:nvSpPr>
          <p:cNvPr id="247" name="Google Shape;247;p30"/>
          <p:cNvSpPr txBox="1"/>
          <p:nvPr/>
        </p:nvSpPr>
        <p:spPr>
          <a:xfrm>
            <a:off x="3742788" y="2250600"/>
            <a:ext cx="1571700" cy="642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US" sz="1000">
                <a:solidFill>
                  <a:schemeClr val="dk1"/>
                </a:solidFill>
                <a:latin typeface="Times New Roman"/>
                <a:ea typeface="Times New Roman"/>
                <a:cs typeface="Times New Roman"/>
                <a:sym typeface="Times New Roman"/>
              </a:rPr>
              <a:t>Griffin Manns</a:t>
            </a:r>
            <a:endParaRPr sz="1000">
              <a:solidFill>
                <a:schemeClr val="dk1"/>
              </a:solidFill>
              <a:latin typeface="Times New Roman"/>
              <a:ea typeface="Times New Roman"/>
              <a:cs typeface="Times New Roman"/>
              <a:sym typeface="Times New Roman"/>
            </a:endParaRPr>
          </a:p>
          <a:p>
            <a:pPr indent="0" lvl="0" marL="0" rtl="0" algn="ctr">
              <a:lnSpc>
                <a:spcPct val="100000"/>
              </a:lnSpc>
              <a:spcBef>
                <a:spcPts val="0"/>
              </a:spcBef>
              <a:spcAft>
                <a:spcPts val="0"/>
              </a:spcAft>
              <a:buNone/>
            </a:pPr>
            <a:r>
              <a:rPr lang="en-US" sz="1000">
                <a:solidFill>
                  <a:schemeClr val="dk1"/>
                </a:solidFill>
                <a:latin typeface="Times New Roman"/>
                <a:ea typeface="Times New Roman"/>
                <a:cs typeface="Times New Roman"/>
                <a:sym typeface="Times New Roman"/>
              </a:rPr>
              <a:t>Stepper Motor Module </a:t>
            </a:r>
            <a:br>
              <a:rPr lang="en-US" sz="1000">
                <a:solidFill>
                  <a:schemeClr val="dk1"/>
                </a:solidFill>
                <a:latin typeface="Times New Roman"/>
                <a:ea typeface="Times New Roman"/>
                <a:cs typeface="Times New Roman"/>
                <a:sym typeface="Times New Roman"/>
              </a:rPr>
            </a:br>
            <a:r>
              <a:rPr lang="en-US" sz="1000">
                <a:solidFill>
                  <a:schemeClr val="dk1"/>
                </a:solidFill>
                <a:latin typeface="Times New Roman"/>
                <a:ea typeface="Times New Roman"/>
                <a:cs typeface="Times New Roman"/>
                <a:sym typeface="Times New Roman"/>
              </a:rPr>
              <a:t>&amp; Altium Lead</a:t>
            </a:r>
            <a:endParaRPr sz="1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p>
        </p:txBody>
      </p:sp>
      <p:sp>
        <p:nvSpPr>
          <p:cNvPr id="248" name="Google Shape;248;p30"/>
          <p:cNvSpPr txBox="1"/>
          <p:nvPr/>
        </p:nvSpPr>
        <p:spPr>
          <a:xfrm>
            <a:off x="25608" y="4361150"/>
            <a:ext cx="2379600" cy="652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US" sz="1000">
                <a:solidFill>
                  <a:schemeClr val="dk1"/>
                </a:solidFill>
                <a:latin typeface="Times New Roman"/>
                <a:ea typeface="Times New Roman"/>
                <a:cs typeface="Times New Roman"/>
                <a:sym typeface="Times New Roman"/>
              </a:rPr>
              <a:t>Frank Cremonini</a:t>
            </a:r>
            <a:endParaRPr sz="1000">
              <a:solidFill>
                <a:schemeClr val="dk1"/>
              </a:solidFill>
              <a:latin typeface="Times New Roman"/>
              <a:ea typeface="Times New Roman"/>
              <a:cs typeface="Times New Roman"/>
              <a:sym typeface="Times New Roman"/>
            </a:endParaRPr>
          </a:p>
          <a:p>
            <a:pPr indent="0" lvl="0" marL="0" rtl="0" algn="ctr">
              <a:lnSpc>
                <a:spcPct val="100000"/>
              </a:lnSpc>
              <a:spcBef>
                <a:spcPts val="0"/>
              </a:spcBef>
              <a:spcAft>
                <a:spcPts val="0"/>
              </a:spcAft>
              <a:buNone/>
            </a:pPr>
            <a:r>
              <a:rPr lang="en-US" sz="1000">
                <a:solidFill>
                  <a:schemeClr val="dk1"/>
                </a:solidFill>
                <a:latin typeface="Times New Roman"/>
                <a:ea typeface="Times New Roman"/>
                <a:cs typeface="Times New Roman"/>
                <a:sym typeface="Times New Roman"/>
              </a:rPr>
              <a:t>CAN Bus </a:t>
            </a:r>
            <a:br>
              <a:rPr lang="en-US" sz="1000">
                <a:solidFill>
                  <a:schemeClr val="dk1"/>
                </a:solidFill>
                <a:latin typeface="Times New Roman"/>
                <a:ea typeface="Times New Roman"/>
                <a:cs typeface="Times New Roman"/>
                <a:sym typeface="Times New Roman"/>
              </a:rPr>
            </a:br>
            <a:r>
              <a:rPr lang="en-US" sz="1000">
                <a:solidFill>
                  <a:schemeClr val="dk1"/>
                </a:solidFill>
                <a:latin typeface="Times New Roman"/>
                <a:ea typeface="Times New Roman"/>
                <a:cs typeface="Times New Roman"/>
                <a:sym typeface="Times New Roman"/>
              </a:rPr>
              <a:t>Communication</a:t>
            </a:r>
            <a:endParaRPr sz="1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p>
        </p:txBody>
      </p:sp>
      <p:sp>
        <p:nvSpPr>
          <p:cNvPr id="249" name="Google Shape;249;p30"/>
          <p:cNvSpPr txBox="1"/>
          <p:nvPr/>
        </p:nvSpPr>
        <p:spPr>
          <a:xfrm>
            <a:off x="3594100" y="4310475"/>
            <a:ext cx="2036400" cy="534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US" sz="1000">
                <a:solidFill>
                  <a:schemeClr val="dk1"/>
                </a:solidFill>
                <a:latin typeface="Times New Roman"/>
                <a:ea typeface="Times New Roman"/>
                <a:cs typeface="Times New Roman"/>
                <a:sym typeface="Times New Roman"/>
              </a:rPr>
              <a:t>Connor Moore</a:t>
            </a:r>
            <a:endParaRPr sz="1000">
              <a:solidFill>
                <a:schemeClr val="dk1"/>
              </a:solidFill>
              <a:latin typeface="Times New Roman"/>
              <a:ea typeface="Times New Roman"/>
              <a:cs typeface="Times New Roman"/>
              <a:sym typeface="Times New Roman"/>
            </a:endParaRPr>
          </a:p>
          <a:p>
            <a:pPr indent="0" lvl="0" marL="0" rtl="0" algn="ctr">
              <a:lnSpc>
                <a:spcPct val="100000"/>
              </a:lnSpc>
              <a:spcBef>
                <a:spcPts val="0"/>
              </a:spcBef>
              <a:spcAft>
                <a:spcPts val="0"/>
              </a:spcAft>
              <a:buNone/>
            </a:pPr>
            <a:r>
              <a:rPr lang="en-US" sz="1000">
                <a:solidFill>
                  <a:schemeClr val="dk1"/>
                </a:solidFill>
                <a:latin typeface="Times New Roman"/>
                <a:ea typeface="Times New Roman"/>
                <a:cs typeface="Times New Roman"/>
                <a:sym typeface="Times New Roman"/>
              </a:rPr>
              <a:t>Network Master Controller </a:t>
            </a:r>
            <a:br>
              <a:rPr lang="en-US" sz="1000">
                <a:solidFill>
                  <a:schemeClr val="dk1"/>
                </a:solidFill>
                <a:latin typeface="Times New Roman"/>
                <a:ea typeface="Times New Roman"/>
                <a:cs typeface="Times New Roman"/>
                <a:sym typeface="Times New Roman"/>
              </a:rPr>
            </a:br>
            <a:r>
              <a:rPr lang="en-US" sz="1000">
                <a:solidFill>
                  <a:schemeClr val="dk1"/>
                </a:solidFill>
                <a:latin typeface="Times New Roman"/>
                <a:ea typeface="Times New Roman"/>
                <a:cs typeface="Times New Roman"/>
                <a:sym typeface="Times New Roman"/>
              </a:rPr>
              <a:t>&amp; Budget</a:t>
            </a:r>
            <a:endParaRPr sz="1000"/>
          </a:p>
        </p:txBody>
      </p:sp>
      <p:pic>
        <p:nvPicPr>
          <p:cNvPr id="250" name="Google Shape;250;p30"/>
          <p:cNvPicPr preferRelativeResize="0"/>
          <p:nvPr/>
        </p:nvPicPr>
        <p:blipFill>
          <a:blip r:embed="rId3">
            <a:alphaModFix/>
          </a:blip>
          <a:stretch>
            <a:fillRect/>
          </a:stretch>
        </p:blipFill>
        <p:spPr>
          <a:xfrm>
            <a:off x="3772725" y="735225"/>
            <a:ext cx="1652225" cy="1567800"/>
          </a:xfrm>
          <a:prstGeom prst="rect">
            <a:avLst/>
          </a:prstGeom>
          <a:noFill/>
          <a:ln>
            <a:noFill/>
          </a:ln>
        </p:spPr>
      </p:pic>
      <p:pic>
        <p:nvPicPr>
          <p:cNvPr id="251" name="Google Shape;251;p30"/>
          <p:cNvPicPr preferRelativeResize="0"/>
          <p:nvPr/>
        </p:nvPicPr>
        <p:blipFill>
          <a:blip r:embed="rId4">
            <a:alphaModFix/>
          </a:blip>
          <a:stretch>
            <a:fillRect/>
          </a:stretch>
        </p:blipFill>
        <p:spPr>
          <a:xfrm>
            <a:off x="392800" y="736500"/>
            <a:ext cx="1645225" cy="1567800"/>
          </a:xfrm>
          <a:prstGeom prst="rect">
            <a:avLst/>
          </a:prstGeom>
          <a:noFill/>
          <a:ln>
            <a:noFill/>
          </a:ln>
        </p:spPr>
      </p:pic>
      <p:pic>
        <p:nvPicPr>
          <p:cNvPr id="252" name="Google Shape;252;p30"/>
          <p:cNvPicPr preferRelativeResize="0"/>
          <p:nvPr/>
        </p:nvPicPr>
        <p:blipFill>
          <a:blip r:embed="rId5">
            <a:alphaModFix/>
          </a:blip>
          <a:stretch>
            <a:fillRect/>
          </a:stretch>
        </p:blipFill>
        <p:spPr>
          <a:xfrm>
            <a:off x="392813" y="2858675"/>
            <a:ext cx="1645225" cy="1567800"/>
          </a:xfrm>
          <a:prstGeom prst="rect">
            <a:avLst/>
          </a:prstGeom>
          <a:noFill/>
          <a:ln>
            <a:noFill/>
          </a:ln>
        </p:spPr>
      </p:pic>
      <p:pic>
        <p:nvPicPr>
          <p:cNvPr id="253" name="Google Shape;253;p30"/>
          <p:cNvPicPr preferRelativeResize="0"/>
          <p:nvPr/>
        </p:nvPicPr>
        <p:blipFill>
          <a:blip r:embed="rId6">
            <a:alphaModFix/>
          </a:blip>
          <a:stretch>
            <a:fillRect/>
          </a:stretch>
        </p:blipFill>
        <p:spPr>
          <a:xfrm>
            <a:off x="3789688" y="2858675"/>
            <a:ext cx="1645225" cy="1567800"/>
          </a:xfrm>
          <a:prstGeom prst="rect">
            <a:avLst/>
          </a:prstGeom>
          <a:noFill/>
          <a:ln>
            <a:noFill/>
          </a:ln>
        </p:spPr>
      </p:pic>
      <p:pic>
        <p:nvPicPr>
          <p:cNvPr id="254" name="Google Shape;254;p30"/>
          <p:cNvPicPr preferRelativeResize="0"/>
          <p:nvPr/>
        </p:nvPicPr>
        <p:blipFill>
          <a:blip r:embed="rId7">
            <a:alphaModFix/>
          </a:blip>
          <a:stretch>
            <a:fillRect/>
          </a:stretch>
        </p:blipFill>
        <p:spPr>
          <a:xfrm>
            <a:off x="7019263" y="735225"/>
            <a:ext cx="1571625" cy="1567800"/>
          </a:xfrm>
          <a:prstGeom prst="rect">
            <a:avLst/>
          </a:prstGeom>
          <a:noFill/>
          <a:ln>
            <a:noFill/>
          </a:ln>
        </p:spPr>
      </p:pic>
      <p:sp>
        <p:nvSpPr>
          <p:cNvPr id="255" name="Google Shape;255;p30"/>
          <p:cNvSpPr txBox="1"/>
          <p:nvPr/>
        </p:nvSpPr>
        <p:spPr>
          <a:xfrm>
            <a:off x="7018238" y="2312450"/>
            <a:ext cx="1645200" cy="53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000">
                <a:solidFill>
                  <a:schemeClr val="dk1"/>
                </a:solidFill>
                <a:latin typeface="Times New Roman"/>
                <a:ea typeface="Times New Roman"/>
                <a:cs typeface="Times New Roman"/>
                <a:sym typeface="Times New Roman"/>
              </a:rPr>
              <a:t>Professor Arman Pouraghily</a:t>
            </a:r>
            <a:endParaRPr sz="10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US" sz="1000">
                <a:solidFill>
                  <a:schemeClr val="dk1"/>
                </a:solidFill>
                <a:latin typeface="Times New Roman"/>
                <a:ea typeface="Times New Roman"/>
                <a:cs typeface="Times New Roman"/>
                <a:sym typeface="Times New Roman"/>
              </a:rPr>
              <a:t>Advisor</a:t>
            </a:r>
            <a:endParaRPr sz="1000">
              <a:solidFill>
                <a:schemeClr val="dk1"/>
              </a:solidFill>
              <a:latin typeface="Times New Roman"/>
              <a:ea typeface="Times New Roman"/>
              <a:cs typeface="Times New Roman"/>
              <a:sym typeface="Times New Roman"/>
            </a:endParaRPr>
          </a:p>
        </p:txBody>
      </p:sp>
      <p:pic>
        <p:nvPicPr>
          <p:cNvPr id="256" name="Google Shape;256;p30"/>
          <p:cNvPicPr preferRelativeResize="0"/>
          <p:nvPr/>
        </p:nvPicPr>
        <p:blipFill>
          <a:blip r:embed="rId8">
            <a:alphaModFix/>
          </a:blip>
          <a:stretch>
            <a:fillRect/>
          </a:stretch>
        </p:blipFill>
        <p:spPr>
          <a:xfrm>
            <a:off x="7019275" y="2856763"/>
            <a:ext cx="1571624" cy="1571624"/>
          </a:xfrm>
          <a:prstGeom prst="rect">
            <a:avLst/>
          </a:prstGeom>
          <a:noFill/>
          <a:ln>
            <a:noFill/>
          </a:ln>
        </p:spPr>
      </p:pic>
      <p:sp>
        <p:nvSpPr>
          <p:cNvPr id="257" name="Google Shape;257;p30"/>
          <p:cNvSpPr txBox="1"/>
          <p:nvPr/>
        </p:nvSpPr>
        <p:spPr>
          <a:xfrm>
            <a:off x="6701439" y="4310475"/>
            <a:ext cx="2278800" cy="534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US" sz="1000">
                <a:solidFill>
                  <a:schemeClr val="dk1"/>
                </a:solidFill>
                <a:latin typeface="Times New Roman"/>
                <a:ea typeface="Times New Roman"/>
                <a:cs typeface="Times New Roman"/>
                <a:sym typeface="Times New Roman"/>
              </a:rPr>
              <a:t>Mr. Glenn Weinreb</a:t>
            </a:r>
            <a:endParaRPr sz="1000">
              <a:solidFill>
                <a:schemeClr val="dk1"/>
              </a:solidFill>
              <a:latin typeface="Times New Roman"/>
              <a:ea typeface="Times New Roman"/>
              <a:cs typeface="Times New Roman"/>
              <a:sym typeface="Times New Roman"/>
            </a:endParaRPr>
          </a:p>
          <a:p>
            <a:pPr indent="0" lvl="0" marL="0" rtl="0" algn="ctr">
              <a:lnSpc>
                <a:spcPct val="100000"/>
              </a:lnSpc>
              <a:spcBef>
                <a:spcPts val="0"/>
              </a:spcBef>
              <a:spcAft>
                <a:spcPts val="0"/>
              </a:spcAft>
              <a:buNone/>
            </a:pPr>
            <a:r>
              <a:rPr lang="en-US" sz="1000">
                <a:solidFill>
                  <a:schemeClr val="dk1"/>
                </a:solidFill>
                <a:latin typeface="Times New Roman"/>
                <a:ea typeface="Times New Roman"/>
                <a:cs typeface="Times New Roman"/>
                <a:sym typeface="Times New Roman"/>
              </a:rPr>
              <a:t>Manhattan2 CTO &amp; Contact</a:t>
            </a:r>
            <a:endParaRPr sz="1000">
              <a:solidFill>
                <a:schemeClr val="dk1"/>
              </a:solidFill>
              <a:latin typeface="Times New Roman"/>
              <a:ea typeface="Times New Roman"/>
              <a:cs typeface="Times New Roman"/>
              <a:sym typeface="Times New Roman"/>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1"/>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64" name="Google Shape;264;p31"/>
          <p:cNvSpPr txBox="1"/>
          <p:nvPr/>
        </p:nvSpPr>
        <p:spPr>
          <a:xfrm>
            <a:off x="0" y="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rgbClr val="861119"/>
                </a:solidFill>
              </a:rPr>
              <a:t>Gantt Chart - Spring 2021 - CDR</a:t>
            </a:r>
            <a:endParaRPr b="1" sz="2800">
              <a:solidFill>
                <a:srgbClr val="861119"/>
              </a:solidFill>
            </a:endParaRPr>
          </a:p>
        </p:txBody>
      </p:sp>
      <p:pic>
        <p:nvPicPr>
          <p:cNvPr id="265" name="Google Shape;265;p31"/>
          <p:cNvPicPr preferRelativeResize="0"/>
          <p:nvPr/>
        </p:nvPicPr>
        <p:blipFill>
          <a:blip r:embed="rId3">
            <a:alphaModFix/>
          </a:blip>
          <a:stretch>
            <a:fillRect/>
          </a:stretch>
        </p:blipFill>
        <p:spPr>
          <a:xfrm>
            <a:off x="-6" y="4661400"/>
            <a:ext cx="3801125" cy="328425"/>
          </a:xfrm>
          <a:prstGeom prst="rect">
            <a:avLst/>
          </a:prstGeom>
          <a:noFill/>
          <a:ln>
            <a:noFill/>
          </a:ln>
        </p:spPr>
      </p:pic>
      <p:pic>
        <p:nvPicPr>
          <p:cNvPr id="266" name="Google Shape;266;p31"/>
          <p:cNvPicPr preferRelativeResize="0"/>
          <p:nvPr/>
        </p:nvPicPr>
        <p:blipFill>
          <a:blip r:embed="rId4">
            <a:alphaModFix/>
          </a:blip>
          <a:stretch>
            <a:fillRect/>
          </a:stretch>
        </p:blipFill>
        <p:spPr>
          <a:xfrm>
            <a:off x="-36" y="534900"/>
            <a:ext cx="9144034" cy="286000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2"/>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73" name="Google Shape;273;p32"/>
          <p:cNvSpPr txBox="1"/>
          <p:nvPr/>
        </p:nvSpPr>
        <p:spPr>
          <a:xfrm>
            <a:off x="0" y="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rgbClr val="861119"/>
                </a:solidFill>
              </a:rPr>
              <a:t>Gantt Chart - Spring 2021 - FPR</a:t>
            </a:r>
            <a:endParaRPr b="1" sz="2800">
              <a:solidFill>
                <a:srgbClr val="861119"/>
              </a:solidFill>
            </a:endParaRPr>
          </a:p>
        </p:txBody>
      </p:sp>
      <p:pic>
        <p:nvPicPr>
          <p:cNvPr id="274" name="Google Shape;274;p32"/>
          <p:cNvPicPr preferRelativeResize="0"/>
          <p:nvPr/>
        </p:nvPicPr>
        <p:blipFill>
          <a:blip r:embed="rId3">
            <a:alphaModFix/>
          </a:blip>
          <a:stretch>
            <a:fillRect/>
          </a:stretch>
        </p:blipFill>
        <p:spPr>
          <a:xfrm>
            <a:off x="-6" y="4661413"/>
            <a:ext cx="3801125" cy="328425"/>
          </a:xfrm>
          <a:prstGeom prst="rect">
            <a:avLst/>
          </a:prstGeom>
          <a:noFill/>
          <a:ln>
            <a:noFill/>
          </a:ln>
        </p:spPr>
      </p:pic>
      <p:pic>
        <p:nvPicPr>
          <p:cNvPr id="275" name="Google Shape;275;p32"/>
          <p:cNvPicPr preferRelativeResize="0"/>
          <p:nvPr/>
        </p:nvPicPr>
        <p:blipFill>
          <a:blip r:embed="rId4">
            <a:alphaModFix/>
          </a:blip>
          <a:stretch>
            <a:fillRect/>
          </a:stretch>
        </p:blipFill>
        <p:spPr>
          <a:xfrm>
            <a:off x="0" y="534900"/>
            <a:ext cx="9143998" cy="246382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3"/>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82" name="Google Shape;282;p33"/>
          <p:cNvSpPr txBox="1"/>
          <p:nvPr/>
        </p:nvSpPr>
        <p:spPr>
          <a:xfrm>
            <a:off x="0" y="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rgbClr val="861119"/>
                </a:solidFill>
              </a:rPr>
              <a:t>Project Expenditures</a:t>
            </a:r>
            <a:endParaRPr b="1" sz="2800">
              <a:solidFill>
                <a:srgbClr val="861119"/>
              </a:solidFill>
            </a:endParaRPr>
          </a:p>
        </p:txBody>
      </p:sp>
      <p:graphicFrame>
        <p:nvGraphicFramePr>
          <p:cNvPr id="283" name="Google Shape;283;p33"/>
          <p:cNvGraphicFramePr/>
          <p:nvPr/>
        </p:nvGraphicFramePr>
        <p:xfrm>
          <a:off x="247725" y="822350"/>
          <a:ext cx="3000000" cy="3000000"/>
        </p:xfrm>
        <a:graphic>
          <a:graphicData uri="http://schemas.openxmlformats.org/drawingml/2006/table">
            <a:tbl>
              <a:tblPr>
                <a:noFill/>
                <a:tableStyleId>{A607943F-7BE6-44F5-99E0-C9C7F1899765}</a:tableStyleId>
              </a:tblPr>
              <a:tblGrid>
                <a:gridCol w="2044800"/>
                <a:gridCol w="2044800"/>
              </a:tblGrid>
              <a:tr h="406450">
                <a:tc>
                  <a:txBody>
                    <a:bodyPr/>
                    <a:lstStyle/>
                    <a:p>
                      <a:pPr indent="0" lvl="0" marL="0" rtl="0" algn="l">
                        <a:spcBef>
                          <a:spcPts val="0"/>
                        </a:spcBef>
                        <a:spcAft>
                          <a:spcPts val="0"/>
                        </a:spcAft>
                        <a:buNone/>
                      </a:pPr>
                      <a:r>
                        <a:rPr b="1" lang="en-US" sz="1200"/>
                        <a:t>Part</a:t>
                      </a:r>
                      <a:endParaRPr b="1" sz="1200"/>
                    </a:p>
                  </a:txBody>
                  <a:tcPr marT="91425" marB="91425" marR="91425" marL="91425">
                    <a:lnL cap="flat" cmpd="sng" w="19050">
                      <a:solidFill>
                        <a:srgbClr val="9E9E9E"/>
                      </a:solidFill>
                      <a:prstDash val="solid"/>
                      <a:round/>
                      <a:headEnd len="sm" w="sm" type="none"/>
                      <a:tailEnd len="sm" w="sm" type="none"/>
                    </a:lnL>
                    <a:lnT cap="flat" cmpd="sng" w="19050">
                      <a:solidFill>
                        <a:srgbClr val="9E9E9E"/>
                      </a:solidFill>
                      <a:prstDash val="solid"/>
                      <a:round/>
                      <a:headEnd len="sm" w="sm" type="none"/>
                      <a:tailEnd len="sm" w="sm" type="none"/>
                    </a:lnT>
                    <a:lnB cap="flat" cmpd="sng" w="7620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US" sz="1200"/>
                        <a:t>Cost ($)</a:t>
                      </a:r>
                      <a:endParaRPr b="1" sz="1200"/>
                    </a:p>
                  </a:txBody>
                  <a:tcPr marT="91425" marB="91425" marR="91425" marL="91425">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76200">
                      <a:solidFill>
                        <a:srgbClr val="9E9E9E"/>
                      </a:solidFill>
                      <a:prstDash val="solid"/>
                      <a:round/>
                      <a:headEnd len="sm" w="sm" type="none"/>
                      <a:tailEnd len="sm" w="sm" type="none"/>
                    </a:lnB>
                  </a:tcPr>
                </a:tc>
              </a:tr>
              <a:tr h="395775">
                <a:tc>
                  <a:txBody>
                    <a:bodyPr/>
                    <a:lstStyle/>
                    <a:p>
                      <a:pPr indent="0" lvl="0" marL="0" rtl="0" algn="l">
                        <a:spcBef>
                          <a:spcPts val="0"/>
                        </a:spcBef>
                        <a:spcAft>
                          <a:spcPts val="0"/>
                        </a:spcAft>
                        <a:buNone/>
                      </a:pPr>
                      <a:r>
                        <a:rPr lang="en-US" sz="1100"/>
                        <a:t>XMC4800 Evaluation Board</a:t>
                      </a:r>
                      <a:endParaRPr sz="1100"/>
                    </a:p>
                  </a:txBody>
                  <a:tcPr marT="91425" marB="91425" marR="91425" marL="91425">
                    <a:lnT cap="flat" cmpd="sng" w="76200">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US" sz="1100"/>
                        <a:t>$95.93</a:t>
                      </a:r>
                      <a:endParaRPr sz="1100"/>
                    </a:p>
                  </a:txBody>
                  <a:tcPr marT="91425" marB="91425" marR="91425" marL="91425">
                    <a:lnT cap="flat" cmpd="sng" w="76200">
                      <a:solidFill>
                        <a:srgbClr val="9E9E9E"/>
                      </a:solidFill>
                      <a:prstDash val="solid"/>
                      <a:round/>
                      <a:headEnd len="sm" w="sm" type="none"/>
                      <a:tailEnd len="sm" w="sm" type="none"/>
                    </a:lnT>
                  </a:tcPr>
                </a:tc>
              </a:tr>
              <a:tr h="395775">
                <a:tc>
                  <a:txBody>
                    <a:bodyPr/>
                    <a:lstStyle/>
                    <a:p>
                      <a:pPr indent="0" lvl="0" marL="0" rtl="0" algn="l">
                        <a:spcBef>
                          <a:spcPts val="0"/>
                        </a:spcBef>
                        <a:spcAft>
                          <a:spcPts val="0"/>
                        </a:spcAft>
                        <a:buNone/>
                      </a:pPr>
                      <a:r>
                        <a:rPr lang="en-US" sz="1100"/>
                        <a:t>XMC4200 Evaluation Board</a:t>
                      </a:r>
                      <a:endParaRPr sz="1100"/>
                    </a:p>
                  </a:txBody>
                  <a:tcPr marT="91425" marB="91425" marR="91425" marL="91425"/>
                </a:tc>
                <a:tc>
                  <a:txBody>
                    <a:bodyPr/>
                    <a:lstStyle/>
                    <a:p>
                      <a:pPr indent="0" lvl="0" marL="0" rtl="0" algn="l">
                        <a:spcBef>
                          <a:spcPts val="0"/>
                        </a:spcBef>
                        <a:spcAft>
                          <a:spcPts val="0"/>
                        </a:spcAft>
                        <a:buNone/>
                      </a:pPr>
                      <a:r>
                        <a:rPr lang="en-US" sz="1100"/>
                        <a:t>$57.85</a:t>
                      </a:r>
                      <a:endParaRPr sz="1100"/>
                    </a:p>
                  </a:txBody>
                  <a:tcPr marT="91425" marB="91425" marR="91425" marL="91425"/>
                </a:tc>
              </a:tr>
              <a:tr h="580200">
                <a:tc>
                  <a:txBody>
                    <a:bodyPr/>
                    <a:lstStyle/>
                    <a:p>
                      <a:pPr indent="0" lvl="0" marL="0" rtl="0" algn="l">
                        <a:spcBef>
                          <a:spcPts val="0"/>
                        </a:spcBef>
                        <a:spcAft>
                          <a:spcPts val="0"/>
                        </a:spcAft>
                        <a:buNone/>
                      </a:pPr>
                      <a:r>
                        <a:rPr lang="en-US" sz="1100"/>
                        <a:t>24V 23KM-K066-00V Stepper Motor</a:t>
                      </a:r>
                      <a:endParaRPr sz="1100"/>
                    </a:p>
                  </a:txBody>
                  <a:tcPr marT="91425" marB="91425" marR="91425" marL="91425"/>
                </a:tc>
                <a:tc>
                  <a:txBody>
                    <a:bodyPr/>
                    <a:lstStyle/>
                    <a:p>
                      <a:pPr indent="0" lvl="0" marL="0" rtl="0" algn="l">
                        <a:spcBef>
                          <a:spcPts val="0"/>
                        </a:spcBef>
                        <a:spcAft>
                          <a:spcPts val="0"/>
                        </a:spcAft>
                        <a:buNone/>
                      </a:pPr>
                      <a:r>
                        <a:rPr lang="en-US" sz="1100"/>
                        <a:t>$66.15</a:t>
                      </a:r>
                      <a:endParaRPr sz="1100"/>
                    </a:p>
                  </a:txBody>
                  <a:tcPr marT="91425" marB="91425" marR="91425" marL="91425"/>
                </a:tc>
              </a:tr>
              <a:tr h="395775">
                <a:tc>
                  <a:txBody>
                    <a:bodyPr/>
                    <a:lstStyle/>
                    <a:p>
                      <a:pPr indent="0" lvl="0" marL="0" rtl="0" algn="l">
                        <a:spcBef>
                          <a:spcPts val="0"/>
                        </a:spcBef>
                        <a:spcAft>
                          <a:spcPts val="0"/>
                        </a:spcAft>
                        <a:buNone/>
                      </a:pPr>
                      <a:r>
                        <a:rPr lang="en-US" sz="1100"/>
                        <a:t>A4988 Stepper Driver</a:t>
                      </a:r>
                      <a:endParaRPr sz="1100"/>
                    </a:p>
                  </a:txBody>
                  <a:tcPr marT="91425" marB="91425" marR="91425" marL="91425"/>
                </a:tc>
                <a:tc>
                  <a:txBody>
                    <a:bodyPr/>
                    <a:lstStyle/>
                    <a:p>
                      <a:pPr indent="0" lvl="0" marL="0" rtl="0" algn="l">
                        <a:spcBef>
                          <a:spcPts val="0"/>
                        </a:spcBef>
                        <a:spcAft>
                          <a:spcPts val="0"/>
                        </a:spcAft>
                        <a:buNone/>
                      </a:pPr>
                      <a:r>
                        <a:rPr lang="en-US" sz="1100"/>
                        <a:t>$7.45</a:t>
                      </a:r>
                      <a:endParaRPr sz="1100"/>
                    </a:p>
                  </a:txBody>
                  <a:tcPr marT="91425" marB="91425" marR="91425" marL="91425"/>
                </a:tc>
              </a:tr>
              <a:tr h="395775">
                <a:tc>
                  <a:txBody>
                    <a:bodyPr/>
                    <a:lstStyle/>
                    <a:p>
                      <a:pPr indent="0" lvl="0" marL="0" rtl="0" algn="l">
                        <a:spcBef>
                          <a:spcPts val="0"/>
                        </a:spcBef>
                        <a:spcAft>
                          <a:spcPts val="0"/>
                        </a:spcAft>
                        <a:buNone/>
                      </a:pPr>
                      <a:r>
                        <a:rPr lang="en-US" sz="1100"/>
                        <a:t>Total</a:t>
                      </a:r>
                      <a:endParaRPr sz="1100"/>
                    </a:p>
                  </a:txBody>
                  <a:tcPr marT="91425" marB="91425" marR="91425" marL="91425"/>
                </a:tc>
                <a:tc>
                  <a:txBody>
                    <a:bodyPr/>
                    <a:lstStyle/>
                    <a:p>
                      <a:pPr indent="0" lvl="0" marL="0" rtl="0" algn="l">
                        <a:spcBef>
                          <a:spcPts val="0"/>
                        </a:spcBef>
                        <a:spcAft>
                          <a:spcPts val="0"/>
                        </a:spcAft>
                        <a:buNone/>
                      </a:pPr>
                      <a:r>
                        <a:rPr lang="en-US" sz="1100"/>
                        <a:t>$227.38</a:t>
                      </a:r>
                      <a:endParaRPr sz="1100"/>
                    </a:p>
                  </a:txBody>
                  <a:tcPr marT="91425" marB="91425" marR="91425" marL="91425"/>
                </a:tc>
              </a:tr>
            </a:tbl>
          </a:graphicData>
        </a:graphic>
      </p:graphicFrame>
      <p:graphicFrame>
        <p:nvGraphicFramePr>
          <p:cNvPr id="284" name="Google Shape;284;p33"/>
          <p:cNvGraphicFramePr/>
          <p:nvPr/>
        </p:nvGraphicFramePr>
        <p:xfrm>
          <a:off x="4647300" y="822350"/>
          <a:ext cx="3000000" cy="3000000"/>
        </p:xfrm>
        <a:graphic>
          <a:graphicData uri="http://schemas.openxmlformats.org/drawingml/2006/table">
            <a:tbl>
              <a:tblPr>
                <a:noFill/>
                <a:tableStyleId>{A607943F-7BE6-44F5-99E0-C9C7F1899765}</a:tableStyleId>
              </a:tblPr>
              <a:tblGrid>
                <a:gridCol w="2165800"/>
                <a:gridCol w="2094550"/>
              </a:tblGrid>
              <a:tr h="318775">
                <a:tc>
                  <a:txBody>
                    <a:bodyPr/>
                    <a:lstStyle/>
                    <a:p>
                      <a:pPr indent="0" lvl="0" marL="0" rtl="0" algn="l">
                        <a:spcBef>
                          <a:spcPts val="0"/>
                        </a:spcBef>
                        <a:spcAft>
                          <a:spcPts val="0"/>
                        </a:spcAft>
                        <a:buNone/>
                      </a:pPr>
                      <a:r>
                        <a:rPr b="1" lang="en-US" sz="1200"/>
                        <a:t>Part</a:t>
                      </a:r>
                      <a:endParaRPr b="1" sz="1200"/>
                    </a:p>
                  </a:txBody>
                  <a:tcPr marT="91425" marB="91425" marR="91425" marL="91425">
                    <a:lnL cap="flat" cmpd="sng" w="19050">
                      <a:solidFill>
                        <a:srgbClr val="9E9E9E"/>
                      </a:solidFill>
                      <a:prstDash val="solid"/>
                      <a:round/>
                      <a:headEnd len="sm" w="sm" type="none"/>
                      <a:tailEnd len="sm" w="sm" type="none"/>
                    </a:lnL>
                    <a:lnT cap="flat" cmpd="sng" w="19050">
                      <a:solidFill>
                        <a:srgbClr val="9E9E9E"/>
                      </a:solidFill>
                      <a:prstDash val="solid"/>
                      <a:round/>
                      <a:headEnd len="sm" w="sm" type="none"/>
                      <a:tailEnd len="sm" w="sm" type="none"/>
                    </a:lnT>
                    <a:lnB cap="flat" cmpd="sng" w="7620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US" sz="1200"/>
                        <a:t>Cost ($)</a:t>
                      </a:r>
                      <a:endParaRPr b="1" sz="1200"/>
                    </a:p>
                  </a:txBody>
                  <a:tcPr marT="91425" marB="91425" marR="91425" marL="91425">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76200">
                      <a:solidFill>
                        <a:srgbClr val="9E9E9E"/>
                      </a:solidFill>
                      <a:prstDash val="solid"/>
                      <a:round/>
                      <a:headEnd len="sm" w="sm" type="none"/>
                      <a:tailEnd len="sm" w="sm" type="none"/>
                    </a:lnB>
                  </a:tcPr>
                </a:tc>
              </a:tr>
              <a:tr h="460650">
                <a:tc>
                  <a:txBody>
                    <a:bodyPr/>
                    <a:lstStyle/>
                    <a:p>
                      <a:pPr indent="0" lvl="0" marL="0" rtl="0" algn="l">
                        <a:spcBef>
                          <a:spcPts val="0"/>
                        </a:spcBef>
                        <a:spcAft>
                          <a:spcPts val="0"/>
                        </a:spcAft>
                        <a:buNone/>
                      </a:pPr>
                      <a:r>
                        <a:rPr lang="en-US" sz="1100"/>
                        <a:t>XMC4800 Processor</a:t>
                      </a:r>
                      <a:endParaRPr sz="1100"/>
                    </a:p>
                  </a:txBody>
                  <a:tcPr marT="91425" marB="91425" marR="91425" marL="91425">
                    <a:lnT cap="flat" cmpd="sng" w="76200">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US" sz="1100"/>
                        <a:t>$23.65 (per processor)</a:t>
                      </a:r>
                      <a:endParaRPr sz="1100"/>
                    </a:p>
                  </a:txBody>
                  <a:tcPr marT="91425" marB="91425" marR="91425" marL="91425">
                    <a:lnT cap="flat" cmpd="sng" w="76200">
                      <a:solidFill>
                        <a:srgbClr val="9E9E9E"/>
                      </a:solidFill>
                      <a:prstDash val="solid"/>
                      <a:round/>
                      <a:headEnd len="sm" w="sm" type="none"/>
                      <a:tailEnd len="sm" w="sm" type="none"/>
                    </a:lnT>
                  </a:tcPr>
                </a:tc>
              </a:tr>
              <a:tr h="310425">
                <a:tc>
                  <a:txBody>
                    <a:bodyPr/>
                    <a:lstStyle/>
                    <a:p>
                      <a:pPr indent="0" lvl="0" marL="0" rtl="0" algn="l">
                        <a:spcBef>
                          <a:spcPts val="0"/>
                        </a:spcBef>
                        <a:spcAft>
                          <a:spcPts val="0"/>
                        </a:spcAft>
                        <a:buNone/>
                      </a:pPr>
                      <a:r>
                        <a:rPr lang="en-US" sz="1100"/>
                        <a:t>XMC4200 Processor</a:t>
                      </a:r>
                      <a:endParaRPr sz="1100"/>
                    </a:p>
                  </a:txBody>
                  <a:tcPr marT="91425" marB="91425" marR="91425" marL="91425"/>
                </a:tc>
                <a:tc>
                  <a:txBody>
                    <a:bodyPr/>
                    <a:lstStyle/>
                    <a:p>
                      <a:pPr indent="0" lvl="0" marL="0" rtl="0" algn="l">
                        <a:spcBef>
                          <a:spcPts val="0"/>
                        </a:spcBef>
                        <a:spcAft>
                          <a:spcPts val="0"/>
                        </a:spcAft>
                        <a:buNone/>
                      </a:pPr>
                      <a:r>
                        <a:rPr lang="en-US" sz="1100"/>
                        <a:t>$6.31 (per processor)</a:t>
                      </a:r>
                      <a:endParaRPr sz="1100"/>
                    </a:p>
                  </a:txBody>
                  <a:tcPr marT="91425" marB="91425" marR="91425" marL="91425"/>
                </a:tc>
              </a:tr>
              <a:tr h="310425">
                <a:tc>
                  <a:txBody>
                    <a:bodyPr/>
                    <a:lstStyle/>
                    <a:p>
                      <a:pPr indent="0" lvl="0" marL="0" rtl="0" algn="l">
                        <a:spcBef>
                          <a:spcPts val="0"/>
                        </a:spcBef>
                        <a:spcAft>
                          <a:spcPts val="0"/>
                        </a:spcAft>
                        <a:buNone/>
                      </a:pPr>
                      <a:r>
                        <a:rPr lang="en-US" sz="1100"/>
                        <a:t>Estimated PCB Costs</a:t>
                      </a:r>
                      <a:endParaRPr sz="1100"/>
                    </a:p>
                  </a:txBody>
                  <a:tcPr marT="91425" marB="91425" marR="91425" marL="91425"/>
                </a:tc>
                <a:tc>
                  <a:txBody>
                    <a:bodyPr/>
                    <a:lstStyle/>
                    <a:p>
                      <a:pPr indent="0" lvl="0" marL="0" rtl="0" algn="l">
                        <a:spcBef>
                          <a:spcPts val="0"/>
                        </a:spcBef>
                        <a:spcAft>
                          <a:spcPts val="0"/>
                        </a:spcAft>
                        <a:buNone/>
                      </a:pPr>
                      <a:r>
                        <a:rPr lang="en-US" sz="1100"/>
                        <a:t>~$20.00</a:t>
                      </a:r>
                      <a:endParaRPr sz="1100"/>
                    </a:p>
                  </a:txBody>
                  <a:tcPr marT="91425" marB="91425" marR="91425" marL="91425"/>
                </a:tc>
              </a:tr>
              <a:tr h="460650">
                <a:tc>
                  <a:txBody>
                    <a:bodyPr/>
                    <a:lstStyle/>
                    <a:p>
                      <a:pPr indent="0" lvl="0" marL="0" rtl="0" algn="l">
                        <a:spcBef>
                          <a:spcPts val="0"/>
                        </a:spcBef>
                        <a:spcAft>
                          <a:spcPts val="0"/>
                        </a:spcAft>
                        <a:buNone/>
                      </a:pPr>
                      <a:r>
                        <a:rPr lang="en-US" sz="1100"/>
                        <a:t>Pulley Parts ( hardware, etc.)</a:t>
                      </a:r>
                      <a:endParaRPr sz="1100"/>
                    </a:p>
                  </a:txBody>
                  <a:tcPr marT="91425" marB="91425" marR="91425" marL="91425"/>
                </a:tc>
                <a:tc>
                  <a:txBody>
                    <a:bodyPr/>
                    <a:lstStyle/>
                    <a:p>
                      <a:pPr indent="0" lvl="0" marL="0" rtl="0" algn="l">
                        <a:spcBef>
                          <a:spcPts val="0"/>
                        </a:spcBef>
                        <a:spcAft>
                          <a:spcPts val="0"/>
                        </a:spcAft>
                        <a:buNone/>
                      </a:pPr>
                      <a:r>
                        <a:rPr lang="en-US" sz="1100"/>
                        <a:t>~</a:t>
                      </a:r>
                      <a:r>
                        <a:rPr lang="en-US" sz="1100"/>
                        <a:t>$30.00</a:t>
                      </a:r>
                      <a:endParaRPr sz="1100"/>
                    </a:p>
                  </a:txBody>
                  <a:tcPr marT="91425" marB="91425" marR="91425" marL="91425"/>
                </a:tc>
              </a:tr>
              <a:tr h="310425">
                <a:tc>
                  <a:txBody>
                    <a:bodyPr/>
                    <a:lstStyle/>
                    <a:p>
                      <a:pPr indent="0" lvl="0" marL="0" rtl="0" algn="l">
                        <a:spcBef>
                          <a:spcPts val="0"/>
                        </a:spcBef>
                        <a:spcAft>
                          <a:spcPts val="0"/>
                        </a:spcAft>
                        <a:buNone/>
                      </a:pPr>
                      <a:r>
                        <a:rPr lang="en-US" sz="1100"/>
                        <a:t>CAN cable</a:t>
                      </a:r>
                      <a:endParaRPr sz="1100"/>
                    </a:p>
                  </a:txBody>
                  <a:tcPr marT="91425" marB="91425" marR="91425" marL="91425">
                    <a:solidFill>
                      <a:srgbClr val="FFFFFF"/>
                    </a:solidFill>
                  </a:tcPr>
                </a:tc>
                <a:tc>
                  <a:txBody>
                    <a:bodyPr/>
                    <a:lstStyle/>
                    <a:p>
                      <a:pPr indent="0" lvl="0" marL="0" rtl="0" algn="l">
                        <a:spcBef>
                          <a:spcPts val="0"/>
                        </a:spcBef>
                        <a:spcAft>
                          <a:spcPts val="0"/>
                        </a:spcAft>
                        <a:buNone/>
                      </a:pPr>
                      <a:r>
                        <a:rPr lang="en-US" sz="1100"/>
                        <a:t>$5.00</a:t>
                      </a:r>
                      <a:endParaRPr sz="1100">
                        <a:solidFill>
                          <a:srgbClr val="000000"/>
                        </a:solidFill>
                      </a:endParaRPr>
                    </a:p>
                  </a:txBody>
                  <a:tcPr marT="91425" marB="91425" marR="91425" marL="91425">
                    <a:solidFill>
                      <a:srgbClr val="FFFFFF"/>
                    </a:solidFill>
                  </a:tcPr>
                </a:tc>
              </a:tr>
              <a:tr h="460650">
                <a:tc>
                  <a:txBody>
                    <a:bodyPr/>
                    <a:lstStyle/>
                    <a:p>
                      <a:pPr indent="0" lvl="0" marL="0" rtl="0" algn="l">
                        <a:spcBef>
                          <a:spcPts val="0"/>
                        </a:spcBef>
                        <a:spcAft>
                          <a:spcPts val="0"/>
                        </a:spcAft>
                        <a:buNone/>
                      </a:pPr>
                      <a:r>
                        <a:rPr lang="en-US" sz="1100"/>
                        <a:t>Model Window Parts (wood, hardware, etc.)</a:t>
                      </a:r>
                      <a:endParaRPr sz="1100"/>
                    </a:p>
                  </a:txBody>
                  <a:tcPr marT="91425" marB="91425" marR="91425" marL="91425"/>
                </a:tc>
                <a:tc>
                  <a:txBody>
                    <a:bodyPr/>
                    <a:lstStyle/>
                    <a:p>
                      <a:pPr indent="0" lvl="0" marL="0" rtl="0" algn="l">
                        <a:spcBef>
                          <a:spcPts val="0"/>
                        </a:spcBef>
                        <a:spcAft>
                          <a:spcPts val="0"/>
                        </a:spcAft>
                        <a:buClr>
                          <a:srgbClr val="000000"/>
                        </a:buClr>
                        <a:buSzPts val="1100"/>
                        <a:buFont typeface="Arial"/>
                        <a:buNone/>
                      </a:pPr>
                      <a:r>
                        <a:rPr lang="en-US" sz="1100"/>
                        <a:t>~</a:t>
                      </a:r>
                      <a:r>
                        <a:rPr lang="en-US" sz="1100">
                          <a:solidFill>
                            <a:srgbClr val="000000"/>
                          </a:solidFill>
                        </a:rPr>
                        <a:t>$20.00 (sans glass)</a:t>
                      </a:r>
                      <a:endParaRPr sz="1100"/>
                    </a:p>
                  </a:txBody>
                  <a:tcPr marT="91425" marB="91425" marR="91425" marL="91425"/>
                </a:tc>
              </a:tr>
              <a:tr h="310425">
                <a:tc>
                  <a:txBody>
                    <a:bodyPr/>
                    <a:lstStyle/>
                    <a:p>
                      <a:pPr indent="0" lvl="0" marL="0" rtl="0" algn="l">
                        <a:spcBef>
                          <a:spcPts val="0"/>
                        </a:spcBef>
                        <a:spcAft>
                          <a:spcPts val="0"/>
                        </a:spcAft>
                        <a:buNone/>
                      </a:pPr>
                      <a:r>
                        <a:rPr lang="en-US" sz="1100"/>
                        <a:t>Manual Override Switch(s)</a:t>
                      </a:r>
                      <a:endParaRPr sz="1100"/>
                    </a:p>
                  </a:txBody>
                  <a:tcPr marT="91425" marB="91425" marR="91425" marL="91425"/>
                </a:tc>
                <a:tc>
                  <a:txBody>
                    <a:bodyPr/>
                    <a:lstStyle/>
                    <a:p>
                      <a:pPr indent="0" lvl="0" marL="0" rtl="0" algn="l">
                        <a:spcBef>
                          <a:spcPts val="0"/>
                        </a:spcBef>
                        <a:spcAft>
                          <a:spcPts val="0"/>
                        </a:spcAft>
                        <a:buNone/>
                      </a:pPr>
                      <a:r>
                        <a:rPr lang="en-US" sz="1100"/>
                        <a:t>$0.20 / Switch</a:t>
                      </a:r>
                      <a:endParaRPr sz="1100"/>
                    </a:p>
                  </a:txBody>
                  <a:tcPr marT="91425" marB="91425" marR="91425" marL="91425"/>
                </a:tc>
              </a:tr>
              <a:tr h="310425">
                <a:tc>
                  <a:txBody>
                    <a:bodyPr/>
                    <a:lstStyle/>
                    <a:p>
                      <a:pPr indent="0" lvl="0" marL="0" rtl="0" algn="l">
                        <a:spcBef>
                          <a:spcPts val="0"/>
                        </a:spcBef>
                        <a:spcAft>
                          <a:spcPts val="0"/>
                        </a:spcAft>
                        <a:buNone/>
                      </a:pPr>
                      <a:r>
                        <a:rPr lang="en-US" sz="1100"/>
                        <a:t>Total</a:t>
                      </a:r>
                      <a:endParaRPr sz="1100"/>
                    </a:p>
                  </a:txBody>
                  <a:tcPr marT="91425" marB="91425" marR="91425" marL="91425"/>
                </a:tc>
                <a:tc>
                  <a:txBody>
                    <a:bodyPr/>
                    <a:lstStyle/>
                    <a:p>
                      <a:pPr indent="0" lvl="0" marL="0" rtl="0" algn="l">
                        <a:spcBef>
                          <a:spcPts val="0"/>
                        </a:spcBef>
                        <a:spcAft>
                          <a:spcPts val="0"/>
                        </a:spcAft>
                        <a:buNone/>
                      </a:pPr>
                      <a:r>
                        <a:rPr lang="en-US" sz="1100"/>
                        <a:t>~$105.96</a:t>
                      </a:r>
                      <a:endParaRPr sz="1100">
                        <a:solidFill>
                          <a:srgbClr val="000000"/>
                        </a:solidFill>
                      </a:endParaRPr>
                    </a:p>
                  </a:txBody>
                  <a:tcPr marT="91425" marB="91425" marR="91425" marL="91425"/>
                </a:tc>
              </a:tr>
            </a:tbl>
          </a:graphicData>
        </a:graphic>
      </p:graphicFrame>
      <p:sp>
        <p:nvSpPr>
          <p:cNvPr id="285" name="Google Shape;285;p33"/>
          <p:cNvSpPr txBox="1"/>
          <p:nvPr/>
        </p:nvSpPr>
        <p:spPr>
          <a:xfrm>
            <a:off x="471225" y="490750"/>
            <a:ext cx="3642600" cy="27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Current Expenses:</a:t>
            </a:r>
            <a:endParaRPr/>
          </a:p>
        </p:txBody>
      </p:sp>
      <p:sp>
        <p:nvSpPr>
          <p:cNvPr id="286" name="Google Shape;286;p33"/>
          <p:cNvSpPr txBox="1"/>
          <p:nvPr/>
        </p:nvSpPr>
        <p:spPr>
          <a:xfrm>
            <a:off x="5140975" y="490750"/>
            <a:ext cx="3273000" cy="27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Estimated Future Expenses:</a:t>
            </a:r>
            <a:endParaRPr/>
          </a:p>
        </p:txBody>
      </p:sp>
      <p:graphicFrame>
        <p:nvGraphicFramePr>
          <p:cNvPr id="287" name="Google Shape;287;p33"/>
          <p:cNvGraphicFramePr/>
          <p:nvPr/>
        </p:nvGraphicFramePr>
        <p:xfrm>
          <a:off x="808900" y="4496075"/>
          <a:ext cx="3000000" cy="3000000"/>
        </p:xfrm>
        <a:graphic>
          <a:graphicData uri="http://schemas.openxmlformats.org/drawingml/2006/table">
            <a:tbl>
              <a:tblPr>
                <a:noFill/>
                <a:tableStyleId>{A607943F-7BE6-44F5-99E0-C9C7F1899765}</a:tableStyleId>
              </a:tblPr>
              <a:tblGrid>
                <a:gridCol w="3619500"/>
                <a:gridCol w="3619500"/>
              </a:tblGrid>
              <a:tr h="381000">
                <a:tc>
                  <a:txBody>
                    <a:bodyPr/>
                    <a:lstStyle/>
                    <a:p>
                      <a:pPr indent="0" lvl="0" marL="0" rtl="0" algn="l">
                        <a:spcBef>
                          <a:spcPts val="0"/>
                        </a:spcBef>
                        <a:spcAft>
                          <a:spcPts val="0"/>
                        </a:spcAft>
                        <a:buNone/>
                      </a:pPr>
                      <a:r>
                        <a:rPr lang="en-US"/>
                        <a:t>Overall Expenses (Current + Future)</a:t>
                      </a:r>
                      <a:endParaRPr/>
                    </a:p>
                  </a:txBody>
                  <a:tcPr marT="91425" marB="91425" marR="91425" marL="91425"/>
                </a:tc>
                <a:tc>
                  <a:txBody>
                    <a:bodyPr/>
                    <a:lstStyle/>
                    <a:p>
                      <a:pPr indent="0" lvl="0" marL="0" rtl="0" algn="l">
                        <a:spcBef>
                          <a:spcPts val="0"/>
                        </a:spcBef>
                        <a:spcAft>
                          <a:spcPts val="0"/>
                        </a:spcAft>
                        <a:buNone/>
                      </a:pPr>
                      <a:r>
                        <a:rPr lang="en-US"/>
                        <a:t>~$336.34</a:t>
                      </a:r>
                      <a:endParaRPr/>
                    </a:p>
                  </a:txBody>
                  <a:tcPr marT="91425" marB="91425" marR="91425" marL="91425"/>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4"/>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94" name="Google Shape;294;p34"/>
          <p:cNvSpPr txBox="1"/>
          <p:nvPr/>
        </p:nvSpPr>
        <p:spPr>
          <a:xfrm>
            <a:off x="1599150" y="802075"/>
            <a:ext cx="5945700" cy="53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8500">
                <a:solidFill>
                  <a:srgbClr val="861119"/>
                </a:solidFill>
              </a:rPr>
              <a:t>Questions &amp; </a:t>
            </a:r>
            <a:br>
              <a:rPr b="1" lang="en-US" sz="8500">
                <a:solidFill>
                  <a:srgbClr val="861119"/>
                </a:solidFill>
              </a:rPr>
            </a:br>
            <a:r>
              <a:rPr b="1" lang="en-US" sz="8500">
                <a:solidFill>
                  <a:srgbClr val="861119"/>
                </a:solidFill>
              </a:rPr>
              <a:t>Answers</a:t>
            </a:r>
            <a:endParaRPr b="1" sz="8500">
              <a:solidFill>
                <a:srgbClr val="861119"/>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0"/>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63" name="Google Shape;63;p10"/>
          <p:cNvSpPr txBox="1"/>
          <p:nvPr/>
        </p:nvSpPr>
        <p:spPr>
          <a:xfrm>
            <a:off x="0" y="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rgbClr val="861119"/>
                </a:solidFill>
              </a:rPr>
              <a:t>Problem Statement</a:t>
            </a:r>
            <a:endParaRPr b="1" sz="2800">
              <a:solidFill>
                <a:srgbClr val="861119"/>
              </a:solidFill>
            </a:endParaRPr>
          </a:p>
        </p:txBody>
      </p:sp>
      <p:sp>
        <p:nvSpPr>
          <p:cNvPr id="64" name="Google Shape;64;p10"/>
          <p:cNvSpPr txBox="1"/>
          <p:nvPr/>
        </p:nvSpPr>
        <p:spPr>
          <a:xfrm>
            <a:off x="0" y="1209300"/>
            <a:ext cx="9144000" cy="32751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None/>
            </a:pPr>
            <a:r>
              <a:rPr lang="en-US" sz="1600">
                <a:solidFill>
                  <a:schemeClr val="dk1"/>
                </a:solidFill>
                <a:latin typeface="Times New Roman"/>
                <a:ea typeface="Times New Roman"/>
                <a:cs typeface="Times New Roman"/>
                <a:sym typeface="Times New Roman"/>
              </a:rPr>
              <a:t>“With climate change becoming ever more relevant, engineers from every discipline are scrambling to combat the issue. Through methods such as green energy technologies and reducing reliance on fossil fuels, our society has made significant progress. However, there is still much work to be done. The average home presents opportunities for countless improvements in energy conservation. In particular, heating and cooling of homes present the opportunity for many inefficiencies to be addressed, including the lack of automation of residential climate control. For instance, to account for temperature variances, an individual may choose to run power-hungry central air systems as opposed to using manually adjusted power-saving alternatives. However, a sufficiently smart home automation system could replace human negligence and laziness and utilize alternative energy saving options that take advantage of the existing features of homes.” </a:t>
            </a:r>
            <a:endParaRPr sz="1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1"/>
          <p:cNvSpPr txBox="1"/>
          <p:nvPr>
            <p:ph idx="1" type="body"/>
          </p:nvPr>
        </p:nvSpPr>
        <p:spPr>
          <a:xfrm>
            <a:off x="20975" y="617400"/>
            <a:ext cx="5218200" cy="4345500"/>
          </a:xfrm>
          <a:prstGeom prst="rect">
            <a:avLst/>
          </a:prstGeom>
        </p:spPr>
        <p:txBody>
          <a:bodyPr anchorCtr="0" anchor="t" bIns="91425" lIns="91425" spcFirstLastPara="1" rIns="91425" wrap="square" tIns="91425">
            <a:noAutofit/>
          </a:bodyPr>
          <a:lstStyle/>
          <a:p>
            <a:pPr indent="-355600" lvl="0" marL="457200" rtl="0" algn="l">
              <a:spcBef>
                <a:spcPts val="900"/>
              </a:spcBef>
              <a:spcAft>
                <a:spcPts val="0"/>
              </a:spcAft>
              <a:buClr>
                <a:srgbClr val="000000"/>
              </a:buClr>
              <a:buSzPts val="2000"/>
              <a:buFont typeface="Times New Roman"/>
              <a:buChar char="•"/>
            </a:pPr>
            <a:r>
              <a:rPr lang="en-US">
                <a:latin typeface="Times New Roman"/>
                <a:ea typeface="Times New Roman"/>
                <a:cs typeface="Times New Roman"/>
                <a:sym typeface="Times New Roman"/>
              </a:rPr>
              <a:t>Window Operation</a:t>
            </a:r>
            <a:endParaRPr>
              <a:latin typeface="Times New Roman"/>
              <a:ea typeface="Times New Roman"/>
              <a:cs typeface="Times New Roman"/>
              <a:sym typeface="Times New Roman"/>
            </a:endParaRPr>
          </a:p>
          <a:p>
            <a:pPr indent="-355600" lvl="0" marL="457200" rtl="0" algn="l">
              <a:spcBef>
                <a:spcPts val="0"/>
              </a:spcBef>
              <a:spcAft>
                <a:spcPts val="0"/>
              </a:spcAft>
              <a:buClr>
                <a:srgbClr val="000000"/>
              </a:buClr>
              <a:buSzPts val="2000"/>
              <a:buFont typeface="Times New Roman"/>
              <a:buChar char="•"/>
            </a:pPr>
            <a:r>
              <a:rPr lang="en-US">
                <a:latin typeface="Times New Roman"/>
                <a:ea typeface="Times New Roman"/>
                <a:cs typeface="Times New Roman"/>
                <a:sym typeface="Times New Roman"/>
              </a:rPr>
              <a:t>We are focused</a:t>
            </a:r>
            <a:r>
              <a:rPr lang="en-US">
                <a:latin typeface="Times New Roman"/>
                <a:ea typeface="Times New Roman"/>
                <a:cs typeface="Times New Roman"/>
                <a:sym typeface="Times New Roman"/>
              </a:rPr>
              <a:t> on contributing to window </a:t>
            </a:r>
            <a:r>
              <a:rPr lang="en-US">
                <a:latin typeface="Times New Roman"/>
                <a:ea typeface="Times New Roman"/>
                <a:cs typeface="Times New Roman"/>
                <a:sym typeface="Times New Roman"/>
              </a:rPr>
              <a:t>automation</a:t>
            </a:r>
            <a:r>
              <a:rPr lang="en-US">
                <a:latin typeface="Times New Roman"/>
                <a:ea typeface="Times New Roman"/>
                <a:cs typeface="Times New Roman"/>
                <a:sym typeface="Times New Roman"/>
              </a:rPr>
              <a:t> in order to try and combat climate change. </a:t>
            </a:r>
            <a:endParaRPr>
              <a:latin typeface="Times New Roman"/>
              <a:ea typeface="Times New Roman"/>
              <a:cs typeface="Times New Roman"/>
              <a:sym typeface="Times New Roman"/>
            </a:endParaRPr>
          </a:p>
          <a:p>
            <a:pPr indent="-355600" lvl="0" marL="457200" rtl="0" algn="l">
              <a:spcBef>
                <a:spcPts val="0"/>
              </a:spcBef>
              <a:spcAft>
                <a:spcPts val="0"/>
              </a:spcAft>
              <a:buClr>
                <a:srgbClr val="000000"/>
              </a:buClr>
              <a:buSzPts val="2000"/>
              <a:buFont typeface="Times New Roman"/>
              <a:buChar char="•"/>
            </a:pPr>
            <a:r>
              <a:rPr lang="en-US">
                <a:latin typeface="Times New Roman"/>
                <a:ea typeface="Times New Roman"/>
                <a:cs typeface="Times New Roman"/>
                <a:sym typeface="Times New Roman"/>
              </a:rPr>
              <a:t>To do so, our team is focused on developing the end to end communications that this proposed system will utilize to communicate internally and externally.</a:t>
            </a:r>
            <a:endParaRPr>
              <a:latin typeface="Times New Roman"/>
              <a:ea typeface="Times New Roman"/>
              <a:cs typeface="Times New Roman"/>
              <a:sym typeface="Times New Roman"/>
            </a:endParaRPr>
          </a:p>
          <a:p>
            <a:pPr indent="-355600" lvl="0" marL="457200" rtl="0" algn="l">
              <a:spcBef>
                <a:spcPts val="0"/>
              </a:spcBef>
              <a:spcAft>
                <a:spcPts val="0"/>
              </a:spcAft>
              <a:buClr>
                <a:srgbClr val="000000"/>
              </a:buClr>
              <a:buSzPts val="2000"/>
              <a:buFont typeface="Times New Roman"/>
              <a:buChar char="•"/>
            </a:pPr>
            <a:r>
              <a:rPr lang="en-US">
                <a:latin typeface="Times New Roman"/>
                <a:ea typeface="Times New Roman"/>
                <a:cs typeface="Times New Roman"/>
                <a:sym typeface="Times New Roman"/>
              </a:rPr>
              <a:t>This is done </a:t>
            </a:r>
            <a:r>
              <a:rPr lang="en-US">
                <a:latin typeface="Times New Roman"/>
                <a:ea typeface="Times New Roman"/>
                <a:cs typeface="Times New Roman"/>
                <a:sym typeface="Times New Roman"/>
              </a:rPr>
              <a:t>via CAN internally and Amazon Web Services (AWS) </a:t>
            </a:r>
            <a:r>
              <a:rPr lang="en-US">
                <a:solidFill>
                  <a:schemeClr val="dk1"/>
                </a:solidFill>
                <a:latin typeface="Times New Roman"/>
                <a:ea typeface="Times New Roman"/>
                <a:cs typeface="Times New Roman"/>
                <a:sym typeface="Times New Roman"/>
              </a:rPr>
              <a:t>externally, </a:t>
            </a:r>
            <a:r>
              <a:rPr lang="en-US">
                <a:latin typeface="Times New Roman"/>
                <a:ea typeface="Times New Roman"/>
                <a:cs typeface="Times New Roman"/>
                <a:sym typeface="Times New Roman"/>
              </a:rPr>
              <a:t>both to forward system status as well as User commands to control and monitor the window.</a:t>
            </a:r>
            <a:endParaRPr>
              <a:latin typeface="Times New Roman"/>
              <a:ea typeface="Times New Roman"/>
              <a:cs typeface="Times New Roman"/>
              <a:sym typeface="Times New Roman"/>
            </a:endParaRPr>
          </a:p>
        </p:txBody>
      </p:sp>
      <p:sp>
        <p:nvSpPr>
          <p:cNvPr id="71" name="Google Shape;71;p11"/>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72" name="Google Shape;72;p11"/>
          <p:cNvSpPr txBox="1"/>
          <p:nvPr/>
        </p:nvSpPr>
        <p:spPr>
          <a:xfrm>
            <a:off x="20975" y="0"/>
            <a:ext cx="5943300" cy="6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rgbClr val="861119"/>
                </a:solidFill>
              </a:rPr>
              <a:t>Project Overview</a:t>
            </a:r>
            <a:endParaRPr sz="2800">
              <a:solidFill>
                <a:schemeClr val="dk1"/>
              </a:solidFill>
            </a:endParaRPr>
          </a:p>
        </p:txBody>
      </p:sp>
      <p:pic>
        <p:nvPicPr>
          <p:cNvPr id="73" name="Google Shape;73;p11"/>
          <p:cNvPicPr preferRelativeResize="0"/>
          <p:nvPr/>
        </p:nvPicPr>
        <p:blipFill>
          <a:blip r:embed="rId3">
            <a:alphaModFix/>
          </a:blip>
          <a:stretch>
            <a:fillRect/>
          </a:stretch>
        </p:blipFill>
        <p:spPr>
          <a:xfrm>
            <a:off x="5972800" y="1153713"/>
            <a:ext cx="3139688" cy="2217145"/>
          </a:xfrm>
          <a:prstGeom prst="rect">
            <a:avLst/>
          </a:prstGeom>
          <a:noFill/>
          <a:ln>
            <a:noFill/>
          </a:ln>
        </p:spPr>
      </p:pic>
      <p:sp>
        <p:nvSpPr>
          <p:cNvPr id="74" name="Google Shape;74;p11"/>
          <p:cNvSpPr txBox="1"/>
          <p:nvPr/>
        </p:nvSpPr>
        <p:spPr>
          <a:xfrm>
            <a:off x="6595495" y="3370844"/>
            <a:ext cx="3113400" cy="30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00" u="sng">
                <a:solidFill>
                  <a:srgbClr val="D01010"/>
                </a:solidFill>
                <a:hlinkClick r:id="rId4">
                  <a:extLst>
                    <a:ext uri="{A12FA001-AC4F-418D-AE19-62706E023703}">
                      <ahyp:hlinkClr val="tx"/>
                    </a:ext>
                  </a:extLst>
                </a:hlinkClick>
              </a:rPr>
              <a:t>https://www.pellabranch.com/webres/Image/misc/2018-window-glass-option-header.jpg</a:t>
            </a:r>
            <a:endParaRPr sz="500"/>
          </a:p>
          <a:p>
            <a:pPr indent="0" lvl="0" marL="0" rtl="0" algn="l">
              <a:spcBef>
                <a:spcPts val="0"/>
              </a:spcBef>
              <a:spcAft>
                <a:spcPts val="0"/>
              </a:spcAft>
              <a:buNone/>
            </a:pPr>
            <a:r>
              <a:t/>
            </a:r>
            <a:endParaRPr sz="5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2"/>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81" name="Google Shape;81;p12"/>
          <p:cNvSpPr txBox="1"/>
          <p:nvPr/>
        </p:nvSpPr>
        <p:spPr>
          <a:xfrm>
            <a:off x="0" y="0"/>
            <a:ext cx="5358600" cy="6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rgbClr val="861119"/>
                </a:solidFill>
              </a:rPr>
              <a:t>Our</a:t>
            </a:r>
            <a:r>
              <a:rPr b="1" lang="en-US" sz="2800">
                <a:solidFill>
                  <a:srgbClr val="861119"/>
                </a:solidFill>
              </a:rPr>
              <a:t> Solution</a:t>
            </a:r>
            <a:endParaRPr b="1" sz="2800">
              <a:solidFill>
                <a:srgbClr val="861119"/>
              </a:solidFill>
            </a:endParaRPr>
          </a:p>
          <a:p>
            <a:pPr indent="0" lvl="0" marL="0" rtl="0" algn="l">
              <a:spcBef>
                <a:spcPts val="0"/>
              </a:spcBef>
              <a:spcAft>
                <a:spcPts val="0"/>
              </a:spcAft>
              <a:buNone/>
            </a:pPr>
            <a:r>
              <a:t/>
            </a:r>
            <a:endParaRPr sz="2800"/>
          </a:p>
        </p:txBody>
      </p:sp>
      <p:sp>
        <p:nvSpPr>
          <p:cNvPr id="82" name="Google Shape;82;p12"/>
          <p:cNvSpPr txBox="1"/>
          <p:nvPr/>
        </p:nvSpPr>
        <p:spPr>
          <a:xfrm>
            <a:off x="346825" y="644100"/>
            <a:ext cx="5586000" cy="42141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lang="en-US" sz="1500">
                <a:solidFill>
                  <a:schemeClr val="dk1"/>
                </a:solidFill>
                <a:latin typeface="Times New Roman"/>
                <a:ea typeface="Times New Roman"/>
                <a:cs typeface="Times New Roman"/>
                <a:sym typeface="Times New Roman"/>
              </a:rPr>
              <a:t>Windows are “Dumb”, we will attempt to make them more “Active” by allowing automated remote operation of the window.</a:t>
            </a:r>
            <a:endParaRPr sz="15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en-US" sz="1500">
                <a:solidFill>
                  <a:schemeClr val="dk1"/>
                </a:solidFill>
                <a:latin typeface="Times New Roman"/>
                <a:ea typeface="Times New Roman"/>
                <a:cs typeface="Times New Roman"/>
                <a:sym typeface="Times New Roman"/>
              </a:rPr>
              <a:t>To achieve this we have the following components:</a:t>
            </a:r>
            <a:endParaRPr sz="1500">
              <a:solidFill>
                <a:schemeClr val="dk1"/>
              </a:solidFill>
              <a:latin typeface="Times New Roman"/>
              <a:ea typeface="Times New Roman"/>
              <a:cs typeface="Times New Roman"/>
              <a:sym typeface="Times New Roman"/>
            </a:endParaRPr>
          </a:p>
          <a:p>
            <a:pPr indent="-323850" lvl="0" marL="457200" rtl="0" algn="l">
              <a:lnSpc>
                <a:spcPct val="150000"/>
              </a:lnSpc>
              <a:spcBef>
                <a:spcPts val="0"/>
              </a:spcBef>
              <a:spcAft>
                <a:spcPts val="0"/>
              </a:spcAft>
              <a:buClr>
                <a:schemeClr val="dk1"/>
              </a:buClr>
              <a:buSzPts val="1500"/>
              <a:buFont typeface="Times New Roman"/>
              <a:buChar char="●"/>
            </a:pPr>
            <a:r>
              <a:rPr b="1" lang="en-US" sz="1500">
                <a:solidFill>
                  <a:schemeClr val="dk1"/>
                </a:solidFill>
                <a:latin typeface="Times New Roman"/>
                <a:ea typeface="Times New Roman"/>
                <a:cs typeface="Times New Roman"/>
                <a:sym typeface="Times New Roman"/>
              </a:rPr>
              <a:t>Android</a:t>
            </a:r>
            <a:r>
              <a:rPr b="1" lang="en-US" sz="1500">
                <a:solidFill>
                  <a:schemeClr val="dk1"/>
                </a:solidFill>
                <a:latin typeface="Times New Roman"/>
                <a:ea typeface="Times New Roman"/>
                <a:cs typeface="Times New Roman"/>
                <a:sym typeface="Times New Roman"/>
              </a:rPr>
              <a:t> App</a:t>
            </a:r>
            <a:r>
              <a:rPr lang="en-US" sz="1500">
                <a:solidFill>
                  <a:schemeClr val="dk1"/>
                </a:solidFill>
                <a:latin typeface="Times New Roman"/>
                <a:ea typeface="Times New Roman"/>
                <a:cs typeface="Times New Roman"/>
                <a:sym typeface="Times New Roman"/>
              </a:rPr>
              <a:t> for the user to interface with the system and operate the window.</a:t>
            </a:r>
            <a:endParaRPr sz="1500">
              <a:solidFill>
                <a:schemeClr val="dk1"/>
              </a:solidFill>
              <a:latin typeface="Times New Roman"/>
              <a:ea typeface="Times New Roman"/>
              <a:cs typeface="Times New Roman"/>
              <a:sym typeface="Times New Roman"/>
            </a:endParaRPr>
          </a:p>
          <a:p>
            <a:pPr indent="-323850" lvl="0" marL="457200" rtl="0" algn="l">
              <a:lnSpc>
                <a:spcPct val="150000"/>
              </a:lnSpc>
              <a:spcBef>
                <a:spcPts val="0"/>
              </a:spcBef>
              <a:spcAft>
                <a:spcPts val="0"/>
              </a:spcAft>
              <a:buClr>
                <a:schemeClr val="dk1"/>
              </a:buClr>
              <a:buSzPts val="1500"/>
              <a:buFont typeface="Times New Roman"/>
              <a:buChar char="●"/>
            </a:pPr>
            <a:r>
              <a:rPr b="1" lang="en-US" sz="1500">
                <a:solidFill>
                  <a:schemeClr val="dk1"/>
                </a:solidFill>
                <a:latin typeface="Times New Roman"/>
                <a:ea typeface="Times New Roman"/>
                <a:cs typeface="Times New Roman"/>
                <a:sym typeface="Times New Roman"/>
              </a:rPr>
              <a:t>Cloud Connection</a:t>
            </a:r>
            <a:r>
              <a:rPr lang="en-US" sz="1500">
                <a:solidFill>
                  <a:schemeClr val="dk1"/>
                </a:solidFill>
                <a:latin typeface="Times New Roman"/>
                <a:ea typeface="Times New Roman"/>
                <a:cs typeface="Times New Roman"/>
                <a:sym typeface="Times New Roman"/>
              </a:rPr>
              <a:t> → Monitor and Control from anywhere.</a:t>
            </a:r>
            <a:endParaRPr sz="1500">
              <a:solidFill>
                <a:schemeClr val="dk1"/>
              </a:solidFill>
              <a:latin typeface="Times New Roman"/>
              <a:ea typeface="Times New Roman"/>
              <a:cs typeface="Times New Roman"/>
              <a:sym typeface="Times New Roman"/>
            </a:endParaRPr>
          </a:p>
          <a:p>
            <a:pPr indent="-323850" lvl="0" marL="457200" rtl="0" algn="l">
              <a:lnSpc>
                <a:spcPct val="150000"/>
              </a:lnSpc>
              <a:spcBef>
                <a:spcPts val="0"/>
              </a:spcBef>
              <a:spcAft>
                <a:spcPts val="0"/>
              </a:spcAft>
              <a:buClr>
                <a:schemeClr val="dk1"/>
              </a:buClr>
              <a:buSzPts val="1500"/>
              <a:buFont typeface="Times New Roman"/>
              <a:buChar char="●"/>
            </a:pPr>
            <a:r>
              <a:rPr lang="en-US" sz="1500">
                <a:solidFill>
                  <a:schemeClr val="dk1"/>
                </a:solidFill>
                <a:latin typeface="Times New Roman"/>
                <a:ea typeface="Times New Roman"/>
                <a:cs typeface="Times New Roman"/>
                <a:sym typeface="Times New Roman"/>
              </a:rPr>
              <a:t>If Cloud is down, locally we have:</a:t>
            </a:r>
            <a:endParaRPr sz="1500">
              <a:solidFill>
                <a:schemeClr val="dk1"/>
              </a:solidFill>
              <a:latin typeface="Times New Roman"/>
              <a:ea typeface="Times New Roman"/>
              <a:cs typeface="Times New Roman"/>
              <a:sym typeface="Times New Roman"/>
            </a:endParaRPr>
          </a:p>
          <a:p>
            <a:pPr indent="-323850" lvl="1" marL="914400" rtl="0" algn="l">
              <a:lnSpc>
                <a:spcPct val="150000"/>
              </a:lnSpc>
              <a:spcBef>
                <a:spcPts val="0"/>
              </a:spcBef>
              <a:spcAft>
                <a:spcPts val="0"/>
              </a:spcAft>
              <a:buClr>
                <a:schemeClr val="dk1"/>
              </a:buClr>
              <a:buSzPts val="1500"/>
              <a:buFont typeface="Times New Roman"/>
              <a:buChar char="○"/>
            </a:pPr>
            <a:r>
              <a:rPr lang="en-US" sz="1500">
                <a:solidFill>
                  <a:schemeClr val="dk1"/>
                </a:solidFill>
                <a:latin typeface="Times New Roman"/>
                <a:ea typeface="Times New Roman"/>
                <a:cs typeface="Times New Roman"/>
                <a:sym typeface="Times New Roman"/>
              </a:rPr>
              <a:t>a manual override switch.</a:t>
            </a:r>
            <a:endParaRPr sz="1500">
              <a:solidFill>
                <a:schemeClr val="dk1"/>
              </a:solidFill>
              <a:latin typeface="Times New Roman"/>
              <a:ea typeface="Times New Roman"/>
              <a:cs typeface="Times New Roman"/>
              <a:sym typeface="Times New Roman"/>
            </a:endParaRPr>
          </a:p>
          <a:p>
            <a:pPr indent="-323850" lvl="1" marL="914400" rtl="0" algn="l">
              <a:lnSpc>
                <a:spcPct val="150000"/>
              </a:lnSpc>
              <a:spcBef>
                <a:spcPts val="0"/>
              </a:spcBef>
              <a:spcAft>
                <a:spcPts val="0"/>
              </a:spcAft>
              <a:buClr>
                <a:schemeClr val="dk1"/>
              </a:buClr>
              <a:buSzPts val="1500"/>
              <a:buFont typeface="Times New Roman"/>
              <a:buChar char="○"/>
            </a:pPr>
            <a:r>
              <a:rPr lang="en-US" sz="1500">
                <a:solidFill>
                  <a:schemeClr val="dk1"/>
                </a:solidFill>
                <a:latin typeface="Times New Roman"/>
                <a:ea typeface="Times New Roman"/>
                <a:cs typeface="Times New Roman"/>
                <a:sym typeface="Times New Roman"/>
              </a:rPr>
              <a:t>direct connection between the Android App &amp; the system.</a:t>
            </a:r>
            <a:endParaRPr sz="1500">
              <a:solidFill>
                <a:schemeClr val="dk1"/>
              </a:solidFill>
              <a:latin typeface="Times New Roman"/>
              <a:ea typeface="Times New Roman"/>
              <a:cs typeface="Times New Roman"/>
              <a:sym typeface="Times New Roman"/>
            </a:endParaRPr>
          </a:p>
          <a:p>
            <a:pPr indent="-323850" lvl="0" marL="457200" rtl="0" algn="l">
              <a:lnSpc>
                <a:spcPct val="150000"/>
              </a:lnSpc>
              <a:spcBef>
                <a:spcPts val="0"/>
              </a:spcBef>
              <a:spcAft>
                <a:spcPts val="0"/>
              </a:spcAft>
              <a:buClr>
                <a:schemeClr val="dk1"/>
              </a:buClr>
              <a:buSzPts val="1500"/>
              <a:buFont typeface="Times New Roman"/>
              <a:buChar char="●"/>
            </a:pPr>
            <a:r>
              <a:rPr b="1" lang="en-US" sz="1500">
                <a:solidFill>
                  <a:schemeClr val="dk1"/>
                </a:solidFill>
                <a:latin typeface="Times New Roman"/>
                <a:ea typeface="Times New Roman"/>
                <a:cs typeface="Times New Roman"/>
                <a:sym typeface="Times New Roman"/>
              </a:rPr>
              <a:t>Network Master Controller</a:t>
            </a:r>
            <a:r>
              <a:rPr lang="en-US" sz="1500">
                <a:solidFill>
                  <a:schemeClr val="dk1"/>
                </a:solidFill>
                <a:latin typeface="Times New Roman"/>
                <a:ea typeface="Times New Roman"/>
                <a:cs typeface="Times New Roman"/>
                <a:sym typeface="Times New Roman"/>
              </a:rPr>
              <a:t> to control the local network and interface with Cloud services </a:t>
            </a:r>
            <a:endParaRPr sz="1500">
              <a:solidFill>
                <a:schemeClr val="dk1"/>
              </a:solidFill>
              <a:latin typeface="Times New Roman"/>
              <a:ea typeface="Times New Roman"/>
              <a:cs typeface="Times New Roman"/>
              <a:sym typeface="Times New Roman"/>
            </a:endParaRPr>
          </a:p>
          <a:p>
            <a:pPr indent="-323850" lvl="0" marL="457200" rtl="0" algn="l">
              <a:lnSpc>
                <a:spcPct val="150000"/>
              </a:lnSpc>
              <a:spcBef>
                <a:spcPts val="0"/>
              </a:spcBef>
              <a:spcAft>
                <a:spcPts val="0"/>
              </a:spcAft>
              <a:buClr>
                <a:schemeClr val="dk1"/>
              </a:buClr>
              <a:buSzPts val="1500"/>
              <a:buFont typeface="Times New Roman"/>
              <a:buChar char="●"/>
            </a:pPr>
            <a:r>
              <a:rPr b="1" lang="en-US" sz="1500">
                <a:solidFill>
                  <a:schemeClr val="dk1"/>
                </a:solidFill>
                <a:latin typeface="Times New Roman"/>
                <a:ea typeface="Times New Roman"/>
                <a:cs typeface="Times New Roman"/>
                <a:sym typeface="Times New Roman"/>
              </a:rPr>
              <a:t>Motor Module</a:t>
            </a:r>
            <a:r>
              <a:rPr lang="en-US" sz="1500">
                <a:solidFill>
                  <a:schemeClr val="dk1"/>
                </a:solidFill>
                <a:latin typeface="Times New Roman"/>
                <a:ea typeface="Times New Roman"/>
                <a:cs typeface="Times New Roman"/>
                <a:sym typeface="Times New Roman"/>
              </a:rPr>
              <a:t> to operate window. </a:t>
            </a:r>
            <a:endParaRPr sz="15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5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700"/>
          </a:p>
        </p:txBody>
      </p:sp>
      <p:pic>
        <p:nvPicPr>
          <p:cNvPr id="83" name="Google Shape;83;p12"/>
          <p:cNvPicPr preferRelativeResize="0"/>
          <p:nvPr/>
        </p:nvPicPr>
        <p:blipFill rotWithShape="1">
          <a:blip r:embed="rId3">
            <a:alphaModFix/>
          </a:blip>
          <a:srcRect b="0" l="35454" r="26726" t="0"/>
          <a:stretch/>
        </p:blipFill>
        <p:spPr>
          <a:xfrm>
            <a:off x="6226350" y="1000125"/>
            <a:ext cx="2809800" cy="3143250"/>
          </a:xfrm>
          <a:prstGeom prst="rect">
            <a:avLst/>
          </a:prstGeom>
          <a:noFill/>
          <a:ln>
            <a:noFill/>
          </a:ln>
        </p:spPr>
      </p:pic>
      <p:sp>
        <p:nvSpPr>
          <p:cNvPr id="84" name="Google Shape;84;p12"/>
          <p:cNvSpPr txBox="1"/>
          <p:nvPr/>
        </p:nvSpPr>
        <p:spPr>
          <a:xfrm>
            <a:off x="6917700" y="4143375"/>
            <a:ext cx="2226300" cy="27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00" u="sng">
                <a:solidFill>
                  <a:schemeClr val="hlink"/>
                </a:solidFill>
                <a:hlinkClick r:id="rId4"/>
              </a:rPr>
              <a:t>https://backtest-rookies.com/2018/10/26/tradingview-opening-a-window/</a:t>
            </a:r>
            <a:endParaRPr b="1" sz="500">
              <a:solidFill>
                <a:schemeClr val="dk1"/>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3"/>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1" name="Google Shape;91;p13"/>
          <p:cNvSpPr txBox="1"/>
          <p:nvPr/>
        </p:nvSpPr>
        <p:spPr>
          <a:xfrm>
            <a:off x="0" y="6280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p>
        </p:txBody>
      </p:sp>
      <p:sp>
        <p:nvSpPr>
          <p:cNvPr id="92" name="Google Shape;92;p13"/>
          <p:cNvSpPr txBox="1"/>
          <p:nvPr/>
        </p:nvSpPr>
        <p:spPr>
          <a:xfrm>
            <a:off x="0" y="-16550"/>
            <a:ext cx="5945700" cy="6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rgbClr val="861119"/>
                </a:solidFill>
              </a:rPr>
              <a:t>Our Solution in The Field </a:t>
            </a:r>
            <a:endParaRPr b="1" sz="2800">
              <a:solidFill>
                <a:srgbClr val="861119"/>
              </a:solidFill>
            </a:endParaRPr>
          </a:p>
          <a:p>
            <a:pPr indent="0" lvl="0" marL="0" rtl="0" algn="l">
              <a:spcBef>
                <a:spcPts val="0"/>
              </a:spcBef>
              <a:spcAft>
                <a:spcPts val="0"/>
              </a:spcAft>
              <a:buNone/>
            </a:pPr>
            <a:r>
              <a:t/>
            </a:r>
            <a:endParaRPr/>
          </a:p>
        </p:txBody>
      </p:sp>
      <p:pic>
        <p:nvPicPr>
          <p:cNvPr id="93" name="Google Shape;93;p13"/>
          <p:cNvPicPr preferRelativeResize="0"/>
          <p:nvPr/>
        </p:nvPicPr>
        <p:blipFill rotWithShape="1">
          <a:blip r:embed="rId3">
            <a:alphaModFix/>
          </a:blip>
          <a:srcRect b="0" l="25447" r="2646" t="0"/>
          <a:stretch/>
        </p:blipFill>
        <p:spPr>
          <a:xfrm>
            <a:off x="5138575" y="744325"/>
            <a:ext cx="3664874" cy="4080399"/>
          </a:xfrm>
          <a:prstGeom prst="rect">
            <a:avLst/>
          </a:prstGeom>
          <a:noFill/>
          <a:ln>
            <a:noFill/>
          </a:ln>
        </p:spPr>
      </p:pic>
      <p:pic>
        <p:nvPicPr>
          <p:cNvPr id="94" name="Google Shape;94;p13"/>
          <p:cNvPicPr preferRelativeResize="0"/>
          <p:nvPr/>
        </p:nvPicPr>
        <p:blipFill rotWithShape="1">
          <a:blip r:embed="rId4">
            <a:alphaModFix/>
          </a:blip>
          <a:srcRect b="0" l="15716" r="15592" t="0"/>
          <a:stretch/>
        </p:blipFill>
        <p:spPr>
          <a:xfrm>
            <a:off x="434500" y="1024562"/>
            <a:ext cx="4378174" cy="322668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4"/>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01" name="Google Shape;101;p14"/>
          <p:cNvSpPr txBox="1"/>
          <p:nvPr/>
        </p:nvSpPr>
        <p:spPr>
          <a:xfrm>
            <a:off x="0" y="0"/>
            <a:ext cx="5323500" cy="52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rgbClr val="861119"/>
                </a:solidFill>
              </a:rPr>
              <a:t>Model Window:</a:t>
            </a:r>
            <a:endParaRPr b="1" sz="2800">
              <a:solidFill>
                <a:srgbClr val="861119"/>
              </a:solidFill>
            </a:endParaRPr>
          </a:p>
        </p:txBody>
      </p:sp>
      <p:pic>
        <p:nvPicPr>
          <p:cNvPr id="102" name="Google Shape;102;p14"/>
          <p:cNvPicPr preferRelativeResize="0"/>
          <p:nvPr/>
        </p:nvPicPr>
        <p:blipFill>
          <a:blip r:embed="rId3">
            <a:alphaModFix/>
          </a:blip>
          <a:stretch>
            <a:fillRect/>
          </a:stretch>
        </p:blipFill>
        <p:spPr>
          <a:xfrm>
            <a:off x="4566350" y="833700"/>
            <a:ext cx="3903968" cy="3854675"/>
          </a:xfrm>
          <a:prstGeom prst="rect">
            <a:avLst/>
          </a:prstGeom>
          <a:noFill/>
          <a:ln>
            <a:noFill/>
          </a:ln>
        </p:spPr>
      </p:pic>
      <p:pic>
        <p:nvPicPr>
          <p:cNvPr id="103" name="Google Shape;103;p14"/>
          <p:cNvPicPr preferRelativeResize="0"/>
          <p:nvPr/>
        </p:nvPicPr>
        <p:blipFill>
          <a:blip r:embed="rId4">
            <a:alphaModFix/>
          </a:blip>
          <a:stretch>
            <a:fillRect/>
          </a:stretch>
        </p:blipFill>
        <p:spPr>
          <a:xfrm>
            <a:off x="784951" y="619135"/>
            <a:ext cx="2889450" cy="42837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5"/>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10" name="Google Shape;110;p15"/>
          <p:cNvSpPr txBox="1"/>
          <p:nvPr/>
        </p:nvSpPr>
        <p:spPr>
          <a:xfrm>
            <a:off x="0" y="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rgbClr val="861119"/>
                </a:solidFill>
              </a:rPr>
              <a:t>System Specifications</a:t>
            </a:r>
            <a:endParaRPr b="1" sz="2800">
              <a:solidFill>
                <a:srgbClr val="861119"/>
              </a:solidFill>
            </a:endParaRPr>
          </a:p>
        </p:txBody>
      </p:sp>
      <p:sp>
        <p:nvSpPr>
          <p:cNvPr id="111" name="Google Shape;111;p15"/>
          <p:cNvSpPr txBox="1"/>
          <p:nvPr/>
        </p:nvSpPr>
        <p:spPr>
          <a:xfrm>
            <a:off x="0" y="597700"/>
            <a:ext cx="9144000" cy="4136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US" sz="1200">
                <a:solidFill>
                  <a:schemeClr val="dk1"/>
                </a:solidFill>
                <a:latin typeface="Times New Roman"/>
                <a:ea typeface="Times New Roman"/>
                <a:cs typeface="Times New Roman"/>
                <a:sym typeface="Times New Roman"/>
              </a:rPr>
              <a:t>The Active Window Subsystems consisting of the Network Master Controller, IoT/Phone Application, and the Motor Module will meet or exceed the following specifications: </a:t>
            </a:r>
            <a:endParaRPr sz="1200">
              <a:solidFill>
                <a:schemeClr val="dk1"/>
              </a:solidFill>
              <a:latin typeface="Times New Roman"/>
              <a:ea typeface="Times New Roman"/>
              <a:cs typeface="Times New Roman"/>
              <a:sym typeface="Times New Roman"/>
            </a:endParaRPr>
          </a:p>
          <a:p>
            <a:pPr indent="-304800" lvl="0" marL="457200" rtl="0" algn="l">
              <a:lnSpc>
                <a:spcPct val="150000"/>
              </a:lnSpc>
              <a:spcBef>
                <a:spcPts val="0"/>
              </a:spcBef>
              <a:spcAft>
                <a:spcPts val="0"/>
              </a:spcAft>
              <a:buClr>
                <a:schemeClr val="dk1"/>
              </a:buClr>
              <a:buSzPts val="1200"/>
              <a:buFont typeface="Times New Roman"/>
              <a:buAutoNum type="arabicParenR"/>
            </a:pPr>
            <a:r>
              <a:rPr lang="en-US" sz="1200">
                <a:solidFill>
                  <a:schemeClr val="dk1"/>
                </a:solidFill>
                <a:latin typeface="Times New Roman"/>
                <a:ea typeface="Times New Roman"/>
                <a:cs typeface="Times New Roman"/>
                <a:sym typeface="Times New Roman"/>
              </a:rPr>
              <a:t>Capable of receiving signals from Amazon Web Services (AWS) for direct communication between the user and the rest of the system.</a:t>
            </a:r>
            <a:endParaRPr sz="1200">
              <a:solidFill>
                <a:schemeClr val="dk1"/>
              </a:solidFill>
              <a:latin typeface="Times New Roman"/>
              <a:ea typeface="Times New Roman"/>
              <a:cs typeface="Times New Roman"/>
              <a:sym typeface="Times New Roman"/>
            </a:endParaRPr>
          </a:p>
          <a:p>
            <a:pPr indent="-304800" lvl="0" marL="457200" rtl="0" algn="l">
              <a:lnSpc>
                <a:spcPct val="150000"/>
              </a:lnSpc>
              <a:spcBef>
                <a:spcPts val="0"/>
              </a:spcBef>
              <a:spcAft>
                <a:spcPts val="0"/>
              </a:spcAft>
              <a:buClr>
                <a:schemeClr val="dk1"/>
              </a:buClr>
              <a:buSzPts val="1200"/>
              <a:buFont typeface="Times New Roman"/>
              <a:buAutoNum type="arabicParenR"/>
            </a:pPr>
            <a:r>
              <a:rPr lang="en-US" sz="1200">
                <a:solidFill>
                  <a:schemeClr val="dk1"/>
                </a:solidFill>
                <a:latin typeface="Times New Roman"/>
                <a:ea typeface="Times New Roman"/>
                <a:cs typeface="Times New Roman"/>
                <a:sym typeface="Times New Roman"/>
              </a:rPr>
              <a:t>Capable of transmitting commands from the Android Application through AWS to the Network Master Controller that drives a stepper motor driver, which in turn adjusts a window. </a:t>
            </a:r>
            <a:endParaRPr sz="1200">
              <a:solidFill>
                <a:schemeClr val="dk1"/>
              </a:solidFill>
              <a:latin typeface="Times New Roman"/>
              <a:ea typeface="Times New Roman"/>
              <a:cs typeface="Times New Roman"/>
              <a:sym typeface="Times New Roman"/>
            </a:endParaRPr>
          </a:p>
          <a:p>
            <a:pPr indent="-304800" lvl="0" marL="457200" rtl="0" algn="l">
              <a:lnSpc>
                <a:spcPct val="150000"/>
              </a:lnSpc>
              <a:spcBef>
                <a:spcPts val="0"/>
              </a:spcBef>
              <a:spcAft>
                <a:spcPts val="0"/>
              </a:spcAft>
              <a:buClr>
                <a:schemeClr val="dk1"/>
              </a:buClr>
              <a:buSzPts val="1200"/>
              <a:buFont typeface="Times New Roman"/>
              <a:buAutoNum type="arabicParenR"/>
            </a:pPr>
            <a:r>
              <a:rPr lang="en-US" sz="1200">
                <a:solidFill>
                  <a:schemeClr val="dk1"/>
                </a:solidFill>
                <a:latin typeface="Times New Roman"/>
                <a:ea typeface="Times New Roman"/>
                <a:cs typeface="Times New Roman"/>
                <a:sym typeface="Times New Roman"/>
              </a:rPr>
              <a:t>User interaction via an Android Phone Application that transmits data via AWS to the controllers. This Application will include a user interface to control and monitor window status.</a:t>
            </a:r>
            <a:endParaRPr sz="1200">
              <a:solidFill>
                <a:schemeClr val="dk1"/>
              </a:solidFill>
              <a:latin typeface="Times New Roman"/>
              <a:ea typeface="Times New Roman"/>
              <a:cs typeface="Times New Roman"/>
              <a:sym typeface="Times New Roman"/>
            </a:endParaRPr>
          </a:p>
          <a:p>
            <a:pPr indent="-304800" lvl="0" marL="457200" rtl="0" algn="l">
              <a:lnSpc>
                <a:spcPct val="150000"/>
              </a:lnSpc>
              <a:spcBef>
                <a:spcPts val="0"/>
              </a:spcBef>
              <a:spcAft>
                <a:spcPts val="0"/>
              </a:spcAft>
              <a:buClr>
                <a:schemeClr val="dk1"/>
              </a:buClr>
              <a:buSzPts val="1200"/>
              <a:buFont typeface="Times New Roman"/>
              <a:buAutoNum type="arabicParenR"/>
            </a:pPr>
            <a:r>
              <a:rPr lang="en-US" sz="1200">
                <a:solidFill>
                  <a:schemeClr val="dk1"/>
                </a:solidFill>
                <a:latin typeface="Times New Roman"/>
                <a:ea typeface="Times New Roman"/>
                <a:cs typeface="Times New Roman"/>
                <a:sym typeface="Times New Roman"/>
              </a:rPr>
              <a:t>The </a:t>
            </a:r>
            <a:r>
              <a:rPr b="1" lang="en-US" sz="1200">
                <a:solidFill>
                  <a:schemeClr val="dk1"/>
                </a:solidFill>
                <a:latin typeface="Times New Roman"/>
                <a:ea typeface="Times New Roman"/>
                <a:cs typeface="Times New Roman"/>
                <a:sym typeface="Times New Roman"/>
              </a:rPr>
              <a:t>Motor Module’s</a:t>
            </a:r>
            <a:r>
              <a:rPr lang="en-US" sz="1200">
                <a:solidFill>
                  <a:schemeClr val="dk1"/>
                </a:solidFill>
                <a:latin typeface="Times New Roman"/>
                <a:ea typeface="Times New Roman"/>
                <a:cs typeface="Times New Roman"/>
                <a:sym typeface="Times New Roman"/>
              </a:rPr>
              <a:t> size is at least 14cm x 8cm in order to maximize installation in a home. </a:t>
            </a:r>
            <a:endParaRPr sz="1200">
              <a:solidFill>
                <a:schemeClr val="dk1"/>
              </a:solidFill>
              <a:latin typeface="Times New Roman"/>
              <a:ea typeface="Times New Roman"/>
              <a:cs typeface="Times New Roman"/>
              <a:sym typeface="Times New Roman"/>
            </a:endParaRPr>
          </a:p>
          <a:p>
            <a:pPr indent="-304800" lvl="0" marL="457200" rtl="0" algn="l">
              <a:lnSpc>
                <a:spcPct val="150000"/>
              </a:lnSpc>
              <a:spcBef>
                <a:spcPts val="0"/>
              </a:spcBef>
              <a:spcAft>
                <a:spcPts val="0"/>
              </a:spcAft>
              <a:buClr>
                <a:schemeClr val="dk1"/>
              </a:buClr>
              <a:buSzPts val="1200"/>
              <a:buFont typeface="Times New Roman"/>
              <a:buAutoNum type="arabicParenR"/>
            </a:pPr>
            <a:r>
              <a:rPr lang="en-US" sz="1200">
                <a:solidFill>
                  <a:schemeClr val="dk1"/>
                </a:solidFill>
                <a:latin typeface="Times New Roman"/>
                <a:ea typeface="Times New Roman"/>
                <a:cs typeface="Times New Roman"/>
                <a:sym typeface="Times New Roman"/>
              </a:rPr>
              <a:t>DC Stepper Motor and Driver,  will utilize a 24V power supply and use a pulley system solution that can adjust the window via commands. This pulley system will physically lower and raise the test window once it receives the proper command. </a:t>
            </a:r>
            <a:endParaRPr sz="1200">
              <a:solidFill>
                <a:schemeClr val="dk1"/>
              </a:solidFill>
              <a:latin typeface="Times New Roman"/>
              <a:ea typeface="Times New Roman"/>
              <a:cs typeface="Times New Roman"/>
              <a:sym typeface="Times New Roman"/>
            </a:endParaRPr>
          </a:p>
          <a:p>
            <a:pPr indent="-304800" lvl="0" marL="457200" rtl="0" algn="l">
              <a:lnSpc>
                <a:spcPct val="150000"/>
              </a:lnSpc>
              <a:spcBef>
                <a:spcPts val="0"/>
              </a:spcBef>
              <a:spcAft>
                <a:spcPts val="0"/>
              </a:spcAft>
              <a:buClr>
                <a:schemeClr val="dk1"/>
              </a:buClr>
              <a:buSzPts val="1200"/>
              <a:buFont typeface="Times New Roman"/>
              <a:buAutoNum type="arabicParenR"/>
            </a:pPr>
            <a:r>
              <a:rPr lang="en-US" sz="1200">
                <a:solidFill>
                  <a:schemeClr val="dk1"/>
                </a:solidFill>
                <a:latin typeface="Times New Roman"/>
                <a:ea typeface="Times New Roman"/>
                <a:cs typeface="Times New Roman"/>
                <a:sym typeface="Times New Roman"/>
              </a:rPr>
              <a:t>In addition, there will also be a manual override switch for the test window that is capable of bypassing the Android Application and will raise or lower the window when it is flipped. </a:t>
            </a:r>
            <a:endParaRPr sz="1200">
              <a:solidFill>
                <a:schemeClr val="dk1"/>
              </a:solidFill>
              <a:latin typeface="Times New Roman"/>
              <a:ea typeface="Times New Roman"/>
              <a:cs typeface="Times New Roman"/>
              <a:sym typeface="Times New Roman"/>
            </a:endParaRPr>
          </a:p>
          <a:p>
            <a:pPr indent="-304800" lvl="0" marL="457200" rtl="0" algn="l">
              <a:lnSpc>
                <a:spcPct val="150000"/>
              </a:lnSpc>
              <a:spcBef>
                <a:spcPts val="0"/>
              </a:spcBef>
              <a:spcAft>
                <a:spcPts val="0"/>
              </a:spcAft>
              <a:buClr>
                <a:schemeClr val="dk1"/>
              </a:buClr>
              <a:buSzPts val="1200"/>
              <a:buFont typeface="Times New Roman"/>
              <a:buAutoNum type="arabicParenR"/>
            </a:pPr>
            <a:r>
              <a:rPr lang="en-US" sz="1200">
                <a:solidFill>
                  <a:schemeClr val="dk1"/>
                </a:solidFill>
                <a:latin typeface="Times New Roman"/>
                <a:ea typeface="Times New Roman"/>
                <a:cs typeface="Times New Roman"/>
                <a:sym typeface="Times New Roman"/>
              </a:rPr>
              <a:t>In the event of external network failure, the Android Application is capable of sending commands to the Network Master Controller </a:t>
            </a:r>
            <a:r>
              <a:rPr b="1" lang="en-US" sz="1200">
                <a:solidFill>
                  <a:schemeClr val="dk1"/>
                </a:solidFill>
                <a:latin typeface="Times New Roman"/>
                <a:ea typeface="Times New Roman"/>
                <a:cs typeface="Times New Roman"/>
                <a:sym typeface="Times New Roman"/>
              </a:rPr>
              <a:t>if they are on the same network. </a:t>
            </a:r>
            <a:endParaRPr b="1" sz="12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6"/>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18" name="Google Shape;118;p16"/>
          <p:cNvSpPr txBox="1"/>
          <p:nvPr/>
        </p:nvSpPr>
        <p:spPr>
          <a:xfrm>
            <a:off x="0" y="0"/>
            <a:ext cx="5950500" cy="63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rgbClr val="861119"/>
                </a:solidFill>
              </a:rPr>
              <a:t>Updated </a:t>
            </a:r>
            <a:r>
              <a:rPr b="1" lang="en-US" sz="2800">
                <a:solidFill>
                  <a:srgbClr val="861119"/>
                </a:solidFill>
              </a:rPr>
              <a:t>Hardware Block Diagram</a:t>
            </a:r>
            <a:endParaRPr b="1" sz="2800">
              <a:solidFill>
                <a:srgbClr val="861119"/>
              </a:solidFill>
            </a:endParaRPr>
          </a:p>
        </p:txBody>
      </p:sp>
      <p:pic>
        <p:nvPicPr>
          <p:cNvPr id="119" name="Google Shape;119;p16"/>
          <p:cNvPicPr preferRelativeResize="0"/>
          <p:nvPr/>
        </p:nvPicPr>
        <p:blipFill>
          <a:blip r:embed="rId3">
            <a:alphaModFix/>
          </a:blip>
          <a:stretch>
            <a:fillRect/>
          </a:stretch>
        </p:blipFill>
        <p:spPr>
          <a:xfrm>
            <a:off x="1924825" y="499525"/>
            <a:ext cx="5294351" cy="44633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Plaza">
      <a:dk1>
        <a:srgbClr val="000000"/>
      </a:dk1>
      <a:lt1>
        <a:srgbClr val="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