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334E8A-267B-4E16-A0BC-42D82E198AD1}">
  <a:tblStyle styleId="{FB334E8A-267B-4E16-A0BC-42D82E198AD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22CC25E-6790-4043-B3CC-4890CCC05DC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c99c299d17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68" name="Google Shape;68;gc99c299d1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c99c299d17_0_2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c99c299d17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Connor</a:t>
            </a:r>
            <a:endParaRPr sz="1400"/>
          </a:p>
          <a:p>
            <a:pPr indent="0" lvl="0" marL="0" rtl="0" algn="l">
              <a:spcBef>
                <a:spcPts val="0"/>
              </a:spcBef>
              <a:spcAft>
                <a:spcPts val="0"/>
              </a:spcAft>
              <a:buNone/>
            </a:pPr>
            <a:r>
              <a:rPr lang="en" sz="1400"/>
              <a:t>-So starting from left to right we have the Android app that is used as the user interface with the system and is able to control the system by either</a:t>
            </a:r>
            <a:endParaRPr sz="1400"/>
          </a:p>
          <a:p>
            <a:pPr indent="-330200" lvl="0" marL="457200" rtl="0" algn="l">
              <a:spcBef>
                <a:spcPts val="0"/>
              </a:spcBef>
              <a:spcAft>
                <a:spcPts val="0"/>
              </a:spcAft>
              <a:buSzPts val="1600"/>
              <a:buChar char="-"/>
            </a:pPr>
            <a:r>
              <a:rPr lang="en" sz="1400"/>
              <a:t>AWS cloud which allows for world wide control and mo</a:t>
            </a:r>
            <a:r>
              <a:rPr lang="en" sz="1400"/>
              <a:t>nitoring of the window</a:t>
            </a:r>
            <a:endParaRPr sz="1400"/>
          </a:p>
          <a:p>
            <a:pPr indent="-330200" lvl="0" marL="457200" rtl="0" algn="l">
              <a:spcBef>
                <a:spcPts val="0"/>
              </a:spcBef>
              <a:spcAft>
                <a:spcPts val="0"/>
              </a:spcAft>
              <a:buClr>
                <a:schemeClr val="dk1"/>
              </a:buClr>
              <a:buSzPts val="1600"/>
              <a:buChar char="-"/>
            </a:pPr>
            <a:r>
              <a:rPr lang="en" sz="1400"/>
              <a:t>Or if internet connection fails the app is still able to control the window locally through a wireless TCP/IP connection.</a:t>
            </a:r>
            <a:endParaRPr b="1" sz="1400"/>
          </a:p>
          <a:p>
            <a:pPr indent="0" lvl="0" marL="0" rtl="0" algn="l">
              <a:spcBef>
                <a:spcPts val="0"/>
              </a:spcBef>
              <a:spcAft>
                <a:spcPts val="0"/>
              </a:spcAft>
              <a:buNone/>
            </a:pPr>
            <a:r>
              <a:rPr lang="en" sz="1400"/>
              <a:t> </a:t>
            </a:r>
            <a:endParaRPr sz="1400"/>
          </a:p>
          <a:p>
            <a:pPr indent="0" lvl="0" marL="0" rtl="0" algn="l">
              <a:spcBef>
                <a:spcPts val="0"/>
              </a:spcBef>
              <a:spcAft>
                <a:spcPts val="0"/>
              </a:spcAft>
              <a:buNone/>
            </a:pPr>
            <a:r>
              <a:rPr lang="en" sz="1400"/>
              <a:t>-Moving to the right we have the NMC which is the xmc4800 that is able to connect and receive the commands through wifi.</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-Continuing down there is the MotorModule which is the PCB we designed and this communicates via CAN with the NetworkMasterController</a:t>
            </a:r>
            <a:endParaRPr sz="1400"/>
          </a:p>
          <a:p>
            <a:pPr indent="457200" lvl="0" marL="0" rtl="0" algn="l">
              <a:spcBef>
                <a:spcPts val="0"/>
              </a:spcBef>
              <a:spcAft>
                <a:spcPts val="0"/>
              </a:spcAft>
              <a:buNone/>
            </a:pPr>
            <a:r>
              <a:rPr lang="en" sz="1400"/>
              <a:t>-Connected to this via GPIO we have a localized switch used to operate the window manually, limit switches located on the top and bottom of the window used for a homing algorithm. Then finally the motor driver with is used to drive the motor.  </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8" name="Google Shape;168;gc99c299d17_0_29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99c299d17_0_3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99c299d17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400"/>
          </a:p>
          <a:p>
            <a:pPr indent="0" lvl="0" marL="0" rtl="0" algn="l">
              <a:spcBef>
                <a:spcPts val="0"/>
              </a:spcBef>
              <a:spcAft>
                <a:spcPts val="0"/>
              </a:spcAft>
              <a:buNone/>
            </a:pPr>
            <a:r>
              <a:rPr lang="en" sz="1400"/>
              <a:t>Connor</a:t>
            </a:r>
            <a:endParaRPr sz="1400"/>
          </a:p>
          <a:p>
            <a:pPr indent="-330200" lvl="0" marL="457200" rtl="0" algn="l">
              <a:spcBef>
                <a:spcPts val="0"/>
              </a:spcBef>
              <a:spcAft>
                <a:spcPts val="0"/>
              </a:spcAft>
              <a:buSzPts val="1600"/>
              <a:buChar char="-"/>
            </a:pPr>
            <a:r>
              <a:rPr lang="en" sz="1400"/>
              <a:t>So again starting at the App on the left, it can communicate with AWS cloud via Wifi </a:t>
            </a:r>
            <a:endParaRPr sz="1400"/>
          </a:p>
          <a:p>
            <a:pPr indent="-330200" lvl="0" marL="457200" rtl="0" algn="l">
              <a:spcBef>
                <a:spcPts val="0"/>
              </a:spcBef>
              <a:spcAft>
                <a:spcPts val="0"/>
              </a:spcAft>
              <a:buSzPts val="1600"/>
              <a:buChar char="-"/>
            </a:pPr>
            <a:r>
              <a:rPr lang="en" sz="1400"/>
              <a:t>and as mentioned before can also directly connect</a:t>
            </a:r>
            <a:endParaRPr sz="1400"/>
          </a:p>
          <a:p>
            <a:pPr indent="-330200" lvl="0" marL="457200" rtl="0" algn="l">
              <a:spcBef>
                <a:spcPts val="0"/>
              </a:spcBef>
              <a:spcAft>
                <a:spcPts val="0"/>
              </a:spcAft>
              <a:buSzPts val="1600"/>
              <a:buChar char="-"/>
            </a:pPr>
            <a:r>
              <a:rPr lang="en" sz="1400"/>
              <a:t>Moving on to the AWS cloud</a:t>
            </a:r>
            <a:endParaRPr sz="1400"/>
          </a:p>
          <a:p>
            <a:pPr indent="-330200" lvl="1" marL="914400" rtl="0" algn="l">
              <a:spcBef>
                <a:spcPts val="0"/>
              </a:spcBef>
              <a:spcAft>
                <a:spcPts val="0"/>
              </a:spcAft>
              <a:buSzPts val="1600"/>
              <a:buChar char="-"/>
            </a:pPr>
            <a:r>
              <a:rPr lang="en" sz="1400"/>
              <a:t>inside this we take advantage of a Publish&amp;Subscribe message stream</a:t>
            </a:r>
            <a:endParaRPr sz="1400"/>
          </a:p>
          <a:p>
            <a:pPr indent="-330200" lvl="1" marL="914400" rtl="0" algn="l">
              <a:spcBef>
                <a:spcPts val="0"/>
              </a:spcBef>
              <a:spcAft>
                <a:spcPts val="0"/>
              </a:spcAft>
              <a:buSzPts val="1600"/>
              <a:buChar char="-"/>
            </a:pPr>
            <a:r>
              <a:rPr lang="en" sz="1400"/>
              <a:t>Publishers send messages</a:t>
            </a:r>
            <a:endParaRPr sz="1400"/>
          </a:p>
          <a:p>
            <a:pPr indent="-330200" lvl="1" marL="914400" rtl="0" algn="l">
              <a:spcBef>
                <a:spcPts val="0"/>
              </a:spcBef>
              <a:spcAft>
                <a:spcPts val="0"/>
              </a:spcAft>
              <a:buSzPts val="1600"/>
              <a:buChar char="-"/>
            </a:pPr>
            <a:r>
              <a:rPr lang="en" sz="1400"/>
              <a:t>Subscribers get messages</a:t>
            </a:r>
            <a:endParaRPr sz="1400"/>
          </a:p>
          <a:p>
            <a:pPr indent="-330200" lvl="0" marL="457200" rtl="0" algn="l">
              <a:spcBef>
                <a:spcPts val="0"/>
              </a:spcBef>
              <a:spcAft>
                <a:spcPts val="0"/>
              </a:spcAft>
              <a:buSzPts val="1600"/>
              <a:buChar char="-"/>
            </a:pPr>
            <a:r>
              <a:rPr lang="en" sz="1400"/>
              <a:t>On the NMC we are running a open Source version of FreeRTOS which is a real time operating system </a:t>
            </a:r>
            <a:endParaRPr sz="1400"/>
          </a:p>
          <a:p>
            <a:pPr indent="-330200" lvl="1" marL="914400" rtl="0" algn="l">
              <a:spcBef>
                <a:spcPts val="0"/>
              </a:spcBef>
              <a:spcAft>
                <a:spcPts val="0"/>
              </a:spcAft>
              <a:buSzPts val="1600"/>
              <a:buChar char="-"/>
            </a:pPr>
            <a:r>
              <a:rPr lang="en" sz="1400"/>
              <a:t>inside of this system there are two main components</a:t>
            </a:r>
            <a:endParaRPr sz="1400"/>
          </a:p>
          <a:p>
            <a:pPr indent="-330200" lvl="2" marL="1371600" rtl="0" algn="l">
              <a:spcBef>
                <a:spcPts val="0"/>
              </a:spcBef>
              <a:spcAft>
                <a:spcPts val="0"/>
              </a:spcAft>
              <a:buSzPts val="1600"/>
              <a:buChar char="-"/>
            </a:pPr>
            <a:r>
              <a:rPr lang="en" sz="1400"/>
              <a:t>AWS Message Handler, which is used to receive and transmit messages to AWS</a:t>
            </a:r>
            <a:endParaRPr sz="1400"/>
          </a:p>
          <a:p>
            <a:pPr indent="-317500" lvl="2" marL="1371600" rtl="0" algn="l">
              <a:spcBef>
                <a:spcPts val="0"/>
              </a:spcBef>
              <a:spcAft>
                <a:spcPts val="0"/>
              </a:spcAft>
              <a:buSzPts val="1400"/>
              <a:buChar char="-"/>
            </a:pPr>
            <a:r>
              <a:rPr lang="en" sz="1400"/>
              <a:t>As well as a TCP/IP message handler which transmits messages through Sockets</a:t>
            </a:r>
            <a:endParaRPr sz="1400"/>
          </a:p>
          <a:p>
            <a:pPr indent="-330200" lvl="2" marL="1371600" rtl="0" algn="l">
              <a:spcBef>
                <a:spcPts val="0"/>
              </a:spcBef>
              <a:spcAft>
                <a:spcPts val="0"/>
              </a:spcAft>
              <a:buSzPts val="1600"/>
              <a:buChar char="-"/>
            </a:pPr>
            <a:r>
              <a:rPr lang="en" sz="1400"/>
              <a:t>below that we have a software component for handling transmission and reception of  CAN messaging from the motor Module</a:t>
            </a:r>
            <a:endParaRPr sz="1400"/>
          </a:p>
          <a:p>
            <a:pPr indent="-330200" lvl="0" marL="457200" rtl="0" algn="l">
              <a:spcBef>
                <a:spcPts val="0"/>
              </a:spcBef>
              <a:spcAft>
                <a:spcPts val="0"/>
              </a:spcAft>
              <a:buSzPts val="1600"/>
              <a:buChar char="-"/>
            </a:pPr>
            <a:r>
              <a:rPr lang="en" sz="1400"/>
              <a:t>And finally on the Motor Module</a:t>
            </a:r>
            <a:endParaRPr sz="1400"/>
          </a:p>
          <a:p>
            <a:pPr indent="-330200" lvl="1" marL="914400" rtl="0" algn="l">
              <a:spcBef>
                <a:spcPts val="0"/>
              </a:spcBef>
              <a:spcAft>
                <a:spcPts val="0"/>
              </a:spcAft>
              <a:buSzPts val="1600"/>
              <a:buChar char="-"/>
            </a:pPr>
            <a:r>
              <a:rPr lang="en" sz="1400"/>
              <a:t>There is a similar software component the handle CAN messages</a:t>
            </a:r>
            <a:endParaRPr sz="1400"/>
          </a:p>
          <a:p>
            <a:pPr indent="-330200" lvl="1" marL="914400" rtl="0" algn="l">
              <a:spcBef>
                <a:spcPts val="0"/>
              </a:spcBef>
              <a:spcAft>
                <a:spcPts val="0"/>
              </a:spcAft>
              <a:buSzPts val="1600"/>
              <a:buChar char="-"/>
            </a:pPr>
            <a:r>
              <a:rPr lang="en" sz="1400"/>
              <a:t>As well as a component used to operate the Stepper Motor</a:t>
            </a:r>
            <a:endParaRPr sz="1400"/>
          </a:p>
        </p:txBody>
      </p:sp>
      <p:sp>
        <p:nvSpPr>
          <p:cNvPr id="177" name="Google Shape;177;gc99c299d17_0_33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c99c299d17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c99c299d17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Griff</a:t>
            </a:r>
            <a:endParaRPr/>
          </a:p>
          <a:p>
            <a:pPr indent="0" lvl="0" marL="0" rtl="0" algn="l">
              <a:lnSpc>
                <a:spcPct val="115000"/>
              </a:lnSpc>
              <a:spcBef>
                <a:spcPts val="0"/>
              </a:spcBef>
              <a:spcAft>
                <a:spcPts val="0"/>
              </a:spcAft>
              <a:buClr>
                <a:schemeClr val="dk1"/>
              </a:buClr>
              <a:buSzPts val="1100"/>
              <a:buFont typeface="Arial"/>
              <a:buNone/>
            </a:pPr>
            <a:r>
              <a:rPr b="1" lang="en" u="sng">
                <a:solidFill>
                  <a:schemeClr val="dk1"/>
                </a:solidFill>
              </a:rPr>
              <a:t>Schematic</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for our teams PCB schematic design created on Altium Designer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Our schematic is broken down into four different parts that wire together to create a PCB board with the functionalities needed of an XMC4200 microcontroller, as well as an A4988 Stepper motor driver.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part of the schematic shown within the green outline, is the XMC4200’s integrated circuit chip and two Crystal oscillators, that act as clocks for the chip.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
                <a:solidFill>
                  <a:schemeClr val="dk1"/>
                </a:solidFill>
              </a:rPr>
              <a:t>XMC4200 IC:</a:t>
            </a:r>
            <a:endParaRPr b="1">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The XMC4200 IC chip is the main part of the PCB, that provides the needed functionalities to connect each of the other parts together through its CAN, GPIO, power, and other valuable pinouts.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Within this part of the PCB there also is a pin header connected to the GPIO pins on the XMC4200 chip, in order to provide input/output communication for the sensing buttons, which track the exact location of the window, as well as the manual override switch</a:t>
            </a:r>
            <a:endParaRPr>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Crystal Oscillators</a:t>
            </a:r>
            <a:endParaRPr b="1">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The two Crystal oscillators provide the clock signals that are needed for synchronization of the internal operations on the board, such as governing the speed at which the processor executes instructions and other necessary functions for the board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part of the schematic shown within the blue outline, is the CANBus Transceivers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These transceivers connect to the CAN communication pinouts on the XMC4200 IC, which allows for the XMC4200 and PCB to receive and interpret commands from the Network Master controller via CANBus communication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part of the schematic shown within the black is the A4988 Motor Driver integrated circuit chip, which has the same functionalities as the A4988 Driver we purchased on our breakout board</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This Driver IC connects to the GPIO, input/output pinouts, as well as the Post Width Modulation (PWM) pinouts on the XMC4200 IC, in order to receive the interpreted commands sent through the CANBus transceivers.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This Stepper Motor Driver Module then drives the Stepper motor connected  to the PCB to follow these commands, which moves the window to the desired location.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The part of the schematic shown within the red outline is the Power Converter, which allows the PCB to take in up to 56 Volts of power via a power supply, and can convert that supplied power down to 3.3 Volts.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This power converter is initially supplied with a 24 Volt power supply in our project, and the 24 Volt power line then connects to the A4988 Motor Driver IC in order to power the 24 Volt Stepper Motor</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At the same time the power converter, converts this 24 V power line down to exactly 3.3 volts, in order to power pretty much the rest of the PCB, including the 3 other sub parts mentioned: XMC4200 IC, the A4988 Driver IC, and the CANBus Transceivers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c99c299d17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c99c299d17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Griff</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en" u="sng">
                <a:solidFill>
                  <a:schemeClr val="dk1"/>
                </a:solidFill>
              </a:rPr>
              <a:t>3D PCB Design:</a:t>
            </a:r>
            <a:endParaRPr b="1" u="sng">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Once the schematic was finalized, I then imported the design over to the PCB board layout tool on Altium, where I organized the part positions and routed the connections between parts.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finalized board design is a two-layer Board that is about 13 cm by 8 cm, and will fit easily above our window design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have the blank PCB physically in hand as well as a Stencil that will make soldering the parts in their exact positions on the PCB easy.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7d8b0bd3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c7d8b0bd3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Griff</a:t>
            </a:r>
            <a:endParaRPr/>
          </a:p>
          <a:p>
            <a:pPr indent="0" lvl="0" marL="0" rtl="0" algn="l">
              <a:spcBef>
                <a:spcPts val="0"/>
              </a:spcBef>
              <a:spcAft>
                <a:spcPts val="0"/>
              </a:spcAft>
              <a:buNone/>
            </a:pPr>
            <a:r>
              <a:rPr lang="en"/>
              <a:t>Our PCB Compared to the Evaluation Board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c99c299d17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c99c299d17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Frank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d2d2b1725c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d2d2b1725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Frank</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purchases we have made so far are: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total expenses add up to $548.95, which still remain below our budget because we were granted a $50 increase in our budget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do not plan to have any future expenses at this point.</a:t>
            </a:r>
            <a:endParaRPr/>
          </a:p>
        </p:txBody>
      </p:sp>
      <p:sp>
        <p:nvSpPr>
          <p:cNvPr id="213" name="Google Shape;213;gd2d2b1725c_0_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c99c299d17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c99c299d17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Frank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d2a158e63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d2a158e63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Backup video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c99c299d17_0_7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c99c299d17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Griff</a:t>
            </a:r>
            <a:endParaRPr/>
          </a:p>
          <a:p>
            <a:pPr indent="0" lvl="0" marL="0" rtl="0" algn="l">
              <a:spcBef>
                <a:spcPts val="0"/>
              </a:spcBef>
              <a:spcAft>
                <a:spcPts val="0"/>
              </a:spcAft>
              <a:buNone/>
            </a:pPr>
            <a:r>
              <a:rPr lang="en"/>
              <a:t>End</a:t>
            </a:r>
            <a:endParaRPr/>
          </a:p>
        </p:txBody>
      </p:sp>
      <p:sp>
        <p:nvSpPr>
          <p:cNvPr id="232" name="Google Shape;232;gc99c299d17_0_74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c99c299d17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c99c299d1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p:txBody>
      </p:sp>
      <p:sp>
        <p:nvSpPr>
          <p:cNvPr id="78" name="Google Shape;78;gc99c299d17_0_4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ce21e7e4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ce21e7e4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Backup video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c99c299d17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c99c299d17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With climate change becoming ever more relevant, engineers from every discipline are scrambling to combat the issue. Through methods such as green energy technologies and reducing reliance on fossil fuels, our society has made significant progress. However, there is still much work to be done. The average home presents opportunities for countless improvements in energy conservation. In particular, heating and cooling of homes present the opportunity for many inefficiencies to be addressed, including the lack of automation of residential climate control. For instance, to account for temperature variances, an individual may choose to run power-hungry central air systems as opposed to simply making use of natural resources like opening a window to cool a home. However, a sufficiently smart home automation system could replace human negligence and laziness and utilize alternative energy saving options that take advantage of the existing features of homes. </a:t>
            </a:r>
            <a:endParaRPr/>
          </a:p>
        </p:txBody>
      </p:sp>
      <p:sp>
        <p:nvSpPr>
          <p:cNvPr id="86" name="Google Shape;86;gc99c299d17_0_9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c99c299d17_0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c99c299d17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we are focusing on the first step of creating these Smart Window systems, an end to end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Specifically we have allowed users to  interact with a window automation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talk about where we fall in with the window as a components of this total home automation</a:t>
            </a:r>
            <a:endParaRPr/>
          </a:p>
          <a:p>
            <a:pPr indent="0" lvl="0" marL="0" rtl="0" algn="l">
              <a:spcBef>
                <a:spcPts val="0"/>
              </a:spcBef>
              <a:spcAft>
                <a:spcPts val="0"/>
              </a:spcAft>
              <a:buNone/>
            </a:pPr>
            <a:r>
              <a:rPr lang="en"/>
              <a:t>on this component we are focusing on the communication underlying system </a:t>
            </a:r>
            <a:endParaRPr/>
          </a:p>
          <a:p>
            <a:pPr indent="0" lvl="0" marL="0" rtl="0" algn="l">
              <a:spcBef>
                <a:spcPts val="0"/>
              </a:spcBef>
              <a:spcAft>
                <a:spcPts val="0"/>
              </a:spcAft>
              <a:buNone/>
            </a:pPr>
            <a:r>
              <a:t/>
            </a:r>
            <a:endParaRPr/>
          </a:p>
        </p:txBody>
      </p:sp>
      <p:sp>
        <p:nvSpPr>
          <p:cNvPr id="96" name="Google Shape;96;gc99c299d17_0_13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c99c299d17_0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c99c299d17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Times New Roman"/>
                <a:ea typeface="Times New Roman"/>
                <a:cs typeface="Times New Roman"/>
                <a:sym typeface="Times New Roman"/>
              </a:rPr>
              <a:t>Jonathan</a:t>
            </a:r>
            <a:endParaRPr b="1">
              <a:latin typeface="Times New Roman"/>
              <a:ea typeface="Times New Roman"/>
              <a:cs typeface="Times New Roman"/>
              <a:sym typeface="Times New Roman"/>
            </a:endParaRPr>
          </a:p>
          <a:p>
            <a:pPr indent="0" lvl="0" marL="0" rtl="0" algn="l">
              <a:spcBef>
                <a:spcPts val="0"/>
              </a:spcBef>
              <a:spcAft>
                <a:spcPts val="0"/>
              </a:spcAft>
              <a:buNone/>
            </a:pPr>
            <a:r>
              <a:t/>
            </a:r>
            <a:endParaRPr b="1">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 sz="1500">
                <a:latin typeface="Times New Roman"/>
                <a:ea typeface="Times New Roman"/>
                <a:cs typeface="Times New Roman"/>
                <a:sym typeface="Times New Roman"/>
              </a:rPr>
              <a:t>Since windows are “dumb” we will attempt to make them more “active”, and consequently smarter, by allowing for remote operation of the window.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 sz="1500">
                <a:latin typeface="Times New Roman"/>
                <a:ea typeface="Times New Roman"/>
                <a:cs typeface="Times New Roman"/>
                <a:sym typeface="Times New Roman"/>
              </a:rPr>
              <a:t>In this system a phone application will allow for the user to interface with the system and operate the window.</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 sz="1500">
                <a:latin typeface="Times New Roman"/>
                <a:ea typeface="Times New Roman"/>
                <a:cs typeface="Times New Roman"/>
                <a:sym typeface="Times New Roman"/>
              </a:rPr>
              <a:t>In order to be able to control the window from anywhere, we can make use of the Cloud in order to facilitate communication.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 sz="1500">
                <a:latin typeface="Times New Roman"/>
                <a:ea typeface="Times New Roman"/>
                <a:cs typeface="Times New Roman"/>
                <a:sym typeface="Times New Roman"/>
              </a:rPr>
              <a:t>By using the Cloud, we can ensure that future Engineers can add additional features such as Machine Learning algorithms to adjust the home automatically.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 sz="1500">
                <a:latin typeface="Times New Roman"/>
                <a:ea typeface="Times New Roman"/>
                <a:cs typeface="Times New Roman"/>
                <a:sym typeface="Times New Roman"/>
              </a:rPr>
              <a:t>In the event that you cannot connect to the Cloud, we allow for the user to bypass the Cloud by two methods:</a:t>
            </a:r>
            <a:endParaRPr sz="1500">
              <a:latin typeface="Times New Roman"/>
              <a:ea typeface="Times New Roman"/>
              <a:cs typeface="Times New Roman"/>
              <a:sym typeface="Times New Roman"/>
            </a:endParaRPr>
          </a:p>
          <a:p>
            <a:pPr indent="-323850" lvl="0" marL="457200" rtl="0" algn="l">
              <a:lnSpc>
                <a:spcPct val="150000"/>
              </a:lnSpc>
              <a:spcBef>
                <a:spcPts val="0"/>
              </a:spcBef>
              <a:spcAft>
                <a:spcPts val="0"/>
              </a:spcAft>
              <a:buSzPts val="1500"/>
              <a:buFont typeface="Times New Roman"/>
              <a:buAutoNum type="arabicParenR"/>
            </a:pPr>
            <a:r>
              <a:rPr lang="en" sz="1500">
                <a:latin typeface="Times New Roman"/>
                <a:ea typeface="Times New Roman"/>
                <a:cs typeface="Times New Roman"/>
                <a:sym typeface="Times New Roman"/>
              </a:rPr>
              <a:t>A manual override switch that opens the window.</a:t>
            </a:r>
            <a:endParaRPr sz="1500">
              <a:latin typeface="Times New Roman"/>
              <a:ea typeface="Times New Roman"/>
              <a:cs typeface="Times New Roman"/>
              <a:sym typeface="Times New Roman"/>
            </a:endParaRPr>
          </a:p>
          <a:p>
            <a:pPr indent="-323850" lvl="0" marL="457200" rtl="0" algn="l">
              <a:lnSpc>
                <a:spcPct val="150000"/>
              </a:lnSpc>
              <a:spcBef>
                <a:spcPts val="0"/>
              </a:spcBef>
              <a:spcAft>
                <a:spcPts val="0"/>
              </a:spcAft>
              <a:buSzPts val="1500"/>
              <a:buFont typeface="Times New Roman"/>
              <a:buAutoNum type="arabicParenR"/>
            </a:pPr>
            <a:r>
              <a:rPr lang="en" sz="1500">
                <a:latin typeface="Times New Roman"/>
                <a:ea typeface="Times New Roman"/>
                <a:cs typeface="Times New Roman"/>
                <a:sym typeface="Times New Roman"/>
              </a:rPr>
              <a:t>A local connection between the phone and the window that still allows for you to adjust it.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t/>
            </a:r>
            <a:endParaRPr sz="1500">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 sz="1500">
                <a:latin typeface="Times New Roman"/>
                <a:ea typeface="Times New Roman"/>
                <a:cs typeface="Times New Roman"/>
                <a:sym typeface="Times New Roman"/>
              </a:rPr>
              <a:t>In order to interface with the Cloud, we also need a Network Master Controller to provide the interface between the interior network and exterior cloud infrastructure, as well as a Motor Module to actually perform the requested user commands. </a:t>
            </a:r>
            <a:endParaRPr>
              <a:latin typeface="Times New Roman"/>
              <a:ea typeface="Times New Roman"/>
              <a:cs typeface="Times New Roman"/>
              <a:sym typeface="Times New Roman"/>
            </a:endParaRPr>
          </a:p>
          <a:p>
            <a:pPr indent="0" lvl="0" marL="0" rtl="0" algn="l">
              <a:lnSpc>
                <a:spcPct val="150000"/>
              </a:lnSpc>
              <a:spcBef>
                <a:spcPts val="0"/>
              </a:spcBef>
              <a:spcAft>
                <a:spcPts val="0"/>
              </a:spcAft>
              <a:buClr>
                <a:schemeClr val="dk1"/>
              </a:buClr>
              <a:buSzPts val="1100"/>
              <a:buFont typeface="Arial"/>
              <a:buNone/>
            </a:pPr>
            <a:r>
              <a:t/>
            </a:r>
            <a:endParaRPr sz="1500">
              <a:latin typeface="Times New Roman"/>
              <a:ea typeface="Times New Roman"/>
              <a:cs typeface="Times New Roman"/>
              <a:sym typeface="Times New Roman"/>
            </a:endParaRPr>
          </a:p>
        </p:txBody>
      </p:sp>
      <p:sp>
        <p:nvSpPr>
          <p:cNvPr id="106" name="Google Shape;106;gc99c299d17_0_17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c99c299d17_0_4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c99c299d17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Jonathan</a:t>
            </a:r>
            <a:endParaRPr/>
          </a:p>
          <a:p>
            <a:pPr indent="0" lvl="0" marL="0" rtl="0" algn="l">
              <a:spcBef>
                <a:spcPts val="0"/>
              </a:spcBef>
              <a:spcAft>
                <a:spcPts val="0"/>
              </a:spcAft>
              <a:buNone/>
            </a:pPr>
            <a:r>
              <a:rPr lang="en"/>
              <a:t>These haven’t changed since CDR, but very quickly: </a:t>
            </a:r>
            <a:endParaRPr/>
          </a:p>
          <a:p>
            <a:pPr indent="0" lvl="0" marL="0" rtl="0" algn="l">
              <a:spcBef>
                <a:spcPts val="0"/>
              </a:spcBef>
              <a:spcAft>
                <a:spcPts val="0"/>
              </a:spcAft>
              <a:buNone/>
            </a:pPr>
            <a:r>
              <a:t/>
            </a:r>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Active Window Subsystems consisting of the Network Master Controller, IoT/Phone Application, and the Motor Module will meet or exceed the following specifications: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Capable of receiving signals from Amazon Web Services (AWS) for direct communication between the user and the rest of the system.</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Capable of transmitting commands from the Android Application through AWS to the Network Master Controller that drives a stepper motor driver, which in turn adjusts a window.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User interaction via an Android Phone Application that transmits data via AWS to the controllers. This Application will include a user interface to control and monitor window status.</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The Motor Module</a:t>
            </a:r>
            <a:r>
              <a:rPr b="1" lang="en" sz="1200">
                <a:solidFill>
                  <a:schemeClr val="dk1"/>
                </a:solidFill>
                <a:latin typeface="Times New Roman"/>
                <a:ea typeface="Times New Roman"/>
                <a:cs typeface="Times New Roman"/>
                <a:sym typeface="Times New Roman"/>
              </a:rPr>
              <a:t>’s</a:t>
            </a:r>
            <a:r>
              <a:rPr lang="en" sz="1200">
                <a:solidFill>
                  <a:schemeClr val="dk1"/>
                </a:solidFill>
                <a:latin typeface="Times New Roman"/>
                <a:ea typeface="Times New Roman"/>
                <a:cs typeface="Times New Roman"/>
                <a:sym typeface="Times New Roman"/>
              </a:rPr>
              <a:t> size is at least 14cm x 8cm in order to maximize installation in a home.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DC Stepper Motor and Driver,  will utilize a 24V power supply and use a pulley system solution that can adjust the window via commands. This pulley system will physically lower and raise the test window once it receives the proper command.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In addition, there will also be a manual override switch for the test window that is capable of bypassing the Android Application and will raise or lower the window when it is flipped.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 sz="1200">
                <a:solidFill>
                  <a:schemeClr val="dk1"/>
                </a:solidFill>
                <a:latin typeface="Times New Roman"/>
                <a:ea typeface="Times New Roman"/>
                <a:cs typeface="Times New Roman"/>
                <a:sym typeface="Times New Roman"/>
              </a:rPr>
              <a:t>In the event of external network failure, the Android Application is capable of sending commands to the Network Master Controller if they are on the same network. </a:t>
            </a:r>
            <a:endParaRPr sz="1200">
              <a:solidFill>
                <a:schemeClr val="dk1"/>
              </a:solidFill>
            </a:endParaRPr>
          </a:p>
          <a:p>
            <a:pPr indent="0" lvl="0" marL="0" rtl="0" algn="l">
              <a:spcBef>
                <a:spcPts val="0"/>
              </a:spcBef>
              <a:spcAft>
                <a:spcPts val="0"/>
              </a:spcAft>
              <a:buNone/>
            </a:pPr>
            <a:r>
              <a:t/>
            </a:r>
            <a:endParaRPr/>
          </a:p>
        </p:txBody>
      </p:sp>
      <p:sp>
        <p:nvSpPr>
          <p:cNvPr id="116" name="Google Shape;116;gc99c299d17_0_42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c99c299d17_0_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c99c299d17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a:p>
            <a:pPr indent="0" lvl="0" marL="0" rtl="0" algn="l">
              <a:spcBef>
                <a:spcPts val="0"/>
              </a:spcBef>
              <a:spcAft>
                <a:spcPts val="0"/>
              </a:spcAft>
              <a:buNone/>
            </a:pPr>
            <a:r>
              <a:rPr lang="en"/>
              <a:t>So before we get into specifics to get a better idea of what these components will look like, here is a mockup of the Physical system</a:t>
            </a:r>
            <a:endParaRPr/>
          </a:p>
          <a:p>
            <a:pPr indent="0" lvl="0" marL="0" rtl="0" algn="l">
              <a:spcBef>
                <a:spcPts val="0"/>
              </a:spcBef>
              <a:spcAft>
                <a:spcPts val="0"/>
              </a:spcAft>
              <a:buNone/>
            </a:pPr>
            <a:r>
              <a:rPr lang="en"/>
              <a:t>On the left there is an example of our system installed in a home with all the components located within the wall and a seamless installation to appear as a regular window</a:t>
            </a:r>
            <a:endParaRPr/>
          </a:p>
          <a:p>
            <a:pPr indent="0" lvl="0" marL="0" rtl="0" algn="l">
              <a:spcBef>
                <a:spcPts val="0"/>
              </a:spcBef>
              <a:spcAft>
                <a:spcPts val="0"/>
              </a:spcAft>
              <a:buNone/>
            </a:pPr>
            <a:r>
              <a:rPr lang="en"/>
              <a:t>And on the right is a zoomed in picture of the system located on the top of the window with some updates that I will explain on the next slide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1" name="Google Shape;131;gc99c299d17_0_21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c99c299d17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c99c299d17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Connor</a:t>
            </a:r>
            <a:endParaRPr i="1"/>
          </a:p>
          <a:p>
            <a:pPr indent="0" lvl="0" marL="0" rtl="0" algn="l">
              <a:spcBef>
                <a:spcPts val="0"/>
              </a:spcBef>
              <a:spcAft>
                <a:spcPts val="0"/>
              </a:spcAft>
              <a:buClr>
                <a:schemeClr val="dk1"/>
              </a:buClr>
              <a:buSzPts val="1100"/>
              <a:buFont typeface="Arial"/>
              <a:buNone/>
            </a:pPr>
            <a:r>
              <a:rPr lang="en"/>
              <a:t>So here we have the model window we made</a:t>
            </a:r>
            <a:endParaRPr/>
          </a:p>
          <a:p>
            <a:pPr indent="0" lvl="0" marL="0" rtl="0" algn="l">
              <a:spcBef>
                <a:spcPts val="0"/>
              </a:spcBef>
              <a:spcAft>
                <a:spcPts val="0"/>
              </a:spcAft>
              <a:buClr>
                <a:schemeClr val="dk1"/>
              </a:buClr>
              <a:buSzPts val="1100"/>
              <a:buFont typeface="Arial"/>
              <a:buNone/>
            </a:pPr>
            <a:r>
              <a:rPr lang="en"/>
              <a:t>The dimensions of the window are 18” wide 36” tall and 7” deep. The increase in dimensions was to encase the perimeter of the </a:t>
            </a:r>
            <a:r>
              <a:rPr lang="en"/>
              <a:t>window</a:t>
            </a:r>
            <a:r>
              <a:rPr lang="en"/>
              <a:t> with would to increase its structural strength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depth of the window I decided to use was based off the window in my room which is about 7” from the screen to the outside lip. The </a:t>
            </a:r>
            <a:r>
              <a:rPr lang="en"/>
              <a:t>height</a:t>
            </a:r>
            <a:r>
              <a:rPr lang="en"/>
              <a:t> and width of window were all based off the two pieces of </a:t>
            </a:r>
            <a:r>
              <a:rPr lang="en"/>
              <a:t>plexiglass that I had In my garage and just built the frame off of that. </a:t>
            </a:r>
            <a:r>
              <a:rPr lang="en"/>
              <a:t> </a:t>
            </a:r>
            <a:endParaRPr/>
          </a:p>
          <a:p>
            <a:pPr indent="0" lvl="0" marL="0" rtl="0" algn="l">
              <a:spcBef>
                <a:spcPts val="0"/>
              </a:spcBef>
              <a:spcAft>
                <a:spcPts val="0"/>
              </a:spcAft>
              <a:buClr>
                <a:schemeClr val="dk1"/>
              </a:buClr>
              <a:buSzPts val="1100"/>
              <a:buFont typeface="Arial"/>
              <a:buNone/>
            </a:pPr>
            <a:r>
              <a:rPr lang="en"/>
              <a:t>For hardware </a:t>
            </a:r>
            <a:endParaRPr/>
          </a:p>
          <a:p>
            <a:pPr indent="-298450" lvl="1" marL="457200" rtl="0" algn="l">
              <a:spcBef>
                <a:spcPts val="0"/>
              </a:spcBef>
              <a:spcAft>
                <a:spcPts val="0"/>
              </a:spcAft>
              <a:buClr>
                <a:schemeClr val="dk1"/>
              </a:buClr>
              <a:buSzPts val="1100"/>
              <a:buChar char="-"/>
            </a:pPr>
            <a:r>
              <a:rPr lang="en"/>
              <a:t>There are 6 pulleys in total, with one set of string attached to the top of the window and the other set attached to the bottom of the window.</a:t>
            </a:r>
            <a:endParaRPr/>
          </a:p>
          <a:p>
            <a:pPr indent="-298450" lvl="1" marL="457200" rtl="0" algn="l">
              <a:spcBef>
                <a:spcPts val="0"/>
              </a:spcBef>
              <a:spcAft>
                <a:spcPts val="0"/>
              </a:spcAft>
              <a:buClr>
                <a:schemeClr val="dk1"/>
              </a:buClr>
              <a:buSzPts val="1100"/>
              <a:buChar char="-"/>
            </a:pPr>
            <a:r>
              <a:rPr lang="en"/>
              <a:t>The second set of pulleys was to add downward force to the window aside from just gravity pulling it down.   </a:t>
            </a:r>
            <a:endParaRPr/>
          </a:p>
          <a:p>
            <a:pPr indent="-298450" lvl="1" marL="457200" rtl="0" algn="l">
              <a:spcBef>
                <a:spcPts val="0"/>
              </a:spcBef>
              <a:spcAft>
                <a:spcPts val="0"/>
              </a:spcAft>
              <a:buClr>
                <a:schemeClr val="dk1"/>
              </a:buClr>
              <a:buSzPts val="1100"/>
              <a:buChar char="-"/>
            </a:pPr>
            <a:r>
              <a:rPr lang="en"/>
              <a:t>The motor which is placed on the top of the </a:t>
            </a:r>
            <a:r>
              <a:rPr lang="en"/>
              <a:t>window</a:t>
            </a:r>
            <a:r>
              <a:rPr lang="en"/>
              <a:t> fits just within the dimensions of the window as shown on the right two images</a:t>
            </a:r>
            <a:endParaRPr/>
          </a:p>
          <a:p>
            <a:pPr indent="-298450" lvl="1" marL="457200" rtl="0" algn="l">
              <a:spcBef>
                <a:spcPts val="0"/>
              </a:spcBef>
              <a:spcAft>
                <a:spcPts val="0"/>
              </a:spcAft>
              <a:buClr>
                <a:schemeClr val="dk1"/>
              </a:buClr>
              <a:buSzPts val="1100"/>
              <a:buChar char="-"/>
            </a:pPr>
            <a:r>
              <a:rPr lang="en"/>
              <a:t>Limit </a:t>
            </a:r>
            <a:r>
              <a:rPr lang="en"/>
              <a:t>switches</a:t>
            </a:r>
            <a:r>
              <a:rPr lang="en"/>
              <a:t> placed at the start and end of the moving </a:t>
            </a:r>
            <a:r>
              <a:rPr lang="en"/>
              <a:t>window path which I will explain later </a:t>
            </a:r>
            <a:endParaRPr/>
          </a:p>
          <a:p>
            <a:pPr indent="-298450" lvl="1" marL="457200" rtl="0" algn="l">
              <a:spcBef>
                <a:spcPts val="0"/>
              </a:spcBef>
              <a:spcAft>
                <a:spcPts val="0"/>
              </a:spcAft>
              <a:buClr>
                <a:schemeClr val="dk1"/>
              </a:buClr>
              <a:buSzPts val="1100"/>
              <a:buChar char="-"/>
            </a:pPr>
            <a:r>
              <a:rPr lang="en"/>
              <a:t>And finally in the middle is our pcb placed within the window frame to </a:t>
            </a:r>
            <a:r>
              <a:rPr lang="en"/>
              <a:t>conceal the pcb along with most of the wires aside from the necessary ones that need to exit the window</a:t>
            </a:r>
            <a:r>
              <a:rPr lang="en"/>
              <a:t> </a:t>
            </a:r>
            <a:endParaRPr/>
          </a:p>
          <a:p>
            <a:pPr indent="-298450" lvl="1" marL="457200" rtl="0" algn="l">
              <a:spcBef>
                <a:spcPts val="0"/>
              </a:spcBef>
              <a:spcAft>
                <a:spcPts val="0"/>
              </a:spcAft>
              <a:buClr>
                <a:schemeClr val="dk1"/>
              </a:buClr>
              <a:buSzPts val="1100"/>
              <a:buChar char="-"/>
            </a:pPr>
            <a:r>
              <a:t/>
            </a:r>
            <a:endParaRPr/>
          </a:p>
          <a:p>
            <a:pPr indent="0" lvl="0" marL="0" rtl="0" algn="l">
              <a:spcBef>
                <a:spcPts val="0"/>
              </a:spcBef>
              <a:spcAft>
                <a:spcPts val="0"/>
              </a:spcAft>
              <a:buNone/>
            </a:pPr>
            <a:r>
              <a:t/>
            </a:r>
            <a:endParaRPr/>
          </a:p>
        </p:txBody>
      </p:sp>
      <p:sp>
        <p:nvSpPr>
          <p:cNvPr id="141" name="Google Shape;141;gc99c299d17_0_25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03a072de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d03a072de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also calculated some of the specifications of the motor we </a:t>
            </a:r>
            <a:r>
              <a:rPr lang="en"/>
              <a:t>used</a:t>
            </a:r>
            <a:r>
              <a:rPr lang="en"/>
              <a:t> in our system to get a better understanding of how much this motor can support given our pulley design.</a:t>
            </a:r>
            <a:endParaRPr/>
          </a:p>
          <a:p>
            <a:pPr indent="-298450" lvl="0" marL="457200" rtl="0" algn="l">
              <a:spcBef>
                <a:spcPts val="0"/>
              </a:spcBef>
              <a:spcAft>
                <a:spcPts val="0"/>
              </a:spcAft>
              <a:buSzPts val="1100"/>
              <a:buChar char="-"/>
            </a:pPr>
            <a:r>
              <a:rPr lang="en"/>
              <a:t>The motor with the custom designed axcel we made can hold up to 9.46kg, however conventionally only 70% of this value is marked as the comfortable limit to not risk burning out the motor. The dynamic </a:t>
            </a:r>
            <a:r>
              <a:rPr lang="en"/>
              <a:t>window</a:t>
            </a:r>
            <a:r>
              <a:rPr lang="en"/>
              <a:t> </a:t>
            </a:r>
            <a:r>
              <a:rPr lang="en"/>
              <a:t>pane</a:t>
            </a:r>
            <a:r>
              <a:rPr lang="en"/>
              <a:t> in our design weighed in at less than 1kg so the motor was more than enough to </a:t>
            </a:r>
            <a:r>
              <a:rPr lang="en"/>
              <a:t>support</a:t>
            </a:r>
            <a:r>
              <a:rPr lang="en"/>
              <a:t> our model.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B">
  <p:cSld name="Title Slide_B">
    <p:bg>
      <p:bgPr>
        <a:solidFill>
          <a:schemeClr val="lt1"/>
        </a:solidFill>
      </p:bgPr>
    </p:bg>
    <p:spTree>
      <p:nvGrpSpPr>
        <p:cNvPr id="50" name="Shape 50"/>
        <p:cNvGrpSpPr/>
        <p:nvPr/>
      </p:nvGrpSpPr>
      <p:grpSpPr>
        <a:xfrm>
          <a:off x="0" y="0"/>
          <a:ext cx="0" cy="0"/>
          <a:chOff x="0" y="0"/>
          <a:chExt cx="0" cy="0"/>
        </a:xfrm>
      </p:grpSpPr>
      <p:pic>
        <p:nvPicPr>
          <p:cNvPr descr="15-0192_MG_1898-Edit.jpg" id="51" name="Google Shape;51;p13"/>
          <p:cNvPicPr preferRelativeResize="0"/>
          <p:nvPr/>
        </p:nvPicPr>
        <p:blipFill rotWithShape="1">
          <a:blip r:embed="rId2">
            <a:alphaModFix/>
          </a:blip>
          <a:srcRect b="0" l="0" r="0" t="0"/>
          <a:stretch/>
        </p:blipFill>
        <p:spPr>
          <a:xfrm>
            <a:off x="0" y="0"/>
            <a:ext cx="9144000" cy="5148072"/>
          </a:xfrm>
          <a:prstGeom prst="rect">
            <a:avLst/>
          </a:prstGeom>
          <a:noFill/>
          <a:ln>
            <a:noFill/>
          </a:ln>
        </p:spPr>
      </p:pic>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52" name="Shape 52"/>
        <p:cNvGrpSpPr/>
        <p:nvPr/>
      </p:nvGrpSpPr>
      <p:grpSpPr>
        <a:xfrm>
          <a:off x="0" y="0"/>
          <a:ext cx="0" cy="0"/>
          <a:chOff x="0" y="0"/>
          <a:chExt cx="0" cy="0"/>
        </a:xfrm>
      </p:grpSpPr>
      <p:sp>
        <p:nvSpPr>
          <p:cNvPr id="53" name="Google Shape;53;p14"/>
          <p:cNvSpPr txBox="1"/>
          <p:nvPr>
            <p:ph type="title"/>
          </p:nvPr>
        </p:nvSpPr>
        <p:spPr>
          <a:xfrm>
            <a:off x="443320" y="327040"/>
            <a:ext cx="7317000" cy="857400"/>
          </a:xfrm>
          <a:prstGeom prst="rect">
            <a:avLst/>
          </a:prstGeom>
          <a:noFill/>
          <a:ln>
            <a:noFill/>
          </a:ln>
        </p:spPr>
        <p:txBody>
          <a:bodyPr anchorCtr="0" anchor="b" bIns="91425" lIns="91425" spcFirstLastPara="1" rIns="91425" wrap="square" tIns="91425">
            <a:norm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4" name="Google Shape;54;p14"/>
          <p:cNvSpPr/>
          <p:nvPr/>
        </p:nvSpPr>
        <p:spPr>
          <a:xfrm>
            <a:off x="5946223" y="0"/>
            <a:ext cx="3197700" cy="545100"/>
          </a:xfrm>
          <a:prstGeom prst="rect">
            <a:avLst/>
          </a:prstGeom>
          <a:solidFill>
            <a:srgbClr val="661023"/>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55" name="Google Shape;55;p14"/>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56" name="Google Shape;56;p14"/>
          <p:cNvSpPr/>
          <p:nvPr/>
        </p:nvSpPr>
        <p:spPr>
          <a:xfrm>
            <a:off x="1" y="5016499"/>
            <a:ext cx="9144000" cy="126900"/>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57" name="Google Shape;57;p14"/>
          <p:cNvSpPr/>
          <p:nvPr/>
        </p:nvSpPr>
        <p:spPr>
          <a:xfrm>
            <a:off x="1" y="4953000"/>
            <a:ext cx="9144000" cy="63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58" name="Google Shape;58;p14"/>
          <p:cNvSpPr txBox="1"/>
          <p:nvPr>
            <p:ph idx="1" type="body"/>
          </p:nvPr>
        </p:nvSpPr>
        <p:spPr>
          <a:xfrm>
            <a:off x="386720" y="1303788"/>
            <a:ext cx="7986000" cy="3288300"/>
          </a:xfrm>
          <a:prstGeom prst="rect">
            <a:avLst/>
          </a:prstGeom>
          <a:noFill/>
          <a:ln>
            <a:noFill/>
          </a:ln>
        </p:spPr>
        <p:txBody>
          <a:bodyPr anchorCtr="0" anchor="t" bIns="91425" lIns="91425" spcFirstLastPara="1" rIns="91425" wrap="square" tIns="91425">
            <a:normAutofit/>
          </a:bodyPr>
          <a:lstStyle>
            <a:lvl1pPr indent="-355600" lvl="0" marL="457200" marR="0" rtl="0" algn="l">
              <a:spcBef>
                <a:spcPts val="900"/>
              </a:spcBef>
              <a:spcAft>
                <a:spcPts val="0"/>
              </a:spcAft>
              <a:buClr>
                <a:schemeClr val="accent1"/>
              </a:buClr>
              <a:buSzPts val="2000"/>
              <a:buFont typeface="Arial"/>
              <a:buChar char="•"/>
              <a:defRPr sz="2000">
                <a:solidFill>
                  <a:srgbClr val="000000"/>
                </a:solidFill>
                <a:latin typeface="Arial"/>
                <a:ea typeface="Arial"/>
                <a:cs typeface="Arial"/>
                <a:sym typeface="Arial"/>
              </a:defRPr>
            </a:lvl1pPr>
            <a:lvl2pPr indent="-330200" lvl="1" marL="914400" marR="0" rtl="0" algn="l">
              <a:spcBef>
                <a:spcPts val="120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2pPr>
            <a:lvl3pPr indent="-330200" lvl="2" marL="1371600" marR="0" rtl="0" algn="l">
              <a:spcBef>
                <a:spcPts val="120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3pPr>
            <a:lvl4pPr indent="-330200" lvl="3" marL="1828800" marR="0" rtl="0" algn="l">
              <a:spcBef>
                <a:spcPts val="120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4pPr>
            <a:lvl5pPr indent="-317500" lvl="4" marL="2286000" marR="0" rtl="0" algn="l">
              <a:spcBef>
                <a:spcPts val="12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55600" lvl="5" marL="2743200" marR="0" rtl="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 name="Google Shape;59;p14"/>
          <p:cNvSpPr txBox="1"/>
          <p:nvPr>
            <p:ph idx="12" type="sldNum"/>
          </p:nvPr>
        </p:nvSpPr>
        <p:spPr>
          <a:xfrm>
            <a:off x="6774061" y="4688375"/>
            <a:ext cx="2133600" cy="274500"/>
          </a:xfrm>
          <a:prstGeom prst="rect">
            <a:avLst/>
          </a:prstGeom>
          <a:noFill/>
          <a:ln>
            <a:noFill/>
          </a:ln>
        </p:spPr>
        <p:txBody>
          <a:bodyPr anchorCtr="0" anchor="ctr" bIns="45700" lIns="91425" spcFirstLastPara="1" rIns="91425" wrap="square" tIns="45700">
            <a:norm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p:cSld name="Logo">
    <p:spTree>
      <p:nvGrpSpPr>
        <p:cNvPr id="60" name="Shape 60"/>
        <p:cNvGrpSpPr/>
        <p:nvPr/>
      </p:nvGrpSpPr>
      <p:grpSpPr>
        <a:xfrm>
          <a:off x="0" y="0"/>
          <a:ext cx="0" cy="0"/>
          <a:chOff x="0" y="0"/>
          <a:chExt cx="0" cy="0"/>
        </a:xfrm>
      </p:grpSpPr>
      <p:sp>
        <p:nvSpPr>
          <p:cNvPr id="61" name="Google Shape;61;p15"/>
          <p:cNvSpPr/>
          <p:nvPr/>
        </p:nvSpPr>
        <p:spPr>
          <a:xfrm>
            <a:off x="5946223" y="0"/>
            <a:ext cx="3197700" cy="545100"/>
          </a:xfrm>
          <a:prstGeom prst="rect">
            <a:avLst/>
          </a:prstGeom>
          <a:solidFill>
            <a:srgbClr val="661023"/>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62" name="Google Shape;62;p15"/>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63" name="Google Shape;63;p15"/>
          <p:cNvSpPr/>
          <p:nvPr/>
        </p:nvSpPr>
        <p:spPr>
          <a:xfrm>
            <a:off x="1" y="4953000"/>
            <a:ext cx="9144000" cy="63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64" name="Google Shape;64;p15"/>
          <p:cNvSpPr/>
          <p:nvPr/>
        </p:nvSpPr>
        <p:spPr>
          <a:xfrm>
            <a:off x="1" y="5016499"/>
            <a:ext cx="9144000" cy="126900"/>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65" name="Google Shape;65;p15"/>
          <p:cNvSpPr txBox="1"/>
          <p:nvPr>
            <p:ph idx="12" type="sldNum"/>
          </p:nvPr>
        </p:nvSpPr>
        <p:spPr>
          <a:xfrm>
            <a:off x="6774061" y="4688375"/>
            <a:ext cx="2133600" cy="274500"/>
          </a:xfrm>
          <a:prstGeom prst="rect">
            <a:avLst/>
          </a:prstGeom>
          <a:noFill/>
          <a:ln>
            <a:noFill/>
          </a:ln>
        </p:spPr>
        <p:txBody>
          <a:bodyPr anchorCtr="0" anchor="ctr" bIns="45700" lIns="91425" spcFirstLastPara="1" rIns="91425" wrap="square" tIns="45700">
            <a:norm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hyperlink" Target="http://www.ecs.umass.edu/sdp/sdp21/team06/WebDemo.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drive.google.com/file/d/1aa_RY6lyivQkeHPy6zvNX_ZUerQ-sbPC/view"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hyperlink" Target="https://images.adsttc.com/media/images/5b4b/8056/f197/ccbd/3200/0276/large_jpg/1024px-Falconer_Bungalow_Historic_District_2.jpg?153167470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s://www.pellabranch.com/webres/Image/misc/2018-window-glass-option-header.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s://backtest-rookies.com/2018/10/26/tradingview-opening-a-window/"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p:nvPr/>
        </p:nvSpPr>
        <p:spPr>
          <a:xfrm>
            <a:off x="3660559" y="0"/>
            <a:ext cx="5483400" cy="3556500"/>
          </a:xfrm>
          <a:prstGeom prst="rect">
            <a:avLst/>
          </a:prstGeom>
          <a:solidFill>
            <a:srgbClr val="5C0D1C">
              <a:alpha val="8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UMAwordmark_wtag_white.png" id="71" name="Google Shape;71;p16"/>
          <p:cNvPicPr preferRelativeResize="0"/>
          <p:nvPr/>
        </p:nvPicPr>
        <p:blipFill rotWithShape="1">
          <a:blip r:embed="rId3">
            <a:alphaModFix/>
          </a:blip>
          <a:srcRect b="0" l="0" r="0" t="0"/>
          <a:stretch/>
        </p:blipFill>
        <p:spPr>
          <a:xfrm>
            <a:off x="6845300" y="205020"/>
            <a:ext cx="2125518" cy="423135"/>
          </a:xfrm>
          <a:prstGeom prst="rect">
            <a:avLst/>
          </a:prstGeom>
          <a:noFill/>
          <a:ln>
            <a:noFill/>
          </a:ln>
        </p:spPr>
      </p:pic>
      <p:sp>
        <p:nvSpPr>
          <p:cNvPr id="72" name="Google Shape;72;p16"/>
          <p:cNvSpPr txBox="1"/>
          <p:nvPr/>
        </p:nvSpPr>
        <p:spPr>
          <a:xfrm>
            <a:off x="3981788" y="1107397"/>
            <a:ext cx="4914600" cy="43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2800"/>
              <a:buFont typeface="Arial"/>
              <a:buNone/>
            </a:pPr>
            <a:r>
              <a:rPr b="1" lang="en" sz="2800">
                <a:solidFill>
                  <a:schemeClr val="lt1"/>
                </a:solidFill>
              </a:rPr>
              <a:t>SDP ‘21 - Final Project Review - Active Windows</a:t>
            </a:r>
            <a:endParaRPr/>
          </a:p>
        </p:txBody>
      </p:sp>
      <p:sp>
        <p:nvSpPr>
          <p:cNvPr id="73" name="Google Shape;73;p16"/>
          <p:cNvSpPr txBox="1"/>
          <p:nvPr/>
        </p:nvSpPr>
        <p:spPr>
          <a:xfrm>
            <a:off x="4520150" y="2896425"/>
            <a:ext cx="4529700" cy="3459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A4A4A4"/>
              </a:buClr>
              <a:buSzPts val="1200"/>
              <a:buFont typeface="Arial"/>
              <a:buNone/>
            </a:pPr>
            <a:r>
              <a:rPr lang="en" sz="1200">
                <a:solidFill>
                  <a:srgbClr val="FFFFFF"/>
                </a:solidFill>
              </a:rPr>
              <a:t>Jonathan Clifford, Frank Cremonini, Griffin Manns, Connor Moore</a:t>
            </a:r>
            <a:endParaRPr sz="1200">
              <a:solidFill>
                <a:srgbClr val="FFFFFF"/>
              </a:solidFill>
            </a:endParaRPr>
          </a:p>
          <a:p>
            <a:pPr indent="0" lvl="0" marL="0" rtl="0" algn="r">
              <a:spcBef>
                <a:spcPts val="0"/>
              </a:spcBef>
              <a:spcAft>
                <a:spcPts val="0"/>
              </a:spcAft>
              <a:buClr>
                <a:srgbClr val="A4A4A4"/>
              </a:buClr>
              <a:buSzPts val="1200"/>
              <a:buFont typeface="Arial"/>
              <a:buNone/>
            </a:pPr>
            <a:r>
              <a:rPr lang="en" sz="1200">
                <a:solidFill>
                  <a:srgbClr val="FFFFFF"/>
                </a:solidFill>
              </a:rPr>
              <a:t>Advisor: Professor Arman Pouraghily</a:t>
            </a:r>
            <a:endParaRPr sz="1200">
              <a:solidFill>
                <a:srgbClr val="FFFFFF"/>
              </a:solidFill>
            </a:endParaRPr>
          </a:p>
          <a:p>
            <a:pPr indent="0" lvl="0" marL="0" rtl="0" algn="r">
              <a:spcBef>
                <a:spcPts val="0"/>
              </a:spcBef>
              <a:spcAft>
                <a:spcPts val="0"/>
              </a:spcAft>
              <a:buClr>
                <a:srgbClr val="A4A4A4"/>
              </a:buClr>
              <a:buSzPts val="1200"/>
              <a:buFont typeface="Arial"/>
              <a:buNone/>
            </a:pPr>
            <a:r>
              <a:rPr lang="en" sz="1200">
                <a:solidFill>
                  <a:srgbClr val="FFFFFF"/>
                </a:solidFill>
              </a:rPr>
              <a:t> Manhattan2 CTO &amp; Contact: Mr. Glenn Weinreb</a:t>
            </a:r>
            <a:endParaRPr sz="1200">
              <a:solidFill>
                <a:srgbClr val="FFFFFF"/>
              </a:solidFill>
            </a:endParaRPr>
          </a:p>
          <a:p>
            <a:pPr indent="0" lvl="0" marL="0" marR="0" rtl="0" algn="l">
              <a:lnSpc>
                <a:spcPct val="100000"/>
              </a:lnSpc>
              <a:spcBef>
                <a:spcPts val="0"/>
              </a:spcBef>
              <a:spcAft>
                <a:spcPts val="0"/>
              </a:spcAft>
              <a:buClr>
                <a:schemeClr val="accent5"/>
              </a:buClr>
              <a:buSzPts val="1200"/>
              <a:buFont typeface="Arial"/>
              <a:buNone/>
            </a:pPr>
            <a:r>
              <a:t/>
            </a:r>
            <a:endParaRPr sz="1200">
              <a:solidFill>
                <a:schemeClr val="lt1"/>
              </a:solidFill>
            </a:endParaRPr>
          </a:p>
        </p:txBody>
      </p:sp>
      <p:sp>
        <p:nvSpPr>
          <p:cNvPr id="74" name="Google Shape;74;p16"/>
          <p:cNvSpPr txBox="1"/>
          <p:nvPr/>
        </p:nvSpPr>
        <p:spPr>
          <a:xfrm>
            <a:off x="3660550" y="23658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rPr>
              <a:t>Team 6</a:t>
            </a:r>
            <a:endParaRPr sz="20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71" name="Google Shape;171;p25"/>
          <p:cNvSpPr txBox="1"/>
          <p:nvPr/>
        </p:nvSpPr>
        <p:spPr>
          <a:xfrm>
            <a:off x="0" y="0"/>
            <a:ext cx="59505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Final </a:t>
            </a:r>
            <a:r>
              <a:rPr b="1" lang="en" sz="2800">
                <a:solidFill>
                  <a:srgbClr val="861119"/>
                </a:solidFill>
              </a:rPr>
              <a:t>Hardware Block Diagram</a:t>
            </a:r>
            <a:endParaRPr b="1" sz="2800">
              <a:solidFill>
                <a:srgbClr val="861119"/>
              </a:solidFill>
            </a:endParaRPr>
          </a:p>
        </p:txBody>
      </p:sp>
      <p:pic>
        <p:nvPicPr>
          <p:cNvPr id="172" name="Google Shape;172;p25"/>
          <p:cNvPicPr preferRelativeResize="0"/>
          <p:nvPr/>
        </p:nvPicPr>
        <p:blipFill>
          <a:blip r:embed="rId3">
            <a:alphaModFix/>
          </a:blip>
          <a:stretch>
            <a:fillRect/>
          </a:stretch>
        </p:blipFill>
        <p:spPr>
          <a:xfrm>
            <a:off x="2177138" y="499050"/>
            <a:ext cx="4789725" cy="4395639"/>
          </a:xfrm>
          <a:prstGeom prst="rect">
            <a:avLst/>
          </a:prstGeom>
          <a:noFill/>
          <a:ln>
            <a:noFill/>
          </a:ln>
        </p:spPr>
      </p:pic>
      <p:pic>
        <p:nvPicPr>
          <p:cNvPr id="173" name="Google Shape;173;p25"/>
          <p:cNvPicPr preferRelativeResize="0"/>
          <p:nvPr/>
        </p:nvPicPr>
        <p:blipFill>
          <a:blip r:embed="rId4">
            <a:alphaModFix/>
          </a:blip>
          <a:stretch>
            <a:fillRect/>
          </a:stretch>
        </p:blipFill>
        <p:spPr>
          <a:xfrm>
            <a:off x="12" y="3943700"/>
            <a:ext cx="1390650" cy="1019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6"/>
          <p:cNvPicPr preferRelativeResize="0"/>
          <p:nvPr/>
        </p:nvPicPr>
        <p:blipFill>
          <a:blip r:embed="rId3">
            <a:alphaModFix/>
          </a:blip>
          <a:stretch>
            <a:fillRect/>
          </a:stretch>
        </p:blipFill>
        <p:spPr>
          <a:xfrm>
            <a:off x="1929375" y="537975"/>
            <a:ext cx="5285251" cy="4352750"/>
          </a:xfrm>
          <a:prstGeom prst="rect">
            <a:avLst/>
          </a:prstGeom>
          <a:noFill/>
          <a:ln>
            <a:noFill/>
          </a:ln>
        </p:spPr>
      </p:pic>
      <p:sp>
        <p:nvSpPr>
          <p:cNvPr id="180" name="Google Shape;180;p26"/>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81" name="Google Shape;181;p26"/>
          <p:cNvSpPr txBox="1"/>
          <p:nvPr/>
        </p:nvSpPr>
        <p:spPr>
          <a:xfrm>
            <a:off x="0" y="0"/>
            <a:ext cx="5961300" cy="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Final </a:t>
            </a:r>
            <a:r>
              <a:rPr b="1" lang="en" sz="2800">
                <a:solidFill>
                  <a:srgbClr val="861119"/>
                </a:solidFill>
              </a:rPr>
              <a:t>Software Block Diagram</a:t>
            </a:r>
            <a:endParaRPr b="1" sz="2800">
              <a:solidFill>
                <a:srgbClr val="861119"/>
              </a:solidFill>
            </a:endParaRPr>
          </a:p>
        </p:txBody>
      </p:sp>
      <p:pic>
        <p:nvPicPr>
          <p:cNvPr id="182" name="Google Shape;182;p26"/>
          <p:cNvPicPr preferRelativeResize="0"/>
          <p:nvPr/>
        </p:nvPicPr>
        <p:blipFill>
          <a:blip r:embed="rId4">
            <a:alphaModFix/>
          </a:blip>
          <a:stretch>
            <a:fillRect/>
          </a:stretch>
        </p:blipFill>
        <p:spPr>
          <a:xfrm>
            <a:off x="0" y="4233500"/>
            <a:ext cx="1504950" cy="657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7"/>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PCB Status &amp; Overview</a:t>
            </a:r>
            <a:endParaRPr b="1" sz="2800">
              <a:solidFill>
                <a:srgbClr val="861119"/>
              </a:solidFill>
            </a:endParaRPr>
          </a:p>
        </p:txBody>
      </p:sp>
      <p:pic>
        <p:nvPicPr>
          <p:cNvPr id="188" name="Google Shape;188;p27"/>
          <p:cNvPicPr preferRelativeResize="0"/>
          <p:nvPr/>
        </p:nvPicPr>
        <p:blipFill>
          <a:blip r:embed="rId3">
            <a:alphaModFix/>
          </a:blip>
          <a:stretch>
            <a:fillRect/>
          </a:stretch>
        </p:blipFill>
        <p:spPr>
          <a:xfrm>
            <a:off x="984625" y="619875"/>
            <a:ext cx="7174738" cy="4303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8"/>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PCB Status &amp; Overview</a:t>
            </a:r>
            <a:endParaRPr b="1" sz="2800">
              <a:solidFill>
                <a:srgbClr val="861119"/>
              </a:solidFill>
            </a:endParaRPr>
          </a:p>
        </p:txBody>
      </p:sp>
      <p:pic>
        <p:nvPicPr>
          <p:cNvPr id="194" name="Google Shape;194;p28"/>
          <p:cNvPicPr preferRelativeResize="0"/>
          <p:nvPr/>
        </p:nvPicPr>
        <p:blipFill>
          <a:blip r:embed="rId3">
            <a:alphaModFix/>
          </a:blip>
          <a:stretch>
            <a:fillRect/>
          </a:stretch>
        </p:blipFill>
        <p:spPr>
          <a:xfrm rot="5400000">
            <a:off x="185188" y="1374725"/>
            <a:ext cx="4353525" cy="2780049"/>
          </a:xfrm>
          <a:prstGeom prst="rect">
            <a:avLst/>
          </a:prstGeom>
          <a:noFill/>
          <a:ln>
            <a:noFill/>
          </a:ln>
        </p:spPr>
      </p:pic>
      <p:pic>
        <p:nvPicPr>
          <p:cNvPr id="195" name="Google Shape;195;p28"/>
          <p:cNvPicPr preferRelativeResize="0"/>
          <p:nvPr/>
        </p:nvPicPr>
        <p:blipFill>
          <a:blip r:embed="rId4">
            <a:alphaModFix/>
          </a:blip>
          <a:stretch>
            <a:fillRect/>
          </a:stretch>
        </p:blipFill>
        <p:spPr>
          <a:xfrm>
            <a:off x="4717050" y="587975"/>
            <a:ext cx="2959041" cy="43535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PCB Status &amp; Overview</a:t>
            </a:r>
            <a:endParaRPr b="1" sz="2800">
              <a:solidFill>
                <a:srgbClr val="861119"/>
              </a:solidFill>
            </a:endParaRPr>
          </a:p>
        </p:txBody>
      </p:sp>
      <p:pic>
        <p:nvPicPr>
          <p:cNvPr id="201" name="Google Shape;201;p29"/>
          <p:cNvPicPr preferRelativeResize="0"/>
          <p:nvPr/>
        </p:nvPicPr>
        <p:blipFill>
          <a:blip r:embed="rId3">
            <a:alphaModFix/>
          </a:blip>
          <a:stretch>
            <a:fillRect/>
          </a:stretch>
        </p:blipFill>
        <p:spPr>
          <a:xfrm>
            <a:off x="228125" y="1055550"/>
            <a:ext cx="4536988" cy="3402748"/>
          </a:xfrm>
          <a:prstGeom prst="rect">
            <a:avLst/>
          </a:prstGeom>
          <a:noFill/>
          <a:ln>
            <a:noFill/>
          </a:ln>
        </p:spPr>
      </p:pic>
      <p:sp>
        <p:nvSpPr>
          <p:cNvPr id="202" name="Google Shape;202;p29"/>
          <p:cNvSpPr txBox="1"/>
          <p:nvPr/>
        </p:nvSpPr>
        <p:spPr>
          <a:xfrm>
            <a:off x="123700" y="690600"/>
            <a:ext cx="130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3" name="Google Shape;203;p29"/>
          <p:cNvPicPr preferRelativeResize="0"/>
          <p:nvPr/>
        </p:nvPicPr>
        <p:blipFill>
          <a:blip r:embed="rId4">
            <a:alphaModFix/>
          </a:blip>
          <a:stretch>
            <a:fillRect/>
          </a:stretch>
        </p:blipFill>
        <p:spPr>
          <a:xfrm>
            <a:off x="5409650" y="1055550"/>
            <a:ext cx="3320348" cy="34027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0"/>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Hardware &amp; Software Used </a:t>
            </a:r>
            <a:endParaRPr b="1" sz="2800">
              <a:solidFill>
                <a:srgbClr val="861119"/>
              </a:solidFill>
            </a:endParaRPr>
          </a:p>
        </p:txBody>
      </p:sp>
      <p:graphicFrame>
        <p:nvGraphicFramePr>
          <p:cNvPr id="209" name="Google Shape;209;p30"/>
          <p:cNvGraphicFramePr/>
          <p:nvPr/>
        </p:nvGraphicFramePr>
        <p:xfrm>
          <a:off x="775700" y="919538"/>
          <a:ext cx="3000000" cy="3000000"/>
        </p:xfrm>
        <a:graphic>
          <a:graphicData uri="http://schemas.openxmlformats.org/drawingml/2006/table">
            <a:tbl>
              <a:tblPr>
                <a:noFill/>
                <a:tableStyleId>{FB334E8A-267B-4E16-A0BC-42D82E198AD1}</a:tableStyleId>
              </a:tblPr>
              <a:tblGrid>
                <a:gridCol w="3908825"/>
                <a:gridCol w="3908825"/>
              </a:tblGrid>
              <a:tr h="381000">
                <a:tc>
                  <a:txBody>
                    <a:bodyPr/>
                    <a:lstStyle/>
                    <a:p>
                      <a:pPr indent="0" lvl="0" marL="0" rtl="0" algn="l">
                        <a:spcBef>
                          <a:spcPts val="0"/>
                        </a:spcBef>
                        <a:spcAft>
                          <a:spcPts val="0"/>
                        </a:spcAft>
                        <a:buNone/>
                      </a:pPr>
                      <a:r>
                        <a:rPr lang="en" sz="2000">
                          <a:solidFill>
                            <a:srgbClr val="000000"/>
                          </a:solidFill>
                          <a:latin typeface="Times New Roman"/>
                          <a:ea typeface="Times New Roman"/>
                          <a:cs typeface="Times New Roman"/>
                          <a:sym typeface="Times New Roman"/>
                        </a:rPr>
                        <a:t>Software</a:t>
                      </a:r>
                      <a:endParaRPr sz="20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2000">
                          <a:latin typeface="Times New Roman"/>
                          <a:ea typeface="Times New Roman"/>
                          <a:cs typeface="Times New Roman"/>
                          <a:sym typeface="Times New Roman"/>
                        </a:rPr>
                        <a:t>Hardware</a:t>
                      </a:r>
                      <a:endParaRPr sz="2000">
                        <a:latin typeface="Times New Roman"/>
                        <a:ea typeface="Times New Roman"/>
                        <a:cs typeface="Times New Roman"/>
                        <a:sym typeface="Times New Roman"/>
                      </a:endParaRPr>
                    </a:p>
                  </a:txBody>
                  <a:tcPr marT="91425" marB="91425" marR="91425" marL="91425"/>
                </a:tc>
              </a:tr>
              <a:tr h="381000">
                <a:tc>
                  <a:txBody>
                    <a:bodyPr/>
                    <a:lstStyle/>
                    <a:p>
                      <a:pPr indent="-317500" lvl="0" marL="457200" rtl="0" algn="l">
                        <a:spcBef>
                          <a:spcPts val="0"/>
                        </a:spcBef>
                        <a:spcAft>
                          <a:spcPts val="0"/>
                        </a:spcAft>
                        <a:buClr>
                          <a:srgbClr val="000000"/>
                        </a:buClr>
                        <a:buSzPts val="1400"/>
                        <a:buFont typeface="Times New Roman"/>
                        <a:buChar char="●"/>
                      </a:pPr>
                      <a:r>
                        <a:rPr lang="en" sz="2000">
                          <a:solidFill>
                            <a:srgbClr val="000000"/>
                          </a:solidFill>
                          <a:latin typeface="Times New Roman"/>
                          <a:ea typeface="Times New Roman"/>
                          <a:cs typeface="Times New Roman"/>
                          <a:sym typeface="Times New Roman"/>
                        </a:rPr>
                        <a:t>DAVE IDE </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DAVE APPs</a:t>
                      </a:r>
                      <a:endParaRPr sz="2000">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2000">
                          <a:solidFill>
                            <a:srgbClr val="000000"/>
                          </a:solidFill>
                          <a:latin typeface="Times New Roman"/>
                          <a:ea typeface="Times New Roman"/>
                          <a:cs typeface="Times New Roman"/>
                          <a:sym typeface="Times New Roman"/>
                        </a:rPr>
                        <a:t>Android Studio </a:t>
                      </a:r>
                      <a:endParaRPr sz="2000">
                        <a:latin typeface="Times New Roman"/>
                        <a:ea typeface="Times New Roman"/>
                        <a:cs typeface="Times New Roman"/>
                        <a:sym typeface="Times New Roman"/>
                      </a:endParaRPr>
                    </a:p>
                    <a:p>
                      <a:pPr indent="-355600" lvl="1" marL="914400" rtl="0" algn="l">
                        <a:spcBef>
                          <a:spcPts val="0"/>
                        </a:spcBef>
                        <a:spcAft>
                          <a:spcPts val="0"/>
                        </a:spcAft>
                        <a:buClr>
                          <a:srgbClr val="000000"/>
                        </a:buClr>
                        <a:buSzPts val="2000"/>
                        <a:buFont typeface="Times New Roman"/>
                        <a:buChar char="○"/>
                      </a:pPr>
                      <a:r>
                        <a:rPr lang="en" sz="2000">
                          <a:solidFill>
                            <a:srgbClr val="000000"/>
                          </a:solidFill>
                          <a:latin typeface="Times New Roman"/>
                          <a:ea typeface="Times New Roman"/>
                          <a:cs typeface="Times New Roman"/>
                          <a:sym typeface="Times New Roman"/>
                        </a:rPr>
                        <a:t>AWS MQTT Library</a:t>
                      </a:r>
                      <a:endParaRPr sz="2000">
                        <a:latin typeface="Times New Roman"/>
                        <a:ea typeface="Times New Roman"/>
                        <a:cs typeface="Times New Roman"/>
                        <a:sym typeface="Times New Roman"/>
                      </a:endParaRPr>
                    </a:p>
                    <a:p>
                      <a:pPr indent="-355600" lvl="1" marL="9144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Java Sockets</a:t>
                      </a:r>
                      <a:endParaRPr sz="2000">
                        <a:latin typeface="Times New Roman"/>
                        <a:ea typeface="Times New Roman"/>
                        <a:cs typeface="Times New Roman"/>
                        <a:sym typeface="Times New Roman"/>
                      </a:endParaRPr>
                    </a:p>
                    <a:p>
                      <a:pPr indent="-317500" lvl="0" marL="457200" rtl="0" algn="l">
                        <a:spcBef>
                          <a:spcPts val="0"/>
                        </a:spcBef>
                        <a:spcAft>
                          <a:spcPts val="0"/>
                        </a:spcAft>
                        <a:buClr>
                          <a:srgbClr val="000000"/>
                        </a:buClr>
                        <a:buSzPts val="1400"/>
                        <a:buFont typeface="Times New Roman"/>
                        <a:buChar char="●"/>
                      </a:pPr>
                      <a:r>
                        <a:rPr lang="en" sz="2000">
                          <a:solidFill>
                            <a:srgbClr val="000000"/>
                          </a:solidFill>
                          <a:latin typeface="Times New Roman"/>
                          <a:ea typeface="Times New Roman"/>
                          <a:cs typeface="Times New Roman"/>
                          <a:sym typeface="Times New Roman"/>
                        </a:rPr>
                        <a:t>Amazon Web Services (AWS) </a:t>
                      </a:r>
                      <a:endParaRPr sz="2000">
                        <a:solidFill>
                          <a:srgbClr val="000000"/>
                        </a:solidFill>
                        <a:latin typeface="Times New Roman"/>
                        <a:ea typeface="Times New Roman"/>
                        <a:cs typeface="Times New Roman"/>
                        <a:sym typeface="Times New Roman"/>
                      </a:endParaRPr>
                    </a:p>
                    <a:p>
                      <a:pPr indent="-355600" lvl="1" marL="914400" rtl="0" algn="l">
                        <a:spcBef>
                          <a:spcPts val="0"/>
                        </a:spcBef>
                        <a:spcAft>
                          <a:spcPts val="0"/>
                        </a:spcAft>
                        <a:buClr>
                          <a:srgbClr val="000000"/>
                        </a:buClr>
                        <a:buSzPts val="2000"/>
                        <a:buFont typeface="Times New Roman"/>
                        <a:buChar char="○"/>
                      </a:pPr>
                      <a:r>
                        <a:rPr lang="en" sz="2000">
                          <a:solidFill>
                            <a:srgbClr val="000000"/>
                          </a:solidFill>
                          <a:latin typeface="Times New Roman"/>
                          <a:ea typeface="Times New Roman"/>
                          <a:cs typeface="Times New Roman"/>
                          <a:sym typeface="Times New Roman"/>
                        </a:rPr>
                        <a:t>IoT Core (Message Streams)</a:t>
                      </a:r>
                      <a:endParaRPr sz="2000">
                        <a:latin typeface="Times New Roman"/>
                        <a:ea typeface="Times New Roman"/>
                        <a:cs typeface="Times New Roman"/>
                        <a:sym typeface="Times New Roman"/>
                      </a:endParaRPr>
                    </a:p>
                    <a:p>
                      <a:pPr indent="-355600" lvl="1" marL="914400" rtl="0" algn="l">
                        <a:spcBef>
                          <a:spcPts val="0"/>
                        </a:spcBef>
                        <a:spcAft>
                          <a:spcPts val="0"/>
                        </a:spcAft>
                        <a:buClr>
                          <a:srgbClr val="000000"/>
                        </a:buClr>
                        <a:buSzPts val="2000"/>
                        <a:buFont typeface="Times New Roman"/>
                        <a:buChar char="○"/>
                      </a:pPr>
                      <a:r>
                        <a:rPr lang="en" sz="2000">
                          <a:solidFill>
                            <a:srgbClr val="000000"/>
                          </a:solidFill>
                          <a:latin typeface="Times New Roman"/>
                          <a:ea typeface="Times New Roman"/>
                          <a:cs typeface="Times New Roman"/>
                          <a:sym typeface="Times New Roman"/>
                        </a:rPr>
                        <a:t>Cognito </a:t>
                      </a:r>
                      <a:endParaRPr sz="2000">
                        <a:solidFill>
                          <a:srgbClr val="000000"/>
                        </a:solidFill>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Altium Designer</a:t>
                      </a:r>
                      <a:endParaRPr sz="20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Texas Instruments WEBENCH</a:t>
                      </a:r>
                      <a:endParaRPr sz="2000">
                        <a:latin typeface="Times New Roman"/>
                        <a:ea typeface="Times New Roman"/>
                        <a:cs typeface="Times New Roman"/>
                        <a:sym typeface="Times New Roman"/>
                      </a:endParaRPr>
                    </a:p>
                  </a:txBody>
                  <a:tcPr marT="91425" marB="91425" marR="91425" marL="91425"/>
                </a:tc>
                <a:tc>
                  <a:txBody>
                    <a:bodyPr/>
                    <a:lstStyle/>
                    <a:p>
                      <a:pPr indent="-317500" lvl="0" marL="4572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PCB</a:t>
                      </a:r>
                      <a:endParaRPr sz="2000">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XMC-4200 </a:t>
                      </a:r>
                      <a:r>
                        <a:rPr lang="en" sz="2000">
                          <a:latin typeface="Times New Roman"/>
                          <a:ea typeface="Times New Roman"/>
                          <a:cs typeface="Times New Roman"/>
                          <a:sym typeface="Times New Roman"/>
                        </a:rPr>
                        <a:t>MCU</a:t>
                      </a:r>
                      <a:endParaRPr sz="2000">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A4988 Motor Driver </a:t>
                      </a:r>
                      <a:endParaRPr sz="2000">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Various Components (Resistors, Capacitors, ICs)</a:t>
                      </a:r>
                      <a:endParaRPr sz="20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2000">
                          <a:solidFill>
                            <a:schemeClr val="dk1"/>
                          </a:solidFill>
                          <a:latin typeface="Times New Roman"/>
                          <a:ea typeface="Times New Roman"/>
                          <a:cs typeface="Times New Roman"/>
                          <a:sym typeface="Times New Roman"/>
                        </a:rPr>
                        <a:t>XMC-4800 Microcontroller</a:t>
                      </a:r>
                      <a:endParaRPr sz="20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24V DC Stepper Motor </a:t>
                      </a:r>
                      <a:endParaRPr sz="20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Power Supply </a:t>
                      </a:r>
                      <a:endParaRPr sz="20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CANBus Cable</a:t>
                      </a:r>
                      <a:endParaRPr sz="2000">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lang="en" sz="2000">
                          <a:latin typeface="Times New Roman"/>
                          <a:ea typeface="Times New Roman"/>
                          <a:cs typeface="Times New Roman"/>
                          <a:sym typeface="Times New Roman"/>
                        </a:rPr>
                        <a:t>Window Hardware (wood, pulleys, switches, etc.)</a:t>
                      </a:r>
                      <a:endParaRPr sz="2000">
                        <a:latin typeface="Times New Roman"/>
                        <a:ea typeface="Times New Roman"/>
                        <a:cs typeface="Times New Roman"/>
                        <a:sym typeface="Times New Roman"/>
                      </a:endParaRPr>
                    </a:p>
                  </a:txBody>
                  <a:tcPr marT="91425" marB="91425" marR="91425" marL="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1"/>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16" name="Google Shape;216;p31"/>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Final </a:t>
            </a:r>
            <a:r>
              <a:rPr b="1" lang="en" sz="2800">
                <a:solidFill>
                  <a:srgbClr val="861119"/>
                </a:solidFill>
              </a:rPr>
              <a:t>Project Expenditures      </a:t>
            </a:r>
            <a:endParaRPr b="1" sz="2800">
              <a:solidFill>
                <a:srgbClr val="861119"/>
              </a:solidFill>
            </a:endParaRPr>
          </a:p>
        </p:txBody>
      </p:sp>
      <p:graphicFrame>
        <p:nvGraphicFramePr>
          <p:cNvPr id="217" name="Google Shape;217;p31"/>
          <p:cNvGraphicFramePr/>
          <p:nvPr/>
        </p:nvGraphicFramePr>
        <p:xfrm>
          <a:off x="1824225" y="753980"/>
          <a:ext cx="3000000" cy="3000000"/>
        </p:xfrm>
        <a:graphic>
          <a:graphicData uri="http://schemas.openxmlformats.org/drawingml/2006/table">
            <a:tbl>
              <a:tblPr>
                <a:noFill/>
                <a:tableStyleId>{422CC25E-6790-4043-B3CC-4890CCC05DCB}</a:tableStyleId>
              </a:tblPr>
              <a:tblGrid>
                <a:gridCol w="3584700"/>
                <a:gridCol w="1910850"/>
              </a:tblGrid>
              <a:tr h="254650">
                <a:tc>
                  <a:txBody>
                    <a:bodyPr/>
                    <a:lstStyle/>
                    <a:p>
                      <a:pPr indent="0" lvl="0" marL="0" rtl="0" algn="ctr">
                        <a:lnSpc>
                          <a:spcPct val="115000"/>
                        </a:lnSpc>
                        <a:spcBef>
                          <a:spcPts val="0"/>
                        </a:spcBef>
                        <a:spcAft>
                          <a:spcPts val="0"/>
                        </a:spcAft>
                        <a:buNone/>
                      </a:pPr>
                      <a:r>
                        <a:rPr lang="en" sz="1000">
                          <a:latin typeface="Georgia"/>
                          <a:ea typeface="Georgia"/>
                          <a:cs typeface="Georgia"/>
                          <a:sym typeface="Georgia"/>
                        </a:rPr>
                        <a:t>Part</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06666"/>
                    </a:solidFill>
                  </a:tcPr>
                </a:tc>
                <a:tc>
                  <a:txBody>
                    <a:bodyPr/>
                    <a:lstStyle/>
                    <a:p>
                      <a:pPr indent="0" lvl="0" marL="0" rtl="0" algn="ctr">
                        <a:lnSpc>
                          <a:spcPct val="115000"/>
                        </a:lnSpc>
                        <a:spcBef>
                          <a:spcPts val="0"/>
                        </a:spcBef>
                        <a:spcAft>
                          <a:spcPts val="0"/>
                        </a:spcAft>
                        <a:buNone/>
                      </a:pPr>
                      <a:r>
                        <a:rPr lang="en" sz="1000">
                          <a:latin typeface="Georgia"/>
                          <a:ea typeface="Georgia"/>
                          <a:cs typeface="Georgia"/>
                          <a:sym typeface="Georgia"/>
                        </a:rPr>
                        <a:t>Price</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6B26B"/>
                    </a:solidFill>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XMC4800 Eval Board</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95.93</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XMC4200 Eval Board</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55.47</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Stepper Motor</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50.00</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24v Shield (motor driver)</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25.97</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Motor Driver</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8.00</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XMC4800 Processor</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23.65</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XMC4200 Processor</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14.62</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XMC 4000 debugger</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95.00</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PCB components</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22.89</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Custom board version 1</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58.15</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Custom board version 2</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35.11</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Mouser order for crystal oscillator</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14.79</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4650">
                <a:tc>
                  <a:txBody>
                    <a:bodyPr/>
                    <a:lstStyle/>
                    <a:p>
                      <a:pPr indent="0" lvl="0" marL="0" rtl="0" algn="l">
                        <a:lnSpc>
                          <a:spcPct val="115000"/>
                        </a:lnSpc>
                        <a:spcBef>
                          <a:spcPts val="0"/>
                        </a:spcBef>
                        <a:spcAft>
                          <a:spcPts val="0"/>
                        </a:spcAft>
                        <a:buNone/>
                      </a:pPr>
                      <a:r>
                        <a:rPr lang="en" sz="1000">
                          <a:latin typeface="Georgia"/>
                          <a:ea typeface="Georgia"/>
                          <a:cs typeface="Georgia"/>
                          <a:sym typeface="Georgia"/>
                        </a:rPr>
                        <a:t>DigiKey order</a:t>
                      </a:r>
                      <a:endParaRPr sz="1000">
                        <a:latin typeface="Georgia"/>
                        <a:ea typeface="Georgia"/>
                        <a:cs typeface="Georgia"/>
                        <a:sym typeface="Georgia"/>
                      </a:endParaRPr>
                    </a:p>
                  </a:txBody>
                  <a:tcPr marT="19050" marB="19050" marR="91425" marL="914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Georgia"/>
                          <a:ea typeface="Georgia"/>
                          <a:cs typeface="Georgia"/>
                          <a:sym typeface="Georgia"/>
                        </a:rPr>
                        <a:t>49.37</a:t>
                      </a:r>
                      <a:endParaRPr sz="1000">
                        <a:latin typeface="Georgia"/>
                        <a:ea typeface="Georgia"/>
                        <a:cs typeface="Georgia"/>
                        <a:sym typeface="Georgia"/>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00950">
                <a:tc>
                  <a:txBody>
                    <a:bodyPr/>
                    <a:lstStyle/>
                    <a:p>
                      <a:pPr indent="0" lvl="0" marL="0" rtl="0" algn="l">
                        <a:spcBef>
                          <a:spcPts val="0"/>
                        </a:spcBef>
                        <a:spcAft>
                          <a:spcPts val="0"/>
                        </a:spcAft>
                        <a:buNone/>
                      </a:pPr>
                      <a:r>
                        <a:rPr lang="en" sz="1500"/>
                        <a:t>TOTAL</a:t>
                      </a:r>
                      <a:endParaRPr sz="15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spcBef>
                          <a:spcPts val="0"/>
                        </a:spcBef>
                        <a:spcAft>
                          <a:spcPts val="0"/>
                        </a:spcAft>
                        <a:buNone/>
                      </a:pPr>
                      <a:r>
                        <a:rPr lang="en" sz="1500"/>
                        <a:t>$548.95</a:t>
                      </a:r>
                      <a:endParaRPr sz="15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FPR </a:t>
            </a:r>
            <a:r>
              <a:rPr b="1" lang="en" sz="2800">
                <a:solidFill>
                  <a:srgbClr val="861119"/>
                </a:solidFill>
              </a:rPr>
              <a:t>Demo - Documentation</a:t>
            </a:r>
            <a:endParaRPr b="1" sz="2800">
              <a:solidFill>
                <a:srgbClr val="861119"/>
              </a:solidFill>
            </a:endParaRPr>
          </a:p>
        </p:txBody>
      </p:sp>
      <p:sp>
        <p:nvSpPr>
          <p:cNvPr id="223" name="Google Shape;223;p32"/>
          <p:cNvSpPr txBox="1"/>
          <p:nvPr/>
        </p:nvSpPr>
        <p:spPr>
          <a:xfrm>
            <a:off x="20550" y="534900"/>
            <a:ext cx="9102900" cy="4494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Char char="●"/>
            </a:pPr>
            <a:r>
              <a:rPr lang="en" sz="2000"/>
              <a:t>Full end to end system is </a:t>
            </a:r>
            <a:r>
              <a:rPr lang="en" sz="2000"/>
              <a:t>functioning</a:t>
            </a:r>
            <a:r>
              <a:rPr lang="en" sz="2000"/>
              <a:t> </a:t>
            </a:r>
            <a:endParaRPr sz="2000"/>
          </a:p>
          <a:p>
            <a:pPr indent="-355600" lvl="0" marL="457200" rtl="0" algn="l">
              <a:spcBef>
                <a:spcPts val="0"/>
              </a:spcBef>
              <a:spcAft>
                <a:spcPts val="0"/>
              </a:spcAft>
              <a:buSzPts val="2000"/>
              <a:buChar char="●"/>
            </a:pPr>
            <a:r>
              <a:rPr lang="en" sz="2000"/>
              <a:t>A user will boot up the Android Phone Application and connect to the system via AWS </a:t>
            </a:r>
            <a:endParaRPr sz="2000"/>
          </a:p>
          <a:p>
            <a:pPr indent="-355600" lvl="1" marL="914400" rtl="0" algn="l">
              <a:spcBef>
                <a:spcPts val="0"/>
              </a:spcBef>
              <a:spcAft>
                <a:spcPts val="0"/>
              </a:spcAft>
              <a:buSzPts val="2000"/>
              <a:buChar char="○"/>
            </a:pPr>
            <a:r>
              <a:rPr lang="en" sz="2000"/>
              <a:t>The user will command the window to move up/down based on </a:t>
            </a:r>
            <a:r>
              <a:rPr lang="en" sz="2000"/>
              <a:t>preference, and receive statuses back from the NMC once the window is done actuating. </a:t>
            </a:r>
            <a:endParaRPr sz="2000"/>
          </a:p>
          <a:p>
            <a:pPr indent="-355600" lvl="1" marL="914400" rtl="0" algn="l">
              <a:spcBef>
                <a:spcPts val="0"/>
              </a:spcBef>
              <a:spcAft>
                <a:spcPts val="0"/>
              </a:spcAft>
              <a:buSzPts val="2000"/>
              <a:buChar char="○"/>
            </a:pPr>
            <a:r>
              <a:rPr lang="en" sz="2000"/>
              <a:t>Another user will then actuate the window with the manual override switch, the user over AWS will receive a status update when it is complete. </a:t>
            </a:r>
            <a:endParaRPr sz="2000"/>
          </a:p>
          <a:p>
            <a:pPr indent="-355600" lvl="0" marL="457200" rtl="0" algn="l">
              <a:spcBef>
                <a:spcPts val="0"/>
              </a:spcBef>
              <a:spcAft>
                <a:spcPts val="0"/>
              </a:spcAft>
              <a:buSzPts val="2000"/>
              <a:buChar char="●"/>
            </a:pPr>
            <a:r>
              <a:rPr lang="en" sz="2000"/>
              <a:t>A user will boot up the Android Phone Application and connect to the system via Local Connection (TCP/IP)</a:t>
            </a:r>
            <a:endParaRPr sz="2000"/>
          </a:p>
          <a:p>
            <a:pPr indent="-355600" lvl="1" marL="914400" rtl="0" algn="l">
              <a:spcBef>
                <a:spcPts val="0"/>
              </a:spcBef>
              <a:spcAft>
                <a:spcPts val="0"/>
              </a:spcAft>
              <a:buSzPts val="2000"/>
              <a:buChar char="○"/>
            </a:pPr>
            <a:r>
              <a:rPr lang="en" sz="2000"/>
              <a:t>The user will perform the same steps as above. </a:t>
            </a:r>
            <a:endParaRPr sz="2000"/>
          </a:p>
          <a:p>
            <a:pPr indent="-355600" lvl="0" marL="457200" rtl="0" algn="l">
              <a:spcBef>
                <a:spcPts val="0"/>
              </a:spcBef>
              <a:spcAft>
                <a:spcPts val="0"/>
              </a:spcAft>
              <a:buSzPts val="2000"/>
              <a:buChar char="●"/>
            </a:pPr>
            <a:r>
              <a:rPr lang="en" sz="2000"/>
              <a:t>Audience Participation: Commanding the window via a website (</a:t>
            </a:r>
            <a:r>
              <a:rPr lang="en" sz="2000" u="sng">
                <a:solidFill>
                  <a:srgbClr val="CC4125"/>
                </a:solidFill>
                <a:hlinkClick r:id="rId3">
                  <a:extLst>
                    <a:ext uri="{A12FA001-AC4F-418D-AE19-62706E023703}">
                      <ahyp:hlinkClr val="tx"/>
                    </a:ext>
                  </a:extLst>
                </a:hlinkClick>
              </a:rPr>
              <a:t>http://www.ecs.umass.edu/sdp/sdp21/team06/WebDemo.html</a:t>
            </a:r>
            <a:r>
              <a:rPr lang="en" sz="2000"/>
              <a:t>)</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3"/>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FPR Demo</a:t>
            </a:r>
            <a:endParaRPr b="1" sz="2800">
              <a:solidFill>
                <a:srgbClr val="86111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5" name="Google Shape;235;p34"/>
          <p:cNvSpPr txBox="1"/>
          <p:nvPr/>
        </p:nvSpPr>
        <p:spPr>
          <a:xfrm>
            <a:off x="1599150" y="802075"/>
            <a:ext cx="5945700" cy="5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500">
                <a:solidFill>
                  <a:srgbClr val="861119"/>
                </a:solidFill>
              </a:rPr>
              <a:t>Questions &amp; </a:t>
            </a:r>
            <a:br>
              <a:rPr b="1" lang="en" sz="8500">
                <a:solidFill>
                  <a:srgbClr val="861119"/>
                </a:solidFill>
              </a:rPr>
            </a:br>
            <a:r>
              <a:rPr b="1" lang="en" sz="8500">
                <a:solidFill>
                  <a:srgbClr val="861119"/>
                </a:solidFill>
              </a:rPr>
              <a:t>Answers</a:t>
            </a:r>
            <a:endParaRPr b="1" sz="8500">
              <a:solidFill>
                <a:srgbClr val="86111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0" y="-2"/>
            <a:ext cx="7317000" cy="686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Overview</a:t>
            </a:r>
            <a:endParaRPr/>
          </a:p>
        </p:txBody>
      </p:sp>
      <p:sp>
        <p:nvSpPr>
          <p:cNvPr id="81" name="Google Shape;81;p17"/>
          <p:cNvSpPr txBox="1"/>
          <p:nvPr>
            <p:ph idx="1" type="body"/>
          </p:nvPr>
        </p:nvSpPr>
        <p:spPr>
          <a:xfrm>
            <a:off x="0" y="759200"/>
            <a:ext cx="8061600" cy="4203600"/>
          </a:xfrm>
          <a:prstGeom prst="rect">
            <a:avLst/>
          </a:prstGeom>
        </p:spPr>
        <p:txBody>
          <a:bodyPr anchorCtr="0" anchor="t" bIns="91425" lIns="91425" spcFirstLastPara="1" rIns="91425" wrap="square" tIns="91425">
            <a:normAutofit/>
          </a:bodyPr>
          <a:lstStyle/>
          <a:p>
            <a:pPr indent="-387350" lvl="0" marL="457200" rtl="0" algn="l">
              <a:spcBef>
                <a:spcPts val="900"/>
              </a:spcBef>
              <a:spcAft>
                <a:spcPts val="0"/>
              </a:spcAft>
              <a:buClr>
                <a:srgbClr val="000000"/>
              </a:buClr>
              <a:buSzPts val="2500"/>
              <a:buFont typeface="Times New Roman"/>
              <a:buChar char="•"/>
            </a:pPr>
            <a:r>
              <a:rPr lang="en" sz="2500">
                <a:solidFill>
                  <a:schemeClr val="dk1"/>
                </a:solidFill>
                <a:latin typeface="Times New Roman"/>
                <a:ea typeface="Times New Roman"/>
                <a:cs typeface="Times New Roman"/>
                <a:sym typeface="Times New Roman"/>
              </a:rPr>
              <a:t>Problem Statement </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 sz="2500">
                <a:latin typeface="Times New Roman"/>
                <a:ea typeface="Times New Roman"/>
                <a:cs typeface="Times New Roman"/>
                <a:sym typeface="Times New Roman"/>
              </a:rPr>
              <a:t>Introduction </a:t>
            </a:r>
            <a:endParaRPr b="1"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 sz="2500">
                <a:latin typeface="Times New Roman"/>
                <a:ea typeface="Times New Roman"/>
                <a:cs typeface="Times New Roman"/>
                <a:sym typeface="Times New Roman"/>
              </a:rPr>
              <a:t>System Specifications</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 sz="2500">
                <a:solidFill>
                  <a:schemeClr val="dk1"/>
                </a:solidFill>
                <a:latin typeface="Times New Roman"/>
                <a:ea typeface="Times New Roman"/>
                <a:cs typeface="Times New Roman"/>
                <a:sym typeface="Times New Roman"/>
              </a:rPr>
              <a:t>System Documentation</a:t>
            </a:r>
            <a:endParaRPr sz="2500">
              <a:latin typeface="Times New Roman"/>
              <a:ea typeface="Times New Roman"/>
              <a:cs typeface="Times New Roman"/>
              <a:sym typeface="Times New Roman"/>
            </a:endParaRPr>
          </a:p>
          <a:p>
            <a:pPr indent="-387350" lvl="1" marL="914400" rtl="0" algn="l">
              <a:spcBef>
                <a:spcPts val="0"/>
              </a:spcBef>
              <a:spcAft>
                <a:spcPts val="0"/>
              </a:spcAft>
              <a:buSzPts val="2500"/>
              <a:buFont typeface="Times New Roman"/>
              <a:buChar char="–"/>
            </a:pPr>
            <a:r>
              <a:rPr lang="en" sz="2500">
                <a:latin typeface="Times New Roman"/>
                <a:ea typeface="Times New Roman"/>
                <a:cs typeface="Times New Roman"/>
                <a:sym typeface="Times New Roman"/>
              </a:rPr>
              <a:t>Our </a:t>
            </a:r>
            <a:r>
              <a:rPr lang="en" sz="2500">
                <a:latin typeface="Times New Roman"/>
                <a:ea typeface="Times New Roman"/>
                <a:cs typeface="Times New Roman"/>
                <a:sym typeface="Times New Roman"/>
              </a:rPr>
              <a:t>System &amp; Block Diagrams</a:t>
            </a:r>
            <a:endParaRPr b="1" sz="2500">
              <a:latin typeface="Times New Roman"/>
              <a:ea typeface="Times New Roman"/>
              <a:cs typeface="Times New Roman"/>
              <a:sym typeface="Times New Roman"/>
            </a:endParaRPr>
          </a:p>
          <a:p>
            <a:pPr indent="-387350" lvl="1" marL="914400" rtl="0" algn="l">
              <a:spcBef>
                <a:spcPts val="0"/>
              </a:spcBef>
              <a:spcAft>
                <a:spcPts val="0"/>
              </a:spcAft>
              <a:buSzPts val="2500"/>
              <a:buFont typeface="Times New Roman"/>
              <a:buChar char="–"/>
            </a:pPr>
            <a:r>
              <a:rPr lang="en" sz="2500">
                <a:latin typeface="Times New Roman"/>
                <a:ea typeface="Times New Roman"/>
                <a:cs typeface="Times New Roman"/>
                <a:sym typeface="Times New Roman"/>
              </a:rPr>
              <a:t>Custom PCB - Overview &amp; Status</a:t>
            </a:r>
            <a:endParaRPr sz="2500">
              <a:latin typeface="Times New Roman"/>
              <a:ea typeface="Times New Roman"/>
              <a:cs typeface="Times New Roman"/>
              <a:sym typeface="Times New Roman"/>
            </a:endParaRPr>
          </a:p>
          <a:p>
            <a:pPr indent="-387350" lvl="0" marL="457200" rtl="0" algn="l">
              <a:spcBef>
                <a:spcPts val="0"/>
              </a:spcBef>
              <a:spcAft>
                <a:spcPts val="0"/>
              </a:spcAft>
              <a:buClr>
                <a:srgbClr val="000000"/>
              </a:buClr>
              <a:buSzPts val="2500"/>
              <a:buFont typeface="Times New Roman"/>
              <a:buChar char="•"/>
            </a:pPr>
            <a:r>
              <a:rPr lang="en" sz="2500">
                <a:latin typeface="Times New Roman"/>
                <a:ea typeface="Times New Roman"/>
                <a:cs typeface="Times New Roman"/>
                <a:sym typeface="Times New Roman"/>
              </a:rPr>
              <a:t>Demonstration</a:t>
            </a:r>
            <a:endParaRPr sz="2500">
              <a:latin typeface="Times New Roman"/>
              <a:ea typeface="Times New Roman"/>
              <a:cs typeface="Times New Roman"/>
              <a:sym typeface="Times New Roman"/>
            </a:endParaRPr>
          </a:p>
        </p:txBody>
      </p:sp>
      <p:sp>
        <p:nvSpPr>
          <p:cNvPr id="82" name="Google Shape;82;p17"/>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5"/>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FPR </a:t>
            </a:r>
            <a:r>
              <a:rPr b="1" lang="en" sz="2800">
                <a:solidFill>
                  <a:srgbClr val="861119"/>
                </a:solidFill>
              </a:rPr>
              <a:t>Demo - Backup Video</a:t>
            </a:r>
            <a:endParaRPr b="1" sz="2800">
              <a:solidFill>
                <a:srgbClr val="861119"/>
              </a:solidFill>
            </a:endParaRPr>
          </a:p>
        </p:txBody>
      </p:sp>
      <p:pic>
        <p:nvPicPr>
          <p:cNvPr id="241" name="Google Shape;241;p35" title="Team 6 FPR Demo.mp4">
            <a:hlinkClick r:id="rId3"/>
          </p:cNvPr>
          <p:cNvPicPr preferRelativeResize="0"/>
          <p:nvPr/>
        </p:nvPicPr>
        <p:blipFill>
          <a:blip r:embed="rId4">
            <a:alphaModFix/>
          </a:blip>
          <a:stretch>
            <a:fillRect/>
          </a:stretch>
        </p:blipFill>
        <p:spPr>
          <a:xfrm>
            <a:off x="1708100" y="637975"/>
            <a:ext cx="5727800" cy="4295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89" name="Google Shape;89;p18"/>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Problem Statement</a:t>
            </a:r>
            <a:endParaRPr b="1" sz="2800">
              <a:solidFill>
                <a:srgbClr val="861119"/>
              </a:solidFill>
            </a:endParaRPr>
          </a:p>
        </p:txBody>
      </p:sp>
      <p:sp>
        <p:nvSpPr>
          <p:cNvPr id="90" name="Google Shape;90;p18"/>
          <p:cNvSpPr txBox="1"/>
          <p:nvPr/>
        </p:nvSpPr>
        <p:spPr>
          <a:xfrm>
            <a:off x="0" y="601150"/>
            <a:ext cx="5389200" cy="4269000"/>
          </a:xfrm>
          <a:prstGeom prst="rect">
            <a:avLst/>
          </a:prstGeom>
          <a:noFill/>
          <a:ln>
            <a:noFill/>
          </a:ln>
        </p:spPr>
        <p:txBody>
          <a:bodyPr anchorCtr="0" anchor="t" bIns="91425" lIns="91425" spcFirstLastPara="1" rIns="91425" wrap="square" tIns="91425">
            <a:noAutofit/>
          </a:bodyPr>
          <a:lstStyle/>
          <a:p>
            <a:pPr indent="-355600" lvl="0" marL="457200" rtl="0" algn="just">
              <a:lnSpc>
                <a:spcPct val="10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Climate change is becoming ever more </a:t>
            </a:r>
            <a:r>
              <a:rPr lang="en" sz="2000">
                <a:latin typeface="Times New Roman"/>
                <a:ea typeface="Times New Roman"/>
                <a:cs typeface="Times New Roman"/>
                <a:sym typeface="Times New Roman"/>
              </a:rPr>
              <a:t>apparent in our daily lives.</a:t>
            </a:r>
            <a:endParaRPr sz="2000">
              <a:latin typeface="Times New Roman"/>
              <a:ea typeface="Times New Roman"/>
              <a:cs typeface="Times New Roman"/>
              <a:sym typeface="Times New Roman"/>
            </a:endParaRPr>
          </a:p>
          <a:p>
            <a:pPr indent="-355600" lvl="0" marL="457200" rtl="0" algn="just">
              <a:lnSpc>
                <a:spcPct val="10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We’ve made great strides, but there is still more to be done.</a:t>
            </a:r>
            <a:endParaRPr sz="2000">
              <a:latin typeface="Times New Roman"/>
              <a:ea typeface="Times New Roman"/>
              <a:cs typeface="Times New Roman"/>
              <a:sym typeface="Times New Roman"/>
            </a:endParaRPr>
          </a:p>
          <a:p>
            <a:pPr indent="-355600" lvl="0" marL="457200" rtl="0" algn="just">
              <a:lnSpc>
                <a:spcPct val="10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We can focus on the average home in order to reduce the amount of greenhouse gasses produced. </a:t>
            </a:r>
            <a:endParaRPr sz="2000">
              <a:latin typeface="Times New Roman"/>
              <a:ea typeface="Times New Roman"/>
              <a:cs typeface="Times New Roman"/>
              <a:sym typeface="Times New Roman"/>
            </a:endParaRPr>
          </a:p>
          <a:p>
            <a:pPr indent="-355600" lvl="0" marL="457200" rtl="0" algn="just">
              <a:lnSpc>
                <a:spcPct val="10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Without a smart home automation system in place, more power hungry alternatives are used.</a:t>
            </a:r>
            <a:endParaRPr sz="2000">
              <a:latin typeface="Times New Roman"/>
              <a:ea typeface="Times New Roman"/>
              <a:cs typeface="Times New Roman"/>
              <a:sym typeface="Times New Roman"/>
            </a:endParaRPr>
          </a:p>
          <a:p>
            <a:pPr indent="-355600" lvl="0" marL="457200" rtl="0" algn="just">
              <a:lnSpc>
                <a:spcPct val="10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Making the home smart is the next step to replace negligence and reducing carbon emissions.</a:t>
            </a:r>
            <a:endParaRPr sz="2000">
              <a:latin typeface="Times New Roman"/>
              <a:ea typeface="Times New Roman"/>
              <a:cs typeface="Times New Roman"/>
              <a:sym typeface="Times New Roman"/>
            </a:endParaRPr>
          </a:p>
        </p:txBody>
      </p:sp>
      <p:pic>
        <p:nvPicPr>
          <p:cNvPr id="91" name="Google Shape;91;p18"/>
          <p:cNvPicPr preferRelativeResize="0"/>
          <p:nvPr/>
        </p:nvPicPr>
        <p:blipFill>
          <a:blip r:embed="rId3">
            <a:alphaModFix/>
          </a:blip>
          <a:stretch>
            <a:fillRect/>
          </a:stretch>
        </p:blipFill>
        <p:spPr>
          <a:xfrm>
            <a:off x="5694000" y="1112213"/>
            <a:ext cx="3449999" cy="2301123"/>
          </a:xfrm>
          <a:prstGeom prst="rect">
            <a:avLst/>
          </a:prstGeom>
          <a:noFill/>
          <a:ln>
            <a:noFill/>
          </a:ln>
        </p:spPr>
      </p:pic>
      <p:sp>
        <p:nvSpPr>
          <p:cNvPr id="92" name="Google Shape;92;p18"/>
          <p:cNvSpPr txBox="1"/>
          <p:nvPr/>
        </p:nvSpPr>
        <p:spPr>
          <a:xfrm>
            <a:off x="5694000" y="3413325"/>
            <a:ext cx="3450000" cy="5349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 sz="500" u="sng">
                <a:solidFill>
                  <a:srgbClr val="CC4125"/>
                </a:solidFill>
                <a:hlinkClick r:id="rId4">
                  <a:extLst>
                    <a:ext uri="{A12FA001-AC4F-418D-AE19-62706E023703}">
                      <ahyp:hlinkClr val="tx"/>
                    </a:ext>
                  </a:extLst>
                </a:hlinkClick>
              </a:rPr>
              <a:t>https://images.adsttc.com/media/images/5b4b/8056/f197/ccbd/3200/0276/large_jpg/1024px-Falconer_Bungalow_Historic_District_2.jpg?1531674705</a:t>
            </a:r>
            <a:endParaRPr sz="500">
              <a:solidFill>
                <a:srgbClr val="CC412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idx="1" type="body"/>
          </p:nvPr>
        </p:nvSpPr>
        <p:spPr>
          <a:xfrm>
            <a:off x="20975" y="617400"/>
            <a:ext cx="5218200" cy="4345500"/>
          </a:xfrm>
          <a:prstGeom prst="rect">
            <a:avLst/>
          </a:prstGeom>
        </p:spPr>
        <p:txBody>
          <a:bodyPr anchorCtr="0" anchor="t" bIns="91425" lIns="91425" spcFirstLastPara="1" rIns="91425" wrap="square" tIns="91425">
            <a:normAutofit lnSpcReduction="10000"/>
          </a:bodyPr>
          <a:lstStyle/>
          <a:p>
            <a:pPr indent="-355600" lvl="0" marL="457200" rtl="0" algn="l">
              <a:spcBef>
                <a:spcPts val="900"/>
              </a:spcBef>
              <a:spcAft>
                <a:spcPts val="0"/>
              </a:spcAft>
              <a:buClr>
                <a:srgbClr val="000000"/>
              </a:buClr>
              <a:buSzPts val="2000"/>
              <a:buFont typeface="Times New Roman"/>
              <a:buChar char="•"/>
            </a:pPr>
            <a:r>
              <a:rPr lang="en">
                <a:latin typeface="Times New Roman"/>
                <a:ea typeface="Times New Roman"/>
                <a:cs typeface="Times New Roman"/>
                <a:sym typeface="Times New Roman"/>
              </a:rPr>
              <a:t>Window operation</a:t>
            </a:r>
            <a:endParaRPr>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
                <a:latin typeface="Times New Roman"/>
                <a:ea typeface="Times New Roman"/>
                <a:cs typeface="Times New Roman"/>
                <a:sym typeface="Times New Roman"/>
              </a:rPr>
              <a:t>We are focused on contributing to window automation in order to try and combat climate change. </a:t>
            </a:r>
            <a:endParaRPr>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
                <a:latin typeface="Times New Roman"/>
                <a:ea typeface="Times New Roman"/>
                <a:cs typeface="Times New Roman"/>
                <a:sym typeface="Times New Roman"/>
              </a:rPr>
              <a:t>To do so, our team is focused on developing the end to end communications that this proposed system will utilize to communicate internally and externally.</a:t>
            </a:r>
            <a:endParaRPr>
              <a:latin typeface="Times New Roman"/>
              <a:ea typeface="Times New Roman"/>
              <a:cs typeface="Times New Roman"/>
              <a:sym typeface="Times New Roman"/>
            </a:endParaRPr>
          </a:p>
          <a:p>
            <a:pPr indent="-355600" lvl="0" marL="457200" rtl="0" algn="l">
              <a:spcBef>
                <a:spcPts val="0"/>
              </a:spcBef>
              <a:spcAft>
                <a:spcPts val="0"/>
              </a:spcAft>
              <a:buClr>
                <a:srgbClr val="000000"/>
              </a:buClr>
              <a:buSzPts val="2000"/>
              <a:buFont typeface="Times New Roman"/>
              <a:buChar char="•"/>
            </a:pPr>
            <a:r>
              <a:rPr lang="en">
                <a:latin typeface="Times New Roman"/>
                <a:ea typeface="Times New Roman"/>
                <a:cs typeface="Times New Roman"/>
                <a:sym typeface="Times New Roman"/>
              </a:rPr>
              <a:t>This is done via CAN internally and Amazon Web Services (AWS) </a:t>
            </a:r>
            <a:r>
              <a:rPr lang="en">
                <a:solidFill>
                  <a:schemeClr val="dk1"/>
                </a:solidFill>
                <a:latin typeface="Times New Roman"/>
                <a:ea typeface="Times New Roman"/>
                <a:cs typeface="Times New Roman"/>
                <a:sym typeface="Times New Roman"/>
              </a:rPr>
              <a:t>externally, </a:t>
            </a:r>
            <a:r>
              <a:rPr lang="en">
                <a:latin typeface="Times New Roman"/>
                <a:ea typeface="Times New Roman"/>
                <a:cs typeface="Times New Roman"/>
                <a:sym typeface="Times New Roman"/>
              </a:rPr>
              <a:t>both to forward system status as well as user commands to control and monitor the window.</a:t>
            </a:r>
            <a:endParaRPr>
              <a:latin typeface="Times New Roman"/>
              <a:ea typeface="Times New Roman"/>
              <a:cs typeface="Times New Roman"/>
              <a:sym typeface="Times New Roman"/>
            </a:endParaRPr>
          </a:p>
        </p:txBody>
      </p:sp>
      <p:sp>
        <p:nvSpPr>
          <p:cNvPr id="99" name="Google Shape;99;p19"/>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0" name="Google Shape;100;p19"/>
          <p:cNvSpPr txBox="1"/>
          <p:nvPr/>
        </p:nvSpPr>
        <p:spPr>
          <a:xfrm>
            <a:off x="20975" y="0"/>
            <a:ext cx="5943300" cy="6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Project Overview</a:t>
            </a:r>
            <a:endParaRPr sz="2800">
              <a:solidFill>
                <a:schemeClr val="dk1"/>
              </a:solidFill>
            </a:endParaRPr>
          </a:p>
        </p:txBody>
      </p:sp>
      <p:pic>
        <p:nvPicPr>
          <p:cNvPr id="101" name="Google Shape;101;p19"/>
          <p:cNvPicPr preferRelativeResize="0"/>
          <p:nvPr/>
        </p:nvPicPr>
        <p:blipFill>
          <a:blip r:embed="rId3">
            <a:alphaModFix/>
          </a:blip>
          <a:stretch>
            <a:fillRect/>
          </a:stretch>
        </p:blipFill>
        <p:spPr>
          <a:xfrm>
            <a:off x="5972800" y="1153713"/>
            <a:ext cx="3139688" cy="2217145"/>
          </a:xfrm>
          <a:prstGeom prst="rect">
            <a:avLst/>
          </a:prstGeom>
          <a:noFill/>
          <a:ln>
            <a:noFill/>
          </a:ln>
        </p:spPr>
      </p:pic>
      <p:sp>
        <p:nvSpPr>
          <p:cNvPr id="102" name="Google Shape;102;p19"/>
          <p:cNvSpPr txBox="1"/>
          <p:nvPr/>
        </p:nvSpPr>
        <p:spPr>
          <a:xfrm>
            <a:off x="6595495" y="3370844"/>
            <a:ext cx="31134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u="sng">
                <a:solidFill>
                  <a:srgbClr val="A61C00"/>
                </a:solidFill>
                <a:hlinkClick r:id="rId4">
                  <a:extLst>
                    <a:ext uri="{A12FA001-AC4F-418D-AE19-62706E023703}">
                      <ahyp:hlinkClr val="tx"/>
                    </a:ext>
                  </a:extLst>
                </a:hlinkClick>
              </a:rPr>
              <a:t>https://www.pellabranch.com/webres/Image/misc/2018-window-glass-option-header.jpg</a:t>
            </a:r>
            <a:endParaRPr sz="500">
              <a:solidFill>
                <a:srgbClr val="A61C00"/>
              </a:solidFill>
            </a:endParaRPr>
          </a:p>
          <a:p>
            <a:pPr indent="0" lvl="0" marL="0" rtl="0" algn="l">
              <a:spcBef>
                <a:spcPts val="0"/>
              </a:spcBef>
              <a:spcAft>
                <a:spcPts val="0"/>
              </a:spcAft>
              <a:buNone/>
            </a:pPr>
            <a:r>
              <a:t/>
            </a:r>
            <a:endParaRPr sz="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9" name="Google Shape;109;p20"/>
          <p:cNvSpPr txBox="1"/>
          <p:nvPr/>
        </p:nvSpPr>
        <p:spPr>
          <a:xfrm>
            <a:off x="0" y="0"/>
            <a:ext cx="5358600" cy="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Our Solution</a:t>
            </a:r>
            <a:endParaRPr b="1" sz="2800">
              <a:solidFill>
                <a:srgbClr val="861119"/>
              </a:solidFill>
            </a:endParaRPr>
          </a:p>
          <a:p>
            <a:pPr indent="0" lvl="0" marL="0" rtl="0" algn="l">
              <a:spcBef>
                <a:spcPts val="0"/>
              </a:spcBef>
              <a:spcAft>
                <a:spcPts val="0"/>
              </a:spcAft>
              <a:buNone/>
            </a:pPr>
            <a:r>
              <a:t/>
            </a:r>
            <a:endParaRPr sz="2800"/>
          </a:p>
        </p:txBody>
      </p:sp>
      <p:sp>
        <p:nvSpPr>
          <p:cNvPr id="110" name="Google Shape;110;p20"/>
          <p:cNvSpPr txBox="1"/>
          <p:nvPr/>
        </p:nvSpPr>
        <p:spPr>
          <a:xfrm>
            <a:off x="346825" y="644100"/>
            <a:ext cx="5586000" cy="421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dk1"/>
                </a:solidFill>
                <a:latin typeface="Times New Roman"/>
                <a:ea typeface="Times New Roman"/>
                <a:cs typeface="Times New Roman"/>
                <a:sym typeface="Times New Roman"/>
              </a:rPr>
              <a:t>Windows are “Passive”, we will attempt to make them more “Active”</a:t>
            </a:r>
            <a:r>
              <a:rPr lang="en" sz="1500">
                <a:solidFill>
                  <a:schemeClr val="dk1"/>
                </a:solidFill>
                <a:latin typeface="Times New Roman"/>
                <a:ea typeface="Times New Roman"/>
                <a:cs typeface="Times New Roman"/>
                <a:sym typeface="Times New Roman"/>
              </a:rPr>
              <a:t> </a:t>
            </a:r>
            <a:r>
              <a:rPr lang="en" sz="1500">
                <a:solidFill>
                  <a:schemeClr val="dk1"/>
                </a:solidFill>
                <a:latin typeface="Times New Roman"/>
                <a:ea typeface="Times New Roman"/>
                <a:cs typeface="Times New Roman"/>
                <a:sym typeface="Times New Roman"/>
              </a:rPr>
              <a:t>by allowing automated remote operation of the window.</a:t>
            </a:r>
            <a:endParaRPr sz="15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lang="en" sz="1500">
                <a:solidFill>
                  <a:schemeClr val="dk1"/>
                </a:solidFill>
                <a:latin typeface="Times New Roman"/>
                <a:ea typeface="Times New Roman"/>
                <a:cs typeface="Times New Roman"/>
                <a:sym typeface="Times New Roman"/>
              </a:rPr>
              <a:t>To achieve this we have the following components:</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b="1" lang="en" sz="1500">
                <a:solidFill>
                  <a:schemeClr val="dk1"/>
                </a:solidFill>
                <a:latin typeface="Times New Roman"/>
                <a:ea typeface="Times New Roman"/>
                <a:cs typeface="Times New Roman"/>
                <a:sym typeface="Times New Roman"/>
              </a:rPr>
              <a:t>Android</a:t>
            </a:r>
            <a:r>
              <a:rPr b="1" lang="en" sz="1500">
                <a:solidFill>
                  <a:schemeClr val="dk1"/>
                </a:solidFill>
                <a:latin typeface="Times New Roman"/>
                <a:ea typeface="Times New Roman"/>
                <a:cs typeface="Times New Roman"/>
                <a:sym typeface="Times New Roman"/>
              </a:rPr>
              <a:t> App</a:t>
            </a:r>
            <a:r>
              <a:rPr lang="en" sz="1500">
                <a:solidFill>
                  <a:schemeClr val="dk1"/>
                </a:solidFill>
                <a:latin typeface="Times New Roman"/>
                <a:ea typeface="Times New Roman"/>
                <a:cs typeface="Times New Roman"/>
                <a:sym typeface="Times New Roman"/>
              </a:rPr>
              <a:t> for the user to interface with the system and operate the window.</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b="1" lang="en" sz="1500">
                <a:solidFill>
                  <a:schemeClr val="dk1"/>
                </a:solidFill>
                <a:latin typeface="Times New Roman"/>
                <a:ea typeface="Times New Roman"/>
                <a:cs typeface="Times New Roman"/>
                <a:sym typeface="Times New Roman"/>
              </a:rPr>
              <a:t>Cloud Connection</a:t>
            </a:r>
            <a:r>
              <a:rPr lang="en" sz="1500">
                <a:solidFill>
                  <a:schemeClr val="dk1"/>
                </a:solidFill>
                <a:latin typeface="Times New Roman"/>
                <a:ea typeface="Times New Roman"/>
                <a:cs typeface="Times New Roman"/>
                <a:sym typeface="Times New Roman"/>
              </a:rPr>
              <a:t> → Monitor and Control from anywhere.</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If Cloud is down, locally we have:</a:t>
            </a:r>
            <a:endParaRPr sz="1500">
              <a:solidFill>
                <a:schemeClr val="dk1"/>
              </a:solidFill>
              <a:latin typeface="Times New Roman"/>
              <a:ea typeface="Times New Roman"/>
              <a:cs typeface="Times New Roman"/>
              <a:sym typeface="Times New Roman"/>
            </a:endParaRPr>
          </a:p>
          <a:p>
            <a:pPr indent="-323850" lvl="1" marL="914400" rtl="0" algn="l">
              <a:lnSpc>
                <a:spcPct val="150000"/>
              </a:lnSpc>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A manual override switch.</a:t>
            </a:r>
            <a:endParaRPr sz="1500">
              <a:solidFill>
                <a:schemeClr val="dk1"/>
              </a:solidFill>
              <a:latin typeface="Times New Roman"/>
              <a:ea typeface="Times New Roman"/>
              <a:cs typeface="Times New Roman"/>
              <a:sym typeface="Times New Roman"/>
            </a:endParaRPr>
          </a:p>
          <a:p>
            <a:pPr indent="-323850" lvl="1" marL="914400" rtl="0" algn="l">
              <a:lnSpc>
                <a:spcPct val="150000"/>
              </a:lnSpc>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Direct connection between the Android App &amp; the system.</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b="1" lang="en" sz="1500">
                <a:solidFill>
                  <a:schemeClr val="dk1"/>
                </a:solidFill>
                <a:latin typeface="Times New Roman"/>
                <a:ea typeface="Times New Roman"/>
                <a:cs typeface="Times New Roman"/>
                <a:sym typeface="Times New Roman"/>
              </a:rPr>
              <a:t>Network Master Controller</a:t>
            </a:r>
            <a:r>
              <a:rPr lang="en" sz="1500">
                <a:solidFill>
                  <a:schemeClr val="dk1"/>
                </a:solidFill>
                <a:latin typeface="Times New Roman"/>
                <a:ea typeface="Times New Roman"/>
                <a:cs typeface="Times New Roman"/>
                <a:sym typeface="Times New Roman"/>
              </a:rPr>
              <a:t> to control the local network and interface with Cloud services .</a:t>
            </a:r>
            <a:endParaRPr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b="1" lang="en" sz="1500">
                <a:solidFill>
                  <a:schemeClr val="dk1"/>
                </a:solidFill>
                <a:latin typeface="Times New Roman"/>
                <a:ea typeface="Times New Roman"/>
                <a:cs typeface="Times New Roman"/>
                <a:sym typeface="Times New Roman"/>
              </a:rPr>
              <a:t>Motor Module</a:t>
            </a:r>
            <a:r>
              <a:rPr lang="en" sz="1500">
                <a:solidFill>
                  <a:schemeClr val="dk1"/>
                </a:solidFill>
                <a:latin typeface="Times New Roman"/>
                <a:ea typeface="Times New Roman"/>
                <a:cs typeface="Times New Roman"/>
                <a:sym typeface="Times New Roman"/>
              </a:rPr>
              <a:t> to operate window. </a:t>
            </a:r>
            <a:endParaRPr sz="1500">
              <a:solidFill>
                <a:schemeClr val="dk1"/>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700"/>
          </a:p>
        </p:txBody>
      </p:sp>
      <p:pic>
        <p:nvPicPr>
          <p:cNvPr id="111" name="Google Shape;111;p20"/>
          <p:cNvPicPr preferRelativeResize="0"/>
          <p:nvPr/>
        </p:nvPicPr>
        <p:blipFill rotWithShape="1">
          <a:blip r:embed="rId3">
            <a:alphaModFix/>
          </a:blip>
          <a:srcRect b="0" l="35454" r="26726" t="0"/>
          <a:stretch/>
        </p:blipFill>
        <p:spPr>
          <a:xfrm>
            <a:off x="6226350" y="1000125"/>
            <a:ext cx="2809800" cy="3143250"/>
          </a:xfrm>
          <a:prstGeom prst="rect">
            <a:avLst/>
          </a:prstGeom>
          <a:noFill/>
          <a:ln>
            <a:noFill/>
          </a:ln>
        </p:spPr>
      </p:pic>
      <p:sp>
        <p:nvSpPr>
          <p:cNvPr id="112" name="Google Shape;112;p20"/>
          <p:cNvSpPr txBox="1"/>
          <p:nvPr/>
        </p:nvSpPr>
        <p:spPr>
          <a:xfrm>
            <a:off x="6917700" y="4143375"/>
            <a:ext cx="2226300" cy="2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u="sng">
                <a:solidFill>
                  <a:srgbClr val="A61C00"/>
                </a:solidFill>
                <a:hlinkClick r:id="rId4">
                  <a:extLst>
                    <a:ext uri="{A12FA001-AC4F-418D-AE19-62706E023703}">
                      <ahyp:hlinkClr val="tx"/>
                    </a:ext>
                  </a:extLst>
                </a:hlinkClick>
              </a:rPr>
              <a:t>https://backtest-rookies.com/2018/10/26/tradingview-opening-a-window/</a:t>
            </a:r>
            <a:endParaRPr b="1" sz="500">
              <a:solidFill>
                <a:srgbClr val="A61C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19" name="Google Shape;119;p21"/>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System Specifications</a:t>
            </a:r>
            <a:endParaRPr b="1" sz="2800">
              <a:solidFill>
                <a:srgbClr val="861119"/>
              </a:solidFill>
            </a:endParaRPr>
          </a:p>
        </p:txBody>
      </p:sp>
      <p:sp>
        <p:nvSpPr>
          <p:cNvPr id="120" name="Google Shape;120;p21"/>
          <p:cNvSpPr txBox="1"/>
          <p:nvPr/>
        </p:nvSpPr>
        <p:spPr>
          <a:xfrm>
            <a:off x="0" y="597700"/>
            <a:ext cx="9144000" cy="413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 Active Window Subsystems consisting of the Network Master Controller, IoT/Phone Application, and the Motor Module will meet or exceed the following specifications: </a:t>
            </a:r>
            <a:endParaRPr>
              <a:solidFill>
                <a:schemeClr val="dk1"/>
              </a:solidFill>
              <a:latin typeface="Times New Roman"/>
              <a:ea typeface="Times New Roman"/>
              <a:cs typeface="Times New Roman"/>
              <a:sym typeface="Times New Roman"/>
            </a:endParaRPr>
          </a:p>
          <a:p>
            <a:pPr indent="-317500" lvl="0" marL="457200" rtl="0" algn="l">
              <a:lnSpc>
                <a:spcPct val="200000"/>
              </a:lnSpc>
              <a:spcBef>
                <a:spcPts val="0"/>
              </a:spcBef>
              <a:spcAft>
                <a:spcPts val="0"/>
              </a:spcAft>
              <a:buClr>
                <a:schemeClr val="dk1"/>
              </a:buClr>
              <a:buSzPts val="1400"/>
              <a:buFont typeface="Times New Roman"/>
              <a:buAutoNum type="arabicParenR"/>
            </a:pPr>
            <a:r>
              <a:rPr lang="en">
                <a:solidFill>
                  <a:schemeClr val="dk1"/>
                </a:solidFill>
                <a:latin typeface="Times New Roman"/>
                <a:ea typeface="Times New Roman"/>
                <a:cs typeface="Times New Roman"/>
                <a:sym typeface="Times New Roman"/>
              </a:rPr>
              <a:t>Capable of receiving signals from Amazon Web Services (AWS).</a:t>
            </a:r>
            <a:endParaRPr>
              <a:solidFill>
                <a:schemeClr val="dk1"/>
              </a:solidFill>
              <a:latin typeface="Times New Roman"/>
              <a:ea typeface="Times New Roman"/>
              <a:cs typeface="Times New Roman"/>
              <a:sym typeface="Times New Roman"/>
            </a:endParaRPr>
          </a:p>
          <a:p>
            <a:pPr indent="-317500" lvl="0" marL="457200" rtl="0" algn="l">
              <a:lnSpc>
                <a:spcPct val="200000"/>
              </a:lnSpc>
              <a:spcBef>
                <a:spcPts val="0"/>
              </a:spcBef>
              <a:spcAft>
                <a:spcPts val="0"/>
              </a:spcAft>
              <a:buClr>
                <a:schemeClr val="dk1"/>
              </a:buClr>
              <a:buSzPts val="1400"/>
              <a:buFont typeface="Times New Roman"/>
              <a:buAutoNum type="arabicParenR"/>
            </a:pPr>
            <a:r>
              <a:rPr lang="en">
                <a:solidFill>
                  <a:schemeClr val="dk1"/>
                </a:solidFill>
                <a:latin typeface="Times New Roman"/>
                <a:ea typeface="Times New Roman"/>
                <a:cs typeface="Times New Roman"/>
                <a:sym typeface="Times New Roman"/>
              </a:rPr>
              <a:t>Capable of transmitting commands from the Android Application through to the Network Master Controller. </a:t>
            </a:r>
            <a:endParaRPr>
              <a:solidFill>
                <a:schemeClr val="dk1"/>
              </a:solidFill>
              <a:latin typeface="Times New Roman"/>
              <a:ea typeface="Times New Roman"/>
              <a:cs typeface="Times New Roman"/>
              <a:sym typeface="Times New Roman"/>
            </a:endParaRPr>
          </a:p>
          <a:p>
            <a:pPr indent="-317500" lvl="0" marL="457200" rtl="0" algn="l">
              <a:lnSpc>
                <a:spcPct val="200000"/>
              </a:lnSpc>
              <a:spcBef>
                <a:spcPts val="0"/>
              </a:spcBef>
              <a:spcAft>
                <a:spcPts val="0"/>
              </a:spcAft>
              <a:buClr>
                <a:schemeClr val="dk1"/>
              </a:buClr>
              <a:buSzPts val="1400"/>
              <a:buFont typeface="Times New Roman"/>
              <a:buAutoNum type="arabicParenR"/>
            </a:pPr>
            <a:r>
              <a:rPr lang="en">
                <a:solidFill>
                  <a:schemeClr val="dk1"/>
                </a:solidFill>
                <a:latin typeface="Times New Roman"/>
                <a:ea typeface="Times New Roman"/>
                <a:cs typeface="Times New Roman"/>
                <a:sym typeface="Times New Roman"/>
              </a:rPr>
              <a:t>User interaction via an Android Phone Application</a:t>
            </a:r>
            <a:endParaRPr>
              <a:solidFill>
                <a:schemeClr val="dk1"/>
              </a:solidFill>
              <a:latin typeface="Times New Roman"/>
              <a:ea typeface="Times New Roman"/>
              <a:cs typeface="Times New Roman"/>
              <a:sym typeface="Times New Roman"/>
            </a:endParaRPr>
          </a:p>
          <a:p>
            <a:pPr indent="-317500" lvl="0" marL="457200" rtl="0" algn="l">
              <a:lnSpc>
                <a:spcPct val="200000"/>
              </a:lnSpc>
              <a:spcBef>
                <a:spcPts val="0"/>
              </a:spcBef>
              <a:spcAft>
                <a:spcPts val="0"/>
              </a:spcAft>
              <a:buClr>
                <a:schemeClr val="dk1"/>
              </a:buClr>
              <a:buSzPts val="1400"/>
              <a:buFont typeface="Times New Roman"/>
              <a:buAutoNum type="arabicParenR"/>
            </a:pPr>
            <a:r>
              <a:rPr lang="en">
                <a:solidFill>
                  <a:schemeClr val="dk1"/>
                </a:solidFill>
                <a:latin typeface="Times New Roman"/>
                <a:ea typeface="Times New Roman"/>
                <a:cs typeface="Times New Roman"/>
                <a:sym typeface="Times New Roman"/>
              </a:rPr>
              <a:t>Motor Module</a:t>
            </a:r>
            <a:r>
              <a:rPr lang="en">
                <a:solidFill>
                  <a:schemeClr val="dk1"/>
                </a:solidFill>
                <a:latin typeface="Times New Roman"/>
                <a:ea typeface="Times New Roman"/>
                <a:cs typeface="Times New Roman"/>
                <a:sym typeface="Times New Roman"/>
              </a:rPr>
              <a:t> size is at least 14cm x 8cm. </a:t>
            </a:r>
            <a:endParaRPr>
              <a:solidFill>
                <a:schemeClr val="dk1"/>
              </a:solidFill>
              <a:latin typeface="Times New Roman"/>
              <a:ea typeface="Times New Roman"/>
              <a:cs typeface="Times New Roman"/>
              <a:sym typeface="Times New Roman"/>
            </a:endParaRPr>
          </a:p>
          <a:p>
            <a:pPr indent="-317500" lvl="0" marL="457200" rtl="0" algn="l">
              <a:lnSpc>
                <a:spcPct val="200000"/>
              </a:lnSpc>
              <a:spcBef>
                <a:spcPts val="0"/>
              </a:spcBef>
              <a:spcAft>
                <a:spcPts val="0"/>
              </a:spcAft>
              <a:buClr>
                <a:schemeClr val="dk1"/>
              </a:buClr>
              <a:buSzPts val="1400"/>
              <a:buFont typeface="Times New Roman"/>
              <a:buAutoNum type="arabicParenR"/>
            </a:pPr>
            <a:r>
              <a:rPr lang="en">
                <a:solidFill>
                  <a:schemeClr val="dk1"/>
                </a:solidFill>
                <a:latin typeface="Times New Roman"/>
                <a:ea typeface="Times New Roman"/>
                <a:cs typeface="Times New Roman"/>
                <a:sym typeface="Times New Roman"/>
              </a:rPr>
              <a:t>DC Stepper Motor and Driver,  24V power supply, pulley system solution that can adjust the window</a:t>
            </a:r>
            <a:endParaRPr>
              <a:solidFill>
                <a:schemeClr val="dk1"/>
              </a:solidFill>
              <a:latin typeface="Times New Roman"/>
              <a:ea typeface="Times New Roman"/>
              <a:cs typeface="Times New Roman"/>
              <a:sym typeface="Times New Roman"/>
            </a:endParaRPr>
          </a:p>
          <a:p>
            <a:pPr indent="-317500" lvl="0" marL="457200" rtl="0" algn="l">
              <a:lnSpc>
                <a:spcPct val="200000"/>
              </a:lnSpc>
              <a:spcBef>
                <a:spcPts val="0"/>
              </a:spcBef>
              <a:spcAft>
                <a:spcPts val="0"/>
              </a:spcAft>
              <a:buClr>
                <a:schemeClr val="dk1"/>
              </a:buClr>
              <a:buSzPts val="1400"/>
              <a:buFont typeface="Times New Roman"/>
              <a:buAutoNum type="arabicParenR"/>
            </a:pPr>
            <a:r>
              <a:rPr lang="en">
                <a:solidFill>
                  <a:schemeClr val="dk1"/>
                </a:solidFill>
                <a:latin typeface="Times New Roman"/>
                <a:ea typeface="Times New Roman"/>
                <a:cs typeface="Times New Roman"/>
                <a:sym typeface="Times New Roman"/>
              </a:rPr>
              <a:t>Manual override switch </a:t>
            </a:r>
            <a:endParaRPr>
              <a:solidFill>
                <a:schemeClr val="dk1"/>
              </a:solidFill>
              <a:latin typeface="Times New Roman"/>
              <a:ea typeface="Times New Roman"/>
              <a:cs typeface="Times New Roman"/>
              <a:sym typeface="Times New Roman"/>
            </a:endParaRPr>
          </a:p>
          <a:p>
            <a:pPr indent="-304800" lvl="0" marL="457200" rtl="0" algn="l">
              <a:lnSpc>
                <a:spcPct val="200000"/>
              </a:lnSpc>
              <a:spcBef>
                <a:spcPts val="0"/>
              </a:spcBef>
              <a:spcAft>
                <a:spcPts val="0"/>
              </a:spcAft>
              <a:buClr>
                <a:schemeClr val="dk1"/>
              </a:buClr>
              <a:buSzPts val="1200"/>
              <a:buFont typeface="Times New Roman"/>
              <a:buAutoNum type="arabicParenR"/>
            </a:pPr>
            <a:r>
              <a:rPr lang="en">
                <a:solidFill>
                  <a:schemeClr val="dk1"/>
                </a:solidFill>
                <a:latin typeface="Times New Roman"/>
                <a:ea typeface="Times New Roman"/>
                <a:cs typeface="Times New Roman"/>
                <a:sym typeface="Times New Roman"/>
              </a:rPr>
              <a:t>Android Application is capable of sending commands to the NMC </a:t>
            </a:r>
            <a:r>
              <a:rPr lang="en">
                <a:solidFill>
                  <a:schemeClr val="dk1"/>
                </a:solidFill>
                <a:latin typeface="Times New Roman"/>
                <a:ea typeface="Times New Roman"/>
                <a:cs typeface="Times New Roman"/>
                <a:sym typeface="Times New Roman"/>
              </a:rPr>
              <a:t>if they are on the same network.</a:t>
            </a:r>
            <a:r>
              <a:rPr lang="en" sz="1200">
                <a:solidFill>
                  <a:schemeClr val="dk1"/>
                </a:solidFill>
                <a:latin typeface="Times New Roman"/>
                <a:ea typeface="Times New Roman"/>
                <a:cs typeface="Times New Roman"/>
                <a:sym typeface="Times New Roman"/>
              </a:rPr>
              <a:t> </a:t>
            </a:r>
            <a:endParaRPr sz="1200"/>
          </a:p>
        </p:txBody>
      </p:sp>
      <p:pic>
        <p:nvPicPr>
          <p:cNvPr id="121" name="Google Shape;121;p21"/>
          <p:cNvPicPr preferRelativeResize="0"/>
          <p:nvPr/>
        </p:nvPicPr>
        <p:blipFill>
          <a:blip r:embed="rId3">
            <a:alphaModFix/>
          </a:blip>
          <a:stretch>
            <a:fillRect/>
          </a:stretch>
        </p:blipFill>
        <p:spPr>
          <a:xfrm>
            <a:off x="5257804" y="1266450"/>
            <a:ext cx="316320" cy="274501"/>
          </a:xfrm>
          <a:prstGeom prst="rect">
            <a:avLst/>
          </a:prstGeom>
          <a:noFill/>
          <a:ln>
            <a:noFill/>
          </a:ln>
        </p:spPr>
      </p:pic>
      <p:pic>
        <p:nvPicPr>
          <p:cNvPr id="122" name="Google Shape;122;p21"/>
          <p:cNvPicPr preferRelativeResize="0"/>
          <p:nvPr/>
        </p:nvPicPr>
        <p:blipFill>
          <a:blip r:embed="rId3">
            <a:alphaModFix/>
          </a:blip>
          <a:stretch>
            <a:fillRect/>
          </a:stretch>
        </p:blipFill>
        <p:spPr>
          <a:xfrm>
            <a:off x="8278229" y="1723100"/>
            <a:ext cx="316320" cy="274501"/>
          </a:xfrm>
          <a:prstGeom prst="rect">
            <a:avLst/>
          </a:prstGeom>
          <a:noFill/>
          <a:ln>
            <a:noFill/>
          </a:ln>
        </p:spPr>
      </p:pic>
      <p:pic>
        <p:nvPicPr>
          <p:cNvPr id="123" name="Google Shape;123;p21"/>
          <p:cNvPicPr preferRelativeResize="0"/>
          <p:nvPr/>
        </p:nvPicPr>
        <p:blipFill>
          <a:blip r:embed="rId3">
            <a:alphaModFix/>
          </a:blip>
          <a:stretch>
            <a:fillRect/>
          </a:stretch>
        </p:blipFill>
        <p:spPr>
          <a:xfrm>
            <a:off x="4255679" y="2094050"/>
            <a:ext cx="316320" cy="274501"/>
          </a:xfrm>
          <a:prstGeom prst="rect">
            <a:avLst/>
          </a:prstGeom>
          <a:noFill/>
          <a:ln>
            <a:noFill/>
          </a:ln>
        </p:spPr>
      </p:pic>
      <p:pic>
        <p:nvPicPr>
          <p:cNvPr id="124" name="Google Shape;124;p21"/>
          <p:cNvPicPr preferRelativeResize="0"/>
          <p:nvPr/>
        </p:nvPicPr>
        <p:blipFill>
          <a:blip r:embed="rId3">
            <a:alphaModFix/>
          </a:blip>
          <a:stretch>
            <a:fillRect/>
          </a:stretch>
        </p:blipFill>
        <p:spPr>
          <a:xfrm>
            <a:off x="3615554" y="2528788"/>
            <a:ext cx="316320" cy="274501"/>
          </a:xfrm>
          <a:prstGeom prst="rect">
            <a:avLst/>
          </a:prstGeom>
          <a:noFill/>
          <a:ln>
            <a:noFill/>
          </a:ln>
        </p:spPr>
      </p:pic>
      <p:pic>
        <p:nvPicPr>
          <p:cNvPr id="125" name="Google Shape;125;p21"/>
          <p:cNvPicPr preferRelativeResize="0"/>
          <p:nvPr/>
        </p:nvPicPr>
        <p:blipFill>
          <a:blip r:embed="rId3">
            <a:alphaModFix/>
          </a:blip>
          <a:stretch>
            <a:fillRect/>
          </a:stretch>
        </p:blipFill>
        <p:spPr>
          <a:xfrm>
            <a:off x="7813467" y="2975625"/>
            <a:ext cx="316320" cy="274501"/>
          </a:xfrm>
          <a:prstGeom prst="rect">
            <a:avLst/>
          </a:prstGeom>
          <a:noFill/>
          <a:ln>
            <a:noFill/>
          </a:ln>
        </p:spPr>
      </p:pic>
      <p:pic>
        <p:nvPicPr>
          <p:cNvPr id="126" name="Google Shape;126;p21"/>
          <p:cNvPicPr preferRelativeResize="0"/>
          <p:nvPr/>
        </p:nvPicPr>
        <p:blipFill>
          <a:blip r:embed="rId3">
            <a:alphaModFix/>
          </a:blip>
          <a:stretch>
            <a:fillRect/>
          </a:stretch>
        </p:blipFill>
        <p:spPr>
          <a:xfrm>
            <a:off x="2271042" y="3431400"/>
            <a:ext cx="316320" cy="274501"/>
          </a:xfrm>
          <a:prstGeom prst="rect">
            <a:avLst/>
          </a:prstGeom>
          <a:noFill/>
          <a:ln>
            <a:noFill/>
          </a:ln>
        </p:spPr>
      </p:pic>
      <p:pic>
        <p:nvPicPr>
          <p:cNvPr id="127" name="Google Shape;127;p21"/>
          <p:cNvPicPr preferRelativeResize="0"/>
          <p:nvPr/>
        </p:nvPicPr>
        <p:blipFill>
          <a:blip r:embed="rId3">
            <a:alphaModFix/>
          </a:blip>
          <a:stretch>
            <a:fillRect/>
          </a:stretch>
        </p:blipFill>
        <p:spPr>
          <a:xfrm>
            <a:off x="7629117" y="3832000"/>
            <a:ext cx="316320" cy="274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34" name="Google Shape;134;p22"/>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p>
        </p:txBody>
      </p:sp>
      <p:sp>
        <p:nvSpPr>
          <p:cNvPr id="135" name="Google Shape;135;p22"/>
          <p:cNvSpPr txBox="1"/>
          <p:nvPr/>
        </p:nvSpPr>
        <p:spPr>
          <a:xfrm>
            <a:off x="0" y="-16550"/>
            <a:ext cx="5945700" cy="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Our Solution in The Field </a:t>
            </a:r>
            <a:endParaRPr b="1" sz="2800">
              <a:solidFill>
                <a:srgbClr val="861119"/>
              </a:solidFill>
            </a:endParaRPr>
          </a:p>
          <a:p>
            <a:pPr indent="0" lvl="0" marL="0" rtl="0" algn="l">
              <a:spcBef>
                <a:spcPts val="0"/>
              </a:spcBef>
              <a:spcAft>
                <a:spcPts val="0"/>
              </a:spcAft>
              <a:buNone/>
            </a:pPr>
            <a:r>
              <a:t/>
            </a:r>
            <a:endParaRPr/>
          </a:p>
        </p:txBody>
      </p:sp>
      <p:pic>
        <p:nvPicPr>
          <p:cNvPr id="136" name="Google Shape;136;p22"/>
          <p:cNvPicPr preferRelativeResize="0"/>
          <p:nvPr/>
        </p:nvPicPr>
        <p:blipFill>
          <a:blip r:embed="rId3">
            <a:alphaModFix/>
          </a:blip>
          <a:stretch>
            <a:fillRect/>
          </a:stretch>
        </p:blipFill>
        <p:spPr>
          <a:xfrm>
            <a:off x="4942199" y="1344075"/>
            <a:ext cx="3965449" cy="2677274"/>
          </a:xfrm>
          <a:prstGeom prst="rect">
            <a:avLst/>
          </a:prstGeom>
          <a:noFill/>
          <a:ln>
            <a:noFill/>
          </a:ln>
        </p:spPr>
      </p:pic>
      <p:pic>
        <p:nvPicPr>
          <p:cNvPr id="137" name="Google Shape;137;p22"/>
          <p:cNvPicPr preferRelativeResize="0"/>
          <p:nvPr/>
        </p:nvPicPr>
        <p:blipFill rotWithShape="1">
          <a:blip r:embed="rId4">
            <a:alphaModFix/>
          </a:blip>
          <a:srcRect b="0" l="23861" r="13918" t="0"/>
          <a:stretch/>
        </p:blipFill>
        <p:spPr>
          <a:xfrm>
            <a:off x="123575" y="917924"/>
            <a:ext cx="4640475" cy="3775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idx="12" type="sldNum"/>
          </p:nvPr>
        </p:nvSpPr>
        <p:spPr>
          <a:xfrm>
            <a:off x="6774061" y="4688375"/>
            <a:ext cx="2133600" cy="274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44" name="Google Shape;144;p23"/>
          <p:cNvSpPr txBox="1"/>
          <p:nvPr/>
        </p:nvSpPr>
        <p:spPr>
          <a:xfrm>
            <a:off x="0" y="0"/>
            <a:ext cx="53235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Final </a:t>
            </a:r>
            <a:r>
              <a:rPr b="1" lang="en" sz="2800">
                <a:solidFill>
                  <a:srgbClr val="861119"/>
                </a:solidFill>
              </a:rPr>
              <a:t>Model Window:</a:t>
            </a:r>
            <a:endParaRPr b="1" sz="2800">
              <a:solidFill>
                <a:srgbClr val="861119"/>
              </a:solidFill>
            </a:endParaRPr>
          </a:p>
        </p:txBody>
      </p:sp>
      <p:cxnSp>
        <p:nvCxnSpPr>
          <p:cNvPr id="145" name="Google Shape;145;p23"/>
          <p:cNvCxnSpPr/>
          <p:nvPr/>
        </p:nvCxnSpPr>
        <p:spPr>
          <a:xfrm flipH="1">
            <a:off x="2524250" y="1041500"/>
            <a:ext cx="582600" cy="2965500"/>
          </a:xfrm>
          <a:prstGeom prst="straightConnector1">
            <a:avLst/>
          </a:prstGeom>
          <a:noFill/>
          <a:ln cap="flat" cmpd="sng" w="28575">
            <a:solidFill>
              <a:srgbClr val="FFFFFF"/>
            </a:solidFill>
            <a:prstDash val="solid"/>
            <a:round/>
            <a:headEnd len="med" w="med" type="none"/>
            <a:tailEnd len="med" w="med" type="none"/>
          </a:ln>
        </p:spPr>
      </p:cxnSp>
      <p:cxnSp>
        <p:nvCxnSpPr>
          <p:cNvPr id="146" name="Google Shape;146;p23"/>
          <p:cNvCxnSpPr/>
          <p:nvPr/>
        </p:nvCxnSpPr>
        <p:spPr>
          <a:xfrm flipH="1">
            <a:off x="0" y="812025"/>
            <a:ext cx="2895000" cy="53100"/>
          </a:xfrm>
          <a:prstGeom prst="straightConnector1">
            <a:avLst/>
          </a:prstGeom>
          <a:noFill/>
          <a:ln cap="flat" cmpd="sng" w="28575">
            <a:solidFill>
              <a:srgbClr val="FFFFFF"/>
            </a:solidFill>
            <a:prstDash val="solid"/>
            <a:round/>
            <a:headEnd len="med" w="med" type="none"/>
            <a:tailEnd len="med" w="med" type="none"/>
          </a:ln>
        </p:spPr>
      </p:cxnSp>
      <p:pic>
        <p:nvPicPr>
          <p:cNvPr id="147" name="Google Shape;147;p23"/>
          <p:cNvPicPr preferRelativeResize="0"/>
          <p:nvPr/>
        </p:nvPicPr>
        <p:blipFill>
          <a:blip r:embed="rId3">
            <a:alphaModFix/>
          </a:blip>
          <a:stretch>
            <a:fillRect/>
          </a:stretch>
        </p:blipFill>
        <p:spPr>
          <a:xfrm>
            <a:off x="101900" y="528900"/>
            <a:ext cx="3287674" cy="4322924"/>
          </a:xfrm>
          <a:prstGeom prst="rect">
            <a:avLst/>
          </a:prstGeom>
          <a:noFill/>
          <a:ln>
            <a:noFill/>
          </a:ln>
        </p:spPr>
      </p:pic>
      <p:cxnSp>
        <p:nvCxnSpPr>
          <p:cNvPr id="148" name="Google Shape;148;p23"/>
          <p:cNvCxnSpPr/>
          <p:nvPr/>
        </p:nvCxnSpPr>
        <p:spPr>
          <a:xfrm flipH="1">
            <a:off x="2370350" y="826425"/>
            <a:ext cx="330900" cy="3180600"/>
          </a:xfrm>
          <a:prstGeom prst="straightConnector1">
            <a:avLst/>
          </a:prstGeom>
          <a:noFill/>
          <a:ln cap="flat" cmpd="sng" w="28575">
            <a:solidFill>
              <a:srgbClr val="FFFFFF"/>
            </a:solidFill>
            <a:prstDash val="solid"/>
            <a:round/>
            <a:headEnd len="med" w="med" type="none"/>
            <a:tailEnd len="med" w="med" type="none"/>
          </a:ln>
        </p:spPr>
      </p:cxnSp>
      <p:sp>
        <p:nvSpPr>
          <p:cNvPr id="149" name="Google Shape;149;p23"/>
          <p:cNvSpPr txBox="1"/>
          <p:nvPr/>
        </p:nvSpPr>
        <p:spPr>
          <a:xfrm rot="324987">
            <a:off x="2489967" y="2490251"/>
            <a:ext cx="511685" cy="400218"/>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36”</a:t>
            </a:r>
            <a:endParaRPr b="1"/>
          </a:p>
        </p:txBody>
      </p:sp>
      <p:cxnSp>
        <p:nvCxnSpPr>
          <p:cNvPr id="150" name="Google Shape;150;p23"/>
          <p:cNvCxnSpPr/>
          <p:nvPr/>
        </p:nvCxnSpPr>
        <p:spPr>
          <a:xfrm rot="10800000">
            <a:off x="102050" y="697125"/>
            <a:ext cx="2599200" cy="129300"/>
          </a:xfrm>
          <a:prstGeom prst="straightConnector1">
            <a:avLst/>
          </a:prstGeom>
          <a:noFill/>
          <a:ln cap="flat" cmpd="sng" w="28575">
            <a:solidFill>
              <a:srgbClr val="FFFFFF"/>
            </a:solidFill>
            <a:prstDash val="solid"/>
            <a:round/>
            <a:headEnd len="med" w="med" type="none"/>
            <a:tailEnd len="med" w="med" type="none"/>
          </a:ln>
        </p:spPr>
      </p:cxnSp>
      <p:sp>
        <p:nvSpPr>
          <p:cNvPr id="151" name="Google Shape;151;p23"/>
          <p:cNvSpPr txBox="1"/>
          <p:nvPr/>
        </p:nvSpPr>
        <p:spPr>
          <a:xfrm>
            <a:off x="1981250" y="812027"/>
            <a:ext cx="4908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21</a:t>
            </a:r>
            <a:r>
              <a:rPr b="1" lang="en"/>
              <a:t>”</a:t>
            </a:r>
            <a:endParaRPr b="1"/>
          </a:p>
        </p:txBody>
      </p:sp>
      <p:cxnSp>
        <p:nvCxnSpPr>
          <p:cNvPr id="152" name="Google Shape;152;p23"/>
          <p:cNvCxnSpPr/>
          <p:nvPr/>
        </p:nvCxnSpPr>
        <p:spPr>
          <a:xfrm>
            <a:off x="546800" y="4268675"/>
            <a:ext cx="291900" cy="603600"/>
          </a:xfrm>
          <a:prstGeom prst="straightConnector1">
            <a:avLst/>
          </a:prstGeom>
          <a:noFill/>
          <a:ln cap="flat" cmpd="sng" w="28575">
            <a:solidFill>
              <a:srgbClr val="FFFFFF"/>
            </a:solidFill>
            <a:prstDash val="solid"/>
            <a:round/>
            <a:headEnd len="med" w="med" type="none"/>
            <a:tailEnd len="med" w="med" type="none"/>
          </a:ln>
        </p:spPr>
      </p:cxnSp>
      <p:sp>
        <p:nvSpPr>
          <p:cNvPr id="153" name="Google Shape;153;p23"/>
          <p:cNvSpPr txBox="1"/>
          <p:nvPr/>
        </p:nvSpPr>
        <p:spPr>
          <a:xfrm rot="-1588017">
            <a:off x="296095" y="4415725"/>
            <a:ext cx="391760" cy="400078"/>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7”</a:t>
            </a:r>
            <a:endParaRPr b="1"/>
          </a:p>
        </p:txBody>
      </p:sp>
      <p:pic>
        <p:nvPicPr>
          <p:cNvPr id="154" name="Google Shape;154;p23"/>
          <p:cNvPicPr preferRelativeResize="0"/>
          <p:nvPr/>
        </p:nvPicPr>
        <p:blipFill rotWithShape="1">
          <a:blip r:embed="rId4">
            <a:alphaModFix/>
          </a:blip>
          <a:srcRect b="16046" l="33523" r="0" t="18908"/>
          <a:stretch/>
        </p:blipFill>
        <p:spPr>
          <a:xfrm>
            <a:off x="6919200" y="3271993"/>
            <a:ext cx="1701625" cy="1593207"/>
          </a:xfrm>
          <a:prstGeom prst="rect">
            <a:avLst/>
          </a:prstGeom>
          <a:noFill/>
          <a:ln>
            <a:noFill/>
          </a:ln>
        </p:spPr>
      </p:pic>
      <p:pic>
        <p:nvPicPr>
          <p:cNvPr id="155" name="Google Shape;155;p23"/>
          <p:cNvPicPr preferRelativeResize="0"/>
          <p:nvPr/>
        </p:nvPicPr>
        <p:blipFill rotWithShape="1">
          <a:blip r:embed="rId5">
            <a:alphaModFix/>
          </a:blip>
          <a:srcRect b="0" l="0" r="0" t="18752"/>
          <a:stretch/>
        </p:blipFill>
        <p:spPr>
          <a:xfrm>
            <a:off x="5945975" y="792925"/>
            <a:ext cx="2664975" cy="2391600"/>
          </a:xfrm>
          <a:prstGeom prst="rect">
            <a:avLst/>
          </a:prstGeom>
          <a:noFill/>
          <a:ln>
            <a:noFill/>
          </a:ln>
        </p:spPr>
      </p:pic>
      <p:pic>
        <p:nvPicPr>
          <p:cNvPr id="156" name="Google Shape;156;p23"/>
          <p:cNvPicPr preferRelativeResize="0"/>
          <p:nvPr/>
        </p:nvPicPr>
        <p:blipFill>
          <a:blip r:embed="rId6">
            <a:alphaModFix/>
          </a:blip>
          <a:stretch>
            <a:fillRect/>
          </a:stretch>
        </p:blipFill>
        <p:spPr>
          <a:xfrm>
            <a:off x="3472800" y="754700"/>
            <a:ext cx="2370963" cy="2429824"/>
          </a:xfrm>
          <a:prstGeom prst="rect">
            <a:avLst/>
          </a:prstGeom>
          <a:noFill/>
          <a:ln>
            <a:noFill/>
          </a:ln>
        </p:spPr>
      </p:pic>
      <p:pic>
        <p:nvPicPr>
          <p:cNvPr id="157" name="Google Shape;157;p23"/>
          <p:cNvPicPr preferRelativeResize="0"/>
          <p:nvPr/>
        </p:nvPicPr>
        <p:blipFill>
          <a:blip r:embed="rId7">
            <a:alphaModFix/>
          </a:blip>
          <a:stretch>
            <a:fillRect/>
          </a:stretch>
        </p:blipFill>
        <p:spPr>
          <a:xfrm>
            <a:off x="5283300" y="3274675"/>
            <a:ext cx="1551200" cy="1587850"/>
          </a:xfrm>
          <a:prstGeom prst="rect">
            <a:avLst/>
          </a:prstGeom>
          <a:noFill/>
          <a:ln>
            <a:noFill/>
          </a:ln>
        </p:spPr>
      </p:pic>
      <p:pic>
        <p:nvPicPr>
          <p:cNvPr id="158" name="Google Shape;158;p23"/>
          <p:cNvPicPr preferRelativeResize="0"/>
          <p:nvPr/>
        </p:nvPicPr>
        <p:blipFill>
          <a:blip r:embed="rId8">
            <a:alphaModFix/>
          </a:blip>
          <a:stretch>
            <a:fillRect/>
          </a:stretch>
        </p:blipFill>
        <p:spPr>
          <a:xfrm>
            <a:off x="3474275" y="3274678"/>
            <a:ext cx="1724313" cy="15878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nvSpPr>
        <p:spPr>
          <a:xfrm>
            <a:off x="0" y="0"/>
            <a:ext cx="53235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61119"/>
                </a:solidFill>
              </a:rPr>
              <a:t>Maximum Weight Calculation</a:t>
            </a:r>
            <a:endParaRPr b="1" sz="2800">
              <a:solidFill>
                <a:srgbClr val="861119"/>
              </a:solidFill>
            </a:endParaRPr>
          </a:p>
        </p:txBody>
      </p:sp>
      <p:pic>
        <p:nvPicPr>
          <p:cNvPr id="164" name="Google Shape;164;p24"/>
          <p:cNvPicPr preferRelativeResize="0"/>
          <p:nvPr/>
        </p:nvPicPr>
        <p:blipFill>
          <a:blip r:embed="rId3">
            <a:alphaModFix/>
          </a:blip>
          <a:stretch>
            <a:fillRect/>
          </a:stretch>
        </p:blipFill>
        <p:spPr>
          <a:xfrm>
            <a:off x="2627925" y="587525"/>
            <a:ext cx="3888175" cy="4366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