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EC9F2F-BE93-4145-B989-337E7829D1B4}">
  <a:tblStyle styleId="{6CEC9F2F-BE93-4145-B989-337E7829D1B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inical.diabetesjournals.org/content/31/4/179.figures-onl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Team 2 PDR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Starting Speaker - John</a:t>
            </a:r>
            <a:endParaRPr/>
          </a:p>
          <a:p>
            <a:pPr indent="0" lvl="0" marL="0" rtl="0" algn="l">
              <a:spcBef>
                <a:spcPts val="0"/>
              </a:spcBef>
              <a:spcAft>
                <a:spcPts val="0"/>
              </a:spcAft>
              <a:buNone/>
            </a:pPr>
            <a:r>
              <a:rPr lang="en-US"/>
              <a:t>Basic Intro</a:t>
            </a:r>
            <a:endParaRPr/>
          </a:p>
          <a:p>
            <a:pPr indent="-317500" lvl="0" marL="457200" rtl="0" algn="l">
              <a:spcBef>
                <a:spcPts val="0"/>
              </a:spcBef>
              <a:spcAft>
                <a:spcPts val="0"/>
              </a:spcAft>
              <a:buSzPts val="1400"/>
              <a:buChar char="●"/>
            </a:pPr>
            <a:r>
              <a:rPr lang="en-US"/>
              <a:t>Say “Hello, welcome to the preliminary design review for group 2</a:t>
            </a:r>
            <a:endParaRPr/>
          </a:p>
          <a:p>
            <a:pPr indent="-317500" lvl="0" marL="457200" rtl="0" algn="l">
              <a:spcBef>
                <a:spcPts val="0"/>
              </a:spcBef>
              <a:spcAft>
                <a:spcPts val="0"/>
              </a:spcAft>
              <a:buSzPts val="1400"/>
              <a:buChar char="●"/>
            </a:pPr>
            <a:r>
              <a:rPr lang="en-US"/>
              <a:t>Each member introduces themselves, John, Adam, Connor, Mike</a:t>
            </a:r>
            <a:endParaRPr/>
          </a:p>
          <a:p>
            <a:pPr indent="-317500" lvl="0" marL="457200" rtl="0" algn="l">
              <a:spcBef>
                <a:spcPts val="0"/>
              </a:spcBef>
              <a:spcAft>
                <a:spcPts val="0"/>
              </a:spcAft>
              <a:buSzPts val="1400"/>
              <a:buChar char="●"/>
            </a:pPr>
            <a:r>
              <a:rPr lang="en-US"/>
              <a:t>John - “The name of our project is Shiver-Ring”   (TRANSITION after 1 second of hearing this)</a:t>
            </a:r>
            <a:endParaRPr/>
          </a:p>
        </p:txBody>
      </p:sp>
      <p:sp>
        <p:nvSpPr>
          <p:cNvPr id="42" name="Google Shape;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Adam talks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After total is stated wait 1 sec and transition</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List parts explain </a:t>
            </a:r>
            <a:endParaRPr/>
          </a:p>
        </p:txBody>
      </p:sp>
      <p:sp>
        <p:nvSpPr>
          <p:cNvPr id="137" name="Google Shape;13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e60c6c9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35e60c6c9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Mike talks</a:t>
            </a:r>
            <a:endParaRPr/>
          </a:p>
          <a:p>
            <a:pPr indent="0" lvl="0" marL="0" marR="0" rtl="0" algn="l">
              <a:spcBef>
                <a:spcPts val="0"/>
              </a:spcBef>
              <a:spcAft>
                <a:spcPts val="0"/>
              </a:spcAft>
              <a:buNone/>
            </a:pPr>
            <a:r>
              <a:rPr lang="en-US"/>
              <a:t>Read the slide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Clear explanation of what is short term( and what is long term management</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Short-Term: Scheduling meetings, including team and advisor meetings, and all external communications.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Long-term: Updates the Gantt chart based on estimates from the co-manager that covers short term needs.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John will now explain our long-term plans in our Gantt Chart.</a:t>
            </a:r>
            <a:endParaRPr/>
          </a:p>
          <a:p>
            <a:pPr indent="0" lvl="0" marL="0" marR="0" rtl="0" algn="l">
              <a:spcBef>
                <a:spcPts val="0"/>
              </a:spcBef>
              <a:spcAft>
                <a:spcPts val="0"/>
              </a:spcAft>
              <a:buNone/>
            </a:pPr>
            <a:r>
              <a:t/>
            </a:r>
            <a:endParaRPr/>
          </a:p>
        </p:txBody>
      </p:sp>
      <p:sp>
        <p:nvSpPr>
          <p:cNvPr id="143" name="Google Shape;143;g35e60c6c9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e60c6c9d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35e60c6c9d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John</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End - Thank you for listening.</a:t>
            </a:r>
            <a:endParaRPr/>
          </a:p>
        </p:txBody>
      </p:sp>
      <p:sp>
        <p:nvSpPr>
          <p:cNvPr id="150" name="Google Shape;150;g35e60c6c9d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985442db09_4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g985442db09_4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Mike reads problem statement</a:t>
            </a:r>
            <a:endParaRPr/>
          </a:p>
          <a:p>
            <a:pPr indent="0" lvl="0" marL="0" marR="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Our goal is to create an alarm system that can alert a 3rd party via SMS messaging to aid when in a hypoglycemic episode. Using an EMG to measure the movements in the muscles in the hand, you can detect the frequency of movement that can indicate shivering which is a symptom of hypoglycemia. As of 2020, the technology to detect hypoglycemia is both expensive and not very reliable, or it is invasive. Our system intends to be a non-invasive, alternative to the current commercially available products. The currently available solutions use sensors based off of temperature and moisture, however we want to use the patients shivering as our trigger.</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After finished reading wait 1 sec and next slide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Info for the graphic:</a:t>
            </a:r>
            <a:endParaRPr/>
          </a:p>
          <a:p>
            <a:pPr indent="0" lvl="0" marL="0" marR="0" rtl="0" algn="l">
              <a:spcBef>
                <a:spcPts val="0"/>
              </a:spcBef>
              <a:spcAft>
                <a:spcPts val="0"/>
              </a:spcAft>
              <a:buNone/>
            </a:pPr>
            <a:r>
              <a:rPr lang="en-US" u="sng">
                <a:solidFill>
                  <a:schemeClr val="hlink"/>
                </a:solidFill>
                <a:hlinkClick r:id="rId2"/>
              </a:rPr>
              <a:t>https://clinical.diabetesjournals.org/content/31/4/179.figures-only</a:t>
            </a:r>
            <a:r>
              <a:rPr lang="en-US"/>
              <a:t> from the American Diabetes Association</a:t>
            </a:r>
            <a:endParaRPr/>
          </a:p>
          <a:p>
            <a:pPr indent="0" lvl="0" marL="0" marR="0" rtl="0" algn="l">
              <a:spcBef>
                <a:spcPts val="0"/>
              </a:spcBef>
              <a:spcAft>
                <a:spcPts val="0"/>
              </a:spcAft>
              <a:buNone/>
            </a:pPr>
            <a:r>
              <a:t/>
            </a:r>
            <a:endParaRPr/>
          </a:p>
        </p:txBody>
      </p:sp>
      <p:sp>
        <p:nvSpPr>
          <p:cNvPr id="52" name="Google Shape;52;g985442db09_4_1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85442db09_4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g985442db09_4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Connor reads slide ( each bullet, a bit of what each means/why it is a spec)</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READ THIS FIRST - In order to properly sense the patients shivering we have found that these specifications must be followed.</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Reasons why</a:t>
            </a:r>
            <a:endParaRPr/>
          </a:p>
          <a:p>
            <a:pPr indent="-317500" lvl="0" marL="457200" marR="0" rtl="0" algn="l">
              <a:spcBef>
                <a:spcPts val="0"/>
              </a:spcBef>
              <a:spcAft>
                <a:spcPts val="0"/>
              </a:spcAft>
              <a:buSzPts val="1400"/>
              <a:buChar char="●"/>
            </a:pPr>
            <a:r>
              <a:rPr lang="en-US"/>
              <a:t>From multiple research papers on post-operation shivering and cold temperature based shivering</a:t>
            </a:r>
            <a:endParaRPr/>
          </a:p>
          <a:p>
            <a:pPr indent="-317500" lvl="0" marL="457200" marR="0" rtl="0" algn="l">
              <a:spcBef>
                <a:spcPts val="0"/>
              </a:spcBef>
              <a:spcAft>
                <a:spcPts val="0"/>
              </a:spcAft>
              <a:buSzPts val="1400"/>
              <a:buChar char="●"/>
            </a:pPr>
            <a:r>
              <a:rPr lang="en-US"/>
              <a:t>Similar to diabeties sentry</a:t>
            </a:r>
            <a:endParaRPr/>
          </a:p>
          <a:p>
            <a:pPr indent="-317500" lvl="0" marL="457200" marR="0" rtl="0" algn="l">
              <a:spcBef>
                <a:spcPts val="0"/>
              </a:spcBef>
              <a:spcAft>
                <a:spcPts val="0"/>
              </a:spcAft>
              <a:buSzPts val="1400"/>
              <a:buChar char="●"/>
            </a:pPr>
            <a:r>
              <a:rPr lang="en-US"/>
              <a:t>This allows for a secondary level of assurance that the patient is saved</a:t>
            </a:r>
            <a:endParaRPr/>
          </a:p>
          <a:p>
            <a:pPr indent="-317500" lvl="0" marL="457200" marR="0" rtl="0" algn="l">
              <a:spcBef>
                <a:spcPts val="0"/>
              </a:spcBef>
              <a:spcAft>
                <a:spcPts val="0"/>
              </a:spcAft>
              <a:buSzPts val="1400"/>
              <a:buChar char="●"/>
            </a:pPr>
            <a:r>
              <a:rPr lang="en-US"/>
              <a:t>If the device isn’t comfortable the patient won’t wear it</a:t>
            </a:r>
            <a:endParaRPr/>
          </a:p>
          <a:p>
            <a:pPr indent="-317500" lvl="0" marL="457200" marR="0" rtl="0" algn="l">
              <a:spcBef>
                <a:spcPts val="0"/>
              </a:spcBef>
              <a:spcAft>
                <a:spcPts val="0"/>
              </a:spcAft>
              <a:buSzPts val="1400"/>
              <a:buChar char="●"/>
            </a:pPr>
            <a:r>
              <a:rPr lang="en-US"/>
              <a:t>As shown in later slides we are sitting well under budget</a:t>
            </a:r>
            <a:endParaRPr/>
          </a:p>
          <a:p>
            <a:pPr indent="-317500" lvl="0" marL="457200" marR="0" rtl="0" algn="l">
              <a:spcBef>
                <a:spcPts val="0"/>
              </a:spcBef>
              <a:spcAft>
                <a:spcPts val="0"/>
              </a:spcAft>
              <a:buSzPts val="1400"/>
              <a:buChar char="●"/>
            </a:pPr>
            <a:r>
              <a:rPr lang="en-US"/>
              <a:t>As to last the night for continuous </a:t>
            </a:r>
            <a:r>
              <a:rPr lang="en-US"/>
              <a:t>monitoring</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wait 1 sec before transitioning to the next slide after stating that the battery is planned to last for 12 hours so that it will last for the duration of the users sleep</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61" name="Google Shape;61;g985442db09_4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Mike slide</a:t>
            </a:r>
            <a:endParaRPr/>
          </a:p>
          <a:p>
            <a:pPr indent="0" lvl="0" marL="0" marR="0" rtl="0" algn="l">
              <a:spcBef>
                <a:spcPts val="0"/>
              </a:spcBef>
              <a:spcAft>
                <a:spcPts val="0"/>
              </a:spcAft>
              <a:buNone/>
            </a:pPr>
            <a:r>
              <a:rPr lang="en-US"/>
              <a:t>In conclusion, we will aim to be competitive with these systems.</a:t>
            </a:r>
            <a:endParaRPr/>
          </a:p>
          <a:p>
            <a:pPr indent="0" lvl="0" marL="0" marR="0" rtl="0" algn="l">
              <a:spcBef>
                <a:spcPts val="0"/>
              </a:spcBef>
              <a:spcAft>
                <a:spcPts val="0"/>
              </a:spcAft>
              <a:buNone/>
            </a:pPr>
            <a:r>
              <a:t/>
            </a:r>
            <a:endParaRPr/>
          </a:p>
        </p:txBody>
      </p:sp>
      <p:sp>
        <p:nvSpPr>
          <p:cNvPr id="68" name="Google Shape;6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85442db09_4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985442db09_4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John talks</a:t>
            </a:r>
            <a:endParaRPr/>
          </a:p>
          <a:p>
            <a:pPr indent="0" lvl="0" marL="0" marR="0" rtl="0" algn="l">
              <a:spcBef>
                <a:spcPts val="0"/>
              </a:spcBef>
              <a:spcAft>
                <a:spcPts val="0"/>
              </a:spcAft>
              <a:buNone/>
            </a:pPr>
            <a:r>
              <a:rPr lang="en-US"/>
              <a:t>This image of our systems show the two sensors currently in the running for our design.</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The final design will include the sensor or sensors that most reliably give us shiver events.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Our overall device goal is focused on reliability of event reporting and comfort of the user.</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Wait 1 sec then next</a:t>
            </a:r>
            <a:endParaRPr/>
          </a:p>
        </p:txBody>
      </p:sp>
      <p:sp>
        <p:nvSpPr>
          <p:cNvPr id="83" name="Google Shape;83;g985442db09_4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Adam - </a:t>
            </a:r>
            <a:endParaRPr/>
          </a:p>
          <a:p>
            <a:pPr indent="0" lvl="0" marL="0" marR="0" rtl="0" algn="l">
              <a:spcBef>
                <a:spcPts val="0"/>
              </a:spcBef>
              <a:spcAft>
                <a:spcPts val="0"/>
              </a:spcAft>
              <a:buNone/>
            </a:pPr>
            <a:r>
              <a:rPr lang="en-US"/>
              <a:t>1 The signal is taken in processed and the </a:t>
            </a:r>
            <a:r>
              <a:rPr lang="en-US"/>
              <a:t>shivering</a:t>
            </a:r>
            <a:r>
              <a:rPr lang="en-US"/>
              <a:t> events count increments, until threshold reached</a:t>
            </a:r>
            <a:endParaRPr/>
          </a:p>
          <a:p>
            <a:pPr indent="0" lvl="0" marL="0" marR="0" rtl="0" algn="l">
              <a:spcBef>
                <a:spcPts val="0"/>
              </a:spcBef>
              <a:spcAft>
                <a:spcPts val="0"/>
              </a:spcAft>
              <a:buNone/>
            </a:pPr>
            <a:r>
              <a:rPr lang="en-US"/>
              <a:t>2 The local alarm is set off and 10 seconds of time</a:t>
            </a:r>
            <a:endParaRPr/>
          </a:p>
          <a:p>
            <a:pPr indent="0" lvl="0" marL="0" marR="0" rtl="0" algn="l">
              <a:spcBef>
                <a:spcPts val="0"/>
              </a:spcBef>
              <a:spcAft>
                <a:spcPts val="0"/>
              </a:spcAft>
              <a:buNone/>
            </a:pPr>
            <a:r>
              <a:rPr lang="en-US"/>
              <a:t>3 if the alarm has not been shut off them the </a:t>
            </a:r>
            <a:r>
              <a:rPr lang="en-US"/>
              <a:t>bluetooth</a:t>
            </a:r>
            <a:r>
              <a:rPr lang="en-US"/>
              <a:t> connects send the data to </a:t>
            </a:r>
            <a:r>
              <a:rPr lang="en-US"/>
              <a:t>android</a:t>
            </a:r>
            <a:r>
              <a:rPr lang="en-US"/>
              <a:t> phone connected</a:t>
            </a:r>
            <a:endParaRPr/>
          </a:p>
          <a:p>
            <a:pPr indent="0" lvl="0" marL="0" marR="0" rtl="0" algn="l">
              <a:spcBef>
                <a:spcPts val="0"/>
              </a:spcBef>
              <a:spcAft>
                <a:spcPts val="0"/>
              </a:spcAft>
              <a:buNone/>
            </a:pPr>
            <a:r>
              <a:rPr lang="en-US"/>
              <a:t>4 the custom app on the phone send an sms to preset person to aid them</a:t>
            </a:r>
            <a:endParaRPr/>
          </a:p>
          <a:p>
            <a:pPr indent="0" lvl="0" marL="0" marR="0" rtl="0" algn="l">
              <a:spcBef>
                <a:spcPts val="0"/>
              </a:spcBef>
              <a:spcAft>
                <a:spcPts val="0"/>
              </a:spcAft>
              <a:buNone/>
            </a:pPr>
            <a:r>
              <a:rPr lang="en-US"/>
              <a:t>trans after The sms is sent</a:t>
            </a:r>
            <a:endParaRPr/>
          </a:p>
        </p:txBody>
      </p:sp>
      <p:sp>
        <p:nvSpPr>
          <p:cNvPr id="102" name="Google Shape;10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85442db09_4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985442db09_4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Adam talks</a:t>
            </a:r>
            <a:endParaRPr/>
          </a:p>
          <a:p>
            <a:pPr indent="0" lvl="0" marL="0" marR="0" rtl="0" algn="l">
              <a:spcBef>
                <a:spcPts val="0"/>
              </a:spcBef>
              <a:spcAft>
                <a:spcPts val="0"/>
              </a:spcAft>
              <a:buNone/>
            </a:pPr>
            <a:r>
              <a:rPr lang="en-US"/>
              <a:t>Signal Processing of both Options</a:t>
            </a:r>
            <a:endParaRPr/>
          </a:p>
          <a:p>
            <a:pPr indent="0" lvl="0" marL="0" marR="0" rtl="0" algn="l">
              <a:spcBef>
                <a:spcPts val="0"/>
              </a:spcBef>
              <a:spcAft>
                <a:spcPts val="0"/>
              </a:spcAft>
              <a:buNone/>
            </a:pPr>
            <a:r>
              <a:rPr lang="en-US"/>
              <a:t>(1) The emg sensor will collect rest </a:t>
            </a:r>
            <a:r>
              <a:rPr lang="en-US"/>
              <a:t>electrical</a:t>
            </a:r>
            <a:r>
              <a:rPr lang="en-US"/>
              <a:t> data, and the </a:t>
            </a:r>
            <a:r>
              <a:rPr lang="en-US"/>
              <a:t>accelerator</a:t>
            </a:r>
            <a:r>
              <a:rPr lang="en-US"/>
              <a:t> will be calibrated on the x y plane</a:t>
            </a:r>
            <a:endParaRPr/>
          </a:p>
          <a:p>
            <a:pPr indent="0" lvl="0" marL="0" marR="0" rtl="0" algn="l">
              <a:spcBef>
                <a:spcPts val="0"/>
              </a:spcBef>
              <a:spcAft>
                <a:spcPts val="0"/>
              </a:spcAft>
              <a:buNone/>
            </a:pPr>
            <a:r>
              <a:rPr lang="en-US"/>
              <a:t>(2) The sensors, for now run at 1khz, much higher than nyquist to prevent aliasing, 5 seconds of data into the block take up less than 5% of non bootloader memory</a:t>
            </a:r>
            <a:endParaRPr/>
          </a:p>
          <a:p>
            <a:pPr indent="0" lvl="0" marL="0" marR="0" rtl="0" algn="l">
              <a:spcBef>
                <a:spcPts val="0"/>
              </a:spcBef>
              <a:spcAft>
                <a:spcPts val="0"/>
              </a:spcAft>
              <a:buNone/>
            </a:pPr>
            <a:r>
              <a:rPr lang="en-US"/>
              <a:t>(3) The block of data then filters out the rest data. Then convert the data into events, pulses for emg and and change in direction for </a:t>
            </a:r>
            <a:r>
              <a:rPr lang="en-US"/>
              <a:t>accelerometer</a:t>
            </a:r>
            <a:r>
              <a:rPr lang="en-US"/>
              <a:t> </a:t>
            </a:r>
            <a:endParaRPr/>
          </a:p>
          <a:p>
            <a:pPr indent="0" lvl="0" marL="0" marR="0" rtl="0" algn="l">
              <a:spcBef>
                <a:spcPts val="0"/>
              </a:spcBef>
              <a:spcAft>
                <a:spcPts val="0"/>
              </a:spcAft>
              <a:buNone/>
            </a:pPr>
            <a:r>
              <a:rPr lang="en-US"/>
              <a:t>(4) The perform a fft of the </a:t>
            </a:r>
            <a:r>
              <a:rPr lang="en-US"/>
              <a:t>autocorrelation</a:t>
            </a:r>
            <a:r>
              <a:rPr lang="en-US"/>
              <a:t> of the signal. Then filter out non shivering frequencies. Count number of events</a:t>
            </a:r>
            <a:endParaRPr/>
          </a:p>
          <a:p>
            <a:pPr indent="0" lvl="0" marL="0" marR="0" rtl="0" algn="l">
              <a:spcBef>
                <a:spcPts val="0"/>
              </a:spcBef>
              <a:spcAft>
                <a:spcPts val="0"/>
              </a:spcAft>
              <a:buNone/>
            </a:pPr>
            <a:r>
              <a:rPr lang="en-US"/>
              <a:t>transition after “alarm state is triggered”</a:t>
            </a:r>
            <a:endParaRPr/>
          </a:p>
        </p:txBody>
      </p:sp>
      <p:sp>
        <p:nvSpPr>
          <p:cNvPr id="110" name="Google Shape;110;g985442db09_4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Connor talks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Just go through components and connections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as for why the m4? mention designed for digital signal processing and is low energy</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Go in depth about purpose of momentary switch</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Talk a bit about android app how it </a:t>
            </a:r>
            <a:r>
              <a:rPr lang="en-US"/>
              <a:t>receive</a:t>
            </a:r>
            <a:r>
              <a:rPr lang="en-US"/>
              <a:t> bluetooth alert and send SMS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after “If the alert is not disabled, there is a bluetooth module that communicates with an android app that is responsible for communicating with an emergency contact via sms”</a:t>
            </a:r>
            <a:endParaRPr/>
          </a:p>
        </p:txBody>
      </p:sp>
      <p:sp>
        <p:nvSpPr>
          <p:cNvPr id="117" name="Google Shape;11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Connor talks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after “Lastly we will have a breadboard prototype come MDR”</a:t>
            </a:r>
            <a:endParaRPr/>
          </a:p>
        </p:txBody>
      </p:sp>
      <p:sp>
        <p:nvSpPr>
          <p:cNvPr id="126" name="Google Shape;126;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B">
  <p:cSld name="Title Slide_B">
    <p:bg>
      <p:bgPr>
        <a:solidFill>
          <a:schemeClr val="lt1"/>
        </a:solidFill>
      </p:bgPr>
    </p:bg>
    <p:spTree>
      <p:nvGrpSpPr>
        <p:cNvPr id="13" name="Shape 13"/>
        <p:cNvGrpSpPr/>
        <p:nvPr/>
      </p:nvGrpSpPr>
      <p:grpSpPr>
        <a:xfrm>
          <a:off x="0" y="0"/>
          <a:ext cx="0" cy="0"/>
          <a:chOff x="0" y="0"/>
          <a:chExt cx="0" cy="0"/>
        </a:xfrm>
      </p:grpSpPr>
      <p:pic>
        <p:nvPicPr>
          <p:cNvPr descr="15-0192_MG_1898-Edit.jpg" id="14" name="Google Shape;14;p2"/>
          <p:cNvPicPr preferRelativeResize="0"/>
          <p:nvPr/>
        </p:nvPicPr>
        <p:blipFill rotWithShape="1">
          <a:blip r:embed="rId2">
            <a:alphaModFix/>
          </a:blip>
          <a:srcRect b="0" l="0" r="0" t="0"/>
          <a:stretch/>
        </p:blipFill>
        <p:spPr>
          <a:xfrm>
            <a:off x="0" y="0"/>
            <a:ext cx="9144000" cy="5148072"/>
          </a:xfrm>
          <a:prstGeom prst="rect">
            <a:avLst/>
          </a:prstGeom>
          <a:noFill/>
          <a:ln>
            <a:noFill/>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15" name="Shape 15"/>
        <p:cNvGrpSpPr/>
        <p:nvPr/>
      </p:nvGrpSpPr>
      <p:grpSpPr>
        <a:xfrm>
          <a:off x="0" y="0"/>
          <a:ext cx="0" cy="0"/>
          <a:chOff x="0" y="0"/>
          <a:chExt cx="0" cy="0"/>
        </a:xfrm>
      </p:grpSpPr>
      <p:sp>
        <p:nvSpPr>
          <p:cNvPr id="16" name="Google Shape;16;p3"/>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17" name="Google Shape;17;p3"/>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18" name="Google Shape;18;p3"/>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19" name="Google Shape;19;p3"/>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0" name="Google Shape;20;p3"/>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21" name="Shape 21"/>
        <p:cNvGrpSpPr/>
        <p:nvPr/>
      </p:nvGrpSpPr>
      <p:grpSpPr>
        <a:xfrm>
          <a:off x="0" y="0"/>
          <a:ext cx="0" cy="0"/>
          <a:chOff x="0" y="0"/>
          <a:chExt cx="0" cy="0"/>
        </a:xfrm>
      </p:grpSpPr>
      <p:sp>
        <p:nvSpPr>
          <p:cNvPr id="22" name="Google Shape;22;p4"/>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23" name="Google Shape;23;p4"/>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24" name="Google Shape;24;p4"/>
          <p:cNvSpPr txBox="1"/>
          <p:nvPr>
            <p:ph type="title"/>
          </p:nvPr>
        </p:nvSpPr>
        <p:spPr>
          <a:xfrm>
            <a:off x="443319" y="327040"/>
            <a:ext cx="7311309"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6" name="Google Shape;26;p4"/>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7" name="Google Shape;27;p4"/>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8" name="Shape 28"/>
        <p:cNvGrpSpPr/>
        <p:nvPr/>
      </p:nvGrpSpPr>
      <p:grpSpPr>
        <a:xfrm>
          <a:off x="0" y="0"/>
          <a:ext cx="0" cy="0"/>
          <a:chOff x="0" y="0"/>
          <a:chExt cx="0" cy="0"/>
        </a:xfrm>
      </p:grpSpPr>
      <p:sp>
        <p:nvSpPr>
          <p:cNvPr id="29" name="Google Shape;29;p5"/>
          <p:cNvSpPr txBox="1"/>
          <p:nvPr>
            <p:ph type="title"/>
          </p:nvPr>
        </p:nvSpPr>
        <p:spPr>
          <a:xfrm>
            <a:off x="443320" y="327040"/>
            <a:ext cx="7316928"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5"/>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31" name="Google Shape;31;p5"/>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32" name="Google Shape;32;p5"/>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33" name="Google Shape;33;p5"/>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34" name="Google Shape;34;p5"/>
          <p:cNvSpPr txBox="1"/>
          <p:nvPr>
            <p:ph idx="1" type="body"/>
          </p:nvPr>
        </p:nvSpPr>
        <p:spPr>
          <a:xfrm>
            <a:off x="386720" y="1303788"/>
            <a:ext cx="7986032" cy="3288212"/>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900"/>
              </a:spcBef>
              <a:spcAft>
                <a:spcPts val="0"/>
              </a:spcAft>
              <a:buClr>
                <a:schemeClr val="accent1"/>
              </a:buClr>
              <a:buSzPts val="2000"/>
              <a:buFont typeface="Arial"/>
              <a:buChar char="•"/>
              <a:defRPr sz="2000">
                <a:solidFill>
                  <a:srgbClr val="000000"/>
                </a:solidFill>
                <a:latin typeface="Arial"/>
                <a:ea typeface="Arial"/>
                <a:cs typeface="Arial"/>
                <a:sym typeface="Arial"/>
              </a:defRPr>
            </a:lvl1pPr>
            <a:lvl2pPr indent="-330200" lvl="1" marL="9144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5"/>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A">
  <p:cSld name="Title Slide_A">
    <p:bg>
      <p:bgPr>
        <a:solidFill>
          <a:schemeClr val="lt1"/>
        </a:solidFill>
      </p:bgPr>
    </p:bg>
    <p:spTree>
      <p:nvGrpSpPr>
        <p:cNvPr id="38" name="Shape 38"/>
        <p:cNvGrpSpPr/>
        <p:nvPr/>
      </p:nvGrpSpPr>
      <p:grpSpPr>
        <a:xfrm>
          <a:off x="0" y="0"/>
          <a:ext cx="0" cy="0"/>
          <a:chOff x="0" y="0"/>
          <a:chExt cx="0" cy="0"/>
        </a:xfrm>
      </p:grpSpPr>
      <p:pic>
        <p:nvPicPr>
          <p:cNvPr descr="15-0192_MG_1945.jpg" id="39" name="Google Shape;39;p7"/>
          <p:cNvPicPr preferRelativeResize="0"/>
          <p:nvPr/>
        </p:nvPicPr>
        <p:blipFill rotWithShape="1">
          <a:blip r:embed="rId2">
            <a:alphaModFix/>
          </a:blip>
          <a:srcRect b="0" l="0" r="0" t="0"/>
          <a:stretch/>
        </p:blipFill>
        <p:spPr>
          <a:xfrm>
            <a:off x="0" y="0"/>
            <a:ext cx="9144000" cy="5152644"/>
          </a:xfrm>
          <a:prstGeom prst="rect">
            <a:avLst/>
          </a:prstGeom>
          <a:noFill/>
          <a:ln>
            <a:noFill/>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43319" y="327040"/>
            <a:ext cx="7794569"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nvSpPr>
        <p:spPr>
          <a:xfrm>
            <a:off x="76337" y="150935"/>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 name="Google Shape;12;p1"/>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rgbClr val="888888"/>
                </a:solidFill>
                <a:latin typeface="Arial"/>
                <a:ea typeface="Arial"/>
                <a:cs typeface="Arial"/>
                <a:sym typeface="Arial"/>
              </a:defRPr>
            </a:lvl1pPr>
            <a:lvl2pPr indent="0" lvl="1" marL="0" marR="0" rtl="0" algn="r">
              <a:spcBef>
                <a:spcPts val="0"/>
              </a:spcBef>
              <a:buNone/>
              <a:defRPr b="0" sz="1200" u="none">
                <a:solidFill>
                  <a:srgbClr val="888888"/>
                </a:solidFill>
                <a:latin typeface="Arial"/>
                <a:ea typeface="Arial"/>
                <a:cs typeface="Arial"/>
                <a:sym typeface="Arial"/>
              </a:defRPr>
            </a:lvl2pPr>
            <a:lvl3pPr indent="0" lvl="2" marL="0" marR="0" rtl="0" algn="r">
              <a:spcBef>
                <a:spcPts val="0"/>
              </a:spcBef>
              <a:buNone/>
              <a:defRPr b="0" sz="1200" u="none">
                <a:solidFill>
                  <a:srgbClr val="888888"/>
                </a:solidFill>
                <a:latin typeface="Arial"/>
                <a:ea typeface="Arial"/>
                <a:cs typeface="Arial"/>
                <a:sym typeface="Arial"/>
              </a:defRPr>
            </a:lvl3pPr>
            <a:lvl4pPr indent="0" lvl="3" marL="0" marR="0" rtl="0" algn="r">
              <a:spcBef>
                <a:spcPts val="0"/>
              </a:spcBef>
              <a:buNone/>
              <a:defRPr b="0" sz="1200" u="none">
                <a:solidFill>
                  <a:srgbClr val="888888"/>
                </a:solidFill>
                <a:latin typeface="Arial"/>
                <a:ea typeface="Arial"/>
                <a:cs typeface="Arial"/>
                <a:sym typeface="Arial"/>
              </a:defRPr>
            </a:lvl4pPr>
            <a:lvl5pPr indent="0" lvl="4" marL="0" marR="0" rtl="0" algn="r">
              <a:spcBef>
                <a:spcPts val="0"/>
              </a:spcBef>
              <a:buNone/>
              <a:defRPr b="0" sz="1200" u="none">
                <a:solidFill>
                  <a:srgbClr val="888888"/>
                </a:solidFill>
                <a:latin typeface="Arial"/>
                <a:ea typeface="Arial"/>
                <a:cs typeface="Arial"/>
                <a:sym typeface="Arial"/>
              </a:defRPr>
            </a:lvl5pPr>
            <a:lvl6pPr indent="0" lvl="5" marL="0" marR="0" rtl="0" algn="r">
              <a:spcBef>
                <a:spcPts val="0"/>
              </a:spcBef>
              <a:buNone/>
              <a:defRPr b="0" sz="1200" u="none">
                <a:solidFill>
                  <a:srgbClr val="888888"/>
                </a:solidFill>
                <a:latin typeface="Arial"/>
                <a:ea typeface="Arial"/>
                <a:cs typeface="Arial"/>
                <a:sym typeface="Arial"/>
              </a:defRPr>
            </a:lvl6pPr>
            <a:lvl7pPr indent="0" lvl="6" marL="0" marR="0" rtl="0" algn="r">
              <a:spcBef>
                <a:spcPts val="0"/>
              </a:spcBef>
              <a:buNone/>
              <a:defRPr b="0" sz="1200" u="none">
                <a:solidFill>
                  <a:srgbClr val="888888"/>
                </a:solidFill>
                <a:latin typeface="Arial"/>
                <a:ea typeface="Arial"/>
                <a:cs typeface="Arial"/>
                <a:sym typeface="Arial"/>
              </a:defRPr>
            </a:lvl7pPr>
            <a:lvl8pPr indent="0" lvl="7" marL="0" marR="0" rtl="0" algn="r">
              <a:spcBef>
                <a:spcPts val="0"/>
              </a:spcBef>
              <a:buNone/>
              <a:defRPr b="0" sz="1200" u="none">
                <a:solidFill>
                  <a:srgbClr val="888888"/>
                </a:solidFill>
                <a:latin typeface="Arial"/>
                <a:ea typeface="Arial"/>
                <a:cs typeface="Arial"/>
                <a:sym typeface="Arial"/>
              </a:defRPr>
            </a:lvl8pPr>
            <a:lvl9pPr indent="0" lvl="8" marL="0" marR="0" rtl="0" algn="r">
              <a:spcBef>
                <a:spcPts val="0"/>
              </a:spcBef>
              <a:buNone/>
              <a:defRPr b="0" sz="1200" u="non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dfrobot.com/product-1661.html" TargetMode="External"/><Relationship Id="rId4" Type="http://schemas.openxmlformats.org/officeDocument/2006/relationships/hyperlink" Target="https://www.dfrobot.com/product-880.html" TargetMode="External"/><Relationship Id="rId5" Type="http://schemas.openxmlformats.org/officeDocument/2006/relationships/hyperlink" Target="https://www.digikey.com/product-detail/en/nxp-usa-inc/MK24FN1M0VDC12R/MK24FN1M0VDC12RCT-ND/4989187" TargetMode="External"/><Relationship Id="rId6" Type="http://schemas.openxmlformats.org/officeDocument/2006/relationships/hyperlink" Target="https://www.mouser.com/ProductDetail/Adafruit/3382?qs=wUXugUrL1qzsjkGo3aGtoQ%3D%3D" TargetMode="External"/><Relationship Id="rId7" Type="http://schemas.openxmlformats.org/officeDocument/2006/relationships/hyperlink" Target="https://www.dfrobot.com/product-1216.html" TargetMode="External"/><Relationship Id="rId8" Type="http://schemas.openxmlformats.org/officeDocument/2006/relationships/hyperlink" Target="https://www.dfrobot.com/product-1216.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p:nvPr/>
        </p:nvSpPr>
        <p:spPr>
          <a:xfrm>
            <a:off x="3660559" y="0"/>
            <a:ext cx="5483441" cy="3556496"/>
          </a:xfrm>
          <a:prstGeom prst="rect">
            <a:avLst/>
          </a:prstGeom>
          <a:solidFill>
            <a:srgbClr val="5C0D1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UMAwordmark_wtag_white.png" id="45" name="Google Shape;45;p8"/>
          <p:cNvPicPr preferRelativeResize="0"/>
          <p:nvPr/>
        </p:nvPicPr>
        <p:blipFill rotWithShape="1">
          <a:blip r:embed="rId3">
            <a:alphaModFix/>
          </a:blip>
          <a:srcRect b="0" l="0" r="0" t="0"/>
          <a:stretch/>
        </p:blipFill>
        <p:spPr>
          <a:xfrm>
            <a:off x="6845300" y="205020"/>
            <a:ext cx="2125517" cy="423135"/>
          </a:xfrm>
          <a:prstGeom prst="rect">
            <a:avLst/>
          </a:prstGeom>
          <a:noFill/>
          <a:ln>
            <a:noFill/>
          </a:ln>
        </p:spPr>
      </p:pic>
      <p:sp>
        <p:nvSpPr>
          <p:cNvPr id="46" name="Google Shape;46;p8"/>
          <p:cNvSpPr txBox="1"/>
          <p:nvPr/>
        </p:nvSpPr>
        <p:spPr>
          <a:xfrm>
            <a:off x="3981787" y="2163915"/>
            <a:ext cx="4199568" cy="353943"/>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2000">
                <a:solidFill>
                  <a:schemeClr val="lt1"/>
                </a:solidFill>
              </a:rPr>
              <a:t>PDR Presentation for Team 2</a:t>
            </a:r>
            <a:endParaRPr sz="2000">
              <a:solidFill>
                <a:schemeClr val="lt1"/>
              </a:solidFill>
            </a:endParaRPr>
          </a:p>
        </p:txBody>
      </p:sp>
      <p:sp>
        <p:nvSpPr>
          <p:cNvPr id="47" name="Google Shape;47;p8"/>
          <p:cNvSpPr txBox="1"/>
          <p:nvPr/>
        </p:nvSpPr>
        <p:spPr>
          <a:xfrm>
            <a:off x="3981788" y="1107397"/>
            <a:ext cx="4914676" cy="430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800"/>
              <a:buFont typeface="Arial"/>
              <a:buNone/>
            </a:pPr>
            <a:r>
              <a:rPr b="1" lang="en-US" sz="2800">
                <a:solidFill>
                  <a:schemeClr val="lt1"/>
                </a:solidFill>
              </a:rPr>
              <a:t>Shiver-Ring</a:t>
            </a:r>
            <a:endParaRPr/>
          </a:p>
        </p:txBody>
      </p:sp>
      <p:sp>
        <p:nvSpPr>
          <p:cNvPr id="48" name="Google Shape;48;p8"/>
          <p:cNvSpPr txBox="1"/>
          <p:nvPr/>
        </p:nvSpPr>
        <p:spPr>
          <a:xfrm>
            <a:off x="4971058" y="3037656"/>
            <a:ext cx="3925406" cy="345893"/>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accent5"/>
              </a:buClr>
              <a:buSzPts val="1200"/>
              <a:buFont typeface="Arial"/>
              <a:buNone/>
            </a:pPr>
            <a:r>
              <a:rPr lang="en-US" sz="1200">
                <a:solidFill>
                  <a:schemeClr val="lt1"/>
                </a:solidFill>
              </a:rPr>
              <a:t>Michael Burton, Connor Loughman, </a:t>
            </a:r>
            <a:endParaRPr sz="1200">
              <a:solidFill>
                <a:schemeClr val="lt1"/>
              </a:solidFill>
            </a:endParaRPr>
          </a:p>
          <a:p>
            <a:pPr indent="0" lvl="0" marL="0" marR="0" rtl="0" algn="r">
              <a:lnSpc>
                <a:spcPct val="100000"/>
              </a:lnSpc>
              <a:spcBef>
                <a:spcPts val="0"/>
              </a:spcBef>
              <a:spcAft>
                <a:spcPts val="0"/>
              </a:spcAft>
              <a:buClr>
                <a:schemeClr val="accent5"/>
              </a:buClr>
              <a:buSzPts val="1200"/>
              <a:buFont typeface="Arial"/>
              <a:buNone/>
            </a:pPr>
            <a:r>
              <a:rPr lang="en-US" sz="1200">
                <a:solidFill>
                  <a:schemeClr val="lt1"/>
                </a:solidFill>
              </a:rPr>
              <a:t>Adam Maciazek, John Murray</a:t>
            </a:r>
            <a:endParaRPr sz="12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aphicFrame>
        <p:nvGraphicFramePr>
          <p:cNvPr id="139" name="Google Shape;139;p17"/>
          <p:cNvGraphicFramePr/>
          <p:nvPr/>
        </p:nvGraphicFramePr>
        <p:xfrm>
          <a:off x="152400" y="152400"/>
          <a:ext cx="3000000" cy="3000000"/>
        </p:xfrm>
        <a:graphic>
          <a:graphicData uri="http://schemas.openxmlformats.org/drawingml/2006/table">
            <a:tbl>
              <a:tblPr>
                <a:noFill/>
                <a:tableStyleId>{6CEC9F2F-BE93-4145-B989-337E7829D1B4}</a:tableStyleId>
              </a:tblPr>
              <a:tblGrid>
                <a:gridCol w="4383725"/>
                <a:gridCol w="1108975"/>
                <a:gridCol w="1435150"/>
                <a:gridCol w="874125"/>
                <a:gridCol w="1122025"/>
              </a:tblGrid>
              <a:tr h="266700">
                <a:tc gridSpan="5">
                  <a:txBody>
                    <a:bodyPr/>
                    <a:lstStyle/>
                    <a:p>
                      <a:pPr indent="0" lvl="0" marL="0" rtl="0" algn="l">
                        <a:spcBef>
                          <a:spcPts val="0"/>
                        </a:spcBef>
                        <a:spcAft>
                          <a:spcPts val="0"/>
                        </a:spcAft>
                        <a:buNone/>
                      </a:pPr>
                      <a:r>
                        <a:rPr b="1" lang="en-US"/>
                        <a:t>Cost Break Down</a:t>
                      </a:r>
                      <a:endParaRPr b="1"/>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288775">
                <a:tc>
                  <a:txBody>
                    <a:bodyPr/>
                    <a:lstStyle/>
                    <a:p>
                      <a:pPr indent="0" lvl="0" marL="0" rtl="0" algn="l">
                        <a:spcBef>
                          <a:spcPts val="0"/>
                        </a:spcBef>
                        <a:spcAft>
                          <a:spcPts val="0"/>
                        </a:spcAft>
                        <a:buNone/>
                      </a:pPr>
                      <a:r>
                        <a:rPr b="1" lang="en-US" sz="1100"/>
                        <a:t>Part</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100"/>
                        <a:t>Number</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100"/>
                        <a:t>Price Each</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100"/>
                        <a:t>Price</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100"/>
                        <a:t>Link to Part</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1400">
                <a:tc>
                  <a:txBody>
                    <a:bodyPr/>
                    <a:lstStyle/>
                    <a:p>
                      <a:pPr indent="0" lvl="0" marL="0" rtl="0" algn="l">
                        <a:spcBef>
                          <a:spcPts val="0"/>
                        </a:spcBef>
                        <a:spcAft>
                          <a:spcPts val="0"/>
                        </a:spcAft>
                        <a:buNone/>
                      </a:pPr>
                      <a:r>
                        <a:rPr lang="en-US" sz="1100"/>
                        <a:t>Oymotion Analog EMG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1</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$38</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$38</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800" u="sng">
                          <a:solidFill>
                            <a:schemeClr val="hlink"/>
                          </a:solidFill>
                          <a:hlinkClick r:id="rId3"/>
                        </a:rPr>
                        <a:t>link</a:t>
                      </a:r>
                      <a:endParaRPr sz="800" u="sng">
                        <a:solidFill>
                          <a:schemeClr val="hlink"/>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20750">
                <a:tc>
                  <a:txBody>
                    <a:bodyPr/>
                    <a:lstStyle/>
                    <a:p>
                      <a:pPr indent="0" lvl="0" marL="0" rtl="0" algn="l">
                        <a:spcBef>
                          <a:spcPts val="0"/>
                        </a:spcBef>
                        <a:spcAft>
                          <a:spcPts val="0"/>
                        </a:spcAft>
                        <a:buNone/>
                      </a:pPr>
                      <a:r>
                        <a:rPr lang="en-US" sz="1100"/>
                        <a:t>Triple Axis Accelerometer MPU6050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3</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$10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$30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800" u="sng">
                          <a:solidFill>
                            <a:schemeClr val="hlink"/>
                          </a:solidFill>
                          <a:hlinkClick r:id="rId4"/>
                        </a:rPr>
                        <a:t>link</a:t>
                      </a:r>
                      <a:endParaRPr sz="800" u="sng">
                        <a:solidFill>
                          <a:schemeClr val="hlink"/>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US" sz="1100"/>
                        <a:t>Arm Cortex M4</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2</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$14</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$28</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800" u="sng">
                          <a:solidFill>
                            <a:schemeClr val="hlink"/>
                          </a:solidFill>
                          <a:hlinkClick r:id="rId5"/>
                        </a:rPr>
                        <a:t>link</a:t>
                      </a:r>
                      <a:endParaRPr sz="800" u="sng">
                        <a:solidFill>
                          <a:schemeClr val="hlink"/>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42900">
                <a:tc>
                  <a:txBody>
                    <a:bodyPr/>
                    <a:lstStyle/>
                    <a:p>
                      <a:pPr indent="0" lvl="0" marL="0" rtl="0" algn="l">
                        <a:spcBef>
                          <a:spcPts val="0"/>
                        </a:spcBef>
                        <a:spcAft>
                          <a:spcPts val="0"/>
                        </a:spcAft>
                        <a:buNone/>
                      </a:pPr>
                      <a:r>
                        <a:rPr lang="en-US" sz="1100"/>
                        <a:t>M4 development Board</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2</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$28</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$56</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800" u="sng">
                          <a:solidFill>
                            <a:schemeClr val="hlink"/>
                          </a:solidFill>
                          <a:hlinkClick r:id="rId6"/>
                        </a:rPr>
                        <a:t>link</a:t>
                      </a:r>
                      <a:endParaRPr sz="800" u="sng">
                        <a:solidFill>
                          <a:schemeClr val="hlink"/>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US" sz="1100"/>
                        <a:t>Flexible Custom Board</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1</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$40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$40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800" u="sng">
                          <a:solidFill>
                            <a:schemeClr val="hlink"/>
                          </a:solidFill>
                          <a:hlinkClick r:id="rId7"/>
                        </a:rPr>
                        <a:t>link</a:t>
                      </a:r>
                      <a:endParaRPr sz="800" u="sng">
                        <a:solidFill>
                          <a:schemeClr val="hlink"/>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42900">
                <a:tc>
                  <a:txBody>
                    <a:bodyPr/>
                    <a:lstStyle/>
                    <a:p>
                      <a:pPr indent="0" lvl="0" marL="0" rtl="0" algn="l">
                        <a:spcBef>
                          <a:spcPts val="0"/>
                        </a:spcBef>
                        <a:spcAft>
                          <a:spcPts val="0"/>
                        </a:spcAft>
                        <a:buNone/>
                      </a:pPr>
                      <a:r>
                        <a:rPr lang="en-US" sz="1100"/>
                        <a:t>Bluetooth Low Energy 4.0 TI CC2540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2</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$9</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$18</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800" u="sng">
                          <a:solidFill>
                            <a:schemeClr val="hlink"/>
                          </a:solidFill>
                          <a:hlinkClick r:id="rId8"/>
                        </a:rPr>
                        <a:t>link</a:t>
                      </a:r>
                      <a:endParaRPr sz="800" u="sng">
                        <a:solidFill>
                          <a:schemeClr val="hlink"/>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US" sz="1100"/>
                        <a:t>3,600mah Li-on Battery</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1</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$14</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$14</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38125">
                <a:tc>
                  <a:txBody>
                    <a:bodyPr/>
                    <a:lstStyle/>
                    <a:p>
                      <a:pPr indent="0" lvl="0" marL="0" rtl="0" algn="l">
                        <a:spcBef>
                          <a:spcPts val="0"/>
                        </a:spcBef>
                        <a:spcAft>
                          <a:spcPts val="0"/>
                        </a:spcAft>
                        <a:buNone/>
                      </a:pPr>
                      <a:r>
                        <a:rPr lang="en-US" sz="1100"/>
                        <a:t>Alarm &amp; Switch</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1</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$5</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$5</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2900">
                <a:tc>
                  <a:txBody>
                    <a:bodyPr/>
                    <a:lstStyle/>
                    <a:p>
                      <a:pPr indent="0" lvl="0" marL="0" rtl="0" algn="l">
                        <a:spcBef>
                          <a:spcPts val="0"/>
                        </a:spcBef>
                        <a:spcAft>
                          <a:spcPts val="0"/>
                        </a:spcAft>
                        <a:buNone/>
                      </a:pPr>
                      <a:r>
                        <a:rPr lang="en-US" sz="1100"/>
                        <a:t>Housing and Band Material</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$40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$40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51800">
                <a:tc>
                  <a:txBody>
                    <a:bodyPr/>
                    <a:lstStyle/>
                    <a:p>
                      <a:pPr indent="0" lvl="0" marL="0" rtl="0" algn="l">
                        <a:spcBef>
                          <a:spcPts val="0"/>
                        </a:spcBef>
                        <a:spcAft>
                          <a:spcPts val="0"/>
                        </a:spcAft>
                        <a:buNone/>
                      </a:pPr>
                      <a:r>
                        <a:rPr lang="en-US" sz="1100"/>
                        <a:t>Shipping Costs</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$30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$30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0000">
                <a:tc>
                  <a:txBody>
                    <a:bodyPr/>
                    <a:lstStyle/>
                    <a:p>
                      <a:pPr indent="0" lvl="0" marL="0" rtl="0" algn="l">
                        <a:spcBef>
                          <a:spcPts val="0"/>
                        </a:spcBef>
                        <a:spcAft>
                          <a:spcPts val="0"/>
                        </a:spcAft>
                        <a:buNone/>
                      </a:pPr>
                      <a:r>
                        <a:rPr lang="en-US" sz="1100"/>
                        <a:t>Total</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$299</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1100"/>
                        <a:t>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bl>
          </a:graphicData>
        </a:graphic>
      </p:graphicFrame>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idx="4294967295" type="title"/>
          </p:nvPr>
        </p:nvSpPr>
        <p:spPr>
          <a:xfrm>
            <a:off x="0" y="327025"/>
            <a:ext cx="89514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Project Management - Administrative and Technical</a:t>
            </a:r>
            <a:endParaRPr b="1" i="0" sz="2800" u="none" cap="none" strike="noStrike">
              <a:solidFill>
                <a:srgbClr val="861119"/>
              </a:solidFill>
              <a:latin typeface="Arial"/>
              <a:ea typeface="Arial"/>
              <a:cs typeface="Arial"/>
              <a:sym typeface="Arial"/>
            </a:endParaRPr>
          </a:p>
        </p:txBody>
      </p:sp>
      <p:sp>
        <p:nvSpPr>
          <p:cNvPr id="146" name="Google Shape;146;p18"/>
          <p:cNvSpPr txBox="1"/>
          <p:nvPr>
            <p:ph idx="1" type="body"/>
          </p:nvPr>
        </p:nvSpPr>
        <p:spPr>
          <a:xfrm>
            <a:off x="0" y="1303338"/>
            <a:ext cx="8345400" cy="3289200"/>
          </a:xfrm>
          <a:prstGeom prst="rect">
            <a:avLst/>
          </a:prstGeom>
          <a:noFill/>
          <a:ln>
            <a:noFill/>
          </a:ln>
        </p:spPr>
        <p:txBody>
          <a:bodyPr anchorCtr="0" anchor="t" bIns="45700" lIns="91425" spcFirstLastPara="1" rIns="91425" wrap="square" tIns="45700">
            <a:noAutofit/>
          </a:bodyPr>
          <a:lstStyle/>
          <a:p>
            <a:pPr indent="0" lvl="0" marL="0" marR="0" rtl="0" algn="l">
              <a:spcBef>
                <a:spcPts val="900"/>
              </a:spcBef>
              <a:spcAft>
                <a:spcPts val="0"/>
              </a:spcAft>
              <a:buNone/>
            </a:pPr>
            <a:r>
              <a:t/>
            </a:r>
            <a:endParaRPr sz="1800"/>
          </a:p>
          <a:p>
            <a:pPr indent="-301625" lvl="0" marL="339725" marR="0" rtl="0" algn="l">
              <a:spcBef>
                <a:spcPts val="900"/>
              </a:spcBef>
              <a:spcAft>
                <a:spcPts val="0"/>
              </a:spcAft>
              <a:buClr>
                <a:schemeClr val="accent1"/>
              </a:buClr>
              <a:buSzPts val="1800"/>
              <a:buFont typeface="Arial"/>
              <a:buChar char="•"/>
            </a:pPr>
            <a:r>
              <a:rPr lang="en-US" sz="1800"/>
              <a:t>Connor Loughman - PCB design, App Dev, Web Service </a:t>
            </a:r>
            <a:endParaRPr sz="1800"/>
          </a:p>
          <a:p>
            <a:pPr indent="-301625" lvl="0" marL="339725" marR="0" rtl="0" algn="l">
              <a:spcBef>
                <a:spcPts val="900"/>
              </a:spcBef>
              <a:spcAft>
                <a:spcPts val="0"/>
              </a:spcAft>
              <a:buClr>
                <a:schemeClr val="accent1"/>
              </a:buClr>
              <a:buSzPts val="1800"/>
              <a:buFont typeface="Arial"/>
              <a:buChar char="•"/>
            </a:pPr>
            <a:r>
              <a:rPr lang="en-US" sz="1800"/>
              <a:t>Adam Maciaszek - Budget Management, Algorithm/Embedded, Web Service</a:t>
            </a:r>
            <a:endParaRPr sz="1800"/>
          </a:p>
          <a:p>
            <a:pPr indent="-301625" lvl="0" marL="339725" marR="0" rtl="0" algn="l">
              <a:spcBef>
                <a:spcPts val="900"/>
              </a:spcBef>
              <a:spcAft>
                <a:spcPts val="0"/>
              </a:spcAft>
              <a:buClr>
                <a:schemeClr val="accent1"/>
              </a:buClr>
              <a:buSzPts val="1800"/>
              <a:buFont typeface="Arial"/>
              <a:buChar char="•"/>
            </a:pPr>
            <a:r>
              <a:rPr lang="en-US" sz="1800"/>
              <a:t>Michael Burton - Embedded + Security, Project Co-Manager (Short-Term), Web Service</a:t>
            </a:r>
            <a:endParaRPr sz="1800"/>
          </a:p>
          <a:p>
            <a:pPr indent="-301625" lvl="0" marL="339725" marR="0" rtl="0" algn="l">
              <a:spcBef>
                <a:spcPts val="900"/>
              </a:spcBef>
              <a:spcAft>
                <a:spcPts val="0"/>
              </a:spcAft>
              <a:buClr>
                <a:schemeClr val="accent1"/>
              </a:buClr>
              <a:buSzPts val="1800"/>
              <a:buFont typeface="Arial"/>
              <a:buChar char="•"/>
            </a:pPr>
            <a:r>
              <a:rPr lang="en-US" sz="1800"/>
              <a:t>John Murray - Communication Networking, App Dev, Project Co-Manager (Long-Term)</a:t>
            </a:r>
            <a:endParaRPr sz="180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idx="4294967295" type="title"/>
          </p:nvPr>
        </p:nvSpPr>
        <p:spPr>
          <a:xfrm>
            <a:off x="-390125" y="-142725"/>
            <a:ext cx="7316700" cy="857400"/>
          </a:xfrm>
          <a:prstGeom prst="rect">
            <a:avLst/>
          </a:prstGeom>
          <a:noFill/>
          <a:ln>
            <a:noFill/>
          </a:ln>
        </p:spPr>
        <p:txBody>
          <a:bodyPr anchorCtr="0" anchor="b" bIns="0" lIns="0" spcFirstLastPara="1" rIns="0" wrap="square" tIns="0">
            <a:noAutofit/>
          </a:bodyPr>
          <a:lstStyle/>
          <a:p>
            <a:pPr indent="457200" lvl="0" marL="0" marR="0" rtl="0" algn="l">
              <a:spcBef>
                <a:spcPts val="0"/>
              </a:spcBef>
              <a:spcAft>
                <a:spcPts val="0"/>
              </a:spcAft>
              <a:buClr>
                <a:srgbClr val="861119"/>
              </a:buClr>
              <a:buSzPts val="2800"/>
              <a:buFont typeface="Arial"/>
              <a:buNone/>
            </a:pPr>
            <a:r>
              <a:rPr lang="en-US"/>
              <a:t>Project Management - Gantt Chart</a:t>
            </a:r>
            <a:endParaRPr b="1" i="0" sz="2800" u="none" cap="none" strike="noStrike">
              <a:solidFill>
                <a:srgbClr val="861119"/>
              </a:solidFill>
              <a:latin typeface="Arial"/>
              <a:ea typeface="Arial"/>
              <a:cs typeface="Arial"/>
              <a:sym typeface="Arial"/>
            </a:endParaRPr>
          </a:p>
        </p:txBody>
      </p:sp>
      <p:pic>
        <p:nvPicPr>
          <p:cNvPr id="153" name="Google Shape;153;p19"/>
          <p:cNvPicPr preferRelativeResize="0"/>
          <p:nvPr/>
        </p:nvPicPr>
        <p:blipFill>
          <a:blip r:embed="rId3">
            <a:alphaModFix/>
          </a:blip>
          <a:stretch>
            <a:fillRect/>
          </a:stretch>
        </p:blipFill>
        <p:spPr>
          <a:xfrm>
            <a:off x="76200" y="1676115"/>
            <a:ext cx="8991601" cy="2211636"/>
          </a:xfrm>
          <a:prstGeom prst="rect">
            <a:avLst/>
          </a:prstGeom>
          <a:noFill/>
          <a:ln>
            <a:noFill/>
          </a:ln>
        </p:spPr>
      </p:pic>
      <p:pic>
        <p:nvPicPr>
          <p:cNvPr id="154" name="Google Shape;154;p19"/>
          <p:cNvPicPr preferRelativeResize="0"/>
          <p:nvPr/>
        </p:nvPicPr>
        <p:blipFill>
          <a:blip r:embed="rId4">
            <a:alphaModFix/>
          </a:blip>
          <a:stretch>
            <a:fillRect/>
          </a:stretch>
        </p:blipFill>
        <p:spPr>
          <a:xfrm>
            <a:off x="0" y="1024726"/>
            <a:ext cx="9144001" cy="3189298"/>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p:nvPr/>
        </p:nvSpPr>
        <p:spPr>
          <a:xfrm>
            <a:off x="0" y="0"/>
            <a:ext cx="9144001" cy="5143500"/>
          </a:xfrm>
          <a:prstGeom prst="rect">
            <a:avLst/>
          </a:prstGeom>
          <a:solidFill>
            <a:srgbClr val="5C0D1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UMAwordmark_wtag_white.png" id="160" name="Google Shape;160;p20"/>
          <p:cNvPicPr preferRelativeResize="0"/>
          <p:nvPr/>
        </p:nvPicPr>
        <p:blipFill rotWithShape="1">
          <a:blip r:embed="rId3">
            <a:alphaModFix/>
          </a:blip>
          <a:srcRect b="0" l="0" r="0" t="0"/>
          <a:stretch/>
        </p:blipFill>
        <p:spPr>
          <a:xfrm>
            <a:off x="3385328" y="2282003"/>
            <a:ext cx="2125517" cy="42313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9"/>
          <p:cNvSpPr txBox="1"/>
          <p:nvPr>
            <p:ph type="title"/>
          </p:nvPr>
        </p:nvSpPr>
        <p:spPr>
          <a:xfrm>
            <a:off x="443320" y="327040"/>
            <a:ext cx="73170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Problem Statement</a:t>
            </a:r>
            <a:endParaRPr/>
          </a:p>
        </p:txBody>
      </p:sp>
      <p:sp>
        <p:nvSpPr>
          <p:cNvPr id="55" name="Google Shape;55;p9"/>
          <p:cNvSpPr txBox="1"/>
          <p:nvPr>
            <p:ph idx="1" type="body"/>
          </p:nvPr>
        </p:nvSpPr>
        <p:spPr>
          <a:xfrm>
            <a:off x="386719" y="1303788"/>
            <a:ext cx="8543400" cy="3288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When diabetic patients sleep their blood sugar levels can drop and result in </a:t>
            </a:r>
            <a:r>
              <a:rPr lang="en-US" sz="1100">
                <a:solidFill>
                  <a:schemeClr val="dk1"/>
                </a:solidFill>
              </a:rPr>
              <a:t>hypoglycemic</a:t>
            </a:r>
            <a:r>
              <a:rPr lang="en-US" sz="1100">
                <a:solidFill>
                  <a:schemeClr val="dk1"/>
                </a:solidFill>
              </a:rPr>
              <a:t> events, if the patient is unable to wake these events can go untreated and result in coma and even death.</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rPr>
              <a:t>(Source: </a:t>
            </a:r>
            <a:r>
              <a:rPr i="1" lang="en-US" sz="1000">
                <a:solidFill>
                  <a:schemeClr val="dk1"/>
                </a:solidFill>
                <a:highlight>
                  <a:srgbClr val="FFFFFF"/>
                </a:highlight>
              </a:rPr>
              <a:t>Unger J:</a:t>
            </a:r>
            <a:r>
              <a:rPr lang="en-US" sz="1000">
                <a:solidFill>
                  <a:schemeClr val="dk1"/>
                </a:solidFill>
                <a:highlight>
                  <a:srgbClr val="FFFFFF"/>
                </a:highlight>
              </a:rPr>
              <a:t> Diabetes Management in Primary Care. </a:t>
            </a:r>
            <a:r>
              <a:rPr i="1" lang="en-US" sz="1000">
                <a:solidFill>
                  <a:schemeClr val="dk1"/>
                </a:solidFill>
                <a:highlight>
                  <a:srgbClr val="FFFFFF"/>
                </a:highlight>
              </a:rPr>
              <a:t>2nd ed. Philadelphia, Pa., Lippincott, Williams, and Wilkins, 2012</a:t>
            </a:r>
            <a:r>
              <a:rPr lang="en-US" sz="1000">
                <a:solidFill>
                  <a:schemeClr val="dk1"/>
                </a:solidFill>
                <a:highlight>
                  <a:srgbClr val="FFFFFF"/>
                </a:highlight>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400"/>
          </a:p>
        </p:txBody>
      </p:sp>
      <p:pic>
        <p:nvPicPr>
          <p:cNvPr id="56" name="Google Shape;56;p9"/>
          <p:cNvPicPr preferRelativeResize="0"/>
          <p:nvPr/>
        </p:nvPicPr>
        <p:blipFill>
          <a:blip r:embed="rId3">
            <a:alphaModFix/>
          </a:blip>
          <a:stretch>
            <a:fillRect/>
          </a:stretch>
        </p:blipFill>
        <p:spPr>
          <a:xfrm>
            <a:off x="1137300" y="2039950"/>
            <a:ext cx="6869402" cy="2753125"/>
          </a:xfrm>
          <a:prstGeom prst="rect">
            <a:avLst/>
          </a:prstGeom>
          <a:noFill/>
          <a:ln>
            <a:noFill/>
          </a:ln>
        </p:spPr>
      </p:pic>
      <p:sp>
        <p:nvSpPr>
          <p:cNvPr id="57" name="Google Shape;57;p9"/>
          <p:cNvSpPr txBox="1"/>
          <p:nvPr/>
        </p:nvSpPr>
        <p:spPr>
          <a:xfrm>
            <a:off x="2524125" y="1817700"/>
            <a:ext cx="4341900" cy="30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rPr>
              <a:t>Blood Sugar levels in a Type 1 Diabetes Patient Over Time</a:t>
            </a:r>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0"/>
          <p:cNvSpPr txBox="1"/>
          <p:nvPr>
            <p:ph type="title"/>
          </p:nvPr>
        </p:nvSpPr>
        <p:spPr>
          <a:xfrm>
            <a:off x="443320" y="327040"/>
            <a:ext cx="73170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Preliminary System Specifications</a:t>
            </a:r>
            <a:endParaRPr/>
          </a:p>
        </p:txBody>
      </p:sp>
      <p:sp>
        <p:nvSpPr>
          <p:cNvPr id="64" name="Google Shape;64;p10"/>
          <p:cNvSpPr txBox="1"/>
          <p:nvPr>
            <p:ph idx="1" type="body"/>
          </p:nvPr>
        </p:nvSpPr>
        <p:spPr>
          <a:xfrm>
            <a:off x="386719" y="1303788"/>
            <a:ext cx="8543400" cy="3288300"/>
          </a:xfrm>
          <a:prstGeom prst="rect">
            <a:avLst/>
          </a:prstGeom>
          <a:noFill/>
          <a:ln>
            <a:noFill/>
          </a:ln>
        </p:spPr>
        <p:txBody>
          <a:bodyPr anchorCtr="0" anchor="t" bIns="45700" lIns="91425" spcFirstLastPara="1" rIns="91425" wrap="square" tIns="45700">
            <a:noAutofit/>
          </a:bodyPr>
          <a:lstStyle/>
          <a:p>
            <a:pPr indent="-227012" lvl="0" marL="228600" rtl="0" algn="l">
              <a:lnSpc>
                <a:spcPct val="115000"/>
              </a:lnSpc>
              <a:spcBef>
                <a:spcPts val="0"/>
              </a:spcBef>
              <a:spcAft>
                <a:spcPts val="0"/>
              </a:spcAft>
              <a:buClr>
                <a:schemeClr val="accent1"/>
              </a:buClr>
              <a:buSzPts val="2000"/>
              <a:buFont typeface="Arial"/>
              <a:buChar char="•"/>
            </a:pPr>
            <a:r>
              <a:rPr lang="en-US" sz="1100">
                <a:solidFill>
                  <a:schemeClr val="dk1"/>
                </a:solidFill>
              </a:rPr>
              <a:t>Sense in range 8-12 Hz</a:t>
            </a:r>
            <a:endParaRPr sz="1100">
              <a:solidFill>
                <a:schemeClr val="dk1"/>
              </a:solidFill>
            </a:endParaRPr>
          </a:p>
          <a:p>
            <a:pPr indent="-227012" lvl="0" marL="228600" rtl="0" algn="l">
              <a:lnSpc>
                <a:spcPct val="115000"/>
              </a:lnSpc>
              <a:spcBef>
                <a:spcPts val="0"/>
              </a:spcBef>
              <a:spcAft>
                <a:spcPts val="0"/>
              </a:spcAft>
              <a:buClr>
                <a:schemeClr val="accent1"/>
              </a:buClr>
              <a:buSzPts val="2000"/>
              <a:buFont typeface="Arial"/>
              <a:buChar char="•"/>
            </a:pPr>
            <a:r>
              <a:rPr lang="en-US" sz="1100">
                <a:solidFill>
                  <a:schemeClr val="dk1"/>
                </a:solidFill>
              </a:rPr>
              <a:t>Have an alarm go off when threshold met for 5 seconds</a:t>
            </a:r>
            <a:endParaRPr sz="1100">
              <a:solidFill>
                <a:schemeClr val="dk1"/>
              </a:solidFill>
            </a:endParaRPr>
          </a:p>
          <a:p>
            <a:pPr indent="-227012" lvl="0" marL="228600" rtl="0" algn="l">
              <a:lnSpc>
                <a:spcPct val="115000"/>
              </a:lnSpc>
              <a:spcBef>
                <a:spcPts val="0"/>
              </a:spcBef>
              <a:spcAft>
                <a:spcPts val="0"/>
              </a:spcAft>
              <a:buClr>
                <a:schemeClr val="accent1"/>
              </a:buClr>
              <a:buSzPts val="2000"/>
              <a:buFont typeface="Arial"/>
              <a:buChar char="•"/>
            </a:pPr>
            <a:r>
              <a:rPr lang="en-US" sz="1100">
                <a:solidFill>
                  <a:schemeClr val="dk1"/>
                </a:solidFill>
              </a:rPr>
              <a:t>Send a message to someone if the event is occurring and alarm has not been disabled within 10 seconds</a:t>
            </a:r>
            <a:endParaRPr sz="1100">
              <a:solidFill>
                <a:schemeClr val="dk1"/>
              </a:solidFill>
            </a:endParaRPr>
          </a:p>
          <a:p>
            <a:pPr indent="-227012" lvl="0" marL="228600" rtl="0" algn="l">
              <a:lnSpc>
                <a:spcPct val="115000"/>
              </a:lnSpc>
              <a:spcBef>
                <a:spcPts val="0"/>
              </a:spcBef>
              <a:spcAft>
                <a:spcPts val="0"/>
              </a:spcAft>
              <a:buClr>
                <a:schemeClr val="accent1"/>
              </a:buClr>
              <a:buSzPts val="2000"/>
              <a:buFont typeface="Arial"/>
              <a:buChar char="•"/>
            </a:pPr>
            <a:r>
              <a:rPr lang="en-US" sz="1100">
                <a:solidFill>
                  <a:schemeClr val="dk1"/>
                </a:solidFill>
              </a:rPr>
              <a:t>Wearable and comfortable wrist strap</a:t>
            </a:r>
            <a:endParaRPr sz="1100">
              <a:solidFill>
                <a:schemeClr val="dk1"/>
              </a:solidFill>
            </a:endParaRPr>
          </a:p>
          <a:p>
            <a:pPr indent="-227012" lvl="0" marL="228600" rtl="0" algn="l">
              <a:lnSpc>
                <a:spcPct val="115000"/>
              </a:lnSpc>
              <a:spcBef>
                <a:spcPts val="0"/>
              </a:spcBef>
              <a:spcAft>
                <a:spcPts val="0"/>
              </a:spcAft>
              <a:buClr>
                <a:schemeClr val="accent1"/>
              </a:buClr>
              <a:buSzPts val="2000"/>
              <a:buFont typeface="Arial"/>
              <a:buChar char="•"/>
            </a:pPr>
            <a:r>
              <a:rPr lang="en-US" sz="1100">
                <a:solidFill>
                  <a:schemeClr val="dk1"/>
                </a:solidFill>
              </a:rPr>
              <a:t>Our SDP budget is the limit to the price of our solution ($500)</a:t>
            </a:r>
            <a:endParaRPr sz="1100">
              <a:solidFill>
                <a:schemeClr val="dk1"/>
              </a:solidFill>
            </a:endParaRPr>
          </a:p>
          <a:p>
            <a:pPr indent="-227012" lvl="0" marL="228600" rtl="0" algn="l">
              <a:lnSpc>
                <a:spcPct val="115000"/>
              </a:lnSpc>
              <a:spcBef>
                <a:spcPts val="0"/>
              </a:spcBef>
              <a:spcAft>
                <a:spcPts val="0"/>
              </a:spcAft>
              <a:buClr>
                <a:schemeClr val="accent1"/>
              </a:buClr>
              <a:buSzPts val="2000"/>
              <a:buFont typeface="Arial"/>
              <a:buChar char="•"/>
            </a:pPr>
            <a:r>
              <a:rPr lang="en-US" sz="1100">
                <a:solidFill>
                  <a:schemeClr val="dk1"/>
                </a:solidFill>
              </a:rPr>
              <a:t>12 Hour battery life</a:t>
            </a:r>
            <a:endParaRPr b="0" i="0" sz="1600" u="none" cap="none" strike="noStrike">
              <a:solidFill>
                <a:srgbClr val="000000"/>
              </a:solidFill>
              <a:latin typeface="Arial"/>
              <a:ea typeface="Arial"/>
              <a:cs typeface="Arial"/>
              <a:sym typeface="Arial"/>
            </a:endParaRPr>
          </a:p>
          <a:p>
            <a:pPr indent="-100012" lvl="0" marL="228600" marR="0" rtl="0" algn="l">
              <a:spcBef>
                <a:spcPts val="900"/>
              </a:spcBef>
              <a:spcAft>
                <a:spcPts val="0"/>
              </a:spcAft>
              <a:buClr>
                <a:schemeClr val="accent1"/>
              </a:buClr>
              <a:buSzPts val="2000"/>
              <a:buFont typeface="Arial"/>
              <a:buNone/>
            </a:pPr>
            <a:r>
              <a:t/>
            </a:r>
            <a:endParaRPr sz="2000">
              <a:solidFill>
                <a:srgbClr val="000000"/>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1"/>
          <p:cNvSpPr/>
          <p:nvPr/>
        </p:nvSpPr>
        <p:spPr>
          <a:xfrm>
            <a:off x="5320600" y="1387350"/>
            <a:ext cx="2405700" cy="8574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txBox="1"/>
          <p:nvPr>
            <p:ph type="title"/>
          </p:nvPr>
        </p:nvSpPr>
        <p:spPr>
          <a:xfrm>
            <a:off x="346062" y="134"/>
            <a:ext cx="7311309" cy="85725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400"/>
              <a:buFont typeface="Arial"/>
              <a:buNone/>
            </a:pPr>
            <a:r>
              <a:rPr lang="en-US" sz="2400"/>
              <a:t>Survey of Competing Solutions in Marketplace</a:t>
            </a:r>
            <a:endParaRPr b="1" i="0" sz="2400" u="none" cap="none" strike="noStrike">
              <a:solidFill>
                <a:srgbClr val="861119"/>
              </a:solidFill>
              <a:latin typeface="Arial"/>
              <a:ea typeface="Arial"/>
              <a:cs typeface="Arial"/>
              <a:sym typeface="Arial"/>
            </a:endParaRPr>
          </a:p>
        </p:txBody>
      </p:sp>
      <p:sp>
        <p:nvSpPr>
          <p:cNvPr id="72" name="Google Shape;72;p11"/>
          <p:cNvSpPr txBox="1"/>
          <p:nvPr/>
        </p:nvSpPr>
        <p:spPr>
          <a:xfrm>
            <a:off x="339725" y="2571900"/>
            <a:ext cx="1913100" cy="1298400"/>
          </a:xfrm>
          <a:prstGeom prst="rect">
            <a:avLst/>
          </a:prstGeom>
          <a:solidFill>
            <a:schemeClr val="lt2"/>
          </a:solidFill>
          <a:ln>
            <a:noFill/>
          </a:ln>
          <a:effectLst>
            <a:outerShdw blurRad="50800" rotWithShape="0" algn="tl" dir="2700000" dist="38100">
              <a:srgbClr val="000000">
                <a:alpha val="24705"/>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rPr b="1" lang="en-US">
                <a:solidFill>
                  <a:schemeClr val="dk1"/>
                </a:solidFill>
              </a:rPr>
              <a:t>Advantages:</a:t>
            </a:r>
            <a:endParaRPr/>
          </a:p>
          <a:p>
            <a:pPr indent="-114300" lvl="0" marL="114300" marR="0" rtl="0" algn="l">
              <a:spcBef>
                <a:spcPts val="600"/>
              </a:spcBef>
              <a:spcAft>
                <a:spcPts val="0"/>
              </a:spcAft>
              <a:buClr>
                <a:schemeClr val="accent1"/>
              </a:buClr>
              <a:buSzPts val="1000"/>
              <a:buFont typeface="Arial"/>
              <a:buChar char="•"/>
            </a:pPr>
            <a:r>
              <a:rPr b="1" lang="en-US" sz="1000">
                <a:solidFill>
                  <a:schemeClr val="dk1"/>
                </a:solidFill>
              </a:rPr>
              <a:t>FDA Approved Class 3 medical device</a:t>
            </a:r>
            <a:endParaRPr b="1" sz="1000">
              <a:solidFill>
                <a:schemeClr val="dk1"/>
              </a:solidFill>
              <a:latin typeface="Arial"/>
              <a:ea typeface="Arial"/>
              <a:cs typeface="Arial"/>
              <a:sym typeface="Arial"/>
            </a:endParaRPr>
          </a:p>
          <a:p>
            <a:pPr indent="-114300" lvl="0" marL="114300" marR="0" rtl="0" algn="l">
              <a:spcBef>
                <a:spcPts val="300"/>
              </a:spcBef>
              <a:spcAft>
                <a:spcPts val="0"/>
              </a:spcAft>
              <a:buClr>
                <a:schemeClr val="accent1"/>
              </a:buClr>
              <a:buSzPts val="1000"/>
              <a:buFont typeface="Arial"/>
              <a:buChar char="•"/>
            </a:pPr>
            <a:r>
              <a:rPr b="1" lang="en-US" sz="1000">
                <a:solidFill>
                  <a:schemeClr val="dk1"/>
                </a:solidFill>
              </a:rPr>
              <a:t>Non-Invasive</a:t>
            </a:r>
            <a:endParaRPr b="1" sz="1000">
              <a:solidFill>
                <a:schemeClr val="dk1"/>
              </a:solidFill>
              <a:latin typeface="Arial"/>
              <a:ea typeface="Arial"/>
              <a:cs typeface="Arial"/>
              <a:sym typeface="Arial"/>
            </a:endParaRPr>
          </a:p>
          <a:p>
            <a:pPr indent="-114300" lvl="0" marL="114300" marR="0" rtl="0" algn="l">
              <a:spcBef>
                <a:spcPts val="300"/>
              </a:spcBef>
              <a:spcAft>
                <a:spcPts val="0"/>
              </a:spcAft>
              <a:buClr>
                <a:schemeClr val="accent1"/>
              </a:buClr>
              <a:buSzPts val="1000"/>
              <a:buFont typeface="Arial"/>
              <a:buChar char="•"/>
            </a:pPr>
            <a:r>
              <a:rPr b="1" lang="en-US" sz="1000">
                <a:solidFill>
                  <a:schemeClr val="dk1"/>
                </a:solidFill>
              </a:rPr>
              <a:t>No </a:t>
            </a:r>
            <a:r>
              <a:rPr b="1" lang="en-US" sz="1000">
                <a:solidFill>
                  <a:schemeClr val="dk1"/>
                </a:solidFill>
              </a:rPr>
              <a:t>calibration</a:t>
            </a:r>
            <a:r>
              <a:rPr b="1" lang="en-US" sz="1000">
                <a:solidFill>
                  <a:schemeClr val="dk1"/>
                </a:solidFill>
              </a:rPr>
              <a:t> required</a:t>
            </a:r>
            <a:endParaRPr b="1" sz="1000">
              <a:solidFill>
                <a:schemeClr val="dk1"/>
              </a:solidFill>
            </a:endParaRPr>
          </a:p>
          <a:p>
            <a:pPr indent="0" lvl="0" marL="114300" marR="0" rtl="0" algn="l">
              <a:spcBef>
                <a:spcPts val="300"/>
              </a:spcBef>
              <a:spcAft>
                <a:spcPts val="0"/>
              </a:spcAft>
              <a:buNone/>
            </a:pPr>
            <a:r>
              <a:t/>
            </a:r>
            <a:endParaRPr b="1" sz="1000">
              <a:solidFill>
                <a:schemeClr val="dk1"/>
              </a:solidFill>
            </a:endParaRPr>
          </a:p>
        </p:txBody>
      </p:sp>
      <p:sp>
        <p:nvSpPr>
          <p:cNvPr id="73" name="Google Shape;73;p11"/>
          <p:cNvSpPr txBox="1"/>
          <p:nvPr/>
        </p:nvSpPr>
        <p:spPr>
          <a:xfrm>
            <a:off x="6884825" y="2571900"/>
            <a:ext cx="1913100" cy="1298400"/>
          </a:xfrm>
          <a:prstGeom prst="rect">
            <a:avLst/>
          </a:prstGeom>
          <a:solidFill>
            <a:schemeClr val="lt2"/>
          </a:solidFill>
          <a:ln>
            <a:noFill/>
          </a:ln>
          <a:effectLst>
            <a:outerShdw blurRad="50800" rotWithShape="0" algn="tl" dir="2700000" dist="38100">
              <a:srgbClr val="000000">
                <a:alpha val="24705"/>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rPr b="1" lang="en-US">
                <a:solidFill>
                  <a:schemeClr val="dk1"/>
                </a:solidFill>
              </a:rPr>
              <a:t>Disadvantages:</a:t>
            </a:r>
            <a:endParaRPr b="1">
              <a:solidFill>
                <a:schemeClr val="dk1"/>
              </a:solidFill>
            </a:endParaRPr>
          </a:p>
          <a:p>
            <a:pPr indent="-114300" lvl="0" marL="114300" marR="0" rtl="0" algn="l">
              <a:spcBef>
                <a:spcPts val="600"/>
              </a:spcBef>
              <a:spcAft>
                <a:spcPts val="0"/>
              </a:spcAft>
              <a:buClr>
                <a:schemeClr val="accent1"/>
              </a:buClr>
              <a:buSzPts val="1000"/>
              <a:buFont typeface="Arial"/>
              <a:buChar char="•"/>
            </a:pPr>
            <a:r>
              <a:rPr b="1" lang="en-US" sz="1000">
                <a:solidFill>
                  <a:schemeClr val="dk1"/>
                </a:solidFill>
              </a:rPr>
              <a:t>Invasive</a:t>
            </a:r>
            <a:endParaRPr b="1" sz="1000">
              <a:solidFill>
                <a:schemeClr val="dk1"/>
              </a:solidFill>
              <a:latin typeface="Arial"/>
              <a:ea typeface="Arial"/>
              <a:cs typeface="Arial"/>
              <a:sym typeface="Arial"/>
            </a:endParaRPr>
          </a:p>
          <a:p>
            <a:pPr indent="-114300" lvl="0" marL="114300" marR="0" rtl="0" algn="l">
              <a:spcBef>
                <a:spcPts val="300"/>
              </a:spcBef>
              <a:spcAft>
                <a:spcPts val="0"/>
              </a:spcAft>
              <a:buClr>
                <a:schemeClr val="accent1"/>
              </a:buClr>
              <a:buSzPts val="1000"/>
              <a:buFont typeface="Arial"/>
              <a:buChar char="•"/>
            </a:pPr>
            <a:r>
              <a:rPr b="1" lang="en-US" sz="1000">
                <a:solidFill>
                  <a:schemeClr val="dk1"/>
                </a:solidFill>
              </a:rPr>
              <a:t>Has to be replaced every 90 days</a:t>
            </a:r>
            <a:endParaRPr b="1" sz="1000">
              <a:solidFill>
                <a:schemeClr val="dk1"/>
              </a:solidFill>
              <a:latin typeface="Arial"/>
              <a:ea typeface="Arial"/>
              <a:cs typeface="Arial"/>
              <a:sym typeface="Arial"/>
            </a:endParaRPr>
          </a:p>
          <a:p>
            <a:pPr indent="-114300" lvl="0" marL="114300" marR="0" rtl="0" algn="l">
              <a:spcBef>
                <a:spcPts val="300"/>
              </a:spcBef>
              <a:spcAft>
                <a:spcPts val="0"/>
              </a:spcAft>
              <a:buClr>
                <a:schemeClr val="accent1"/>
              </a:buClr>
              <a:buSzPts val="1000"/>
              <a:buFont typeface="Arial"/>
              <a:buChar char="•"/>
            </a:pPr>
            <a:r>
              <a:rPr b="1" lang="en-US" sz="1000">
                <a:solidFill>
                  <a:schemeClr val="dk1"/>
                </a:solidFill>
              </a:rPr>
              <a:t>Sends data every 5 minutes</a:t>
            </a:r>
            <a:endParaRPr b="1" sz="1000">
              <a:solidFill>
                <a:schemeClr val="dk1"/>
              </a:solidFill>
              <a:latin typeface="Arial"/>
              <a:ea typeface="Arial"/>
              <a:cs typeface="Arial"/>
              <a:sym typeface="Arial"/>
            </a:endParaRPr>
          </a:p>
        </p:txBody>
      </p:sp>
      <p:sp>
        <p:nvSpPr>
          <p:cNvPr id="74" name="Google Shape;74;p11"/>
          <p:cNvSpPr txBox="1"/>
          <p:nvPr/>
        </p:nvSpPr>
        <p:spPr>
          <a:xfrm>
            <a:off x="4704025" y="2572050"/>
            <a:ext cx="1913100" cy="1298400"/>
          </a:xfrm>
          <a:prstGeom prst="rect">
            <a:avLst/>
          </a:prstGeom>
          <a:solidFill>
            <a:schemeClr val="lt2"/>
          </a:solidFill>
          <a:ln>
            <a:noFill/>
          </a:ln>
          <a:effectLst>
            <a:outerShdw blurRad="50800" rotWithShape="0" algn="tl" dir="2700000" dist="38100">
              <a:srgbClr val="000000">
                <a:alpha val="24705"/>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rPr b="1" lang="en-US">
                <a:solidFill>
                  <a:schemeClr val="dk1"/>
                </a:solidFill>
              </a:rPr>
              <a:t>Advantages:</a:t>
            </a:r>
            <a:endParaRPr b="1">
              <a:solidFill>
                <a:schemeClr val="dk1"/>
              </a:solidFill>
            </a:endParaRPr>
          </a:p>
          <a:p>
            <a:pPr indent="-114300" lvl="0" marL="114300" marR="0" rtl="0" algn="l">
              <a:spcBef>
                <a:spcPts val="600"/>
              </a:spcBef>
              <a:spcAft>
                <a:spcPts val="0"/>
              </a:spcAft>
              <a:buClr>
                <a:schemeClr val="accent1"/>
              </a:buClr>
              <a:buSzPts val="1000"/>
              <a:buFont typeface="Arial"/>
              <a:buChar char="•"/>
            </a:pPr>
            <a:r>
              <a:rPr b="1" lang="en-US" sz="1000">
                <a:solidFill>
                  <a:schemeClr val="dk1"/>
                </a:solidFill>
              </a:rPr>
              <a:t>96% success rate</a:t>
            </a:r>
            <a:endParaRPr b="1" sz="1000">
              <a:solidFill>
                <a:schemeClr val="dk1"/>
              </a:solidFill>
              <a:latin typeface="Arial"/>
              <a:ea typeface="Arial"/>
              <a:cs typeface="Arial"/>
              <a:sym typeface="Arial"/>
            </a:endParaRPr>
          </a:p>
          <a:p>
            <a:pPr indent="-114300" lvl="0" marL="114300" marR="0" rtl="0" algn="l">
              <a:spcBef>
                <a:spcPts val="300"/>
              </a:spcBef>
              <a:spcAft>
                <a:spcPts val="0"/>
              </a:spcAft>
              <a:buClr>
                <a:schemeClr val="accent1"/>
              </a:buClr>
              <a:buSzPts val="1000"/>
              <a:buFont typeface="Arial"/>
              <a:buChar char="•"/>
            </a:pPr>
            <a:r>
              <a:rPr b="1" lang="en-US" sz="1000">
                <a:solidFill>
                  <a:schemeClr val="dk1"/>
                </a:solidFill>
              </a:rPr>
              <a:t>user monitoring app</a:t>
            </a:r>
            <a:endParaRPr b="1" sz="1000">
              <a:solidFill>
                <a:schemeClr val="dk1"/>
              </a:solidFill>
            </a:endParaRPr>
          </a:p>
          <a:p>
            <a:pPr indent="-114300" lvl="0" marL="114300" rtl="0" algn="l">
              <a:spcBef>
                <a:spcPts val="300"/>
              </a:spcBef>
              <a:spcAft>
                <a:spcPts val="0"/>
              </a:spcAft>
              <a:buClr>
                <a:schemeClr val="accent1"/>
              </a:buClr>
              <a:buSzPts val="1000"/>
              <a:buFont typeface="Arial"/>
              <a:buChar char="•"/>
            </a:pPr>
            <a:r>
              <a:rPr b="1" lang="en-US" sz="1000">
                <a:solidFill>
                  <a:schemeClr val="dk1"/>
                </a:solidFill>
              </a:rPr>
              <a:t>data shared to family and health professionals</a:t>
            </a:r>
            <a:endParaRPr b="1" sz="1000">
              <a:solidFill>
                <a:schemeClr val="dk1"/>
              </a:solidFill>
            </a:endParaRPr>
          </a:p>
          <a:p>
            <a:pPr indent="0" lvl="0" marL="0" rtl="0" algn="l">
              <a:spcBef>
                <a:spcPts val="300"/>
              </a:spcBef>
              <a:spcAft>
                <a:spcPts val="0"/>
              </a:spcAft>
              <a:buNone/>
            </a:pPr>
            <a:r>
              <a:t/>
            </a:r>
            <a:endParaRPr b="1" sz="1000">
              <a:solidFill>
                <a:schemeClr val="dk1"/>
              </a:solidFill>
            </a:endParaRPr>
          </a:p>
        </p:txBody>
      </p:sp>
      <p:pic>
        <p:nvPicPr>
          <p:cNvPr id="75" name="Google Shape;75;p11"/>
          <p:cNvPicPr preferRelativeResize="0"/>
          <p:nvPr/>
        </p:nvPicPr>
        <p:blipFill>
          <a:blip r:embed="rId3">
            <a:alphaModFix/>
          </a:blip>
          <a:stretch>
            <a:fillRect/>
          </a:stretch>
        </p:blipFill>
        <p:spPr>
          <a:xfrm>
            <a:off x="1691550" y="1434124"/>
            <a:ext cx="1847850" cy="762000"/>
          </a:xfrm>
          <a:prstGeom prst="rect">
            <a:avLst/>
          </a:prstGeom>
          <a:noFill/>
          <a:ln>
            <a:noFill/>
          </a:ln>
        </p:spPr>
      </p:pic>
      <p:sp>
        <p:nvSpPr>
          <p:cNvPr id="76" name="Google Shape;76;p11"/>
          <p:cNvSpPr txBox="1"/>
          <p:nvPr/>
        </p:nvSpPr>
        <p:spPr>
          <a:xfrm>
            <a:off x="2523209" y="2571900"/>
            <a:ext cx="1913100" cy="1298400"/>
          </a:xfrm>
          <a:prstGeom prst="rect">
            <a:avLst/>
          </a:prstGeom>
          <a:solidFill>
            <a:schemeClr val="lt2"/>
          </a:solidFill>
          <a:ln>
            <a:noFill/>
          </a:ln>
          <a:effectLst>
            <a:outerShdw blurRad="50800" rotWithShape="0" algn="tl" dir="2700000" dist="38100">
              <a:srgbClr val="000000">
                <a:alpha val="24710"/>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rPr b="1" lang="en-US">
                <a:solidFill>
                  <a:schemeClr val="dk1"/>
                </a:solidFill>
              </a:rPr>
              <a:t>Disadvantages</a:t>
            </a:r>
            <a:r>
              <a:rPr b="1" lang="en-US">
                <a:solidFill>
                  <a:schemeClr val="dk1"/>
                </a:solidFill>
              </a:rPr>
              <a:t>:</a:t>
            </a:r>
            <a:endParaRPr/>
          </a:p>
          <a:p>
            <a:pPr indent="-114300" lvl="0" marL="114300" marR="0" rtl="0" algn="l">
              <a:spcBef>
                <a:spcPts val="600"/>
              </a:spcBef>
              <a:spcAft>
                <a:spcPts val="0"/>
              </a:spcAft>
              <a:buClr>
                <a:schemeClr val="accent1"/>
              </a:buClr>
              <a:buSzPts val="1000"/>
              <a:buFont typeface="Arial"/>
              <a:buChar char="•"/>
            </a:pPr>
            <a:r>
              <a:rPr b="1" lang="en-US" sz="1000">
                <a:solidFill>
                  <a:schemeClr val="dk1"/>
                </a:solidFill>
              </a:rPr>
              <a:t>Expensive</a:t>
            </a:r>
            <a:endParaRPr b="1" sz="1000">
              <a:solidFill>
                <a:schemeClr val="dk1"/>
              </a:solidFill>
              <a:latin typeface="Arial"/>
              <a:ea typeface="Arial"/>
              <a:cs typeface="Arial"/>
              <a:sym typeface="Arial"/>
            </a:endParaRPr>
          </a:p>
          <a:p>
            <a:pPr indent="-114300" lvl="0" marL="114300" marR="0" rtl="0" algn="l">
              <a:spcBef>
                <a:spcPts val="300"/>
              </a:spcBef>
              <a:spcAft>
                <a:spcPts val="0"/>
              </a:spcAft>
              <a:buClr>
                <a:schemeClr val="accent1"/>
              </a:buClr>
              <a:buSzPts val="1000"/>
              <a:buFont typeface="Arial"/>
              <a:buChar char="•"/>
            </a:pPr>
            <a:r>
              <a:rPr b="1" lang="en-US" sz="1000">
                <a:solidFill>
                  <a:schemeClr val="dk1"/>
                </a:solidFill>
              </a:rPr>
              <a:t>10% failure rate</a:t>
            </a:r>
            <a:endParaRPr b="1" sz="1000">
              <a:solidFill>
                <a:schemeClr val="dk1"/>
              </a:solidFill>
              <a:latin typeface="Arial"/>
              <a:ea typeface="Arial"/>
              <a:cs typeface="Arial"/>
              <a:sym typeface="Arial"/>
            </a:endParaRPr>
          </a:p>
          <a:p>
            <a:pPr indent="-114300" lvl="0" marL="114300" marR="0" rtl="0" algn="l">
              <a:spcBef>
                <a:spcPts val="300"/>
              </a:spcBef>
              <a:spcAft>
                <a:spcPts val="0"/>
              </a:spcAft>
              <a:buClr>
                <a:schemeClr val="accent1"/>
              </a:buClr>
              <a:buSzPts val="1000"/>
              <a:buFont typeface="Arial"/>
              <a:buChar char="•"/>
            </a:pPr>
            <a:r>
              <a:rPr b="1" lang="en-US" sz="1000">
                <a:solidFill>
                  <a:schemeClr val="dk1"/>
                </a:solidFill>
              </a:rPr>
              <a:t>Only alerts nearby users using a buzzer, no secondary alert system</a:t>
            </a:r>
            <a:endParaRPr b="1" sz="1000">
              <a:solidFill>
                <a:schemeClr val="dk1"/>
              </a:solidFill>
              <a:latin typeface="Arial"/>
              <a:ea typeface="Arial"/>
              <a:cs typeface="Arial"/>
              <a:sym typeface="Arial"/>
            </a:endParaRPr>
          </a:p>
        </p:txBody>
      </p:sp>
      <p:pic>
        <p:nvPicPr>
          <p:cNvPr id="77" name="Google Shape;77;p11"/>
          <p:cNvPicPr preferRelativeResize="0"/>
          <p:nvPr/>
        </p:nvPicPr>
        <p:blipFill>
          <a:blip r:embed="rId4">
            <a:alphaModFix/>
          </a:blip>
          <a:stretch>
            <a:fillRect/>
          </a:stretch>
        </p:blipFill>
        <p:spPr>
          <a:xfrm>
            <a:off x="5310675" y="1386500"/>
            <a:ext cx="2419350" cy="857250"/>
          </a:xfrm>
          <a:prstGeom prst="rect">
            <a:avLst/>
          </a:prstGeom>
          <a:noFill/>
          <a:ln>
            <a:noFill/>
          </a:ln>
        </p:spPr>
      </p:pic>
      <p:pic>
        <p:nvPicPr>
          <p:cNvPr id="78" name="Google Shape;78;p11"/>
          <p:cNvPicPr preferRelativeResize="0"/>
          <p:nvPr/>
        </p:nvPicPr>
        <p:blipFill>
          <a:blip r:embed="rId5">
            <a:alphaModFix/>
          </a:blip>
          <a:stretch>
            <a:fillRect/>
          </a:stretch>
        </p:blipFill>
        <p:spPr>
          <a:xfrm>
            <a:off x="1523475" y="3951300"/>
            <a:ext cx="1746675" cy="1012475"/>
          </a:xfrm>
          <a:prstGeom prst="rect">
            <a:avLst/>
          </a:prstGeom>
          <a:noFill/>
          <a:ln>
            <a:noFill/>
          </a:ln>
        </p:spPr>
      </p:pic>
      <p:pic>
        <p:nvPicPr>
          <p:cNvPr id="79" name="Google Shape;79;p11"/>
          <p:cNvPicPr preferRelativeResize="0"/>
          <p:nvPr/>
        </p:nvPicPr>
        <p:blipFill>
          <a:blip r:embed="rId6">
            <a:alphaModFix/>
          </a:blip>
          <a:stretch>
            <a:fillRect/>
          </a:stretch>
        </p:blipFill>
        <p:spPr>
          <a:xfrm>
            <a:off x="5410650" y="3904775"/>
            <a:ext cx="2518925" cy="1081425"/>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2"/>
          <p:cNvPicPr preferRelativeResize="0"/>
          <p:nvPr/>
        </p:nvPicPr>
        <p:blipFill>
          <a:blip r:embed="rId3">
            <a:alphaModFix/>
          </a:blip>
          <a:stretch>
            <a:fillRect/>
          </a:stretch>
        </p:blipFill>
        <p:spPr>
          <a:xfrm>
            <a:off x="1940761" y="1256001"/>
            <a:ext cx="3407469" cy="3125849"/>
          </a:xfrm>
          <a:prstGeom prst="rect">
            <a:avLst/>
          </a:prstGeom>
          <a:noFill/>
          <a:ln>
            <a:noFill/>
          </a:ln>
        </p:spPr>
      </p:pic>
      <p:sp>
        <p:nvSpPr>
          <p:cNvPr id="86" name="Google Shape;86;p12"/>
          <p:cNvSpPr txBox="1"/>
          <p:nvPr>
            <p:ph type="title"/>
          </p:nvPr>
        </p:nvSpPr>
        <p:spPr>
          <a:xfrm>
            <a:off x="443320" y="327040"/>
            <a:ext cx="73170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Design Alternatives/Ideas</a:t>
            </a:r>
            <a:endParaRPr/>
          </a:p>
        </p:txBody>
      </p:sp>
      <p:sp>
        <p:nvSpPr>
          <p:cNvPr id="87" name="Google Shape;87;p12"/>
          <p:cNvSpPr txBox="1"/>
          <p:nvPr>
            <p:ph idx="1" type="body"/>
          </p:nvPr>
        </p:nvSpPr>
        <p:spPr>
          <a:xfrm>
            <a:off x="3225669" y="1313388"/>
            <a:ext cx="8543400" cy="3288300"/>
          </a:xfrm>
          <a:prstGeom prst="rect">
            <a:avLst/>
          </a:prstGeom>
          <a:noFill/>
          <a:ln>
            <a:noFill/>
          </a:ln>
        </p:spPr>
        <p:txBody>
          <a:bodyPr anchorCtr="0" anchor="t" bIns="45700" lIns="91425" spcFirstLastPara="1" rIns="91425" wrap="square" tIns="45700">
            <a:noAutofit/>
          </a:bodyPr>
          <a:lstStyle/>
          <a:p>
            <a:pPr indent="-227012" lvl="0" marL="228600" marR="0" rtl="0" algn="l">
              <a:spcBef>
                <a:spcPts val="0"/>
              </a:spcBef>
              <a:spcAft>
                <a:spcPts val="0"/>
              </a:spcAft>
              <a:buClr>
                <a:schemeClr val="accent1"/>
              </a:buClr>
              <a:buSzPts val="2000"/>
              <a:buFont typeface="Arial"/>
              <a:buChar char="•"/>
            </a:pPr>
            <a:r>
              <a:t/>
            </a:r>
            <a:endParaRPr b="0" i="0" sz="1600" u="none" cap="none" strike="noStrike">
              <a:solidFill>
                <a:srgbClr val="000000"/>
              </a:solidFill>
              <a:latin typeface="Arial"/>
              <a:ea typeface="Arial"/>
              <a:cs typeface="Arial"/>
              <a:sym typeface="Arial"/>
            </a:endParaRPr>
          </a:p>
          <a:p>
            <a:pPr indent="-100012" lvl="0" marL="228600" marR="0" rtl="0" algn="l">
              <a:spcBef>
                <a:spcPts val="900"/>
              </a:spcBef>
              <a:spcAft>
                <a:spcPts val="0"/>
              </a:spcAft>
              <a:buClr>
                <a:schemeClr val="accent1"/>
              </a:buClr>
              <a:buSzPts val="2000"/>
              <a:buFont typeface="Arial"/>
              <a:buNone/>
            </a:pPr>
            <a:r>
              <a:t/>
            </a:r>
            <a:endParaRPr sz="2000">
              <a:solidFill>
                <a:srgbClr val="000000"/>
              </a:solidFill>
              <a:latin typeface="Arial"/>
              <a:ea typeface="Arial"/>
              <a:cs typeface="Arial"/>
              <a:sym typeface="Arial"/>
            </a:endParaRPr>
          </a:p>
        </p:txBody>
      </p:sp>
      <p:sp>
        <p:nvSpPr>
          <p:cNvPr id="88" name="Google Shape;88;p12"/>
          <p:cNvSpPr txBox="1"/>
          <p:nvPr/>
        </p:nvSpPr>
        <p:spPr>
          <a:xfrm>
            <a:off x="3051300" y="1184450"/>
            <a:ext cx="1566600" cy="5856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Flex PCB to accelerometer</a:t>
            </a:r>
            <a:endParaRPr/>
          </a:p>
        </p:txBody>
      </p:sp>
      <p:sp>
        <p:nvSpPr>
          <p:cNvPr id="89" name="Google Shape;89;p12"/>
          <p:cNvSpPr txBox="1"/>
          <p:nvPr/>
        </p:nvSpPr>
        <p:spPr>
          <a:xfrm>
            <a:off x="3671700" y="2017650"/>
            <a:ext cx="946200" cy="585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Cloth covering</a:t>
            </a:r>
            <a:endParaRPr/>
          </a:p>
        </p:txBody>
      </p:sp>
      <p:sp>
        <p:nvSpPr>
          <p:cNvPr id="90" name="Google Shape;90;p12"/>
          <p:cNvSpPr txBox="1"/>
          <p:nvPr/>
        </p:nvSpPr>
        <p:spPr>
          <a:xfrm>
            <a:off x="1765650" y="3477025"/>
            <a:ext cx="1028700" cy="8574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sweatshirt sleeve like elastic</a:t>
            </a:r>
            <a:endParaRPr/>
          </a:p>
        </p:txBody>
      </p:sp>
      <p:sp>
        <p:nvSpPr>
          <p:cNvPr id="91" name="Google Shape;91;p12"/>
          <p:cNvSpPr txBox="1"/>
          <p:nvPr/>
        </p:nvSpPr>
        <p:spPr>
          <a:xfrm>
            <a:off x="3925400" y="3799350"/>
            <a:ext cx="1522500" cy="5856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Flex PCB to EMG Electrode</a:t>
            </a:r>
            <a:endParaRPr/>
          </a:p>
        </p:txBody>
      </p:sp>
      <p:cxnSp>
        <p:nvCxnSpPr>
          <p:cNvPr id="92" name="Google Shape;92;p12"/>
          <p:cNvCxnSpPr/>
          <p:nvPr/>
        </p:nvCxnSpPr>
        <p:spPr>
          <a:xfrm flipH="1" rot="10800000">
            <a:off x="2591475" y="2993400"/>
            <a:ext cx="61800" cy="483600"/>
          </a:xfrm>
          <a:prstGeom prst="straightConnector1">
            <a:avLst/>
          </a:prstGeom>
          <a:noFill/>
          <a:ln cap="flat" cmpd="sng" w="9525">
            <a:solidFill>
              <a:schemeClr val="dk2"/>
            </a:solidFill>
            <a:prstDash val="solid"/>
            <a:round/>
            <a:headEnd len="med" w="med" type="none"/>
            <a:tailEnd len="med" w="med" type="none"/>
          </a:ln>
        </p:spPr>
      </p:cxnSp>
      <p:cxnSp>
        <p:nvCxnSpPr>
          <p:cNvPr id="93" name="Google Shape;93;p12"/>
          <p:cNvCxnSpPr/>
          <p:nvPr/>
        </p:nvCxnSpPr>
        <p:spPr>
          <a:xfrm>
            <a:off x="2828075" y="3600450"/>
            <a:ext cx="463200" cy="92400"/>
          </a:xfrm>
          <a:prstGeom prst="straightConnector1">
            <a:avLst/>
          </a:prstGeom>
          <a:noFill/>
          <a:ln cap="flat" cmpd="sng" w="9525">
            <a:solidFill>
              <a:schemeClr val="dk2"/>
            </a:solidFill>
            <a:prstDash val="solid"/>
            <a:round/>
            <a:headEnd len="med" w="med" type="none"/>
            <a:tailEnd len="med" w="med" type="none"/>
          </a:ln>
        </p:spPr>
      </p:cxnSp>
      <p:cxnSp>
        <p:nvCxnSpPr>
          <p:cNvPr id="94" name="Google Shape;94;p12"/>
          <p:cNvCxnSpPr>
            <a:stCxn id="89" idx="1"/>
          </p:cNvCxnSpPr>
          <p:nvPr/>
        </p:nvCxnSpPr>
        <p:spPr>
          <a:xfrm flipH="1">
            <a:off x="3537900" y="2310450"/>
            <a:ext cx="133800" cy="548100"/>
          </a:xfrm>
          <a:prstGeom prst="straightConnector1">
            <a:avLst/>
          </a:prstGeom>
          <a:noFill/>
          <a:ln cap="flat" cmpd="sng" w="9525">
            <a:solidFill>
              <a:schemeClr val="dk2"/>
            </a:solidFill>
            <a:prstDash val="solid"/>
            <a:round/>
            <a:headEnd len="med" w="med" type="none"/>
            <a:tailEnd len="med" w="med" type="triangle"/>
          </a:ln>
        </p:spPr>
      </p:cxnSp>
      <p:cxnSp>
        <p:nvCxnSpPr>
          <p:cNvPr id="95" name="Google Shape;95;p12"/>
          <p:cNvCxnSpPr/>
          <p:nvPr/>
        </p:nvCxnSpPr>
        <p:spPr>
          <a:xfrm rot="10800000">
            <a:off x="3866975" y="3600450"/>
            <a:ext cx="185400" cy="198900"/>
          </a:xfrm>
          <a:prstGeom prst="straightConnector1">
            <a:avLst/>
          </a:prstGeom>
          <a:noFill/>
          <a:ln cap="flat" cmpd="sng" w="9525">
            <a:solidFill>
              <a:schemeClr val="dk2"/>
            </a:solidFill>
            <a:prstDash val="solid"/>
            <a:round/>
            <a:headEnd len="med" w="med" type="none"/>
            <a:tailEnd len="med" w="med" type="triangle"/>
          </a:ln>
        </p:spPr>
      </p:cxnSp>
      <p:sp>
        <p:nvSpPr>
          <p:cNvPr id="96" name="Google Shape;96;p12"/>
          <p:cNvSpPr txBox="1"/>
          <p:nvPr/>
        </p:nvSpPr>
        <p:spPr>
          <a:xfrm>
            <a:off x="4412300" y="2655150"/>
            <a:ext cx="2592300" cy="585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Battery, Microcontroller, and Bluetooth (EMG, if used)</a:t>
            </a:r>
            <a:endParaRPr/>
          </a:p>
        </p:txBody>
      </p:sp>
      <p:cxnSp>
        <p:nvCxnSpPr>
          <p:cNvPr id="97" name="Google Shape;97;p12"/>
          <p:cNvCxnSpPr/>
          <p:nvPr/>
        </p:nvCxnSpPr>
        <p:spPr>
          <a:xfrm rot="10800000">
            <a:off x="3414350" y="2952450"/>
            <a:ext cx="1018500" cy="10200"/>
          </a:xfrm>
          <a:prstGeom prst="straightConnector1">
            <a:avLst/>
          </a:prstGeom>
          <a:noFill/>
          <a:ln cap="flat" cmpd="sng" w="9525">
            <a:solidFill>
              <a:schemeClr val="dk2"/>
            </a:solidFill>
            <a:prstDash val="solid"/>
            <a:round/>
            <a:headEnd len="med" w="med" type="none"/>
            <a:tailEnd len="med" w="med" type="triangle"/>
          </a:ln>
        </p:spPr>
      </p:cxnSp>
      <p:cxnSp>
        <p:nvCxnSpPr>
          <p:cNvPr id="98" name="Google Shape;98;p12"/>
          <p:cNvCxnSpPr>
            <a:stCxn id="88" idx="1"/>
          </p:cNvCxnSpPr>
          <p:nvPr/>
        </p:nvCxnSpPr>
        <p:spPr>
          <a:xfrm flipH="1">
            <a:off x="2722500" y="1477250"/>
            <a:ext cx="328800" cy="192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ph type="title"/>
          </p:nvPr>
        </p:nvSpPr>
        <p:spPr>
          <a:xfrm>
            <a:off x="67772" y="77671"/>
            <a:ext cx="3287100" cy="535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Preliminary Design</a:t>
            </a:r>
            <a:endParaRPr/>
          </a:p>
        </p:txBody>
      </p:sp>
      <p:sp>
        <p:nvSpPr>
          <p:cNvPr id="105" name="Google Shape;105;p13"/>
          <p:cNvSpPr txBox="1"/>
          <p:nvPr>
            <p:ph idx="1" type="body"/>
          </p:nvPr>
        </p:nvSpPr>
        <p:spPr>
          <a:xfrm>
            <a:off x="3490650" y="58625"/>
            <a:ext cx="2162700" cy="573300"/>
          </a:xfrm>
          <a:prstGeom prst="rect">
            <a:avLst/>
          </a:prstGeom>
          <a:noFill/>
          <a:ln>
            <a:noFill/>
          </a:ln>
        </p:spPr>
        <p:txBody>
          <a:bodyPr anchorCtr="0" anchor="t" bIns="45700" lIns="91425" spcFirstLastPara="1" rIns="91425" wrap="square" tIns="45700">
            <a:noAutofit/>
          </a:bodyPr>
          <a:lstStyle/>
          <a:p>
            <a:pPr indent="-100013" lvl="0" marL="228600" marR="0" rtl="0" algn="l">
              <a:spcBef>
                <a:spcPts val="900"/>
              </a:spcBef>
              <a:spcAft>
                <a:spcPts val="0"/>
              </a:spcAft>
              <a:buClr>
                <a:schemeClr val="accent1"/>
              </a:buClr>
              <a:buSzPts val="2000"/>
              <a:buFont typeface="Arial"/>
              <a:buNone/>
            </a:pPr>
            <a:r>
              <a:rPr lang="en-US"/>
              <a:t>Overall Design:</a:t>
            </a:r>
            <a:endParaRPr sz="2000">
              <a:solidFill>
                <a:srgbClr val="000000"/>
              </a:solidFill>
              <a:latin typeface="Arial"/>
              <a:ea typeface="Arial"/>
              <a:cs typeface="Arial"/>
              <a:sym typeface="Arial"/>
            </a:endParaRPr>
          </a:p>
        </p:txBody>
      </p:sp>
      <p:pic>
        <p:nvPicPr>
          <p:cNvPr id="106" name="Google Shape;106;p13"/>
          <p:cNvPicPr preferRelativeResize="0"/>
          <p:nvPr/>
        </p:nvPicPr>
        <p:blipFill>
          <a:blip r:embed="rId3">
            <a:alphaModFix/>
          </a:blip>
          <a:stretch>
            <a:fillRect/>
          </a:stretch>
        </p:blipFill>
        <p:spPr>
          <a:xfrm>
            <a:off x="152400" y="784325"/>
            <a:ext cx="8839203" cy="4036676"/>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34075" y="-137877"/>
            <a:ext cx="7317000" cy="6486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Signal Processing </a:t>
            </a:r>
            <a:endParaRPr/>
          </a:p>
        </p:txBody>
      </p:sp>
      <p:pic>
        <p:nvPicPr>
          <p:cNvPr id="113" name="Google Shape;113;p14"/>
          <p:cNvPicPr preferRelativeResize="0"/>
          <p:nvPr/>
        </p:nvPicPr>
        <p:blipFill>
          <a:blip r:embed="rId3">
            <a:alphaModFix/>
          </a:blip>
          <a:stretch>
            <a:fillRect/>
          </a:stretch>
        </p:blipFill>
        <p:spPr>
          <a:xfrm>
            <a:off x="152400" y="663123"/>
            <a:ext cx="8839208" cy="3693883"/>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148725" y="-341775"/>
            <a:ext cx="66111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sz="2500"/>
              <a:t>Significant Custom Hardware Design</a:t>
            </a:r>
            <a:endParaRPr b="1" i="0" sz="2500" u="none" cap="none" strike="noStrike">
              <a:solidFill>
                <a:srgbClr val="861119"/>
              </a:solidFill>
              <a:latin typeface="Arial"/>
              <a:ea typeface="Arial"/>
              <a:cs typeface="Arial"/>
              <a:sym typeface="Arial"/>
            </a:endParaRPr>
          </a:p>
        </p:txBody>
      </p:sp>
      <p:sp>
        <p:nvSpPr>
          <p:cNvPr id="120" name="Google Shape;120;p15"/>
          <p:cNvSpPr/>
          <p:nvPr/>
        </p:nvSpPr>
        <p:spPr>
          <a:xfrm>
            <a:off x="148725" y="1409275"/>
            <a:ext cx="329100" cy="22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5"/>
          <p:cNvPicPr preferRelativeResize="0"/>
          <p:nvPr/>
        </p:nvPicPr>
        <p:blipFill>
          <a:blip r:embed="rId3">
            <a:alphaModFix/>
          </a:blip>
          <a:stretch>
            <a:fillRect/>
          </a:stretch>
        </p:blipFill>
        <p:spPr>
          <a:xfrm>
            <a:off x="100950" y="871425"/>
            <a:ext cx="8800645" cy="3643700"/>
          </a:xfrm>
          <a:prstGeom prst="rect">
            <a:avLst/>
          </a:prstGeom>
          <a:noFill/>
          <a:ln>
            <a:noFill/>
          </a:ln>
        </p:spPr>
      </p:pic>
      <p:sp>
        <p:nvSpPr>
          <p:cNvPr id="122" name="Google Shape;122;p15"/>
          <p:cNvSpPr/>
          <p:nvPr/>
        </p:nvSpPr>
        <p:spPr>
          <a:xfrm>
            <a:off x="79625" y="1616350"/>
            <a:ext cx="469800" cy="22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type="title"/>
          </p:nvPr>
        </p:nvSpPr>
        <p:spPr>
          <a:xfrm>
            <a:off x="443320" y="327040"/>
            <a:ext cx="7316928" cy="85725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Proposed MDR Deliverables</a:t>
            </a:r>
            <a:endParaRPr/>
          </a:p>
        </p:txBody>
      </p:sp>
      <p:sp>
        <p:nvSpPr>
          <p:cNvPr id="129" name="Google Shape;129;p16"/>
          <p:cNvSpPr txBox="1"/>
          <p:nvPr>
            <p:ph idx="1" type="body"/>
          </p:nvPr>
        </p:nvSpPr>
        <p:spPr>
          <a:xfrm>
            <a:off x="386720" y="1303788"/>
            <a:ext cx="7986032" cy="3288212"/>
          </a:xfrm>
          <a:prstGeom prst="rect">
            <a:avLst/>
          </a:prstGeom>
          <a:noFill/>
          <a:ln>
            <a:noFill/>
          </a:ln>
        </p:spPr>
        <p:txBody>
          <a:bodyPr anchorCtr="0" anchor="t" bIns="45700" lIns="91425" spcFirstLastPara="1" rIns="91425" wrap="square" tIns="45700">
            <a:noAutofit/>
          </a:bodyPr>
          <a:lstStyle/>
          <a:p>
            <a:pPr indent="-227012" lvl="0" marL="228600" marR="0" rtl="0" algn="l">
              <a:spcBef>
                <a:spcPts val="900"/>
              </a:spcBef>
              <a:spcAft>
                <a:spcPts val="0"/>
              </a:spcAft>
              <a:buClr>
                <a:schemeClr val="accent1"/>
              </a:buClr>
              <a:buSzPts val="2000"/>
              <a:buFont typeface="Arial"/>
              <a:buChar char="•"/>
            </a:pPr>
            <a:r>
              <a:rPr lang="en-US"/>
              <a:t>A survey of sensors:</a:t>
            </a:r>
            <a:endParaRPr/>
          </a:p>
          <a:p>
            <a:pPr indent="-285750" lvl="1" marL="573087" rtl="0" algn="l">
              <a:spcBef>
                <a:spcPts val="0"/>
              </a:spcBef>
              <a:spcAft>
                <a:spcPts val="0"/>
              </a:spcAft>
              <a:buClr>
                <a:schemeClr val="accent5"/>
              </a:buClr>
              <a:buSzPts val="1600"/>
              <a:buFont typeface="Arial"/>
              <a:buChar char="–"/>
            </a:pPr>
            <a:r>
              <a:rPr lang="en-US" sz="1400">
                <a:solidFill>
                  <a:schemeClr val="dk1"/>
                </a:solidFill>
              </a:rPr>
              <a:t>Oymotion Analog EMG </a:t>
            </a:r>
            <a:endParaRPr sz="1400">
              <a:solidFill>
                <a:schemeClr val="dk1"/>
              </a:solidFill>
            </a:endParaRPr>
          </a:p>
          <a:p>
            <a:pPr indent="-215900" lvl="2" marL="862012" rtl="0" algn="l">
              <a:spcBef>
                <a:spcPts val="0"/>
              </a:spcBef>
              <a:spcAft>
                <a:spcPts val="0"/>
              </a:spcAft>
              <a:buClr>
                <a:schemeClr val="dk1"/>
              </a:buClr>
              <a:buSzPts val="1400"/>
              <a:buChar char="•"/>
            </a:pPr>
            <a:r>
              <a:rPr lang="en-US" sz="1400">
                <a:solidFill>
                  <a:schemeClr val="dk1"/>
                </a:solidFill>
              </a:rPr>
              <a:t>needs electrodes</a:t>
            </a:r>
            <a:endParaRPr sz="1400">
              <a:solidFill>
                <a:schemeClr val="dk1"/>
              </a:solidFill>
            </a:endParaRPr>
          </a:p>
          <a:p>
            <a:pPr indent="-215900" lvl="2" marL="862012" rtl="0" algn="l">
              <a:spcBef>
                <a:spcPts val="0"/>
              </a:spcBef>
              <a:spcAft>
                <a:spcPts val="0"/>
              </a:spcAft>
              <a:buClr>
                <a:schemeClr val="dk1"/>
              </a:buClr>
              <a:buSzPts val="1400"/>
              <a:buChar char="•"/>
            </a:pPr>
            <a:r>
              <a:rPr lang="en-US" sz="1400">
                <a:solidFill>
                  <a:schemeClr val="dk1"/>
                </a:solidFill>
              </a:rPr>
              <a:t>wet and dry electrodes</a:t>
            </a:r>
            <a:endParaRPr sz="1400">
              <a:solidFill>
                <a:schemeClr val="dk1"/>
              </a:solidFill>
            </a:endParaRPr>
          </a:p>
          <a:p>
            <a:pPr indent="-215900" lvl="2" marL="862012" rtl="0" algn="l">
              <a:spcBef>
                <a:spcPts val="0"/>
              </a:spcBef>
              <a:spcAft>
                <a:spcPts val="0"/>
              </a:spcAft>
              <a:buClr>
                <a:schemeClr val="dk1"/>
              </a:buClr>
              <a:buSzPts val="1400"/>
              <a:buChar char="•"/>
            </a:pPr>
            <a:r>
              <a:rPr lang="en-US" sz="1400">
                <a:solidFill>
                  <a:schemeClr val="dk1"/>
                </a:solidFill>
              </a:rPr>
              <a:t>conductive textile electrode</a:t>
            </a:r>
            <a:endParaRPr sz="1400">
              <a:solidFill>
                <a:schemeClr val="dk1"/>
              </a:solidFill>
            </a:endParaRPr>
          </a:p>
          <a:p>
            <a:pPr indent="-285750" lvl="1" marL="573087" rtl="0" algn="l">
              <a:spcBef>
                <a:spcPts val="0"/>
              </a:spcBef>
              <a:spcAft>
                <a:spcPts val="0"/>
              </a:spcAft>
              <a:buClr>
                <a:schemeClr val="accent5"/>
              </a:buClr>
              <a:buSzPts val="1600"/>
              <a:buFont typeface="Arial"/>
              <a:buChar char="–"/>
            </a:pPr>
            <a:r>
              <a:rPr lang="en-US" sz="1400">
                <a:solidFill>
                  <a:schemeClr val="dk1"/>
                </a:solidFill>
              </a:rPr>
              <a:t>Triple Axis Accelerometer MPU6050</a:t>
            </a:r>
            <a:endParaRPr/>
          </a:p>
          <a:p>
            <a:pPr indent="-227012" lvl="0" marL="228600" marR="0" rtl="0" algn="l">
              <a:spcBef>
                <a:spcPts val="900"/>
              </a:spcBef>
              <a:spcAft>
                <a:spcPts val="0"/>
              </a:spcAft>
              <a:buClr>
                <a:schemeClr val="accent1"/>
              </a:buClr>
              <a:buSzPts val="2000"/>
              <a:buFont typeface="Arial"/>
              <a:buChar char="•"/>
            </a:pPr>
            <a:r>
              <a:rPr lang="en-US"/>
              <a:t>Tests to report back on:</a:t>
            </a:r>
            <a:endParaRPr/>
          </a:p>
          <a:p>
            <a:pPr indent="-273050" lvl="1" marL="573087" marR="0" rtl="0" algn="l">
              <a:spcBef>
                <a:spcPts val="900"/>
              </a:spcBef>
              <a:spcAft>
                <a:spcPts val="0"/>
              </a:spcAft>
              <a:buClr>
                <a:schemeClr val="accent5"/>
              </a:buClr>
              <a:buSzPts val="1400"/>
              <a:buFont typeface="Arial"/>
              <a:buChar char="–"/>
            </a:pPr>
            <a:r>
              <a:rPr lang="en-US" sz="1400"/>
              <a:t>determine the better sensor</a:t>
            </a:r>
            <a:endParaRPr sz="1400"/>
          </a:p>
          <a:p>
            <a:pPr indent="-285750" lvl="1" marL="573087" rtl="0" algn="l">
              <a:spcBef>
                <a:spcPts val="0"/>
              </a:spcBef>
              <a:spcAft>
                <a:spcPts val="0"/>
              </a:spcAft>
              <a:buClr>
                <a:schemeClr val="accent5"/>
              </a:buClr>
              <a:buSzPts val="1600"/>
              <a:buFont typeface="Arial"/>
              <a:buChar char="–"/>
            </a:pPr>
            <a:r>
              <a:rPr lang="en-US" sz="1400">
                <a:solidFill>
                  <a:schemeClr val="dk1"/>
                </a:solidFill>
              </a:rPr>
              <a:t>location tests to get the best signal for EMG</a:t>
            </a:r>
            <a:endParaRPr sz="1400">
              <a:solidFill>
                <a:schemeClr val="dk1"/>
              </a:solidFill>
            </a:endParaRPr>
          </a:p>
          <a:p>
            <a:pPr indent="-273050" lvl="1" marL="573087" rtl="0" algn="l">
              <a:spcBef>
                <a:spcPts val="0"/>
              </a:spcBef>
              <a:spcAft>
                <a:spcPts val="0"/>
              </a:spcAft>
              <a:buClr>
                <a:schemeClr val="dk1"/>
              </a:buClr>
              <a:buSzPts val="1400"/>
              <a:buFont typeface="Arial"/>
              <a:buChar char="–"/>
            </a:pPr>
            <a:r>
              <a:rPr lang="en-US" sz="1400">
                <a:solidFill>
                  <a:schemeClr val="dk1"/>
                </a:solidFill>
              </a:rPr>
              <a:t>signal processing in MATLAB or similar</a:t>
            </a:r>
            <a:endParaRPr sz="1400">
              <a:solidFill>
                <a:schemeClr val="dk1"/>
              </a:solidFill>
            </a:endParaRPr>
          </a:p>
          <a:p>
            <a:pPr indent="-273050" lvl="1" marL="573087" rtl="0" algn="l">
              <a:spcBef>
                <a:spcPts val="0"/>
              </a:spcBef>
              <a:spcAft>
                <a:spcPts val="0"/>
              </a:spcAft>
              <a:buClr>
                <a:schemeClr val="dk1"/>
              </a:buClr>
              <a:buSzPts val="1400"/>
              <a:buFont typeface="Arial"/>
              <a:buChar char="–"/>
            </a:pPr>
            <a:r>
              <a:rPr lang="en-US" sz="1400">
                <a:solidFill>
                  <a:schemeClr val="dk1"/>
                </a:solidFill>
              </a:rPr>
              <a:t>Android app (only calling functionality, no connectivity with the rest of the project yet)</a:t>
            </a:r>
            <a:endParaRPr sz="1400">
              <a:solidFill>
                <a:schemeClr val="dk1"/>
              </a:solidFill>
            </a:endParaRPr>
          </a:p>
          <a:p>
            <a:pPr indent="-273050" lvl="1" marL="573087" rtl="0" algn="l">
              <a:spcBef>
                <a:spcPts val="0"/>
              </a:spcBef>
              <a:spcAft>
                <a:spcPts val="0"/>
              </a:spcAft>
              <a:buClr>
                <a:schemeClr val="dk1"/>
              </a:buClr>
              <a:buSzPts val="1400"/>
              <a:buFont typeface="Arial"/>
              <a:buChar char="–"/>
            </a:pPr>
            <a:r>
              <a:rPr lang="en-US" sz="1400">
                <a:solidFill>
                  <a:schemeClr val="dk1"/>
                </a:solidFill>
              </a:rPr>
              <a:t>Breadboard prototype</a:t>
            </a:r>
            <a:endParaRPr sz="1400">
              <a:solidFill>
                <a:schemeClr val="dk1"/>
              </a:solidFill>
            </a:endParaRPr>
          </a:p>
          <a:p>
            <a:pPr indent="0" lvl="0" marL="228600" rtl="0" algn="l">
              <a:spcBef>
                <a:spcPts val="0"/>
              </a:spcBef>
              <a:spcAft>
                <a:spcPts val="0"/>
              </a:spcAft>
              <a:buNone/>
            </a:pPr>
            <a:r>
              <a:t/>
            </a:r>
            <a:endParaRPr sz="1400">
              <a:solidFill>
                <a:schemeClr val="dk1"/>
              </a:solidFill>
            </a:endParaRPr>
          </a:p>
        </p:txBody>
      </p:sp>
      <p:pic>
        <p:nvPicPr>
          <p:cNvPr id="130" name="Google Shape;130;p16"/>
          <p:cNvPicPr preferRelativeResize="0"/>
          <p:nvPr/>
        </p:nvPicPr>
        <p:blipFill>
          <a:blip r:embed="rId3">
            <a:alphaModFix/>
          </a:blip>
          <a:stretch>
            <a:fillRect/>
          </a:stretch>
        </p:blipFill>
        <p:spPr>
          <a:xfrm>
            <a:off x="6398100" y="959425"/>
            <a:ext cx="2469000" cy="1171200"/>
          </a:xfrm>
          <a:prstGeom prst="rect">
            <a:avLst/>
          </a:prstGeom>
          <a:noFill/>
          <a:ln>
            <a:noFill/>
          </a:ln>
        </p:spPr>
      </p:pic>
      <p:pic>
        <p:nvPicPr>
          <p:cNvPr id="131" name="Google Shape;131;p16"/>
          <p:cNvPicPr preferRelativeResize="0"/>
          <p:nvPr/>
        </p:nvPicPr>
        <p:blipFill>
          <a:blip r:embed="rId4">
            <a:alphaModFix/>
          </a:blip>
          <a:stretch>
            <a:fillRect/>
          </a:stretch>
        </p:blipFill>
        <p:spPr>
          <a:xfrm>
            <a:off x="6786650" y="2290200"/>
            <a:ext cx="1691900" cy="1127925"/>
          </a:xfrm>
          <a:prstGeom prst="rect">
            <a:avLst/>
          </a:prstGeom>
          <a:noFill/>
          <a:ln>
            <a:noFill/>
          </a:ln>
        </p:spPr>
      </p:pic>
      <p:pic>
        <p:nvPicPr>
          <p:cNvPr id="132" name="Google Shape;132;p16"/>
          <p:cNvPicPr preferRelativeResize="0"/>
          <p:nvPr/>
        </p:nvPicPr>
        <p:blipFill rotWithShape="1">
          <a:blip r:embed="rId5">
            <a:alphaModFix/>
          </a:blip>
          <a:srcRect b="19899" l="0" r="0" t="23838"/>
          <a:stretch/>
        </p:blipFill>
        <p:spPr>
          <a:xfrm>
            <a:off x="4771475" y="1655850"/>
            <a:ext cx="1742926" cy="1307450"/>
          </a:xfrm>
          <a:prstGeom prst="rect">
            <a:avLst/>
          </a:prstGeom>
          <a:noFill/>
          <a:ln>
            <a:noFill/>
          </a:ln>
        </p:spPr>
      </p:pic>
      <p:pic>
        <p:nvPicPr>
          <p:cNvPr id="133" name="Google Shape;133;p16"/>
          <p:cNvPicPr preferRelativeResize="0"/>
          <p:nvPr/>
        </p:nvPicPr>
        <p:blipFill rotWithShape="1">
          <a:blip r:embed="rId6">
            <a:alphaModFix/>
          </a:blip>
          <a:srcRect b="23038" l="22528" r="22589" t="24897"/>
          <a:stretch/>
        </p:blipFill>
        <p:spPr>
          <a:xfrm>
            <a:off x="4832550" y="3139375"/>
            <a:ext cx="1285200" cy="914425"/>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Office Theme">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