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AE2B41-1319-4DB1-8954-D914321EFBF8}">
  <a:tblStyle styleId="{29AE2B41-1319-4DB1-8954-D914321EFBF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inical.diabetesjournals.org/content/31/4/179.figures-onl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da.gov/medical-devices/consumers-medical-devices/learn-if-medical-device-has-been-cleared-fda-market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Team 2 PDR presentation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Starting Speaker - John</a:t>
            </a:r>
            <a:endParaRPr/>
          </a:p>
          <a:p>
            <a:pPr indent="0" lvl="0" marL="0" rtl="0" algn="l">
              <a:spcBef>
                <a:spcPts val="0"/>
              </a:spcBef>
              <a:spcAft>
                <a:spcPts val="0"/>
              </a:spcAft>
              <a:buNone/>
            </a:pPr>
            <a:r>
              <a:rPr lang="en-US"/>
              <a:t>Basic Intro</a:t>
            </a:r>
            <a:endParaRPr/>
          </a:p>
          <a:p>
            <a:pPr indent="-317500" lvl="0" marL="457200" rtl="0" algn="l">
              <a:spcBef>
                <a:spcPts val="0"/>
              </a:spcBef>
              <a:spcAft>
                <a:spcPts val="0"/>
              </a:spcAft>
              <a:buSzPts val="1400"/>
              <a:buChar char="●"/>
            </a:pPr>
            <a:r>
              <a:rPr lang="en-US"/>
              <a:t>Say “Hello, welcome to the preliminary design review for group 2</a:t>
            </a:r>
            <a:endParaRPr/>
          </a:p>
          <a:p>
            <a:pPr indent="-317500" lvl="0" marL="457200" rtl="0" algn="l">
              <a:spcBef>
                <a:spcPts val="0"/>
              </a:spcBef>
              <a:spcAft>
                <a:spcPts val="0"/>
              </a:spcAft>
              <a:buSzPts val="1400"/>
              <a:buChar char="●"/>
            </a:pPr>
            <a:r>
              <a:rPr lang="en-US"/>
              <a:t>Each member introduces themselves, John, Adam, Connor, Mike</a:t>
            </a:r>
            <a:endParaRPr/>
          </a:p>
          <a:p>
            <a:pPr indent="-317500" lvl="0" marL="457200" rtl="0" algn="l">
              <a:spcBef>
                <a:spcPts val="0"/>
              </a:spcBef>
              <a:spcAft>
                <a:spcPts val="0"/>
              </a:spcAft>
              <a:buSzPts val="1400"/>
              <a:buChar char="●"/>
            </a:pPr>
            <a:r>
              <a:rPr lang="en-US"/>
              <a:t>John - “The name of our project is Shiver-Ring”   (TRANSITION after 1 second of hearing this)</a:t>
            </a:r>
            <a:endParaRPr/>
          </a:p>
        </p:txBody>
      </p:sp>
      <p:sp>
        <p:nvSpPr>
          <p:cNvPr id="42" name="Google Shape;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b4ce1d60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b4ce1d6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be demonstrating input-dri</a:t>
            </a:r>
            <a:endParaRPr/>
          </a:p>
          <a:p>
            <a:pPr indent="0" lvl="0" marL="0" rtl="0" algn="l">
              <a:spcBef>
                <a:spcPts val="0"/>
              </a:spcBef>
              <a:spcAft>
                <a:spcPts val="0"/>
              </a:spcAft>
              <a:buNone/>
            </a:pPr>
            <a:r>
              <a:rPr lang="en-US"/>
              <a:t>Transition “And now we will discuss our Android app development.”</a:t>
            </a:r>
            <a:endParaRPr/>
          </a:p>
        </p:txBody>
      </p:sp>
      <p:sp>
        <p:nvSpPr>
          <p:cNvPr id="118" name="Google Shape;118;gab4ce1d60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b4ce1d60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b4ce1d60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 Now we will discuss our </a:t>
            </a:r>
            <a:r>
              <a:rPr lang="en-US"/>
              <a:t>circuit</a:t>
            </a:r>
            <a:r>
              <a:rPr lang="en-US"/>
              <a:t> and pcb progress”</a:t>
            </a:r>
            <a:endParaRPr/>
          </a:p>
        </p:txBody>
      </p:sp>
      <p:sp>
        <p:nvSpPr>
          <p:cNvPr id="128" name="Google Shape;128;gab4ce1d60b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41f16735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41f1673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Connor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have assumed the role of Altium Lead and my main responsibility was to do research into the idea behind the use of flexible PCBs.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Flexible PCBs do offer notable benefits.</a:t>
            </a:r>
            <a:endParaRPr/>
          </a:p>
          <a:p>
            <a:pPr indent="-317500" lvl="0" marL="457200" rtl="0" algn="l">
              <a:spcBef>
                <a:spcPts val="0"/>
              </a:spcBef>
              <a:spcAft>
                <a:spcPts val="0"/>
              </a:spcAft>
              <a:buSzPts val="1400"/>
              <a:buChar char="-"/>
            </a:pPr>
            <a:r>
              <a:rPr lang="en-US"/>
              <a:t>Flexible circuits are often more durable than their rigid counterparts</a:t>
            </a:r>
            <a:endParaRPr/>
          </a:p>
          <a:p>
            <a:pPr indent="-317500" lvl="0" marL="457200" rtl="0" algn="l">
              <a:spcBef>
                <a:spcPts val="0"/>
              </a:spcBef>
              <a:spcAft>
                <a:spcPts val="0"/>
              </a:spcAft>
              <a:buSzPts val="1400"/>
              <a:buChar char="-"/>
            </a:pPr>
            <a:r>
              <a:rPr lang="en-US"/>
              <a:t>Since they are flexible they can conform to non-standard shapes such as the curve of someone’s wrist</a:t>
            </a:r>
            <a:endParaRPr/>
          </a:p>
          <a:p>
            <a:pPr indent="-317500" lvl="0" marL="457200" rtl="0" algn="l">
              <a:spcBef>
                <a:spcPts val="0"/>
              </a:spcBef>
              <a:spcAft>
                <a:spcPts val="0"/>
              </a:spcAft>
              <a:buSzPts val="1400"/>
              <a:buChar char="-"/>
            </a:pPr>
            <a:r>
              <a:rPr lang="en-US"/>
              <a:t>They are often quite a bit thinner at ~0.1 mm vs 1.6 mm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they do have some serious drawbacks</a:t>
            </a:r>
            <a:endParaRPr/>
          </a:p>
          <a:p>
            <a:pPr indent="-317500" lvl="0" marL="457200" rtl="0" algn="l">
              <a:spcBef>
                <a:spcPts val="0"/>
              </a:spcBef>
              <a:spcAft>
                <a:spcPts val="0"/>
              </a:spcAft>
              <a:buSzPts val="1400"/>
              <a:buChar char="-"/>
            </a:pPr>
            <a:r>
              <a:rPr lang="en-US"/>
              <a:t>They are ~ twice as expensive ($10/in</a:t>
            </a:r>
            <a:r>
              <a:rPr baseline="30000" lang="en-US"/>
              <a:t>2</a:t>
            </a:r>
            <a:r>
              <a:rPr lang="en-US"/>
              <a:t> vs $5/in</a:t>
            </a:r>
            <a:r>
              <a:rPr baseline="30000" lang="en-US"/>
              <a:t>2</a:t>
            </a:r>
            <a:r>
              <a:rPr lang="en-US"/>
              <a:t>) (oshpark.com)</a:t>
            </a:r>
            <a:endParaRPr/>
          </a:p>
          <a:p>
            <a:pPr indent="-317500" lvl="0" marL="457200" rtl="0" algn="l">
              <a:spcBef>
                <a:spcPts val="0"/>
              </a:spcBef>
              <a:spcAft>
                <a:spcPts val="0"/>
              </a:spcAft>
              <a:buSzPts val="1400"/>
              <a:buChar char="-"/>
            </a:pPr>
            <a:r>
              <a:rPr lang="en-US"/>
              <a:t>The number of layers is limited (oshpark will only print 2 layers)</a:t>
            </a:r>
            <a:endParaRPr/>
          </a:p>
          <a:p>
            <a:pPr indent="-317500" lvl="0" marL="457200" rtl="0" algn="l">
              <a:spcBef>
                <a:spcPts val="0"/>
              </a:spcBef>
              <a:spcAft>
                <a:spcPts val="0"/>
              </a:spcAft>
              <a:buSzPts val="1400"/>
              <a:buChar char="-"/>
            </a:pPr>
            <a:r>
              <a:rPr lang="en-US"/>
              <a:t>Lastly, Flexible PCBs have a greater lead time (12-21 days vs 9-12 days) (oshpark)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we only require a two layer PCB and would benefit from the durability and slim form factor of a flexible PCB we will be going forward with that type.</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US"/>
              <a:t>Lastly, an additional deliverable that I have been assisting with is the integration of the calendar feature into the Android app and I assisted with gathering shivering data.</a:t>
            </a:r>
            <a:endParaRPr/>
          </a:p>
        </p:txBody>
      </p:sp>
      <p:sp>
        <p:nvSpPr>
          <p:cNvPr id="139" name="Google Shape;139;g541f16735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c7f1b6d84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c7f1b6d8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gathered shivering data</a:t>
            </a:r>
            <a:endParaRPr/>
          </a:p>
        </p:txBody>
      </p:sp>
      <p:sp>
        <p:nvSpPr>
          <p:cNvPr id="149" name="Google Shape;149;gac7f1b6d84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5e60c6c9d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35e60c6c9d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John</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Finally we will state our project estimated cost for next semester into CDR &amp; FPR</a:t>
            </a:r>
            <a:endParaRPr/>
          </a:p>
        </p:txBody>
      </p:sp>
      <p:sp>
        <p:nvSpPr>
          <p:cNvPr id="160" name="Google Shape;160;g35e60c6c9d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25dd6c9b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25dd6c9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Adam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 :” our estimated total is 210 dollars”</a:t>
            </a:r>
            <a:endParaRPr/>
          </a:p>
        </p:txBody>
      </p:sp>
      <p:sp>
        <p:nvSpPr>
          <p:cNvPr id="167" name="Google Shape;167;ga25dd6c9b9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Demo order:</a:t>
            </a:r>
            <a:endParaRPr/>
          </a:p>
          <a:p>
            <a:pPr indent="0" lvl="0" marL="0" rtl="0" algn="l">
              <a:spcBef>
                <a:spcPts val="0"/>
              </a:spcBef>
              <a:spcAft>
                <a:spcPts val="0"/>
              </a:spcAft>
              <a:buNone/>
            </a:pPr>
            <a:r>
              <a:rPr lang="en-US"/>
              <a:t>Adam</a:t>
            </a:r>
            <a:endParaRPr/>
          </a:p>
          <a:p>
            <a:pPr indent="0" lvl="0" marL="0" rtl="0" algn="l">
              <a:spcBef>
                <a:spcPts val="0"/>
              </a:spcBef>
              <a:spcAft>
                <a:spcPts val="0"/>
              </a:spcAft>
              <a:buNone/>
            </a:pPr>
            <a:r>
              <a:rPr lang="en-US"/>
              <a:t>Mike</a:t>
            </a:r>
            <a:endParaRPr/>
          </a:p>
          <a:p>
            <a:pPr indent="0" lvl="0" marL="0" rtl="0" algn="l">
              <a:spcBef>
                <a:spcPts val="0"/>
              </a:spcBef>
              <a:spcAft>
                <a:spcPts val="0"/>
              </a:spcAft>
              <a:buNone/>
            </a:pPr>
            <a:r>
              <a:rPr lang="en-US"/>
              <a:t>John</a:t>
            </a:r>
            <a:endParaRPr/>
          </a:p>
        </p:txBody>
      </p:sp>
      <p:sp>
        <p:nvSpPr>
          <p:cNvPr id="173" name="Google Shape;17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985442db09_4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g985442db09_4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reads problem statement</a:t>
            </a:r>
            <a:endParaRPr/>
          </a:p>
          <a:p>
            <a:pPr indent="0" lvl="0" marL="0" marR="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Our goal is to create an alarm system that can alert a 3rd party via SMS messaging to aid when in a hypoglycemic episode. Using an accelerometer to measure the movements in the muscles in the hand, you can detect the frequency of movement that can indicate shivering which is a symptom of hypoglycemia. As of 2020, the technology to detect hypoglycemia is both expensive and not very reliable, or it is invasive. Our system intends to be a non-invasive, alternative to the current commercially available products. The currently available solutions use sensors based off of temperature and moisture, however we want to use the patients shivering as our trigger.</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After finished reading wait 1 sec and next slide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Info for the graphic:</a:t>
            </a:r>
            <a:endParaRPr/>
          </a:p>
          <a:p>
            <a:pPr indent="0" lvl="0" marL="0" marR="0" rtl="0" algn="l">
              <a:spcBef>
                <a:spcPts val="0"/>
              </a:spcBef>
              <a:spcAft>
                <a:spcPts val="0"/>
              </a:spcAft>
              <a:buNone/>
            </a:pPr>
            <a:r>
              <a:rPr lang="en-US" u="sng">
                <a:solidFill>
                  <a:schemeClr val="hlink"/>
                </a:solidFill>
                <a:hlinkClick r:id="rId2"/>
              </a:rPr>
              <a:t>https://clinical.diabetesjournals.org/content/31/4/179.figures-only</a:t>
            </a:r>
            <a:r>
              <a:rPr lang="en-US"/>
              <a:t> from the American Diabetes Association</a:t>
            </a:r>
            <a:endParaRPr/>
          </a:p>
          <a:p>
            <a:pPr indent="0" lvl="0" marL="0" marR="0" rtl="0" algn="l">
              <a:spcBef>
                <a:spcPts val="0"/>
              </a:spcBef>
              <a:spcAft>
                <a:spcPts val="0"/>
              </a:spcAft>
              <a:buNone/>
            </a:pPr>
            <a:r>
              <a:t/>
            </a:r>
            <a:endParaRPr/>
          </a:p>
        </p:txBody>
      </p:sp>
      <p:sp>
        <p:nvSpPr>
          <p:cNvPr id="52" name="Google Shape;52;g985442db09_4_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85442db09_4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985442db09_4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reads slide ( each bullet, a bit of what each means/why it is a spec)</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READ THIS FIRST - In order to properly sense the patients shivering we have found that these specifications must be followed.</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Reasons why</a:t>
            </a:r>
            <a:endParaRPr/>
          </a:p>
          <a:p>
            <a:pPr indent="-317500" lvl="0" marL="457200" marR="0" rtl="0" algn="l">
              <a:spcBef>
                <a:spcPts val="0"/>
              </a:spcBef>
              <a:spcAft>
                <a:spcPts val="0"/>
              </a:spcAft>
              <a:buSzPts val="1400"/>
              <a:buChar char="●"/>
            </a:pPr>
            <a:r>
              <a:rPr lang="en-US"/>
              <a:t>From multiple research papers on post-operation shivering and cold temperature based shivering</a:t>
            </a:r>
            <a:endParaRPr/>
          </a:p>
          <a:p>
            <a:pPr indent="-317500" lvl="0" marL="457200" marR="0" rtl="0" algn="l">
              <a:spcBef>
                <a:spcPts val="0"/>
              </a:spcBef>
              <a:spcAft>
                <a:spcPts val="0"/>
              </a:spcAft>
              <a:buSzPts val="1400"/>
              <a:buChar char="●"/>
            </a:pPr>
            <a:r>
              <a:rPr lang="en-US"/>
              <a:t>Similar to </a:t>
            </a:r>
            <a:r>
              <a:rPr lang="en-US"/>
              <a:t>diabetes</a:t>
            </a:r>
            <a:r>
              <a:rPr lang="en-US"/>
              <a:t> sentry</a:t>
            </a:r>
            <a:endParaRPr/>
          </a:p>
          <a:p>
            <a:pPr indent="-317500" lvl="0" marL="457200" marR="0" rtl="0" algn="l">
              <a:spcBef>
                <a:spcPts val="0"/>
              </a:spcBef>
              <a:spcAft>
                <a:spcPts val="0"/>
              </a:spcAft>
              <a:buSzPts val="1400"/>
              <a:buChar char="●"/>
            </a:pPr>
            <a:r>
              <a:rPr lang="en-US"/>
              <a:t>This allows for a secondary level of assurance that the patient is saved</a:t>
            </a:r>
            <a:endParaRPr/>
          </a:p>
          <a:p>
            <a:pPr indent="-317500" lvl="0" marL="457200" marR="0" rtl="0" algn="l">
              <a:spcBef>
                <a:spcPts val="0"/>
              </a:spcBef>
              <a:spcAft>
                <a:spcPts val="0"/>
              </a:spcAft>
              <a:buSzPts val="1400"/>
              <a:buChar char="●"/>
            </a:pPr>
            <a:r>
              <a:rPr lang="en-US"/>
              <a:t>If the device isn’t comfortable the patient won’t wear it</a:t>
            </a:r>
            <a:endParaRPr/>
          </a:p>
          <a:p>
            <a:pPr indent="-317500" lvl="0" marL="457200" marR="0" rtl="0" algn="l">
              <a:spcBef>
                <a:spcPts val="0"/>
              </a:spcBef>
              <a:spcAft>
                <a:spcPts val="0"/>
              </a:spcAft>
              <a:buSzPts val="1400"/>
              <a:buChar char="●"/>
            </a:pPr>
            <a:r>
              <a:rPr lang="en-US"/>
              <a:t>As shown in later slides we are sitting well under budget</a:t>
            </a:r>
            <a:endParaRPr/>
          </a:p>
          <a:p>
            <a:pPr indent="-317500" lvl="0" marL="457200" marR="0" rtl="0" algn="l">
              <a:spcBef>
                <a:spcPts val="0"/>
              </a:spcBef>
              <a:spcAft>
                <a:spcPts val="0"/>
              </a:spcAft>
              <a:buSzPts val="1400"/>
              <a:buChar char="●"/>
            </a:pPr>
            <a:r>
              <a:rPr lang="en-US"/>
              <a:t>As to last past the night for continuous </a:t>
            </a:r>
            <a:r>
              <a:rPr lang="en-US"/>
              <a:t>monitoring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wait 1 sec before transitioning to the next slide after stating that the battery is planned to last for 12 hours so that it will last for the duration of the users sleep</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61" name="Google Shape;61;g985442db09_4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John- </a:t>
            </a:r>
            <a:endParaRPr/>
          </a:p>
          <a:p>
            <a:pPr indent="0" lvl="0" marL="0" marR="0" rtl="0" algn="l">
              <a:spcBef>
                <a:spcPts val="0"/>
              </a:spcBef>
              <a:spcAft>
                <a:spcPts val="0"/>
              </a:spcAft>
              <a:buNone/>
            </a:pPr>
            <a:r>
              <a:rPr lang="en-US"/>
              <a:t>1 The signal is taken in processed and the </a:t>
            </a:r>
            <a:r>
              <a:rPr lang="en-US"/>
              <a:t>shivering</a:t>
            </a:r>
            <a:r>
              <a:rPr lang="en-US"/>
              <a:t> events count increments, until threshold reached</a:t>
            </a:r>
            <a:endParaRPr/>
          </a:p>
          <a:p>
            <a:pPr indent="0" lvl="0" marL="0" marR="0" rtl="0" algn="l">
              <a:spcBef>
                <a:spcPts val="0"/>
              </a:spcBef>
              <a:spcAft>
                <a:spcPts val="0"/>
              </a:spcAft>
              <a:buNone/>
            </a:pPr>
            <a:r>
              <a:rPr lang="en-US"/>
              <a:t>2 The local alarm is set off and 10 seconds of time</a:t>
            </a:r>
            <a:endParaRPr/>
          </a:p>
          <a:p>
            <a:pPr indent="0" lvl="0" marL="0" marR="0" rtl="0" algn="l">
              <a:spcBef>
                <a:spcPts val="0"/>
              </a:spcBef>
              <a:spcAft>
                <a:spcPts val="0"/>
              </a:spcAft>
              <a:buNone/>
            </a:pPr>
            <a:r>
              <a:rPr lang="en-US"/>
              <a:t>3 if the alarm has not been shut off them the </a:t>
            </a:r>
            <a:r>
              <a:rPr lang="en-US"/>
              <a:t>bluetooth</a:t>
            </a:r>
            <a:r>
              <a:rPr lang="en-US"/>
              <a:t> connects send the data to </a:t>
            </a:r>
            <a:r>
              <a:rPr lang="en-US"/>
              <a:t>android</a:t>
            </a:r>
            <a:r>
              <a:rPr lang="en-US"/>
              <a:t> phone connected</a:t>
            </a:r>
            <a:endParaRPr/>
          </a:p>
          <a:p>
            <a:pPr indent="0" lvl="0" marL="0" marR="0" rtl="0" algn="l">
              <a:spcBef>
                <a:spcPts val="0"/>
              </a:spcBef>
              <a:spcAft>
                <a:spcPts val="0"/>
              </a:spcAft>
              <a:buNone/>
            </a:pPr>
            <a:r>
              <a:rPr lang="en-US"/>
              <a:t>4 the custom app on the phone send an sms to preset person to aid them</a:t>
            </a:r>
            <a:endParaRPr/>
          </a:p>
          <a:p>
            <a:pPr indent="0" lvl="0" marL="0" marR="0" rtl="0" algn="l">
              <a:spcBef>
                <a:spcPts val="0"/>
              </a:spcBef>
              <a:spcAft>
                <a:spcPts val="0"/>
              </a:spcAft>
              <a:buNone/>
            </a:pPr>
            <a:r>
              <a:rPr lang="en-US"/>
              <a:t>trans after The sms is sent</a:t>
            </a:r>
            <a:endParaRPr/>
          </a:p>
        </p:txBody>
      </p:sp>
      <p:sp>
        <p:nvSpPr>
          <p:cNvPr id="68" name="Google Shape;6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85442db09_4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985442db09_4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Adam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Gathering data takes 2.37 seconds</a:t>
            </a:r>
            <a:endParaRPr/>
          </a:p>
          <a:p>
            <a:pPr indent="0" lvl="0" marL="0" marR="0" rtl="0" algn="l">
              <a:spcBef>
                <a:spcPts val="0"/>
              </a:spcBef>
              <a:spcAft>
                <a:spcPts val="0"/>
              </a:spcAft>
              <a:buNone/>
            </a:pPr>
            <a:r>
              <a:rPr lang="en-US"/>
              <a:t>calculating the data takes 1.49 seconds</a:t>
            </a:r>
            <a:endParaRPr/>
          </a:p>
          <a:p>
            <a:pPr indent="0" lvl="0" marL="0" rtl="0" algn="l">
              <a:spcBef>
                <a:spcPts val="0"/>
              </a:spcBef>
              <a:spcAft>
                <a:spcPts val="0"/>
              </a:spcAft>
              <a:buClr>
                <a:schemeClr val="dk1"/>
              </a:buClr>
              <a:buFont typeface="Arial"/>
              <a:buNone/>
            </a:pPr>
            <a:r>
              <a:rPr lang="en-US"/>
              <a:t>total time between outputs 3.86 seconds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data sampled at 108 Hz</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which is much lower than </a:t>
            </a:r>
            <a:r>
              <a:rPr lang="en-US"/>
              <a:t>previously</a:t>
            </a:r>
            <a:r>
              <a:rPr lang="en-US"/>
              <a:t> thought</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76" name="Google Shape;76;g985442db09_4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Connor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Just go through components and connections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as for why the m4? mention designed for digital signal processing and is low energy</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Go in depth about purpose of momentary switch</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Talk a bit about android app how it </a:t>
            </a:r>
            <a:r>
              <a:rPr lang="en-US"/>
              <a:t>receive</a:t>
            </a:r>
            <a:r>
              <a:rPr lang="en-US"/>
              <a:t> bluetooth alert and send SMS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after “If the alert is not disabled, there is a bluetooth module that communicates with an android app that is responsible for communicating with an emergency contact via sms”</a:t>
            </a:r>
            <a:endParaRPr/>
          </a:p>
        </p:txBody>
      </p:sp>
      <p:sp>
        <p:nvSpPr>
          <p:cNvPr id="83" name="Google Shape;8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b4ce1d60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b4ce1d6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350">
                <a:solidFill>
                  <a:srgbClr val="333333"/>
                </a:solidFill>
                <a:highlight>
                  <a:srgbClr val="FFFFFF"/>
                </a:highlight>
                <a:latin typeface="Georgia"/>
                <a:ea typeface="Georgia"/>
                <a:cs typeface="Georgia"/>
                <a:sym typeface="Georgia"/>
              </a:rPr>
              <a:t>Mike talks</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US" sz="1350">
                <a:solidFill>
                  <a:srgbClr val="333333"/>
                </a:solidFill>
                <a:highlight>
                  <a:srgbClr val="FFFFFF"/>
                </a:highlight>
                <a:latin typeface="Georgia"/>
                <a:ea typeface="Georgia"/>
                <a:cs typeface="Georgia"/>
                <a:sym typeface="Georgia"/>
              </a:rPr>
              <a:t>Now I will answer questions from the PDR evaluation. The first question was about FDA-approved class 3 medical devices. The definition of this from the FDA website is as follows: “These devices usually sustain or support life, are implanted, or present potential unreasonable risk of illness or injury. Examples of Class III devices include implantable pacemakers and breast implants. 10% of medical devices fall under this category.”</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US" sz="1350" u="sng">
                <a:solidFill>
                  <a:schemeClr val="hlink"/>
                </a:solidFill>
                <a:highlight>
                  <a:srgbClr val="FFFFFF"/>
                </a:highlight>
                <a:latin typeface="Georgia"/>
                <a:ea typeface="Georgia"/>
                <a:cs typeface="Georgia"/>
                <a:sym typeface="Georgia"/>
                <a:hlinkClick r:id="rId2"/>
              </a:rPr>
              <a:t>https://www.fda.gov/medical-devices/consumers-medical-devices/learn-if-medical-device-has-been-cleared-fda-marketing</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US" sz="1350">
                <a:solidFill>
                  <a:srgbClr val="333333"/>
                </a:solidFill>
                <a:highlight>
                  <a:srgbClr val="FFFFFF"/>
                </a:highlight>
                <a:latin typeface="Georgia"/>
                <a:ea typeface="Georgia"/>
                <a:cs typeface="Georgia"/>
                <a:sym typeface="Georgia"/>
              </a:rPr>
              <a:t>Big manufacturers have looked into the problem of detecting nighttime glucose levels to determine low-blood sugar, but a non-invasive accelerometer based approach has not been put to market by any major manufacturer. The main health functionality that is advertised is an integrated electrocardiogram, or ECG.</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US" sz="1350">
                <a:solidFill>
                  <a:srgbClr val="333333"/>
                </a:solidFill>
                <a:highlight>
                  <a:srgbClr val="FFFFFF"/>
                </a:highlight>
                <a:latin typeface="Georgia"/>
                <a:ea typeface="Georgia"/>
                <a:cs typeface="Georgia"/>
                <a:sym typeface="Georgia"/>
              </a:rPr>
              <a:t>The second question about big manufacturers is that no not specifically for this application. There is a library available to apple watch developers for tremor detection using the watch’s accelerometer, though no shiver </a:t>
            </a:r>
            <a:r>
              <a:rPr lang="en-US" sz="1350">
                <a:solidFill>
                  <a:srgbClr val="333333"/>
                </a:solidFill>
                <a:highlight>
                  <a:srgbClr val="FFFFFF"/>
                </a:highlight>
                <a:latin typeface="Georgia"/>
                <a:ea typeface="Georgia"/>
                <a:cs typeface="Georgia"/>
                <a:sym typeface="Georgia"/>
              </a:rPr>
              <a:t>implementation</a:t>
            </a:r>
            <a:r>
              <a:rPr lang="en-US" sz="1350">
                <a:solidFill>
                  <a:srgbClr val="333333"/>
                </a:solidFill>
                <a:highlight>
                  <a:srgbClr val="FFFFFF"/>
                </a:highlight>
                <a:latin typeface="Georgia"/>
                <a:ea typeface="Georgia"/>
                <a:cs typeface="Georgia"/>
                <a:sym typeface="Georgia"/>
              </a:rPr>
              <a:t> has been used as far as we know. No fitbit is currently able to detect shivering either.</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US" sz="1350">
                <a:solidFill>
                  <a:srgbClr val="333333"/>
                </a:solidFill>
                <a:highlight>
                  <a:srgbClr val="FFFFFF"/>
                </a:highlight>
                <a:latin typeface="Georgia"/>
                <a:ea typeface="Georgia"/>
                <a:cs typeface="Georgia"/>
                <a:sym typeface="Georgia"/>
              </a:rPr>
              <a:t>The third question was why the shivering threshold was 5 seconds and why it was set at this. It was mainly due to our initial signal processing outline, btu this has changed. Now we are monitoring all 3 axis of motion and looking for 5-9 alarms over a period of 3 sample cycles. Each sample cycle is 4 seconds long, with each cycle giving 3 frequency outputs. If 5/9 of these values are between 8 and 12 Hertz then the shiver event is triggered. This decision was made in consideration of what data we were able to gather from our group members, as there were rarely if any natural frequencies that occured over 5Hz. Also it is important to know that </a:t>
            </a:r>
            <a:r>
              <a:rPr lang="en-US" sz="1350">
                <a:solidFill>
                  <a:srgbClr val="333333"/>
                </a:solidFill>
                <a:highlight>
                  <a:srgbClr val="FFFFFF"/>
                </a:highlight>
                <a:latin typeface="Georgia"/>
                <a:ea typeface="Georgia"/>
                <a:cs typeface="Georgia"/>
                <a:sym typeface="Georgia"/>
              </a:rPr>
              <a:t>hypoglycemia</a:t>
            </a:r>
            <a:r>
              <a:rPr lang="en-US" sz="1350">
                <a:solidFill>
                  <a:srgbClr val="333333"/>
                </a:solidFill>
                <a:highlight>
                  <a:srgbClr val="FFFFFF"/>
                </a:highlight>
                <a:latin typeface="Georgia"/>
                <a:ea typeface="Georgia"/>
                <a:cs typeface="Georgia"/>
                <a:sym typeface="Georgia"/>
              </a:rPr>
              <a:t> </a:t>
            </a:r>
            <a:r>
              <a:rPr lang="en-US" sz="1350">
                <a:solidFill>
                  <a:srgbClr val="333333"/>
                </a:solidFill>
                <a:highlight>
                  <a:srgbClr val="FFFFFF"/>
                </a:highlight>
                <a:latin typeface="Georgia"/>
                <a:ea typeface="Georgia"/>
                <a:cs typeface="Georgia"/>
                <a:sym typeface="Georgia"/>
              </a:rPr>
              <a:t>induced</a:t>
            </a:r>
            <a:r>
              <a:rPr lang="en-US" sz="1350">
                <a:solidFill>
                  <a:srgbClr val="333333"/>
                </a:solidFill>
                <a:highlight>
                  <a:srgbClr val="FFFFFF"/>
                </a:highlight>
                <a:latin typeface="Georgia"/>
                <a:ea typeface="Georgia"/>
                <a:cs typeface="Georgia"/>
                <a:sym typeface="Georgia"/>
              </a:rPr>
              <a:t> hypothermia which would cause shivers, but in extreme cases of hypothermia when the person is about to die they will stop </a:t>
            </a:r>
            <a:r>
              <a:rPr lang="en-US" sz="1350">
                <a:solidFill>
                  <a:srgbClr val="333333"/>
                </a:solidFill>
                <a:highlight>
                  <a:srgbClr val="FFFFFF"/>
                </a:highlight>
                <a:latin typeface="Georgia"/>
                <a:ea typeface="Georgia"/>
                <a:cs typeface="Georgia"/>
                <a:sym typeface="Georgia"/>
              </a:rPr>
              <a:t>shivering</a:t>
            </a:r>
            <a:r>
              <a:rPr lang="en-US" sz="1350">
                <a:solidFill>
                  <a:srgbClr val="333333"/>
                </a:solidFill>
                <a:highlight>
                  <a:srgbClr val="FFFFFF"/>
                </a:highlight>
                <a:latin typeface="Georgia"/>
                <a:ea typeface="Georgia"/>
                <a:cs typeface="Georgia"/>
                <a:sym typeface="Georgia"/>
              </a:rPr>
              <a:t>. This is extremely dangerous, and one of the reasons why we try to detect the events as early as we can. This number is also not static, and will most likely continue to change as we gather more shivering data, but given what we have so far we believe this to be the best method.</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rPr lang="en-US" sz="1350">
                <a:solidFill>
                  <a:srgbClr val="333333"/>
                </a:solidFill>
                <a:highlight>
                  <a:srgbClr val="FFFFFF"/>
                </a:highlight>
                <a:latin typeface="Georgia"/>
                <a:ea typeface="Georgia"/>
                <a:cs typeface="Georgia"/>
                <a:sym typeface="Georgia"/>
              </a:rPr>
              <a:t>Transition “We will now go over the MDR project management, including team responsibilities.</a:t>
            </a:r>
            <a:endParaRPr sz="1350">
              <a:solidFill>
                <a:srgbClr val="333333"/>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1350">
              <a:solidFill>
                <a:srgbClr val="333333"/>
              </a:solidFill>
              <a:highlight>
                <a:srgbClr val="FFFFFF"/>
              </a:highlight>
              <a:latin typeface="Georgia"/>
              <a:ea typeface="Georgia"/>
              <a:cs typeface="Georgia"/>
              <a:sym typeface="Georgia"/>
            </a:endParaRPr>
          </a:p>
        </p:txBody>
      </p:sp>
      <p:sp>
        <p:nvSpPr>
          <p:cNvPr id="93" name="Google Shape;93;gab4ce1d60b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e60c6c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35e60c6c9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Mike talks</a:t>
            </a:r>
            <a:endParaRPr/>
          </a:p>
          <a:p>
            <a:pPr indent="0" lvl="0" marL="0" marR="0" rtl="0" algn="l">
              <a:spcBef>
                <a:spcPts val="0"/>
              </a:spcBef>
              <a:spcAft>
                <a:spcPts val="0"/>
              </a:spcAft>
              <a:buNone/>
            </a:pPr>
            <a:r>
              <a:rPr lang="en-US"/>
              <a:t>Read the slide</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Clear explanation of what is short term( and what is long term management</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Short-Term: Scheduling meetings, including team and advisor meetings, and all external communications.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Long-term: Updates the Gantt chart based on estimates from the co-manager that covers short term needs.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Now we will talk about MDR tests.</a:t>
            </a:r>
            <a:endParaRPr/>
          </a:p>
          <a:p>
            <a:pPr indent="0" lvl="0" marL="0" marR="0" rtl="0" algn="l">
              <a:spcBef>
                <a:spcPts val="0"/>
              </a:spcBef>
              <a:spcAft>
                <a:spcPts val="0"/>
              </a:spcAft>
              <a:buNone/>
            </a:pPr>
            <a:r>
              <a:t/>
            </a:r>
            <a:endParaRPr/>
          </a:p>
        </p:txBody>
      </p:sp>
      <p:sp>
        <p:nvSpPr>
          <p:cNvPr id="101" name="Google Shape;101;g35e60c6c9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Adam talks</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transition after “At the end we will demonstrate the </a:t>
            </a:r>
            <a:r>
              <a:rPr lang="en-US"/>
              <a:t>accelerometer</a:t>
            </a:r>
            <a:r>
              <a:rPr lang="en-US"/>
              <a:t> at work”</a:t>
            </a:r>
            <a:endParaRPr/>
          </a:p>
        </p:txBody>
      </p:sp>
      <p:sp>
        <p:nvSpPr>
          <p:cNvPr id="108" name="Google Shape;10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B">
  <p:cSld name="Title Slide_B">
    <p:bg>
      <p:bgPr>
        <a:solidFill>
          <a:schemeClr val="lt1"/>
        </a:solidFill>
      </p:bgPr>
    </p:bg>
    <p:spTree>
      <p:nvGrpSpPr>
        <p:cNvPr id="13" name="Shape 13"/>
        <p:cNvGrpSpPr/>
        <p:nvPr/>
      </p:nvGrpSpPr>
      <p:grpSpPr>
        <a:xfrm>
          <a:off x="0" y="0"/>
          <a:ext cx="0" cy="0"/>
          <a:chOff x="0" y="0"/>
          <a:chExt cx="0" cy="0"/>
        </a:xfrm>
      </p:grpSpPr>
      <p:pic>
        <p:nvPicPr>
          <p:cNvPr descr="15-0192_MG_1898-Edit.jpg" id="14" name="Google Shape;14;p2"/>
          <p:cNvPicPr preferRelativeResize="0"/>
          <p:nvPr/>
        </p:nvPicPr>
        <p:blipFill rotWithShape="1">
          <a:blip r:embed="rId2">
            <a:alphaModFix/>
          </a:blip>
          <a:srcRect b="0" l="0" r="0" t="0"/>
          <a:stretch/>
        </p:blipFill>
        <p:spPr>
          <a:xfrm>
            <a:off x="0" y="0"/>
            <a:ext cx="9144000" cy="5148072"/>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5" name="Shape 15"/>
        <p:cNvGrpSpPr/>
        <p:nvPr/>
      </p:nvGrpSpPr>
      <p:grpSpPr>
        <a:xfrm>
          <a:off x="0" y="0"/>
          <a:ext cx="0" cy="0"/>
          <a:chOff x="0" y="0"/>
          <a:chExt cx="0" cy="0"/>
        </a:xfrm>
      </p:grpSpPr>
      <p:sp>
        <p:nvSpPr>
          <p:cNvPr id="16" name="Google Shape;16;p3"/>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17" name="Google Shape;17;p3"/>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18" name="Google Shape;18;p3"/>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19" name="Google Shape;19;p3"/>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0" name="Google Shape;20;p3"/>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1" name="Shape 21"/>
        <p:cNvGrpSpPr/>
        <p:nvPr/>
      </p:nvGrpSpPr>
      <p:grpSpPr>
        <a:xfrm>
          <a:off x="0" y="0"/>
          <a:ext cx="0" cy="0"/>
          <a:chOff x="0" y="0"/>
          <a:chExt cx="0" cy="0"/>
        </a:xfrm>
      </p:grpSpPr>
      <p:sp>
        <p:nvSpPr>
          <p:cNvPr id="22" name="Google Shape;22;p4"/>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23" name="Google Shape;23;p4"/>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24" name="Google Shape;24;p4"/>
          <p:cNvSpPr txBox="1"/>
          <p:nvPr>
            <p:ph type="title"/>
          </p:nvPr>
        </p:nvSpPr>
        <p:spPr>
          <a:xfrm>
            <a:off x="443319" y="327040"/>
            <a:ext cx="7311309"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6" name="Google Shape;26;p4"/>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27" name="Google Shape;27;p4"/>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8" name="Shape 28"/>
        <p:cNvGrpSpPr/>
        <p:nvPr/>
      </p:nvGrpSpPr>
      <p:grpSpPr>
        <a:xfrm>
          <a:off x="0" y="0"/>
          <a:ext cx="0" cy="0"/>
          <a:chOff x="0" y="0"/>
          <a:chExt cx="0" cy="0"/>
        </a:xfrm>
      </p:grpSpPr>
      <p:sp>
        <p:nvSpPr>
          <p:cNvPr id="29" name="Google Shape;29;p5"/>
          <p:cNvSpPr txBox="1"/>
          <p:nvPr>
            <p:ph type="title"/>
          </p:nvPr>
        </p:nvSpPr>
        <p:spPr>
          <a:xfrm>
            <a:off x="443320" y="327040"/>
            <a:ext cx="7316928"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p:nvPr/>
        </p:nvSpPr>
        <p:spPr>
          <a:xfrm>
            <a:off x="5946223" y="0"/>
            <a:ext cx="3197777" cy="545042"/>
          </a:xfrm>
          <a:prstGeom prst="rect">
            <a:avLst/>
          </a:prstGeom>
          <a:solidFill>
            <a:srgbClr val="661023"/>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wordmark2 white.png" id="31" name="Google Shape;31;p5"/>
          <p:cNvPicPr preferRelativeResize="0"/>
          <p:nvPr/>
        </p:nvPicPr>
        <p:blipFill rotWithShape="1">
          <a:blip r:embed="rId2">
            <a:alphaModFix/>
          </a:blip>
          <a:srcRect b="0" l="0" r="0" t="0"/>
          <a:stretch/>
        </p:blipFill>
        <p:spPr>
          <a:xfrm>
            <a:off x="7401612" y="171924"/>
            <a:ext cx="1485779" cy="188108"/>
          </a:xfrm>
          <a:prstGeom prst="rect">
            <a:avLst/>
          </a:prstGeom>
          <a:noFill/>
          <a:ln>
            <a:noFill/>
          </a:ln>
        </p:spPr>
      </p:pic>
      <p:sp>
        <p:nvSpPr>
          <p:cNvPr id="32" name="Google Shape;32;p5"/>
          <p:cNvSpPr/>
          <p:nvPr/>
        </p:nvSpPr>
        <p:spPr>
          <a:xfrm>
            <a:off x="1" y="5016499"/>
            <a:ext cx="9144000" cy="127001"/>
          </a:xfrm>
          <a:prstGeom prst="rect">
            <a:avLst/>
          </a:prstGeom>
          <a:solidFill>
            <a:srgbClr val="6610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3" name="Google Shape;33;p5"/>
          <p:cNvSpPr/>
          <p:nvPr/>
        </p:nvSpPr>
        <p:spPr>
          <a:xfrm>
            <a:off x="1" y="4953000"/>
            <a:ext cx="9144000" cy="634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sp>
        <p:nvSpPr>
          <p:cNvPr id="34" name="Google Shape;34;p5"/>
          <p:cNvSpPr txBox="1"/>
          <p:nvPr>
            <p:ph idx="1" type="body"/>
          </p:nvPr>
        </p:nvSpPr>
        <p:spPr>
          <a:xfrm>
            <a:off x="386720" y="1303788"/>
            <a:ext cx="7986032" cy="3288212"/>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900"/>
              </a:spcBef>
              <a:spcAft>
                <a:spcPts val="0"/>
              </a:spcAft>
              <a:buClr>
                <a:schemeClr val="accent1"/>
              </a:buClr>
              <a:buSzPts val="2000"/>
              <a:buFont typeface="Arial"/>
              <a:buChar char="•"/>
              <a:defRPr sz="2000">
                <a:solidFill>
                  <a:srgbClr val="000000"/>
                </a:solidFill>
                <a:latin typeface="Arial"/>
                <a:ea typeface="Arial"/>
                <a:cs typeface="Arial"/>
                <a:sym typeface="Arial"/>
              </a:defRPr>
            </a:lvl1pPr>
            <a:lvl2pPr indent="-330200" lvl="1" marL="9144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chemeClr val="accent5"/>
              </a:buClr>
              <a:buSzPts val="1600"/>
              <a:buFont typeface="Arial"/>
              <a:buChar char="–"/>
              <a:defRPr b="0" i="0" sz="16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5"/>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
  <p:cSld name="Title Slide_A">
    <p:bg>
      <p:bgPr>
        <a:solidFill>
          <a:schemeClr val="lt1"/>
        </a:solidFill>
      </p:bgPr>
    </p:bg>
    <p:spTree>
      <p:nvGrpSpPr>
        <p:cNvPr id="38" name="Shape 38"/>
        <p:cNvGrpSpPr/>
        <p:nvPr/>
      </p:nvGrpSpPr>
      <p:grpSpPr>
        <a:xfrm>
          <a:off x="0" y="0"/>
          <a:ext cx="0" cy="0"/>
          <a:chOff x="0" y="0"/>
          <a:chExt cx="0" cy="0"/>
        </a:xfrm>
      </p:grpSpPr>
      <p:pic>
        <p:nvPicPr>
          <p:cNvPr descr="15-0192_MG_1945.jpg" id="39" name="Google Shape;39;p7"/>
          <p:cNvPicPr preferRelativeResize="0"/>
          <p:nvPr/>
        </p:nvPicPr>
        <p:blipFill rotWithShape="1">
          <a:blip r:embed="rId2">
            <a:alphaModFix/>
          </a:blip>
          <a:srcRect b="0" l="0" r="0" t="0"/>
          <a:stretch/>
        </p:blipFill>
        <p:spPr>
          <a:xfrm>
            <a:off x="0" y="0"/>
            <a:ext cx="9144000" cy="5152644"/>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43319" y="327040"/>
            <a:ext cx="7794569" cy="85725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Clr>
                <a:srgbClr val="861119"/>
              </a:buClr>
              <a:buSzPts val="2800"/>
              <a:buFont typeface="Arial"/>
              <a:buNone/>
              <a:defRPr b="1" i="0" sz="2800" u="none" cap="none" strike="noStrike">
                <a:solidFill>
                  <a:srgbClr val="86111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nvSpPr>
        <p:spPr>
          <a:xfrm>
            <a:off x="76337" y="150935"/>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1"/>
          <p:cNvSpPr txBox="1"/>
          <p:nvPr>
            <p:ph idx="12" type="sldNum"/>
          </p:nvPr>
        </p:nvSpPr>
        <p:spPr>
          <a:xfrm>
            <a:off x="6774061" y="4688375"/>
            <a:ext cx="21336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Arial"/>
                <a:ea typeface="Arial"/>
                <a:cs typeface="Arial"/>
                <a:sym typeface="Arial"/>
              </a:defRPr>
            </a:lvl1pPr>
            <a:lvl2pPr indent="0" lvl="1" marL="0" marR="0" rtl="0" algn="r">
              <a:spcBef>
                <a:spcPts val="0"/>
              </a:spcBef>
              <a:buNone/>
              <a:defRPr b="0" sz="1200" u="none">
                <a:solidFill>
                  <a:srgbClr val="888888"/>
                </a:solidFill>
                <a:latin typeface="Arial"/>
                <a:ea typeface="Arial"/>
                <a:cs typeface="Arial"/>
                <a:sym typeface="Arial"/>
              </a:defRPr>
            </a:lvl2pPr>
            <a:lvl3pPr indent="0" lvl="2" marL="0" marR="0" rtl="0" algn="r">
              <a:spcBef>
                <a:spcPts val="0"/>
              </a:spcBef>
              <a:buNone/>
              <a:defRPr b="0" sz="1200" u="none">
                <a:solidFill>
                  <a:srgbClr val="888888"/>
                </a:solidFill>
                <a:latin typeface="Arial"/>
                <a:ea typeface="Arial"/>
                <a:cs typeface="Arial"/>
                <a:sym typeface="Arial"/>
              </a:defRPr>
            </a:lvl3pPr>
            <a:lvl4pPr indent="0" lvl="3" marL="0" marR="0" rtl="0" algn="r">
              <a:spcBef>
                <a:spcPts val="0"/>
              </a:spcBef>
              <a:buNone/>
              <a:defRPr b="0" sz="1200" u="none">
                <a:solidFill>
                  <a:srgbClr val="888888"/>
                </a:solidFill>
                <a:latin typeface="Arial"/>
                <a:ea typeface="Arial"/>
                <a:cs typeface="Arial"/>
                <a:sym typeface="Arial"/>
              </a:defRPr>
            </a:lvl4pPr>
            <a:lvl5pPr indent="0" lvl="4" marL="0" marR="0" rtl="0" algn="r">
              <a:spcBef>
                <a:spcPts val="0"/>
              </a:spcBef>
              <a:buNone/>
              <a:defRPr b="0" sz="1200" u="none">
                <a:solidFill>
                  <a:srgbClr val="888888"/>
                </a:solidFill>
                <a:latin typeface="Arial"/>
                <a:ea typeface="Arial"/>
                <a:cs typeface="Arial"/>
                <a:sym typeface="Arial"/>
              </a:defRPr>
            </a:lvl5pPr>
            <a:lvl6pPr indent="0" lvl="5" marL="0" marR="0" rtl="0" algn="r">
              <a:spcBef>
                <a:spcPts val="0"/>
              </a:spcBef>
              <a:buNone/>
              <a:defRPr b="0" sz="1200" u="none">
                <a:solidFill>
                  <a:srgbClr val="888888"/>
                </a:solidFill>
                <a:latin typeface="Arial"/>
                <a:ea typeface="Arial"/>
                <a:cs typeface="Arial"/>
                <a:sym typeface="Arial"/>
              </a:defRPr>
            </a:lvl6pPr>
            <a:lvl7pPr indent="0" lvl="6" marL="0" marR="0" rtl="0" algn="r">
              <a:spcBef>
                <a:spcPts val="0"/>
              </a:spcBef>
              <a:buNone/>
              <a:defRPr b="0" sz="1200" u="none">
                <a:solidFill>
                  <a:srgbClr val="888888"/>
                </a:solidFill>
                <a:latin typeface="Arial"/>
                <a:ea typeface="Arial"/>
                <a:cs typeface="Arial"/>
                <a:sym typeface="Arial"/>
              </a:defRPr>
            </a:lvl7pPr>
            <a:lvl8pPr indent="0" lvl="7" marL="0" marR="0" rtl="0" algn="r">
              <a:spcBef>
                <a:spcPts val="0"/>
              </a:spcBef>
              <a:buNone/>
              <a:defRPr b="0" sz="1200" u="none">
                <a:solidFill>
                  <a:srgbClr val="888888"/>
                </a:solidFill>
                <a:latin typeface="Arial"/>
                <a:ea typeface="Arial"/>
                <a:cs typeface="Arial"/>
                <a:sym typeface="Arial"/>
              </a:defRPr>
            </a:lvl8pPr>
            <a:lvl9pPr indent="0" lvl="8" marL="0" marR="0" rtl="0" algn="r">
              <a:spcBef>
                <a:spcPts val="0"/>
              </a:spcBef>
              <a:buNone/>
              <a:defRPr b="0" sz="1200" u="non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6.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dfrobot.com/product-1661.html" TargetMode="External"/><Relationship Id="rId4" Type="http://schemas.openxmlformats.org/officeDocument/2006/relationships/hyperlink" Target="https://www.dfrobot.com/product-880.html" TargetMode="External"/><Relationship Id="rId5" Type="http://schemas.openxmlformats.org/officeDocument/2006/relationships/hyperlink" Target="https://www.digikey.com/product-detail/en/nxp-usa-inc/MK24FN1M0VDC12R/MK24FN1M0VDC12RCT-ND/4989187" TargetMode="External"/><Relationship Id="rId6" Type="http://schemas.openxmlformats.org/officeDocument/2006/relationships/hyperlink" Target="https://www.mouser.com/ProductDetail/Adafruit/3382?qs=wUXugUrL1qzsjkGo3aGtoQ%3D%3D" TargetMode="External"/><Relationship Id="rId7" Type="http://schemas.openxmlformats.org/officeDocument/2006/relationships/hyperlink" Target="https://www.dfrobot.com/product-1216.html" TargetMode="External"/><Relationship Id="rId8" Type="http://schemas.openxmlformats.org/officeDocument/2006/relationships/hyperlink" Target="https://www.dfrobot.com/product-1216.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p:nvPr/>
        </p:nvSpPr>
        <p:spPr>
          <a:xfrm>
            <a:off x="3660559" y="0"/>
            <a:ext cx="5483441" cy="3556496"/>
          </a:xfrm>
          <a:prstGeom prst="rect">
            <a:avLst/>
          </a:prstGeom>
          <a:solidFill>
            <a:srgbClr val="5C0D1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MAwordmark_wtag_white.png" id="45" name="Google Shape;45;p8"/>
          <p:cNvPicPr preferRelativeResize="0"/>
          <p:nvPr/>
        </p:nvPicPr>
        <p:blipFill rotWithShape="1">
          <a:blip r:embed="rId3">
            <a:alphaModFix/>
          </a:blip>
          <a:srcRect b="0" l="0" r="0" t="0"/>
          <a:stretch/>
        </p:blipFill>
        <p:spPr>
          <a:xfrm>
            <a:off x="6845300" y="205020"/>
            <a:ext cx="2125517" cy="423135"/>
          </a:xfrm>
          <a:prstGeom prst="rect">
            <a:avLst/>
          </a:prstGeom>
          <a:noFill/>
          <a:ln>
            <a:noFill/>
          </a:ln>
        </p:spPr>
      </p:pic>
      <p:sp>
        <p:nvSpPr>
          <p:cNvPr id="46" name="Google Shape;46;p8"/>
          <p:cNvSpPr txBox="1"/>
          <p:nvPr/>
        </p:nvSpPr>
        <p:spPr>
          <a:xfrm>
            <a:off x="3981787" y="2163915"/>
            <a:ext cx="4199568" cy="35394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2000">
                <a:solidFill>
                  <a:schemeClr val="lt1"/>
                </a:solidFill>
              </a:rPr>
              <a:t>MDR Presentation for Team 2</a:t>
            </a:r>
            <a:endParaRPr sz="2000">
              <a:solidFill>
                <a:schemeClr val="lt1"/>
              </a:solidFill>
            </a:endParaRPr>
          </a:p>
        </p:txBody>
      </p:sp>
      <p:sp>
        <p:nvSpPr>
          <p:cNvPr id="47" name="Google Shape;47;p8"/>
          <p:cNvSpPr txBox="1"/>
          <p:nvPr/>
        </p:nvSpPr>
        <p:spPr>
          <a:xfrm>
            <a:off x="3981788" y="1107397"/>
            <a:ext cx="4914676" cy="430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800"/>
              <a:buFont typeface="Arial"/>
              <a:buNone/>
            </a:pPr>
            <a:r>
              <a:rPr b="1" lang="en-US" sz="2800">
                <a:solidFill>
                  <a:schemeClr val="lt1"/>
                </a:solidFill>
              </a:rPr>
              <a:t>Shiver-Ring</a:t>
            </a:r>
            <a:endParaRPr/>
          </a:p>
        </p:txBody>
      </p:sp>
      <p:sp>
        <p:nvSpPr>
          <p:cNvPr id="48" name="Google Shape;48;p8"/>
          <p:cNvSpPr txBox="1"/>
          <p:nvPr/>
        </p:nvSpPr>
        <p:spPr>
          <a:xfrm>
            <a:off x="4971058" y="3037656"/>
            <a:ext cx="3925406" cy="345893"/>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chemeClr val="accent5"/>
              </a:buClr>
              <a:buSzPts val="1200"/>
              <a:buFont typeface="Arial"/>
              <a:buNone/>
            </a:pPr>
            <a:r>
              <a:rPr lang="en-US" sz="1200">
                <a:solidFill>
                  <a:schemeClr val="lt1"/>
                </a:solidFill>
              </a:rPr>
              <a:t>Michael Burton, Connor Loughman, </a:t>
            </a:r>
            <a:endParaRPr sz="1200">
              <a:solidFill>
                <a:schemeClr val="lt1"/>
              </a:solidFill>
            </a:endParaRPr>
          </a:p>
          <a:p>
            <a:pPr indent="0" lvl="0" marL="0" marR="0" rtl="0" algn="r">
              <a:lnSpc>
                <a:spcPct val="100000"/>
              </a:lnSpc>
              <a:spcBef>
                <a:spcPts val="0"/>
              </a:spcBef>
              <a:spcAft>
                <a:spcPts val="0"/>
              </a:spcAft>
              <a:buClr>
                <a:schemeClr val="accent5"/>
              </a:buClr>
              <a:buSzPts val="1200"/>
              <a:buFont typeface="Arial"/>
              <a:buNone/>
            </a:pPr>
            <a:r>
              <a:rPr lang="en-US" sz="1200">
                <a:solidFill>
                  <a:schemeClr val="lt1"/>
                </a:solidFill>
              </a:rPr>
              <a:t>Adam Maciaszek, John Murray</a:t>
            </a:r>
            <a:endParaRPr sz="12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7"/>
          <p:cNvPicPr preferRelativeResize="0"/>
          <p:nvPr/>
        </p:nvPicPr>
        <p:blipFill>
          <a:blip r:embed="rId3">
            <a:alphaModFix/>
          </a:blip>
          <a:stretch>
            <a:fillRect/>
          </a:stretch>
        </p:blipFill>
        <p:spPr>
          <a:xfrm>
            <a:off x="4326900" y="1250725"/>
            <a:ext cx="3727875" cy="2907175"/>
          </a:xfrm>
          <a:prstGeom prst="rect">
            <a:avLst/>
          </a:prstGeom>
          <a:noFill/>
          <a:ln>
            <a:noFill/>
          </a:ln>
        </p:spPr>
      </p:pic>
      <p:sp>
        <p:nvSpPr>
          <p:cNvPr id="121" name="Google Shape;121;p17"/>
          <p:cNvSpPr txBox="1"/>
          <p:nvPr>
            <p:ph type="title"/>
          </p:nvPr>
        </p:nvSpPr>
        <p:spPr>
          <a:xfrm>
            <a:off x="88920" y="1795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Mike Deliverables-</a:t>
            </a:r>
            <a:endParaRPr/>
          </a:p>
          <a:p>
            <a:pPr indent="0" lvl="0" marL="0" rtl="0" algn="l">
              <a:spcBef>
                <a:spcPts val="0"/>
              </a:spcBef>
              <a:spcAft>
                <a:spcPts val="0"/>
              </a:spcAft>
              <a:buNone/>
            </a:pPr>
            <a:r>
              <a:rPr lang="en-US"/>
              <a:t>FreeRTOS Implementation and Testing</a:t>
            </a:r>
            <a:endParaRPr/>
          </a:p>
        </p:txBody>
      </p:sp>
      <p:sp>
        <p:nvSpPr>
          <p:cNvPr id="122" name="Google Shape;122;p17"/>
          <p:cNvSpPr txBox="1"/>
          <p:nvPr>
            <p:ph idx="1" type="body"/>
          </p:nvPr>
        </p:nvSpPr>
        <p:spPr>
          <a:xfrm>
            <a:off x="446995" y="1283688"/>
            <a:ext cx="7986000" cy="3288300"/>
          </a:xfrm>
          <a:prstGeom prst="rect">
            <a:avLst/>
          </a:prstGeom>
        </p:spPr>
        <p:txBody>
          <a:bodyPr anchorCtr="0" anchor="t" bIns="91425" lIns="91425" spcFirstLastPara="1" rIns="91425" wrap="square" tIns="91425">
            <a:noAutofit/>
          </a:bodyPr>
          <a:lstStyle/>
          <a:p>
            <a:pPr indent="0" lvl="0" marL="0" rtl="0" algn="l">
              <a:spcBef>
                <a:spcPts val="900"/>
              </a:spcBef>
              <a:spcAft>
                <a:spcPts val="0"/>
              </a:spcAft>
              <a:buNone/>
            </a:pPr>
            <a:r>
              <a:rPr lang="en-US"/>
              <a:t>Input-Driven interrupts                                 </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Scheduling</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US"/>
              <a:t>Additional Task:</a:t>
            </a:r>
            <a:endParaRPr/>
          </a:p>
          <a:p>
            <a:pPr indent="0" lvl="0" marL="0" rtl="0" algn="l">
              <a:spcBef>
                <a:spcPts val="900"/>
              </a:spcBef>
              <a:spcAft>
                <a:spcPts val="0"/>
              </a:spcAft>
              <a:buNone/>
            </a:pPr>
            <a:r>
              <a:rPr lang="en-US"/>
              <a:t>Gathered Shivering data</a:t>
            </a:r>
            <a:endParaRPr/>
          </a:p>
        </p:txBody>
      </p:sp>
      <p:sp>
        <p:nvSpPr>
          <p:cNvPr id="123" name="Google Shape;123;p17"/>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4" name="Google Shape;124;p17"/>
          <p:cNvPicPr preferRelativeResize="0"/>
          <p:nvPr/>
        </p:nvPicPr>
        <p:blipFill>
          <a:blip r:embed="rId4">
            <a:alphaModFix/>
          </a:blip>
          <a:stretch>
            <a:fillRect/>
          </a:stretch>
        </p:blipFill>
        <p:spPr>
          <a:xfrm>
            <a:off x="447000" y="4097138"/>
            <a:ext cx="6600825" cy="7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66000" y="350125"/>
            <a:ext cx="9276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John Deliverables-</a:t>
            </a:r>
            <a:endParaRPr/>
          </a:p>
          <a:p>
            <a:pPr indent="0" lvl="0" marL="0" rtl="0" algn="l">
              <a:spcBef>
                <a:spcPts val="0"/>
              </a:spcBef>
              <a:spcAft>
                <a:spcPts val="0"/>
              </a:spcAft>
              <a:buNone/>
            </a:pPr>
            <a:r>
              <a:rPr lang="en-US"/>
              <a:t>General Android App Creation &amp; SMS </a:t>
            </a:r>
            <a:r>
              <a:rPr lang="en-US"/>
              <a:t>Implementation</a:t>
            </a:r>
            <a:endParaRPr/>
          </a:p>
        </p:txBody>
      </p:sp>
      <p:sp>
        <p:nvSpPr>
          <p:cNvPr id="131" name="Google Shape;131;p18"/>
          <p:cNvSpPr txBox="1"/>
          <p:nvPr>
            <p:ph idx="1" type="body"/>
          </p:nvPr>
        </p:nvSpPr>
        <p:spPr>
          <a:xfrm>
            <a:off x="411520" y="1133163"/>
            <a:ext cx="7986000" cy="3288300"/>
          </a:xfrm>
          <a:prstGeom prst="rect">
            <a:avLst/>
          </a:prstGeom>
        </p:spPr>
        <p:txBody>
          <a:bodyPr anchorCtr="0" anchor="t" bIns="91425" lIns="91425" spcFirstLastPara="1" rIns="91425" wrap="square" tIns="91425">
            <a:noAutofit/>
          </a:bodyPr>
          <a:lstStyle/>
          <a:p>
            <a:pPr indent="-355600" lvl="0" marL="457200" rtl="0" algn="l">
              <a:spcBef>
                <a:spcPts val="900"/>
              </a:spcBef>
              <a:spcAft>
                <a:spcPts val="0"/>
              </a:spcAft>
              <a:buSzPts val="2000"/>
              <a:buChar char="●"/>
            </a:pPr>
            <a:r>
              <a:rPr lang="en-US"/>
              <a:t>Main Deliverable - Android App with SMS functionality</a:t>
            </a:r>
            <a:endParaRPr/>
          </a:p>
          <a:p>
            <a:pPr indent="-330200" lvl="1" marL="914400" rtl="0" algn="l">
              <a:spcBef>
                <a:spcPts val="0"/>
              </a:spcBef>
              <a:spcAft>
                <a:spcPts val="0"/>
              </a:spcAft>
              <a:buSzPts val="1600"/>
              <a:buChar char="○"/>
            </a:pPr>
            <a:r>
              <a:rPr lang="en-US"/>
              <a:t>Other Tasks</a:t>
            </a:r>
            <a:endParaRPr/>
          </a:p>
          <a:p>
            <a:pPr indent="-330200" lvl="2" marL="1371600" rtl="0" algn="l">
              <a:spcBef>
                <a:spcPts val="0"/>
              </a:spcBef>
              <a:spcAft>
                <a:spcPts val="0"/>
              </a:spcAft>
              <a:buSzPts val="1600"/>
              <a:buChar char="■"/>
            </a:pPr>
            <a:r>
              <a:rPr lang="en-US"/>
              <a:t>Helped with Embedded</a:t>
            </a:r>
            <a:endParaRPr/>
          </a:p>
          <a:p>
            <a:pPr indent="-330200" lvl="2" marL="1371600" rtl="0" algn="l">
              <a:spcBef>
                <a:spcPts val="0"/>
              </a:spcBef>
              <a:spcAft>
                <a:spcPts val="0"/>
              </a:spcAft>
              <a:buSzPts val="1600"/>
              <a:buChar char="■"/>
            </a:pPr>
            <a:r>
              <a:rPr lang="en-US"/>
              <a:t>Gathered Shivering Data</a:t>
            </a:r>
            <a:endParaRPr/>
          </a:p>
        </p:txBody>
      </p:sp>
      <p:sp>
        <p:nvSpPr>
          <p:cNvPr id="132" name="Google Shape;132;p18"/>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3" name="Google Shape;133;p18"/>
          <p:cNvPicPr preferRelativeResize="0"/>
          <p:nvPr/>
        </p:nvPicPr>
        <p:blipFill>
          <a:blip r:embed="rId3">
            <a:alphaModFix/>
          </a:blip>
          <a:stretch>
            <a:fillRect/>
          </a:stretch>
        </p:blipFill>
        <p:spPr>
          <a:xfrm>
            <a:off x="161000" y="2455375"/>
            <a:ext cx="5758354" cy="2296476"/>
          </a:xfrm>
          <a:prstGeom prst="rect">
            <a:avLst/>
          </a:prstGeom>
          <a:noFill/>
          <a:ln>
            <a:noFill/>
          </a:ln>
        </p:spPr>
      </p:pic>
      <p:pic>
        <p:nvPicPr>
          <p:cNvPr id="134" name="Google Shape;134;p18"/>
          <p:cNvPicPr preferRelativeResize="0"/>
          <p:nvPr/>
        </p:nvPicPr>
        <p:blipFill>
          <a:blip r:embed="rId4">
            <a:alphaModFix/>
          </a:blip>
          <a:stretch>
            <a:fillRect/>
          </a:stretch>
        </p:blipFill>
        <p:spPr>
          <a:xfrm>
            <a:off x="7581550" y="2135750"/>
            <a:ext cx="1239200" cy="2616066"/>
          </a:xfrm>
          <a:prstGeom prst="rect">
            <a:avLst/>
          </a:prstGeom>
          <a:noFill/>
          <a:ln>
            <a:noFill/>
          </a:ln>
        </p:spPr>
      </p:pic>
      <p:pic>
        <p:nvPicPr>
          <p:cNvPr id="135" name="Google Shape;135;p18"/>
          <p:cNvPicPr preferRelativeResize="0"/>
          <p:nvPr/>
        </p:nvPicPr>
        <p:blipFill>
          <a:blip r:embed="rId5">
            <a:alphaModFix/>
          </a:blip>
          <a:stretch>
            <a:fillRect/>
          </a:stretch>
        </p:blipFill>
        <p:spPr>
          <a:xfrm>
            <a:off x="6073975" y="2135750"/>
            <a:ext cx="1239200" cy="261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Connor - Deliverables</a:t>
            </a:r>
            <a:endParaRPr/>
          </a:p>
        </p:txBody>
      </p:sp>
      <p:sp>
        <p:nvSpPr>
          <p:cNvPr id="142" name="Google Shape;142;p19"/>
          <p:cNvSpPr txBox="1"/>
          <p:nvPr>
            <p:ph idx="1" type="body"/>
          </p:nvPr>
        </p:nvSpPr>
        <p:spPr>
          <a:xfrm>
            <a:off x="386720" y="1303788"/>
            <a:ext cx="7986000" cy="3288300"/>
          </a:xfrm>
          <a:prstGeom prst="rect">
            <a:avLst/>
          </a:prstGeom>
        </p:spPr>
        <p:txBody>
          <a:bodyPr anchorCtr="0" anchor="t" bIns="91425" lIns="91425" spcFirstLastPara="1" rIns="91425" wrap="square" tIns="91425">
            <a:noAutofit/>
          </a:bodyPr>
          <a:lstStyle/>
          <a:p>
            <a:pPr indent="-342900" lvl="0" marL="457200" rtl="0" algn="l">
              <a:spcBef>
                <a:spcPts val="900"/>
              </a:spcBef>
              <a:spcAft>
                <a:spcPts val="0"/>
              </a:spcAft>
              <a:buSzPts val="1800"/>
              <a:buChar char="•"/>
            </a:pPr>
            <a:r>
              <a:rPr lang="en-US" sz="1800"/>
              <a:t>Main Deliverable - Custom Hardware Design </a:t>
            </a:r>
            <a:endParaRPr sz="1800"/>
          </a:p>
          <a:p>
            <a:pPr indent="-342900" lvl="1" marL="914400" rtl="0" algn="l">
              <a:spcBef>
                <a:spcPts val="0"/>
              </a:spcBef>
              <a:spcAft>
                <a:spcPts val="0"/>
              </a:spcAft>
              <a:buSzPts val="1800"/>
              <a:buChar char="–"/>
            </a:pPr>
            <a:r>
              <a:rPr lang="en-US" sz="1800"/>
              <a:t>and Research</a:t>
            </a:r>
            <a:endParaRPr sz="1800"/>
          </a:p>
          <a:p>
            <a:pPr indent="-317500" lvl="1" marL="914400" rtl="0" algn="l">
              <a:spcBef>
                <a:spcPts val="0"/>
              </a:spcBef>
              <a:spcAft>
                <a:spcPts val="0"/>
              </a:spcAft>
              <a:buSzPts val="1400"/>
              <a:buChar char="–"/>
            </a:pPr>
            <a:r>
              <a:rPr lang="en-US" sz="1400"/>
              <a:t>Research Flexible Circuit Boards</a:t>
            </a:r>
            <a:endParaRPr sz="1400"/>
          </a:p>
          <a:p>
            <a:pPr indent="-317500" lvl="2" marL="1371600" rtl="0" algn="l">
              <a:spcBef>
                <a:spcPts val="0"/>
              </a:spcBef>
              <a:spcAft>
                <a:spcPts val="0"/>
              </a:spcAft>
              <a:buSzPts val="1400"/>
              <a:buChar char="•"/>
            </a:pPr>
            <a:r>
              <a:rPr lang="en-US" sz="1400"/>
              <a:t>Pros/Cons</a:t>
            </a:r>
            <a:endParaRPr sz="1400"/>
          </a:p>
          <a:p>
            <a:pPr indent="-317500" lvl="2" marL="1371600" rtl="0" algn="l">
              <a:spcBef>
                <a:spcPts val="0"/>
              </a:spcBef>
              <a:spcAft>
                <a:spcPts val="0"/>
              </a:spcAft>
              <a:buSzPts val="1400"/>
              <a:buChar char="•"/>
            </a:pPr>
            <a:r>
              <a:rPr lang="en-US" sz="1400"/>
              <a:t>We chose to use flexible PCB</a:t>
            </a:r>
            <a:endParaRPr sz="1400"/>
          </a:p>
          <a:p>
            <a:pPr indent="-317500" lvl="1" marL="914400" rtl="0" algn="l">
              <a:spcBef>
                <a:spcPts val="0"/>
              </a:spcBef>
              <a:spcAft>
                <a:spcPts val="0"/>
              </a:spcAft>
              <a:buSzPts val="1400"/>
              <a:buChar char="–"/>
            </a:pPr>
            <a:r>
              <a:rPr lang="en-US" sz="1400"/>
              <a:t>Design Schematic for circuit</a:t>
            </a:r>
            <a:endParaRPr sz="1400"/>
          </a:p>
          <a:p>
            <a:pPr indent="-317500" lvl="2" marL="1371600" rtl="0" algn="l">
              <a:spcBef>
                <a:spcPts val="0"/>
              </a:spcBef>
              <a:spcAft>
                <a:spcPts val="0"/>
              </a:spcAft>
              <a:buSzPts val="1400"/>
              <a:buChar char="•"/>
            </a:pPr>
            <a:r>
              <a:rPr lang="en-US" sz="1400"/>
              <a:t>Begin sourcing individual components</a:t>
            </a:r>
            <a:endParaRPr sz="1400"/>
          </a:p>
          <a:p>
            <a:pPr indent="-317500" lvl="2" marL="1371600" rtl="0" algn="l">
              <a:spcBef>
                <a:spcPts val="0"/>
              </a:spcBef>
              <a:spcAft>
                <a:spcPts val="0"/>
              </a:spcAft>
              <a:buSzPts val="1400"/>
              <a:buChar char="•"/>
            </a:pPr>
            <a:r>
              <a:rPr lang="en-US" sz="1400"/>
              <a:t>First version PCB design</a:t>
            </a:r>
            <a:endParaRPr sz="1400"/>
          </a:p>
          <a:p>
            <a:pPr indent="-342900" lvl="0" marL="457200" rtl="0" algn="l">
              <a:spcBef>
                <a:spcPts val="0"/>
              </a:spcBef>
              <a:spcAft>
                <a:spcPts val="0"/>
              </a:spcAft>
              <a:buSzPts val="1800"/>
              <a:buChar char="•"/>
            </a:pPr>
            <a:r>
              <a:rPr lang="en-US" sz="1800"/>
              <a:t>Additional Deliverables</a:t>
            </a:r>
            <a:endParaRPr sz="1800"/>
          </a:p>
          <a:p>
            <a:pPr indent="-317500" lvl="1" marL="914400" rtl="0" algn="l">
              <a:spcBef>
                <a:spcPts val="0"/>
              </a:spcBef>
              <a:spcAft>
                <a:spcPts val="0"/>
              </a:spcAft>
              <a:buSzPts val="1400"/>
              <a:buChar char="–"/>
            </a:pPr>
            <a:r>
              <a:rPr lang="en-US" sz="1400"/>
              <a:t>Assisted with beginning </a:t>
            </a:r>
            <a:r>
              <a:rPr lang="en-US" sz="1400"/>
              <a:t>Calendar</a:t>
            </a:r>
            <a:r>
              <a:rPr lang="en-US" sz="1400"/>
              <a:t> </a:t>
            </a:r>
            <a:r>
              <a:rPr lang="en-US" sz="1400"/>
              <a:t>Integration</a:t>
            </a:r>
            <a:r>
              <a:rPr lang="en-US" sz="1400"/>
              <a:t> into </a:t>
            </a:r>
            <a:endParaRPr sz="1400"/>
          </a:p>
          <a:p>
            <a:pPr indent="0" lvl="0" marL="914400" rtl="0" algn="l">
              <a:spcBef>
                <a:spcPts val="320"/>
              </a:spcBef>
              <a:spcAft>
                <a:spcPts val="0"/>
              </a:spcAft>
              <a:buNone/>
            </a:pPr>
            <a:r>
              <a:rPr lang="en-US" sz="1400">
                <a:solidFill>
                  <a:schemeClr val="dk1"/>
                </a:solidFill>
              </a:rPr>
              <a:t>Android App (still in progress)</a:t>
            </a:r>
            <a:endParaRPr sz="1400"/>
          </a:p>
          <a:p>
            <a:pPr indent="-317500" lvl="1" marL="914400" rtl="0" algn="l">
              <a:spcBef>
                <a:spcPts val="320"/>
              </a:spcBef>
              <a:spcAft>
                <a:spcPts val="0"/>
              </a:spcAft>
              <a:buSzPts val="1400"/>
              <a:buChar char="–"/>
            </a:pPr>
            <a:r>
              <a:rPr lang="en-US" sz="1400"/>
              <a:t>Gathered Shiver Data</a:t>
            </a:r>
            <a:endParaRPr sz="1800"/>
          </a:p>
        </p:txBody>
      </p:sp>
      <p:sp>
        <p:nvSpPr>
          <p:cNvPr id="143" name="Google Shape;143;p19"/>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4" name="Google Shape;144;p19"/>
          <p:cNvPicPr preferRelativeResize="0"/>
          <p:nvPr/>
        </p:nvPicPr>
        <p:blipFill>
          <a:blip r:embed="rId3">
            <a:alphaModFix/>
          </a:blip>
          <a:stretch>
            <a:fillRect/>
          </a:stretch>
        </p:blipFill>
        <p:spPr>
          <a:xfrm>
            <a:off x="6177025" y="554675"/>
            <a:ext cx="2966976" cy="2345400"/>
          </a:xfrm>
          <a:prstGeom prst="rect">
            <a:avLst/>
          </a:prstGeom>
          <a:noFill/>
          <a:ln>
            <a:noFill/>
          </a:ln>
        </p:spPr>
      </p:pic>
      <p:pic>
        <p:nvPicPr>
          <p:cNvPr id="145" name="Google Shape;145;p19"/>
          <p:cNvPicPr preferRelativeResize="0"/>
          <p:nvPr/>
        </p:nvPicPr>
        <p:blipFill>
          <a:blip r:embed="rId4">
            <a:alphaModFix/>
          </a:blip>
          <a:stretch>
            <a:fillRect/>
          </a:stretch>
        </p:blipFill>
        <p:spPr>
          <a:xfrm>
            <a:off x="5301975" y="2942100"/>
            <a:ext cx="3842024" cy="194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Adam Deliverables-</a:t>
            </a:r>
            <a:endParaRPr/>
          </a:p>
          <a:p>
            <a:pPr indent="0" lvl="0" marL="0" rtl="0" algn="l">
              <a:spcBef>
                <a:spcPts val="0"/>
              </a:spcBef>
              <a:spcAft>
                <a:spcPts val="0"/>
              </a:spcAft>
              <a:buNone/>
            </a:pPr>
            <a:r>
              <a:rPr lang="en-US"/>
              <a:t>Signal Analysis of Accelerometer &amp; EMG </a:t>
            </a:r>
            <a:endParaRPr/>
          </a:p>
        </p:txBody>
      </p:sp>
      <p:sp>
        <p:nvSpPr>
          <p:cNvPr id="152" name="Google Shape;152;p20"/>
          <p:cNvSpPr txBox="1"/>
          <p:nvPr>
            <p:ph idx="1" type="body"/>
          </p:nvPr>
        </p:nvSpPr>
        <p:spPr>
          <a:xfrm>
            <a:off x="386725" y="1090676"/>
            <a:ext cx="7986000" cy="3501300"/>
          </a:xfrm>
          <a:prstGeom prst="rect">
            <a:avLst/>
          </a:prstGeom>
        </p:spPr>
        <p:txBody>
          <a:bodyPr anchorCtr="0" anchor="t" bIns="91425" lIns="91425" spcFirstLastPara="1" rIns="91425" wrap="square" tIns="91425">
            <a:noAutofit/>
          </a:bodyPr>
          <a:lstStyle/>
          <a:p>
            <a:pPr indent="-355600" lvl="0" marL="457200" rtl="0" algn="l">
              <a:spcBef>
                <a:spcPts val="900"/>
              </a:spcBef>
              <a:spcAft>
                <a:spcPts val="0"/>
              </a:spcAft>
              <a:buSzPts val="2000"/>
              <a:buChar char="●"/>
            </a:pPr>
            <a:r>
              <a:rPr lang="en-US"/>
              <a:t>Using publicly available compact DTFT library was able to facilitate frequency and magnitude referencing of accelerometer output</a:t>
            </a:r>
            <a:endParaRPr/>
          </a:p>
          <a:p>
            <a:pPr indent="-355600" lvl="0" marL="457200" rtl="0" algn="l">
              <a:spcBef>
                <a:spcPts val="0"/>
              </a:spcBef>
              <a:spcAft>
                <a:spcPts val="0"/>
              </a:spcAft>
              <a:buSzPts val="2000"/>
              <a:buChar char="●"/>
            </a:pPr>
            <a:r>
              <a:rPr lang="en-US"/>
              <a:t>Configured parameters for what is a shiver</a:t>
            </a:r>
            <a:endParaRPr/>
          </a:p>
          <a:p>
            <a:pPr indent="-355600" lvl="0" marL="457200" rtl="0" algn="l">
              <a:spcBef>
                <a:spcPts val="0"/>
              </a:spcBef>
              <a:spcAft>
                <a:spcPts val="0"/>
              </a:spcAft>
              <a:buSzPts val="2000"/>
              <a:buChar char="●"/>
            </a:pPr>
            <a:r>
              <a:rPr lang="en-US"/>
              <a:t>In charge of all embedded system activity</a:t>
            </a:r>
            <a:endParaRPr/>
          </a:p>
          <a:p>
            <a:pPr indent="-355600" lvl="0" marL="457200" rtl="0" algn="l">
              <a:spcBef>
                <a:spcPts val="0"/>
              </a:spcBef>
              <a:spcAft>
                <a:spcPts val="0"/>
              </a:spcAft>
              <a:buSzPts val="2000"/>
              <a:buChar char="●"/>
            </a:pPr>
            <a:r>
              <a:rPr lang="en-US"/>
              <a:t>Was able to eliminate EMG through testing</a:t>
            </a:r>
            <a:endParaRPr/>
          </a:p>
          <a:p>
            <a:pPr indent="-355600" lvl="0" marL="457200" rtl="0" algn="l">
              <a:spcBef>
                <a:spcPts val="0"/>
              </a:spcBef>
              <a:spcAft>
                <a:spcPts val="0"/>
              </a:spcAft>
              <a:buSzPts val="2000"/>
              <a:buChar char="●"/>
            </a:pPr>
            <a:r>
              <a:rPr lang="en-US"/>
              <a:t>Gathered Shivering data</a:t>
            </a:r>
            <a:endParaRPr/>
          </a:p>
          <a:p>
            <a:pPr indent="0" lvl="0" marL="1371600" rtl="0" algn="l">
              <a:spcBef>
                <a:spcPts val="900"/>
              </a:spcBef>
              <a:spcAft>
                <a:spcPts val="0"/>
              </a:spcAft>
              <a:buNone/>
            </a:pPr>
            <a:r>
              <a:t/>
            </a:r>
            <a:endParaRPr/>
          </a:p>
        </p:txBody>
      </p:sp>
      <p:sp>
        <p:nvSpPr>
          <p:cNvPr id="153" name="Google Shape;153;p20"/>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4" name="Google Shape;154;p20"/>
          <p:cNvPicPr preferRelativeResize="0"/>
          <p:nvPr/>
        </p:nvPicPr>
        <p:blipFill>
          <a:blip r:embed="rId3">
            <a:alphaModFix/>
          </a:blip>
          <a:stretch>
            <a:fillRect/>
          </a:stretch>
        </p:blipFill>
        <p:spPr>
          <a:xfrm>
            <a:off x="6150854" y="2099875"/>
            <a:ext cx="2547200" cy="2863000"/>
          </a:xfrm>
          <a:prstGeom prst="rect">
            <a:avLst/>
          </a:prstGeom>
          <a:noFill/>
          <a:ln>
            <a:noFill/>
          </a:ln>
        </p:spPr>
      </p:pic>
      <p:pic>
        <p:nvPicPr>
          <p:cNvPr id="155" name="Google Shape;155;p20"/>
          <p:cNvPicPr preferRelativeResize="0"/>
          <p:nvPr/>
        </p:nvPicPr>
        <p:blipFill>
          <a:blip r:embed="rId4">
            <a:alphaModFix/>
          </a:blip>
          <a:stretch>
            <a:fillRect/>
          </a:stretch>
        </p:blipFill>
        <p:spPr>
          <a:xfrm>
            <a:off x="4122300" y="3123275"/>
            <a:ext cx="2028550" cy="1728050"/>
          </a:xfrm>
          <a:prstGeom prst="rect">
            <a:avLst/>
          </a:prstGeom>
          <a:noFill/>
          <a:ln>
            <a:noFill/>
          </a:ln>
        </p:spPr>
      </p:pic>
      <p:pic>
        <p:nvPicPr>
          <p:cNvPr id="156" name="Google Shape;156;p20"/>
          <p:cNvPicPr preferRelativeResize="0"/>
          <p:nvPr/>
        </p:nvPicPr>
        <p:blipFill>
          <a:blip r:embed="rId5">
            <a:alphaModFix/>
          </a:blip>
          <a:stretch>
            <a:fillRect/>
          </a:stretch>
        </p:blipFill>
        <p:spPr>
          <a:xfrm>
            <a:off x="33750" y="3538150"/>
            <a:ext cx="1357575" cy="135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idx="4294967295" type="title"/>
          </p:nvPr>
        </p:nvSpPr>
        <p:spPr>
          <a:xfrm>
            <a:off x="-390125" y="-142725"/>
            <a:ext cx="7316700" cy="857400"/>
          </a:xfrm>
          <a:prstGeom prst="rect">
            <a:avLst/>
          </a:prstGeom>
          <a:noFill/>
          <a:ln>
            <a:noFill/>
          </a:ln>
        </p:spPr>
        <p:txBody>
          <a:bodyPr anchorCtr="0" anchor="b" bIns="0" lIns="0" spcFirstLastPara="1" rIns="0" wrap="square" tIns="0">
            <a:noAutofit/>
          </a:bodyPr>
          <a:lstStyle/>
          <a:p>
            <a:pPr indent="457200" lvl="0" marL="0" marR="0" rtl="0" algn="l">
              <a:spcBef>
                <a:spcPts val="0"/>
              </a:spcBef>
              <a:spcAft>
                <a:spcPts val="0"/>
              </a:spcAft>
              <a:buClr>
                <a:srgbClr val="861119"/>
              </a:buClr>
              <a:buSzPts val="2800"/>
              <a:buFont typeface="Arial"/>
              <a:buNone/>
            </a:pPr>
            <a:r>
              <a:rPr lang="en-US"/>
              <a:t>Project Management - Gantt Chart</a:t>
            </a:r>
            <a:endParaRPr b="1" i="0" sz="2800" u="none" cap="none" strike="noStrike">
              <a:solidFill>
                <a:srgbClr val="861119"/>
              </a:solidFill>
              <a:latin typeface="Arial"/>
              <a:ea typeface="Arial"/>
              <a:cs typeface="Arial"/>
              <a:sym typeface="Arial"/>
            </a:endParaRPr>
          </a:p>
        </p:txBody>
      </p:sp>
      <p:pic>
        <p:nvPicPr>
          <p:cNvPr id="163" name="Google Shape;163;p21"/>
          <p:cNvPicPr preferRelativeResize="0"/>
          <p:nvPr/>
        </p:nvPicPr>
        <p:blipFill>
          <a:blip r:embed="rId3">
            <a:alphaModFix/>
          </a:blip>
          <a:stretch>
            <a:fillRect/>
          </a:stretch>
        </p:blipFill>
        <p:spPr>
          <a:xfrm>
            <a:off x="0" y="1157485"/>
            <a:ext cx="9143998" cy="2828529"/>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170" name="Google Shape;170;p22"/>
          <p:cNvGraphicFramePr/>
          <p:nvPr/>
        </p:nvGraphicFramePr>
        <p:xfrm>
          <a:off x="153475" y="574250"/>
          <a:ext cx="3000000" cy="3000000"/>
        </p:xfrm>
        <a:graphic>
          <a:graphicData uri="http://schemas.openxmlformats.org/drawingml/2006/table">
            <a:tbl>
              <a:tblPr>
                <a:noFill/>
                <a:tableStyleId>{29AE2B41-1319-4DB1-8954-D914321EFBF8}</a:tableStyleId>
              </a:tblPr>
              <a:tblGrid>
                <a:gridCol w="3398850"/>
                <a:gridCol w="1359550"/>
                <a:gridCol w="1359550"/>
                <a:gridCol w="1359550"/>
                <a:gridCol w="1359550"/>
              </a:tblGrid>
              <a:tr h="315625">
                <a:tc gridSpan="5">
                  <a:txBody>
                    <a:bodyPr/>
                    <a:lstStyle/>
                    <a:p>
                      <a:pPr indent="0" lvl="0" marL="0" rtl="0" algn="l">
                        <a:lnSpc>
                          <a:spcPct val="115000"/>
                        </a:lnSpc>
                        <a:spcBef>
                          <a:spcPts val="0"/>
                        </a:spcBef>
                        <a:spcAft>
                          <a:spcPts val="0"/>
                        </a:spcAft>
                        <a:buNone/>
                      </a:pPr>
                      <a:r>
                        <a:rPr b="1" lang="en-US" sz="800"/>
                        <a:t>Cost Break Down</a:t>
                      </a:r>
                      <a:endParaRPr b="1"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259650">
                <a:tc>
                  <a:txBody>
                    <a:bodyPr/>
                    <a:lstStyle/>
                    <a:p>
                      <a:pPr indent="0" lvl="0" marL="0" rtl="0" algn="l">
                        <a:lnSpc>
                          <a:spcPct val="115000"/>
                        </a:lnSpc>
                        <a:spcBef>
                          <a:spcPts val="0"/>
                        </a:spcBef>
                        <a:spcAft>
                          <a:spcPts val="0"/>
                        </a:spcAft>
                        <a:buNone/>
                      </a:pPr>
                      <a:r>
                        <a:rPr b="1" lang="en-US" sz="800"/>
                        <a:t>Part</a:t>
                      </a:r>
                      <a:endParaRPr b="1"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700"/>
                        <a:t>Number</a:t>
                      </a:r>
                      <a:endParaRPr b="1" sz="7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700"/>
                        <a:t>Price Each</a:t>
                      </a:r>
                      <a:endParaRPr b="1" sz="7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700"/>
                        <a:t>Price</a:t>
                      </a:r>
                      <a:endParaRPr b="1" sz="7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700"/>
                        <a:t>Link to Part</a:t>
                      </a:r>
                      <a:endParaRPr b="1" sz="7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Oymotion Analog EMG</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1</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u="sng">
                          <a:solidFill>
                            <a:schemeClr val="hlink"/>
                          </a:solidFill>
                          <a:hlinkClick r:id="rId3"/>
                        </a:rPr>
                        <a:t>link</a:t>
                      </a:r>
                      <a:endParaRPr sz="800" u="sng">
                        <a:solidFill>
                          <a:schemeClr val="hlink"/>
                        </a:solidFill>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Triple Axis Accelerometer MPU6050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4</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u="sng">
                          <a:solidFill>
                            <a:schemeClr val="hlink"/>
                          </a:solidFill>
                          <a:hlinkClick r:id="rId4"/>
                        </a:rPr>
                        <a:t>link</a:t>
                      </a:r>
                      <a:endParaRPr sz="800" u="sng">
                        <a:solidFill>
                          <a:schemeClr val="hlink"/>
                        </a:solidFill>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Arm Cortex M4</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3</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$14</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$42</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u="sng">
                          <a:solidFill>
                            <a:schemeClr val="hlink"/>
                          </a:solidFill>
                          <a:hlinkClick r:id="rId5"/>
                        </a:rPr>
                        <a:t>link</a:t>
                      </a:r>
                      <a:endParaRPr sz="800" u="sng">
                        <a:solidFill>
                          <a:schemeClr val="hlink"/>
                        </a:solidFill>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M4 development Board</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4</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u="sng">
                          <a:solidFill>
                            <a:schemeClr val="hlink"/>
                          </a:solidFill>
                          <a:hlinkClick r:id="rId6"/>
                        </a:rPr>
                        <a:t>link</a:t>
                      </a:r>
                      <a:endParaRPr sz="800" u="sng">
                        <a:solidFill>
                          <a:schemeClr val="hlink"/>
                        </a:solidFill>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Flexible Custom Board</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1</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$40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$40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u="sng">
                          <a:solidFill>
                            <a:schemeClr val="hlink"/>
                          </a:solidFill>
                          <a:hlinkClick r:id="rId7"/>
                        </a:rPr>
                        <a:t>link</a:t>
                      </a:r>
                      <a:endParaRPr sz="800" u="sng">
                        <a:solidFill>
                          <a:schemeClr val="hlink"/>
                        </a:solidFill>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Bluetooth Low Energy 4.0 TI CC2540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2</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$9</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$18</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u="sng">
                          <a:solidFill>
                            <a:schemeClr val="hlink"/>
                          </a:solidFill>
                          <a:hlinkClick r:id="rId8"/>
                        </a:rPr>
                        <a:t>link</a:t>
                      </a:r>
                      <a:endParaRPr sz="800" u="sng">
                        <a:solidFill>
                          <a:schemeClr val="hlink"/>
                        </a:solidFill>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2100 </a:t>
                      </a:r>
                      <a:r>
                        <a:rPr lang="en-US" sz="800"/>
                        <a:t>mah Li-Po Battery</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1</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$24</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$24</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15625">
                <a:tc>
                  <a:txBody>
                    <a:bodyPr/>
                    <a:lstStyle/>
                    <a:p>
                      <a:pPr indent="0" lvl="0" marL="0" rtl="0" algn="l">
                        <a:lnSpc>
                          <a:spcPct val="115000"/>
                        </a:lnSpc>
                        <a:spcBef>
                          <a:spcPts val="0"/>
                        </a:spcBef>
                        <a:spcAft>
                          <a:spcPts val="0"/>
                        </a:spcAft>
                        <a:buNone/>
                      </a:pPr>
                      <a:r>
                        <a:rPr lang="en-US" sz="800"/>
                        <a:t>Alarm &amp; Switch</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1</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$5</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$5</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Housing and Band Material</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US" sz="800"/>
                        <a:t>$60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$60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15625">
                <a:tc>
                  <a:txBody>
                    <a:bodyPr/>
                    <a:lstStyle/>
                    <a:p>
                      <a:pPr indent="0" lvl="0" marL="0" rtl="0" algn="l">
                        <a:lnSpc>
                          <a:spcPct val="115000"/>
                        </a:lnSpc>
                        <a:spcBef>
                          <a:spcPts val="0"/>
                        </a:spcBef>
                        <a:spcAft>
                          <a:spcPts val="0"/>
                        </a:spcAft>
                        <a:buNone/>
                      </a:pPr>
                      <a:r>
                        <a:rPr lang="en-US" sz="800"/>
                        <a:t>Shipping Costs</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$30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800"/>
                        <a:t>$30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5625">
                <a:tc>
                  <a:txBody>
                    <a:bodyPr/>
                    <a:lstStyle/>
                    <a:p>
                      <a:pPr indent="0" lvl="0" marL="0" rtl="0" algn="l">
                        <a:lnSpc>
                          <a:spcPct val="115000"/>
                        </a:lnSpc>
                        <a:spcBef>
                          <a:spcPts val="0"/>
                        </a:spcBef>
                        <a:spcAft>
                          <a:spcPts val="0"/>
                        </a:spcAft>
                        <a:buNone/>
                      </a:pPr>
                      <a:r>
                        <a:rPr lang="en-US" sz="800"/>
                        <a:t>Total</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US" sz="800"/>
                        <a:t>$210</a:t>
                      </a:r>
                      <a:endParaRPr sz="800"/>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800"/>
                    </a:p>
                  </a:txBody>
                  <a:tcPr marT="91425" marB="91425"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0" y="0"/>
            <a:ext cx="9144001" cy="5143500"/>
          </a:xfrm>
          <a:prstGeom prst="rect">
            <a:avLst/>
          </a:prstGeom>
          <a:solidFill>
            <a:srgbClr val="5C0D1C">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UMAwordmark_wtag_white.png" id="176" name="Google Shape;176;p23"/>
          <p:cNvPicPr preferRelativeResize="0"/>
          <p:nvPr/>
        </p:nvPicPr>
        <p:blipFill rotWithShape="1">
          <a:blip r:embed="rId3">
            <a:alphaModFix/>
          </a:blip>
          <a:srcRect b="0" l="0" r="0" t="0"/>
          <a:stretch/>
        </p:blipFill>
        <p:spPr>
          <a:xfrm>
            <a:off x="3385328" y="2282003"/>
            <a:ext cx="2125517" cy="423135"/>
          </a:xfrm>
          <a:prstGeom prst="rect">
            <a:avLst/>
          </a:prstGeom>
          <a:noFill/>
          <a:ln>
            <a:noFill/>
          </a:ln>
        </p:spPr>
      </p:pic>
      <p:sp>
        <p:nvSpPr>
          <p:cNvPr id="177" name="Google Shape;177;p23"/>
          <p:cNvSpPr txBox="1"/>
          <p:nvPr/>
        </p:nvSpPr>
        <p:spPr>
          <a:xfrm>
            <a:off x="3204950" y="3185475"/>
            <a:ext cx="4432500" cy="7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400"/>
              <a:t>Demo Time</a:t>
            </a:r>
            <a:endParaRPr sz="3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Problem Statement</a:t>
            </a:r>
            <a:endParaRPr/>
          </a:p>
        </p:txBody>
      </p:sp>
      <p:sp>
        <p:nvSpPr>
          <p:cNvPr id="55" name="Google Shape;55;p9"/>
          <p:cNvSpPr txBox="1"/>
          <p:nvPr>
            <p:ph idx="1" type="body"/>
          </p:nvPr>
        </p:nvSpPr>
        <p:spPr>
          <a:xfrm>
            <a:off x="386719" y="1303788"/>
            <a:ext cx="8543400" cy="328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When diabetic patients sleep their blood sugar levels can drop and result in </a:t>
            </a:r>
            <a:r>
              <a:rPr lang="en-US" sz="1100">
                <a:solidFill>
                  <a:schemeClr val="dk1"/>
                </a:solidFill>
              </a:rPr>
              <a:t>hypoglycemic</a:t>
            </a:r>
            <a:r>
              <a:rPr lang="en-US" sz="1100">
                <a:solidFill>
                  <a:schemeClr val="dk1"/>
                </a:solidFill>
              </a:rPr>
              <a:t> events, if the patient is unable to wake these events can go untreated and result in coma and even death. </a:t>
            </a:r>
            <a:r>
              <a:rPr b="1" lang="en-US" sz="1100">
                <a:solidFill>
                  <a:schemeClr val="dk1"/>
                </a:solidFill>
              </a:rPr>
              <a:t>IMPORTANT CHANGE: No EMG</a:t>
            </a:r>
            <a:endParaRPr b="1"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rPr>
              <a:t>(Source: </a:t>
            </a:r>
            <a:r>
              <a:rPr i="1" lang="en-US" sz="1000">
                <a:solidFill>
                  <a:schemeClr val="dk1"/>
                </a:solidFill>
                <a:highlight>
                  <a:srgbClr val="FFFFFF"/>
                </a:highlight>
              </a:rPr>
              <a:t>Unger J:</a:t>
            </a:r>
            <a:r>
              <a:rPr lang="en-US" sz="1000">
                <a:solidFill>
                  <a:schemeClr val="dk1"/>
                </a:solidFill>
                <a:highlight>
                  <a:srgbClr val="FFFFFF"/>
                </a:highlight>
              </a:rPr>
              <a:t> Diabetes Management in Primary Care. </a:t>
            </a:r>
            <a:r>
              <a:rPr i="1" lang="en-US" sz="1000">
                <a:solidFill>
                  <a:schemeClr val="dk1"/>
                </a:solidFill>
                <a:highlight>
                  <a:srgbClr val="FFFFFF"/>
                </a:highlight>
              </a:rPr>
              <a:t>2nd ed. Philadelphia, Pa., Lippincott, Williams, and Wilkins, 2012</a:t>
            </a:r>
            <a:r>
              <a:rPr lang="en-US" sz="1000">
                <a:solidFill>
                  <a:schemeClr val="dk1"/>
                </a:solidFill>
                <a:highlight>
                  <a:srgbClr val="FFFFFF"/>
                </a:highlight>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400"/>
          </a:p>
        </p:txBody>
      </p:sp>
      <p:pic>
        <p:nvPicPr>
          <p:cNvPr id="56" name="Google Shape;56;p9"/>
          <p:cNvPicPr preferRelativeResize="0"/>
          <p:nvPr/>
        </p:nvPicPr>
        <p:blipFill>
          <a:blip r:embed="rId3">
            <a:alphaModFix/>
          </a:blip>
          <a:stretch>
            <a:fillRect/>
          </a:stretch>
        </p:blipFill>
        <p:spPr>
          <a:xfrm>
            <a:off x="1137300" y="2039950"/>
            <a:ext cx="6869402" cy="2753125"/>
          </a:xfrm>
          <a:prstGeom prst="rect">
            <a:avLst/>
          </a:prstGeom>
          <a:noFill/>
          <a:ln>
            <a:noFill/>
          </a:ln>
        </p:spPr>
      </p:pic>
      <p:sp>
        <p:nvSpPr>
          <p:cNvPr id="57" name="Google Shape;57;p9"/>
          <p:cNvSpPr txBox="1"/>
          <p:nvPr/>
        </p:nvSpPr>
        <p:spPr>
          <a:xfrm>
            <a:off x="2524125" y="1817700"/>
            <a:ext cx="4341900" cy="30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1100">
                <a:solidFill>
                  <a:schemeClr val="dk1"/>
                </a:solidFill>
              </a:rPr>
              <a:t>Blood Sugar levels in a Type 1 Diabetes Patient Over Time</a:t>
            </a:r>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ph type="title"/>
          </p:nvPr>
        </p:nvSpPr>
        <p:spPr>
          <a:xfrm>
            <a:off x="443320" y="327040"/>
            <a:ext cx="73170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a:t>
            </a:r>
            <a:r>
              <a:rPr lang="en-US"/>
              <a:t>System Specifications</a:t>
            </a:r>
            <a:endParaRPr/>
          </a:p>
        </p:txBody>
      </p:sp>
      <p:sp>
        <p:nvSpPr>
          <p:cNvPr id="64" name="Google Shape;64;p10"/>
          <p:cNvSpPr txBox="1"/>
          <p:nvPr>
            <p:ph idx="1" type="body"/>
          </p:nvPr>
        </p:nvSpPr>
        <p:spPr>
          <a:xfrm>
            <a:off x="386723" y="1303800"/>
            <a:ext cx="6044400" cy="3288300"/>
          </a:xfrm>
          <a:prstGeom prst="rect">
            <a:avLst/>
          </a:prstGeom>
          <a:noFill/>
          <a:ln>
            <a:noFill/>
          </a:ln>
        </p:spPr>
        <p:txBody>
          <a:bodyPr anchorCtr="0" anchor="t" bIns="45700" lIns="91425" spcFirstLastPara="1" rIns="91425" wrap="square" tIns="45700">
            <a:noAutofit/>
          </a:bodyPr>
          <a:lstStyle/>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rPr>
              <a:t>Sense in range 8-12 Hz</a:t>
            </a:r>
            <a:endParaRPr sz="1300">
              <a:solidFill>
                <a:schemeClr val="dk1"/>
              </a:solidFill>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rPr>
              <a:t>Have an alarm go off when threshold met for 12 seconds</a:t>
            </a:r>
            <a:endParaRPr sz="1300">
              <a:solidFill>
                <a:schemeClr val="dk1"/>
              </a:solidFill>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rPr>
              <a:t>Send a message to someone if the event is occurring and alarm has not been disabled within 24 seconds</a:t>
            </a:r>
            <a:endParaRPr sz="1300">
              <a:solidFill>
                <a:schemeClr val="dk1"/>
              </a:solidFill>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rPr>
              <a:t>Wearable and comfortable wrist strap</a:t>
            </a:r>
            <a:endParaRPr sz="1300">
              <a:solidFill>
                <a:schemeClr val="dk1"/>
              </a:solidFill>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rPr>
              <a:t>Our SDP budget is the limit to the price of our solution ($500)</a:t>
            </a:r>
            <a:endParaRPr sz="1300">
              <a:solidFill>
                <a:schemeClr val="dk1"/>
              </a:solidFill>
            </a:endParaRPr>
          </a:p>
          <a:p>
            <a:pPr indent="-239712" lvl="0" marL="228600" rtl="0" algn="l">
              <a:lnSpc>
                <a:spcPct val="115000"/>
              </a:lnSpc>
              <a:spcBef>
                <a:spcPts val="0"/>
              </a:spcBef>
              <a:spcAft>
                <a:spcPts val="0"/>
              </a:spcAft>
              <a:buClr>
                <a:schemeClr val="accent1"/>
              </a:buClr>
              <a:buSzPts val="2200"/>
              <a:buFont typeface="Arial"/>
              <a:buChar char="•"/>
            </a:pPr>
            <a:r>
              <a:rPr lang="en-US" sz="1300">
                <a:solidFill>
                  <a:schemeClr val="dk1"/>
                </a:solidFill>
              </a:rPr>
              <a:t>Multiple day battery life</a:t>
            </a:r>
            <a:endParaRPr b="0" i="0" sz="1800" u="none" cap="none" strike="noStrike">
              <a:solidFill>
                <a:srgbClr val="000000"/>
              </a:solidFill>
              <a:latin typeface="Arial"/>
              <a:ea typeface="Arial"/>
              <a:cs typeface="Arial"/>
              <a:sym typeface="Arial"/>
            </a:endParaRPr>
          </a:p>
          <a:p>
            <a:pPr indent="-100012" lvl="0" marL="228600" marR="0" rtl="0" algn="l">
              <a:spcBef>
                <a:spcPts val="900"/>
              </a:spcBef>
              <a:spcAft>
                <a:spcPts val="0"/>
              </a:spcAft>
              <a:buClr>
                <a:schemeClr val="accent1"/>
              </a:buClr>
              <a:buSzPts val="2000"/>
              <a:buFont typeface="Arial"/>
              <a:buNone/>
            </a:pPr>
            <a:r>
              <a:t/>
            </a:r>
            <a:endParaRPr sz="2000">
              <a:solidFill>
                <a:srgbClr val="000000"/>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1"/>
          <p:cNvSpPr txBox="1"/>
          <p:nvPr>
            <p:ph type="title"/>
          </p:nvPr>
        </p:nvSpPr>
        <p:spPr>
          <a:xfrm>
            <a:off x="67776" y="77675"/>
            <a:ext cx="4153200" cy="5352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Overall Design</a:t>
            </a:r>
            <a:endParaRPr/>
          </a:p>
        </p:txBody>
      </p:sp>
      <p:pic>
        <p:nvPicPr>
          <p:cNvPr id="71" name="Google Shape;71;p11"/>
          <p:cNvPicPr preferRelativeResize="0"/>
          <p:nvPr/>
        </p:nvPicPr>
        <p:blipFill>
          <a:blip r:embed="rId3">
            <a:alphaModFix/>
          </a:blip>
          <a:stretch>
            <a:fillRect/>
          </a:stretch>
        </p:blipFill>
        <p:spPr>
          <a:xfrm>
            <a:off x="200775" y="652425"/>
            <a:ext cx="8292575" cy="4225824"/>
          </a:xfrm>
          <a:prstGeom prst="rect">
            <a:avLst/>
          </a:prstGeom>
          <a:noFill/>
          <a:ln>
            <a:noFill/>
          </a:ln>
        </p:spPr>
      </p:pic>
      <p:pic>
        <p:nvPicPr>
          <p:cNvPr id="72" name="Google Shape;72;p11"/>
          <p:cNvPicPr preferRelativeResize="0"/>
          <p:nvPr/>
        </p:nvPicPr>
        <p:blipFill>
          <a:blip r:embed="rId4">
            <a:alphaModFix/>
          </a:blip>
          <a:stretch>
            <a:fillRect/>
          </a:stretch>
        </p:blipFill>
        <p:spPr>
          <a:xfrm>
            <a:off x="7304775" y="2041725"/>
            <a:ext cx="1609650" cy="119785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2"/>
          <p:cNvSpPr txBox="1"/>
          <p:nvPr>
            <p:ph type="title"/>
          </p:nvPr>
        </p:nvSpPr>
        <p:spPr>
          <a:xfrm>
            <a:off x="34075" y="-137877"/>
            <a:ext cx="7317000" cy="6486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Updated Signal Processing </a:t>
            </a:r>
            <a:endParaRPr/>
          </a:p>
        </p:txBody>
      </p:sp>
      <p:pic>
        <p:nvPicPr>
          <p:cNvPr id="79" name="Google Shape;79;p12"/>
          <p:cNvPicPr preferRelativeResize="0"/>
          <p:nvPr/>
        </p:nvPicPr>
        <p:blipFill>
          <a:blip r:embed="rId3">
            <a:alphaModFix/>
          </a:blip>
          <a:stretch>
            <a:fillRect/>
          </a:stretch>
        </p:blipFill>
        <p:spPr>
          <a:xfrm>
            <a:off x="34075" y="647000"/>
            <a:ext cx="8981675" cy="422240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196900" y="-265650"/>
            <a:ext cx="76809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sz="2500"/>
              <a:t>Updated </a:t>
            </a:r>
            <a:r>
              <a:rPr lang="en-US" sz="2500"/>
              <a:t>Hardware Design</a:t>
            </a:r>
            <a:endParaRPr b="1" i="0" sz="2500" u="none" cap="none" strike="noStrike">
              <a:solidFill>
                <a:srgbClr val="861119"/>
              </a:solidFill>
              <a:latin typeface="Arial"/>
              <a:ea typeface="Arial"/>
              <a:cs typeface="Arial"/>
              <a:sym typeface="Arial"/>
            </a:endParaRPr>
          </a:p>
        </p:txBody>
      </p:sp>
      <p:sp>
        <p:nvSpPr>
          <p:cNvPr id="86" name="Google Shape;86;p13"/>
          <p:cNvSpPr/>
          <p:nvPr/>
        </p:nvSpPr>
        <p:spPr>
          <a:xfrm>
            <a:off x="148725" y="1409275"/>
            <a:ext cx="3291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79625" y="1616350"/>
            <a:ext cx="469800" cy="222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3"/>
          <p:cNvPicPr preferRelativeResize="0"/>
          <p:nvPr/>
        </p:nvPicPr>
        <p:blipFill>
          <a:blip r:embed="rId3">
            <a:alphaModFix/>
          </a:blip>
          <a:stretch>
            <a:fillRect/>
          </a:stretch>
        </p:blipFill>
        <p:spPr>
          <a:xfrm>
            <a:off x="90950" y="935350"/>
            <a:ext cx="8962076" cy="3272775"/>
          </a:xfrm>
          <a:prstGeom prst="rect">
            <a:avLst/>
          </a:prstGeom>
          <a:noFill/>
          <a:ln>
            <a:noFill/>
          </a:ln>
        </p:spPr>
      </p:pic>
      <p:sp>
        <p:nvSpPr>
          <p:cNvPr id="89" name="Google Shape;89;p13"/>
          <p:cNvSpPr txBox="1"/>
          <p:nvPr/>
        </p:nvSpPr>
        <p:spPr>
          <a:xfrm>
            <a:off x="7637750" y="2402400"/>
            <a:ext cx="6642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(HM-11)</a:t>
            </a:r>
            <a:endParaRPr sz="100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443320" y="327040"/>
            <a:ext cx="731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Addressing PDR Questions</a:t>
            </a:r>
            <a:endParaRPr/>
          </a:p>
        </p:txBody>
      </p:sp>
      <p:sp>
        <p:nvSpPr>
          <p:cNvPr id="96" name="Google Shape;96;p14"/>
          <p:cNvSpPr txBox="1"/>
          <p:nvPr>
            <p:ph idx="1" type="body"/>
          </p:nvPr>
        </p:nvSpPr>
        <p:spPr>
          <a:xfrm>
            <a:off x="386720" y="1303788"/>
            <a:ext cx="7986000" cy="32883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b="1" lang="en-US" sz="1600">
                <a:solidFill>
                  <a:schemeClr val="dk1"/>
                </a:solidFill>
              </a:rPr>
              <a:t>FDA Approved Class 3 medical device</a:t>
            </a:r>
            <a:endParaRPr b="1" sz="1600">
              <a:solidFill>
                <a:schemeClr val="dk1"/>
              </a:solidFill>
            </a:endParaRPr>
          </a:p>
          <a:p>
            <a:pPr indent="-393700" lvl="0" marL="457200" rtl="0" algn="l">
              <a:spcBef>
                <a:spcPts val="600"/>
              </a:spcBef>
              <a:spcAft>
                <a:spcPts val="0"/>
              </a:spcAft>
              <a:buSzPts val="2600"/>
              <a:buChar char="•"/>
            </a:pPr>
            <a:r>
              <a:rPr b="1" lang="en-US" sz="1600">
                <a:solidFill>
                  <a:schemeClr val="dk1"/>
                </a:solidFill>
              </a:rPr>
              <a:t>Find out if big manufacturers (Apple, Fitbit, etc.) have already looked into this problem.</a:t>
            </a:r>
            <a:endParaRPr b="1" sz="1600">
              <a:solidFill>
                <a:schemeClr val="dk1"/>
              </a:solidFill>
            </a:endParaRPr>
          </a:p>
          <a:p>
            <a:pPr indent="-393700" lvl="0" marL="457200" rtl="0" algn="l">
              <a:spcBef>
                <a:spcPts val="600"/>
              </a:spcBef>
              <a:spcAft>
                <a:spcPts val="0"/>
              </a:spcAft>
              <a:buSzPts val="2600"/>
              <a:buChar char="•"/>
            </a:pPr>
            <a:r>
              <a:rPr b="1" lang="en-US" sz="1600">
                <a:solidFill>
                  <a:schemeClr val="dk1"/>
                </a:solidFill>
              </a:rPr>
              <a:t>The shivering threshold is now 12 seconds instead of 5 seconds</a:t>
            </a:r>
            <a:endParaRPr b="1" sz="1600">
              <a:solidFill>
                <a:schemeClr val="dk1"/>
              </a:solidFill>
            </a:endParaRPr>
          </a:p>
          <a:p>
            <a:pPr indent="0" lvl="0" marL="457200" rtl="0" algn="l">
              <a:spcBef>
                <a:spcPts val="600"/>
              </a:spcBef>
              <a:spcAft>
                <a:spcPts val="0"/>
              </a:spcAft>
              <a:buNone/>
            </a:pPr>
            <a:r>
              <a:t/>
            </a:r>
            <a:endParaRPr b="1" sz="1600">
              <a:solidFill>
                <a:schemeClr val="dk1"/>
              </a:solidFill>
            </a:endParaRPr>
          </a:p>
        </p:txBody>
      </p:sp>
      <p:sp>
        <p:nvSpPr>
          <p:cNvPr id="97" name="Google Shape;97;p14"/>
          <p:cNvSpPr txBox="1"/>
          <p:nvPr>
            <p:ph idx="12" type="sldNum"/>
          </p:nvPr>
        </p:nvSpPr>
        <p:spPr>
          <a:xfrm>
            <a:off x="6774061" y="4688375"/>
            <a:ext cx="2133600" cy="274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idx="4294967295" type="title"/>
          </p:nvPr>
        </p:nvSpPr>
        <p:spPr>
          <a:xfrm>
            <a:off x="0" y="327025"/>
            <a:ext cx="8951400" cy="8574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a:t>Project Management - Administrative and Technical</a:t>
            </a:r>
            <a:endParaRPr b="1" i="0" sz="2800" u="none" cap="none" strike="noStrike">
              <a:solidFill>
                <a:srgbClr val="861119"/>
              </a:solidFill>
              <a:latin typeface="Arial"/>
              <a:ea typeface="Arial"/>
              <a:cs typeface="Arial"/>
              <a:sym typeface="Arial"/>
            </a:endParaRPr>
          </a:p>
        </p:txBody>
      </p:sp>
      <p:sp>
        <p:nvSpPr>
          <p:cNvPr id="104" name="Google Shape;104;p15"/>
          <p:cNvSpPr txBox="1"/>
          <p:nvPr>
            <p:ph idx="1" type="body"/>
          </p:nvPr>
        </p:nvSpPr>
        <p:spPr>
          <a:xfrm>
            <a:off x="0" y="1303338"/>
            <a:ext cx="8345400" cy="3289200"/>
          </a:xfrm>
          <a:prstGeom prst="rect">
            <a:avLst/>
          </a:prstGeom>
          <a:noFill/>
          <a:ln>
            <a:noFill/>
          </a:ln>
        </p:spPr>
        <p:txBody>
          <a:bodyPr anchorCtr="0" anchor="t" bIns="45700" lIns="91425" spcFirstLastPara="1" rIns="91425" wrap="square" tIns="45700">
            <a:noAutofit/>
          </a:bodyPr>
          <a:lstStyle/>
          <a:p>
            <a:pPr indent="0" lvl="0" marL="0" marR="0" rtl="0" algn="l">
              <a:spcBef>
                <a:spcPts val="900"/>
              </a:spcBef>
              <a:spcAft>
                <a:spcPts val="0"/>
              </a:spcAft>
              <a:buNone/>
            </a:pPr>
            <a:r>
              <a:t/>
            </a:r>
            <a:endParaRPr sz="1800"/>
          </a:p>
          <a:p>
            <a:pPr indent="-301625" lvl="0" marL="339725" marR="0" rtl="0" algn="l">
              <a:spcBef>
                <a:spcPts val="900"/>
              </a:spcBef>
              <a:spcAft>
                <a:spcPts val="0"/>
              </a:spcAft>
              <a:buClr>
                <a:schemeClr val="accent1"/>
              </a:buClr>
              <a:buSzPts val="1800"/>
              <a:buFont typeface="Arial"/>
              <a:buChar char="•"/>
            </a:pPr>
            <a:r>
              <a:rPr lang="en-US" sz="1800"/>
              <a:t>Connor Loughman - Altium Lead, App Dev (Android Calendar Integration)</a:t>
            </a:r>
            <a:endParaRPr sz="1800"/>
          </a:p>
          <a:p>
            <a:pPr indent="-301625" lvl="0" marL="339725" marR="0" rtl="0" algn="l">
              <a:spcBef>
                <a:spcPts val="900"/>
              </a:spcBef>
              <a:spcAft>
                <a:spcPts val="0"/>
              </a:spcAft>
              <a:buClr>
                <a:schemeClr val="accent1"/>
              </a:buClr>
              <a:buSzPts val="1800"/>
              <a:buFont typeface="Arial"/>
              <a:buChar char="•"/>
            </a:pPr>
            <a:r>
              <a:rPr lang="en-US" sz="1800"/>
              <a:t>Adam Maciaszek - Budget Management Lead, Algorithm/Embedded, Web Service</a:t>
            </a:r>
            <a:endParaRPr sz="1800"/>
          </a:p>
          <a:p>
            <a:pPr indent="-301625" lvl="0" marL="339725" marR="0" rtl="0" algn="l">
              <a:spcBef>
                <a:spcPts val="900"/>
              </a:spcBef>
              <a:spcAft>
                <a:spcPts val="0"/>
              </a:spcAft>
              <a:buClr>
                <a:schemeClr val="accent1"/>
              </a:buClr>
              <a:buSzPts val="1800"/>
              <a:buFont typeface="Arial"/>
              <a:buChar char="•"/>
            </a:pPr>
            <a:r>
              <a:rPr lang="en-US" sz="1800"/>
              <a:t>Michael Burton - </a:t>
            </a:r>
            <a:r>
              <a:rPr lang="en-US" sz="1800">
                <a:solidFill>
                  <a:schemeClr val="dk1"/>
                </a:solidFill>
              </a:rPr>
              <a:t>Project Co-Manager (Short-Term), </a:t>
            </a:r>
            <a:r>
              <a:rPr lang="en-US" sz="1800"/>
              <a:t>FreeRTOS, Web Service</a:t>
            </a:r>
            <a:endParaRPr sz="1800"/>
          </a:p>
          <a:p>
            <a:pPr indent="-301625" lvl="0" marL="339725" marR="0" rtl="0" algn="l">
              <a:spcBef>
                <a:spcPts val="900"/>
              </a:spcBef>
              <a:spcAft>
                <a:spcPts val="0"/>
              </a:spcAft>
              <a:buClr>
                <a:schemeClr val="accent1"/>
              </a:buClr>
              <a:buSzPts val="1800"/>
              <a:buFont typeface="Arial"/>
              <a:buChar char="•"/>
            </a:pPr>
            <a:r>
              <a:rPr lang="en-US" sz="1800"/>
              <a:t>John Murray - Communication Networking, App Dev (General&amp;SMS), Project Co-Manager (Long-Term)</a:t>
            </a:r>
            <a:endParaRPr sz="180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443320" y="327040"/>
            <a:ext cx="7316928" cy="85725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Clr>
                <a:srgbClr val="861119"/>
              </a:buClr>
              <a:buSzPts val="2800"/>
              <a:buFont typeface="Arial"/>
              <a:buNone/>
            </a:pPr>
            <a:r>
              <a:rPr lang="en-US" sz="3500"/>
              <a:t>MDR Tests</a:t>
            </a:r>
            <a:endParaRPr sz="3500"/>
          </a:p>
        </p:txBody>
      </p:sp>
      <p:sp>
        <p:nvSpPr>
          <p:cNvPr id="111" name="Google Shape;111;p16"/>
          <p:cNvSpPr txBox="1"/>
          <p:nvPr>
            <p:ph idx="1" type="body"/>
          </p:nvPr>
        </p:nvSpPr>
        <p:spPr>
          <a:xfrm>
            <a:off x="386720" y="1303788"/>
            <a:ext cx="7986032" cy="3288212"/>
          </a:xfrm>
          <a:prstGeom prst="rect">
            <a:avLst/>
          </a:prstGeom>
          <a:noFill/>
          <a:ln>
            <a:noFill/>
          </a:ln>
        </p:spPr>
        <p:txBody>
          <a:bodyPr anchorCtr="0" anchor="t" bIns="45700" lIns="91425" spcFirstLastPara="1" rIns="91425" wrap="square" tIns="45700">
            <a:noAutofit/>
          </a:bodyPr>
          <a:lstStyle/>
          <a:p>
            <a:pPr indent="-227012" lvl="0" marL="228600" marR="0" rtl="0" algn="l">
              <a:spcBef>
                <a:spcPts val="900"/>
              </a:spcBef>
              <a:spcAft>
                <a:spcPts val="0"/>
              </a:spcAft>
              <a:buClr>
                <a:schemeClr val="accent1"/>
              </a:buClr>
              <a:buSzPts val="2000"/>
              <a:buFont typeface="Arial"/>
              <a:buChar char="•"/>
            </a:pPr>
            <a:r>
              <a:rPr lang="en-US"/>
              <a:t>A survey of sensors:</a:t>
            </a:r>
            <a:endParaRPr/>
          </a:p>
          <a:p>
            <a:pPr indent="-285750" lvl="1" marL="573087" rtl="0" algn="l">
              <a:spcBef>
                <a:spcPts val="0"/>
              </a:spcBef>
              <a:spcAft>
                <a:spcPts val="0"/>
              </a:spcAft>
              <a:buClr>
                <a:schemeClr val="accent5"/>
              </a:buClr>
              <a:buSzPts val="1600"/>
              <a:buFont typeface="Arial"/>
              <a:buChar char="–"/>
            </a:pPr>
            <a:r>
              <a:rPr lang="en-US" sz="1400">
                <a:solidFill>
                  <a:schemeClr val="dk1"/>
                </a:solidFill>
              </a:rPr>
              <a:t>Oymotion Analog EMG </a:t>
            </a:r>
            <a:endParaRPr sz="1400">
              <a:solidFill>
                <a:schemeClr val="dk1"/>
              </a:solidFill>
            </a:endParaRPr>
          </a:p>
          <a:p>
            <a:pPr indent="-215900" lvl="2" marL="862012" rtl="0" algn="l">
              <a:spcBef>
                <a:spcPts val="0"/>
              </a:spcBef>
              <a:spcAft>
                <a:spcPts val="0"/>
              </a:spcAft>
              <a:buClr>
                <a:schemeClr val="dk1"/>
              </a:buClr>
              <a:buSzPts val="1400"/>
              <a:buChar char="•"/>
            </a:pPr>
            <a:r>
              <a:rPr lang="en-US" sz="1400">
                <a:solidFill>
                  <a:schemeClr val="dk1"/>
                </a:solidFill>
              </a:rPr>
              <a:t>needs electrodes</a:t>
            </a:r>
            <a:endParaRPr sz="1400">
              <a:solidFill>
                <a:schemeClr val="dk1"/>
              </a:solidFill>
            </a:endParaRPr>
          </a:p>
          <a:p>
            <a:pPr indent="-215900" lvl="2" marL="862012" rtl="0" algn="l">
              <a:spcBef>
                <a:spcPts val="0"/>
              </a:spcBef>
              <a:spcAft>
                <a:spcPts val="0"/>
              </a:spcAft>
              <a:buClr>
                <a:schemeClr val="dk1"/>
              </a:buClr>
              <a:buSzPts val="1400"/>
              <a:buChar char="•"/>
            </a:pPr>
            <a:r>
              <a:rPr lang="en-US" sz="1400">
                <a:solidFill>
                  <a:schemeClr val="dk1"/>
                </a:solidFill>
              </a:rPr>
              <a:t>wet and dry electrodes</a:t>
            </a:r>
            <a:endParaRPr sz="1400">
              <a:solidFill>
                <a:schemeClr val="dk1"/>
              </a:solidFill>
            </a:endParaRPr>
          </a:p>
          <a:p>
            <a:pPr indent="-215900" lvl="2" marL="862012" rtl="0" algn="l">
              <a:spcBef>
                <a:spcPts val="0"/>
              </a:spcBef>
              <a:spcAft>
                <a:spcPts val="0"/>
              </a:spcAft>
              <a:buClr>
                <a:schemeClr val="dk1"/>
              </a:buClr>
              <a:buSzPts val="1400"/>
              <a:buChar char="•"/>
            </a:pPr>
            <a:r>
              <a:rPr lang="en-US" sz="1400">
                <a:solidFill>
                  <a:schemeClr val="dk1"/>
                </a:solidFill>
              </a:rPr>
              <a:t>conductive textile electrode</a:t>
            </a:r>
            <a:endParaRPr sz="1400">
              <a:solidFill>
                <a:schemeClr val="dk1"/>
              </a:solidFill>
            </a:endParaRPr>
          </a:p>
          <a:p>
            <a:pPr indent="-285750" lvl="1" marL="573087" rtl="0" algn="l">
              <a:spcBef>
                <a:spcPts val="0"/>
              </a:spcBef>
              <a:spcAft>
                <a:spcPts val="0"/>
              </a:spcAft>
              <a:buClr>
                <a:schemeClr val="accent5"/>
              </a:buClr>
              <a:buSzPts val="1600"/>
              <a:buFont typeface="Arial"/>
              <a:buChar char="–"/>
            </a:pPr>
            <a:r>
              <a:rPr lang="en-US" sz="1400">
                <a:solidFill>
                  <a:schemeClr val="dk1"/>
                </a:solidFill>
              </a:rPr>
              <a:t>Triple Axis Accelerometer MPU6050</a:t>
            </a:r>
            <a:endParaRPr/>
          </a:p>
          <a:p>
            <a:pPr indent="-227012" lvl="0" marL="228600" marR="0" rtl="0" algn="l">
              <a:spcBef>
                <a:spcPts val="900"/>
              </a:spcBef>
              <a:spcAft>
                <a:spcPts val="0"/>
              </a:spcAft>
              <a:buClr>
                <a:schemeClr val="accent1"/>
              </a:buClr>
              <a:buSzPts val="2000"/>
              <a:buFont typeface="Arial"/>
              <a:buChar char="•"/>
            </a:pPr>
            <a:r>
              <a:rPr lang="en-US"/>
              <a:t>Tests to report back on:</a:t>
            </a:r>
            <a:endParaRPr/>
          </a:p>
          <a:p>
            <a:pPr indent="-273050" lvl="1" marL="573087" marR="0" rtl="0" algn="l">
              <a:spcBef>
                <a:spcPts val="900"/>
              </a:spcBef>
              <a:spcAft>
                <a:spcPts val="0"/>
              </a:spcAft>
              <a:buClr>
                <a:schemeClr val="accent5"/>
              </a:buClr>
              <a:buSzPts val="1400"/>
              <a:buFont typeface="Arial"/>
              <a:buChar char="–"/>
            </a:pPr>
            <a:r>
              <a:rPr lang="en-US" sz="1400"/>
              <a:t>determine the better sensor</a:t>
            </a:r>
            <a:endParaRPr sz="1400"/>
          </a:p>
          <a:p>
            <a:pPr indent="-285750" lvl="1" marL="573087" rtl="0" algn="l">
              <a:spcBef>
                <a:spcPts val="0"/>
              </a:spcBef>
              <a:spcAft>
                <a:spcPts val="0"/>
              </a:spcAft>
              <a:buClr>
                <a:schemeClr val="accent5"/>
              </a:buClr>
              <a:buSzPts val="1600"/>
              <a:buFont typeface="Arial"/>
              <a:buChar char="–"/>
            </a:pPr>
            <a:r>
              <a:rPr lang="en-US" sz="1400">
                <a:solidFill>
                  <a:schemeClr val="dk1"/>
                </a:solidFill>
              </a:rPr>
              <a:t>location tests to get the best signal for EMG</a:t>
            </a:r>
            <a:endParaRPr sz="1400">
              <a:solidFill>
                <a:schemeClr val="dk1"/>
              </a:solidFill>
            </a:endParaRPr>
          </a:p>
          <a:p>
            <a:pPr indent="-273050" lvl="1" marL="573087" rtl="0" algn="l">
              <a:spcBef>
                <a:spcPts val="0"/>
              </a:spcBef>
              <a:spcAft>
                <a:spcPts val="0"/>
              </a:spcAft>
              <a:buClr>
                <a:schemeClr val="dk1"/>
              </a:buClr>
              <a:buSzPts val="1400"/>
              <a:buFont typeface="Arial"/>
              <a:buChar char="–"/>
            </a:pPr>
            <a:r>
              <a:rPr lang="en-US" sz="1400">
                <a:solidFill>
                  <a:schemeClr val="dk1"/>
                </a:solidFill>
              </a:rPr>
              <a:t>signal processing</a:t>
            </a:r>
            <a:endParaRPr sz="1400">
              <a:solidFill>
                <a:schemeClr val="dk1"/>
              </a:solidFill>
            </a:endParaRPr>
          </a:p>
          <a:p>
            <a:pPr indent="-273050" lvl="1" marL="573087" rtl="0" algn="l">
              <a:spcBef>
                <a:spcPts val="0"/>
              </a:spcBef>
              <a:spcAft>
                <a:spcPts val="0"/>
              </a:spcAft>
              <a:buClr>
                <a:schemeClr val="dk1"/>
              </a:buClr>
              <a:buSzPts val="1400"/>
              <a:buFont typeface="Arial"/>
              <a:buChar char="–"/>
            </a:pPr>
            <a:r>
              <a:rPr lang="en-US" sz="1400">
                <a:solidFill>
                  <a:schemeClr val="dk1"/>
                </a:solidFill>
              </a:rPr>
              <a:t>Android app </a:t>
            </a:r>
            <a:endParaRPr sz="1400">
              <a:solidFill>
                <a:schemeClr val="dk1"/>
              </a:solidFill>
            </a:endParaRPr>
          </a:p>
          <a:p>
            <a:pPr indent="0" lvl="0" marL="573087" rtl="0" algn="l">
              <a:spcBef>
                <a:spcPts val="0"/>
              </a:spcBef>
              <a:spcAft>
                <a:spcPts val="0"/>
              </a:spcAft>
              <a:buNone/>
            </a:pPr>
            <a:r>
              <a:rPr lang="en-US" sz="1400">
                <a:solidFill>
                  <a:schemeClr val="dk1"/>
                </a:solidFill>
              </a:rPr>
              <a:t>(only calling functionality, no connectivity with the rest of the project yet)</a:t>
            </a:r>
            <a:endParaRPr sz="1400">
              <a:solidFill>
                <a:schemeClr val="dk1"/>
              </a:solidFill>
            </a:endParaRPr>
          </a:p>
          <a:p>
            <a:pPr indent="-273050" lvl="1" marL="573087" rtl="0" algn="l">
              <a:spcBef>
                <a:spcPts val="0"/>
              </a:spcBef>
              <a:spcAft>
                <a:spcPts val="0"/>
              </a:spcAft>
              <a:buClr>
                <a:schemeClr val="dk1"/>
              </a:buClr>
              <a:buSzPts val="1400"/>
              <a:buFont typeface="Arial"/>
              <a:buChar char="–"/>
            </a:pPr>
            <a:r>
              <a:rPr lang="en-US" sz="1400">
                <a:solidFill>
                  <a:schemeClr val="dk1"/>
                </a:solidFill>
              </a:rPr>
              <a:t>Breadboard prototype</a:t>
            </a:r>
            <a:endParaRPr sz="1400">
              <a:solidFill>
                <a:schemeClr val="dk1"/>
              </a:solidFill>
            </a:endParaRPr>
          </a:p>
          <a:p>
            <a:pPr indent="0" lvl="0" marL="228600" rtl="0" algn="l">
              <a:spcBef>
                <a:spcPts val="0"/>
              </a:spcBef>
              <a:spcAft>
                <a:spcPts val="0"/>
              </a:spcAft>
              <a:buNone/>
            </a:pPr>
            <a:r>
              <a:t/>
            </a:r>
            <a:endParaRPr sz="1400">
              <a:solidFill>
                <a:schemeClr val="dk1"/>
              </a:solidFill>
            </a:endParaRPr>
          </a:p>
        </p:txBody>
      </p:sp>
      <p:pic>
        <p:nvPicPr>
          <p:cNvPr id="112" name="Google Shape;112;p16"/>
          <p:cNvPicPr preferRelativeResize="0"/>
          <p:nvPr/>
        </p:nvPicPr>
        <p:blipFill>
          <a:blip r:embed="rId3">
            <a:alphaModFix/>
          </a:blip>
          <a:stretch>
            <a:fillRect/>
          </a:stretch>
        </p:blipFill>
        <p:spPr>
          <a:xfrm>
            <a:off x="5387725" y="550575"/>
            <a:ext cx="3463524" cy="1731749"/>
          </a:xfrm>
          <a:prstGeom prst="rect">
            <a:avLst/>
          </a:prstGeom>
          <a:noFill/>
          <a:ln>
            <a:noFill/>
          </a:ln>
        </p:spPr>
      </p:pic>
      <p:pic>
        <p:nvPicPr>
          <p:cNvPr id="113" name="Google Shape;113;p16"/>
          <p:cNvPicPr preferRelativeResize="0"/>
          <p:nvPr/>
        </p:nvPicPr>
        <p:blipFill>
          <a:blip r:embed="rId4">
            <a:alphaModFix/>
          </a:blip>
          <a:stretch>
            <a:fillRect/>
          </a:stretch>
        </p:blipFill>
        <p:spPr>
          <a:xfrm>
            <a:off x="4875400" y="2282325"/>
            <a:ext cx="3975851" cy="1987900"/>
          </a:xfrm>
          <a:prstGeom prst="rect">
            <a:avLst/>
          </a:prstGeom>
          <a:noFill/>
          <a:ln>
            <a:noFill/>
          </a:ln>
        </p:spPr>
      </p:pic>
      <p:pic>
        <p:nvPicPr>
          <p:cNvPr id="114" name="Google Shape;114;p16"/>
          <p:cNvPicPr preferRelativeResize="0"/>
          <p:nvPr/>
        </p:nvPicPr>
        <p:blipFill>
          <a:blip r:embed="rId5">
            <a:alphaModFix/>
          </a:blip>
          <a:stretch>
            <a:fillRect/>
          </a:stretch>
        </p:blipFill>
        <p:spPr>
          <a:xfrm>
            <a:off x="3671375" y="550575"/>
            <a:ext cx="1701825" cy="1701850"/>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Office Theme">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