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schemas.openxmlformats.org/officeDocument/2006/relationships/slide" Target="slides/slide20.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nical.diabetesjournals.org/content/31/4/179.figures-only"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Team 2 FPR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Starting Speaker - John</a:t>
            </a:r>
            <a:endParaRPr/>
          </a:p>
          <a:p>
            <a:pPr indent="0" lvl="0" marL="0" rtl="0" algn="l">
              <a:spcBef>
                <a:spcPts val="0"/>
              </a:spcBef>
              <a:spcAft>
                <a:spcPts val="0"/>
              </a:spcAft>
              <a:buNone/>
            </a:pPr>
            <a:r>
              <a:rPr lang="en-US"/>
              <a:t>Basic Intro</a:t>
            </a:r>
            <a:endParaRPr/>
          </a:p>
          <a:p>
            <a:pPr indent="-317500" lvl="0" marL="457200" rtl="0" algn="l">
              <a:spcBef>
                <a:spcPts val="0"/>
              </a:spcBef>
              <a:spcAft>
                <a:spcPts val="0"/>
              </a:spcAft>
              <a:buSzPts val="1400"/>
              <a:buChar char="●"/>
            </a:pPr>
            <a:r>
              <a:rPr lang="en-US"/>
              <a:t>Say “Hello, welcome to the final project review for team 2</a:t>
            </a:r>
            <a:endParaRPr/>
          </a:p>
          <a:p>
            <a:pPr indent="-317500" lvl="0" marL="457200" rtl="0" algn="l">
              <a:spcBef>
                <a:spcPts val="0"/>
              </a:spcBef>
              <a:spcAft>
                <a:spcPts val="0"/>
              </a:spcAft>
              <a:buSzPts val="1400"/>
              <a:buChar char="●"/>
            </a:pPr>
            <a:r>
              <a:rPr lang="en-US"/>
              <a:t>Each member introduces themselves, John, Adam, Connor, Mike</a:t>
            </a:r>
            <a:endParaRPr/>
          </a:p>
          <a:p>
            <a:pPr indent="-317500" lvl="0" marL="457200" rtl="0" algn="l">
              <a:spcBef>
                <a:spcPts val="0"/>
              </a:spcBef>
              <a:spcAft>
                <a:spcPts val="0"/>
              </a:spcAft>
              <a:buSzPts val="1400"/>
              <a:buChar char="●"/>
            </a:pPr>
            <a:r>
              <a:rPr lang="en-US"/>
              <a:t>John - “The name of our project is Shiver-Ring”   (TRANSITION after 1 second of hearing this)</a:t>
            </a:r>
            <a:endParaRPr/>
          </a:p>
        </p:txBody>
      </p:sp>
      <p:sp>
        <p:nvSpPr>
          <p:cNvPr id="42" name="Google Shape;4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cb03446b6e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cb03446b6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made a significant number of mod</a:t>
            </a:r>
            <a:r>
              <a:rPr lang="en-US"/>
              <a:t>ifications to our PCB design since CDR. The most obvious changes are the removal of several unnecessary switches, and some components </a:t>
            </a:r>
            <a:r>
              <a:rPr lang="en-US"/>
              <a:t>were switched out. In addition, we made several changes to the routing between components, which will be detailed in the next several slides.</a:t>
            </a:r>
            <a:endParaRPr/>
          </a:p>
          <a:p>
            <a:pPr indent="0" lvl="0" marL="0" rtl="0" algn="l">
              <a:spcBef>
                <a:spcPts val="0"/>
              </a:spcBef>
              <a:spcAft>
                <a:spcPts val="0"/>
              </a:spcAft>
              <a:buNone/>
            </a:pPr>
            <a:r>
              <a:rPr lang="en-US"/>
              <a:t>Shown is M4 microcontroller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Bluetooth/ flash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USB and battery terminal</a:t>
            </a:r>
            <a:endParaRPr/>
          </a:p>
        </p:txBody>
      </p:sp>
      <p:sp>
        <p:nvSpPr>
          <p:cNvPr id="136" name="Google Shape;136;gcb03446b6e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444ff4b7e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444ff4b7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T</a:t>
            </a:r>
            <a:r>
              <a:rPr lang="en-US"/>
              <a:t>his schematic shows the interconnection between the individual sheets and their components. We will now discuss each component in greater detail.</a:t>
            </a:r>
            <a:endParaRPr/>
          </a:p>
        </p:txBody>
      </p:sp>
      <p:sp>
        <p:nvSpPr>
          <p:cNvPr id="144" name="Google Shape;144;gd444ff4b7e_0_2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444ff4b7e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444ff4b7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John - This is our accelerometer circuit, where we made some major revisions, which included some pins that were not connected correctly. Specifically, SDA and SDL were switched.</a:t>
            </a:r>
            <a:endParaRPr/>
          </a:p>
        </p:txBody>
      </p:sp>
      <p:sp>
        <p:nvSpPr>
          <p:cNvPr id="152" name="Google Shape;152;gd444ff4b7e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d444ff4b7e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d444ff4b7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EP pin was shorted with VSS in this new revision.</a:t>
            </a:r>
            <a:endParaRPr/>
          </a:p>
          <a:p>
            <a:pPr indent="0" lvl="0" marL="0" rtl="0" algn="l">
              <a:spcBef>
                <a:spcPts val="0"/>
              </a:spcBef>
              <a:spcAft>
                <a:spcPts val="0"/>
              </a:spcAft>
              <a:buNone/>
            </a:pPr>
            <a:r>
              <a:rPr lang="en-US"/>
              <a:t>Charging circuit</a:t>
            </a:r>
            <a:endParaRPr/>
          </a:p>
        </p:txBody>
      </p:sp>
      <p:sp>
        <p:nvSpPr>
          <p:cNvPr id="161" name="Google Shape;161;gd444ff4b7e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444ff4b7e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444ff4b7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switches in this circuit were removed, RESETB was tied directly to VCC.</a:t>
            </a:r>
            <a:endParaRPr/>
          </a:p>
        </p:txBody>
      </p:sp>
      <p:sp>
        <p:nvSpPr>
          <p:cNvPr id="169" name="Google Shape;169;gd444ff4b7e_0_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444ff4b7e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444ff4b7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Important change was connecting the c</a:t>
            </a:r>
            <a:r>
              <a:rPr lang="en-US"/>
              <a:t>cout</a:t>
            </a:r>
            <a:r>
              <a:rPr lang="en-US"/>
              <a:t> to the c</a:t>
            </a:r>
            <a:r>
              <a:rPr lang="en-US"/>
              <a:t>cout</a:t>
            </a:r>
            <a:r>
              <a:rPr lang="en-US"/>
              <a:t> for the charging circuit.</a:t>
            </a:r>
            <a:endParaRPr/>
          </a:p>
        </p:txBody>
      </p:sp>
      <p:sp>
        <p:nvSpPr>
          <p:cNvPr id="177" name="Google Shape;177;gd444ff4b7e_0_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444ff4b7e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444ff4b7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d444ff4b7e_0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d444ff4b7e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d444ff4b7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speaker circuit did not change from the previous design. Trans - However we did desolder the resistors to increase the speakers volume after experimentation.</a:t>
            </a:r>
            <a:endParaRPr/>
          </a:p>
        </p:txBody>
      </p:sp>
      <p:sp>
        <p:nvSpPr>
          <p:cNvPr id="193" name="Google Shape;193;gd444ff4b7e_0_4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45f2b2ac6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d45f2b2ac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d45f2b2ac6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cd74bb8f63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cd74bb8f6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John</a:t>
            </a:r>
            <a:endParaRPr/>
          </a:p>
        </p:txBody>
      </p:sp>
      <p:sp>
        <p:nvSpPr>
          <p:cNvPr id="210" name="Google Shape;210;gcd74bb8f63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985442db09_4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 name="Google Shape;51;g985442db09_4_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Mike reads problem statement (Just read it)</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t>
            </a:r>
            <a:r>
              <a:rPr lang="en-US" sz="1100">
                <a:latin typeface="Arial"/>
                <a:ea typeface="Arial"/>
                <a:cs typeface="Arial"/>
                <a:sym typeface="Arial"/>
              </a:rPr>
              <a:t>Our goal is to create an alarm system that can alert a 3rd party via SMS messaging when the user is in a hypoglycemic episode. Using an accelerometer to measure the movements in the muscles in the hand, you can detect the frequency of movement that can indicate shivering, which is a symptom of hypoglycemia. As of 2021, the technology to detect hypoglycemia is both expensive and not very reliable, or it is invasive. Our system intends to be a non-invasive alternative to the current commercially available products. The currently available solutions use sensors based off of temperature and moisture, however we want to use the patients shivering as our trigger.”</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After finished reading wait 1 sec and next slide</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Info for the graphic:</a:t>
            </a:r>
            <a:endParaRPr/>
          </a:p>
          <a:p>
            <a:pPr indent="0" lvl="0" marL="0" marR="0" rtl="0" algn="l">
              <a:spcBef>
                <a:spcPts val="0"/>
              </a:spcBef>
              <a:spcAft>
                <a:spcPts val="0"/>
              </a:spcAft>
              <a:buNone/>
            </a:pPr>
            <a:r>
              <a:rPr lang="en-US" u="sng">
                <a:solidFill>
                  <a:schemeClr val="hlink"/>
                </a:solidFill>
                <a:hlinkClick r:id="rId2"/>
              </a:rPr>
              <a:t>https://clinical.diabetesjournals.org/content/31/4/179.figures-only</a:t>
            </a:r>
            <a:r>
              <a:rPr lang="en-US"/>
              <a:t> from the American Diabetes Association</a:t>
            </a:r>
            <a:endParaRPr/>
          </a:p>
          <a:p>
            <a:pPr indent="0" lvl="0" marL="0" marR="0" rtl="0" algn="l">
              <a:spcBef>
                <a:spcPts val="0"/>
              </a:spcBef>
              <a:spcAft>
                <a:spcPts val="0"/>
              </a:spcAft>
              <a:buNone/>
            </a:pPr>
            <a:r>
              <a:t/>
            </a:r>
            <a:endParaRPr/>
          </a:p>
        </p:txBody>
      </p:sp>
      <p:sp>
        <p:nvSpPr>
          <p:cNvPr id="52" name="Google Shape;52;g985442db09_4_1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Demo order:</a:t>
            </a:r>
            <a:endParaRPr/>
          </a:p>
          <a:p>
            <a:pPr indent="0" lvl="0" marL="0" rtl="0" algn="l">
              <a:spcBef>
                <a:spcPts val="0"/>
              </a:spcBef>
              <a:spcAft>
                <a:spcPts val="0"/>
              </a:spcAft>
              <a:buNone/>
            </a:pPr>
            <a:r>
              <a:rPr lang="en-US"/>
              <a:t>Adam</a:t>
            </a:r>
            <a:endParaRPr/>
          </a:p>
          <a:p>
            <a:pPr indent="0" lvl="0" marL="0" rtl="0" algn="l">
              <a:spcBef>
                <a:spcPts val="0"/>
              </a:spcBef>
              <a:spcAft>
                <a:spcPts val="0"/>
              </a:spcAft>
              <a:buNone/>
            </a:pPr>
            <a:r>
              <a:rPr lang="en-US"/>
              <a:t>Mike</a:t>
            </a:r>
            <a:endParaRPr/>
          </a:p>
          <a:p>
            <a:pPr indent="0" lvl="0" marL="0" rtl="0" algn="l">
              <a:spcBef>
                <a:spcPts val="0"/>
              </a:spcBef>
              <a:spcAft>
                <a:spcPts val="0"/>
              </a:spcAft>
              <a:buNone/>
            </a:pPr>
            <a:r>
              <a:rPr lang="en-US"/>
              <a:t>John</a:t>
            </a:r>
            <a:endParaRPr/>
          </a:p>
        </p:txBody>
      </p:sp>
      <p:sp>
        <p:nvSpPr>
          <p:cNvPr id="217" name="Google Shape;21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985442db09_4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 name="Google Shape;60;g985442db09_4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Mike reads slide ( each bullet, a bit of what each means/why it is a spec)</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All of our specifications have been satisfied.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TRANSITION READ THIS FIRST - In order to properly sense the patients shivering we have found that these specifications must be followed.</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Reasons why</a:t>
            </a:r>
            <a:endParaRPr/>
          </a:p>
          <a:p>
            <a:pPr indent="-317500" lvl="0" marL="457200" marR="0" rtl="0" algn="l">
              <a:spcBef>
                <a:spcPts val="0"/>
              </a:spcBef>
              <a:spcAft>
                <a:spcPts val="0"/>
              </a:spcAft>
              <a:buSzPts val="1400"/>
              <a:buChar char="●"/>
            </a:pPr>
            <a:r>
              <a:rPr lang="en-US"/>
              <a:t>From multiple research papers on post-operation shivering and cold temperature based shivering</a:t>
            </a:r>
            <a:endParaRPr/>
          </a:p>
          <a:p>
            <a:pPr indent="-317500" lvl="0" marL="457200" marR="0" rtl="0" algn="l">
              <a:spcBef>
                <a:spcPts val="0"/>
              </a:spcBef>
              <a:spcAft>
                <a:spcPts val="0"/>
              </a:spcAft>
              <a:buSzPts val="1400"/>
              <a:buChar char="●"/>
            </a:pPr>
            <a:r>
              <a:rPr lang="en-US"/>
              <a:t>Similar to </a:t>
            </a:r>
            <a:r>
              <a:rPr lang="en-US"/>
              <a:t>diabetes</a:t>
            </a:r>
            <a:r>
              <a:rPr lang="en-US"/>
              <a:t> sentry</a:t>
            </a:r>
            <a:endParaRPr/>
          </a:p>
          <a:p>
            <a:pPr indent="-317500" lvl="0" marL="457200" marR="0" rtl="0" algn="l">
              <a:spcBef>
                <a:spcPts val="0"/>
              </a:spcBef>
              <a:spcAft>
                <a:spcPts val="0"/>
              </a:spcAft>
              <a:buSzPts val="1400"/>
              <a:buChar char="●"/>
            </a:pPr>
            <a:r>
              <a:rPr lang="en-US"/>
              <a:t>This allows for a secondary level of assurance that the patient is saved</a:t>
            </a:r>
            <a:endParaRPr/>
          </a:p>
          <a:p>
            <a:pPr indent="-317500" lvl="0" marL="457200" marR="0" rtl="0" algn="l">
              <a:spcBef>
                <a:spcPts val="0"/>
              </a:spcBef>
              <a:spcAft>
                <a:spcPts val="0"/>
              </a:spcAft>
              <a:buSzPts val="1400"/>
              <a:buChar char="●"/>
            </a:pPr>
            <a:r>
              <a:rPr lang="en-US"/>
              <a:t>If the device isn’t comfortable the patient won’t wear it</a:t>
            </a:r>
            <a:endParaRPr/>
          </a:p>
          <a:p>
            <a:pPr indent="-317500" lvl="0" marL="457200" marR="0" rtl="0" algn="l">
              <a:spcBef>
                <a:spcPts val="0"/>
              </a:spcBef>
              <a:spcAft>
                <a:spcPts val="0"/>
              </a:spcAft>
              <a:buSzPts val="1400"/>
              <a:buChar char="●"/>
            </a:pPr>
            <a:r>
              <a:rPr lang="en-US"/>
              <a:t>As shown in later slides we are sitting well under budget</a:t>
            </a:r>
            <a:endParaRPr/>
          </a:p>
          <a:p>
            <a:pPr indent="-317500" lvl="0" marL="457200" marR="0" rtl="0" algn="l">
              <a:spcBef>
                <a:spcPts val="0"/>
              </a:spcBef>
              <a:spcAft>
                <a:spcPts val="0"/>
              </a:spcAft>
              <a:buSzPts val="1400"/>
              <a:buChar char="●"/>
            </a:pPr>
            <a:r>
              <a:rPr lang="en-US"/>
              <a:t>As to last past the night for continuous </a:t>
            </a:r>
            <a:r>
              <a:rPr lang="en-US"/>
              <a:t>monitoring</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wait 1 sec before transitioning to the next slide </a:t>
            </a:r>
            <a:endParaRPr/>
          </a:p>
          <a:p>
            <a:pPr indent="0" lvl="0" marL="0" marR="0" rtl="0" algn="l">
              <a:spcBef>
                <a:spcPts val="0"/>
              </a:spcBef>
              <a:spcAft>
                <a:spcPts val="0"/>
              </a:spcAft>
              <a:buNone/>
            </a:pPr>
            <a:r>
              <a:t/>
            </a:r>
            <a:endParaRPr/>
          </a:p>
        </p:txBody>
      </p:sp>
      <p:sp>
        <p:nvSpPr>
          <p:cNvPr id="61" name="Google Shape;61;g985442db09_4_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ccacc75d1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ccacc75d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Mike Reads.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 picture our current design</a:t>
            </a:r>
            <a:r>
              <a:rPr lang="en-US"/>
              <a:t>, courtesy of John. The buzzer and covered button are now part of our design. Our bootloader is loaded via the SWD connection, and the accelerometer is wired to our main PCB.</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Transition: “Now, we will discuss the overall design.”</a:t>
            </a:r>
            <a:endParaRPr/>
          </a:p>
        </p:txBody>
      </p:sp>
      <p:sp>
        <p:nvSpPr>
          <p:cNvPr id="68" name="Google Shape;68;gccacc75d16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John- </a:t>
            </a:r>
            <a:endParaRPr/>
          </a:p>
          <a:p>
            <a:pPr indent="0" lvl="0" marL="0" marR="0" rtl="0" algn="l">
              <a:spcBef>
                <a:spcPts val="0"/>
              </a:spcBef>
              <a:spcAft>
                <a:spcPts val="0"/>
              </a:spcAft>
              <a:buNone/>
            </a:pPr>
            <a:r>
              <a:rPr lang="en-US"/>
              <a:t>1 The signal is taken in processed and the </a:t>
            </a:r>
            <a:r>
              <a:rPr lang="en-US"/>
              <a:t>shivering</a:t>
            </a:r>
            <a:r>
              <a:rPr lang="en-US"/>
              <a:t> events count increments, until threshold reached</a:t>
            </a:r>
            <a:endParaRPr/>
          </a:p>
          <a:p>
            <a:pPr indent="0" lvl="0" marL="0" marR="0" rtl="0" algn="l">
              <a:spcBef>
                <a:spcPts val="0"/>
              </a:spcBef>
              <a:spcAft>
                <a:spcPts val="0"/>
              </a:spcAft>
              <a:buNone/>
            </a:pPr>
            <a:r>
              <a:rPr lang="en-US"/>
              <a:t>2 The local alarm is set off and 9 seconds of time (to meet previous stated 24 seconds from initial event detected)</a:t>
            </a:r>
            <a:endParaRPr/>
          </a:p>
          <a:p>
            <a:pPr indent="0" lvl="0" marL="0" marR="0" rtl="0" algn="l">
              <a:spcBef>
                <a:spcPts val="0"/>
              </a:spcBef>
              <a:spcAft>
                <a:spcPts val="0"/>
              </a:spcAft>
              <a:buNone/>
            </a:pPr>
            <a:r>
              <a:rPr lang="en-US"/>
              <a:t>3 if the alarm has not been shut off them the </a:t>
            </a:r>
            <a:r>
              <a:rPr lang="en-US"/>
              <a:t>bluetooth</a:t>
            </a:r>
            <a:r>
              <a:rPr lang="en-US"/>
              <a:t> connects send the data to </a:t>
            </a:r>
            <a:r>
              <a:rPr lang="en-US"/>
              <a:t>android</a:t>
            </a:r>
            <a:r>
              <a:rPr lang="en-US"/>
              <a:t> phone connected</a:t>
            </a:r>
            <a:endParaRPr/>
          </a:p>
          <a:p>
            <a:pPr indent="0" lvl="0" marL="0" marR="0" rtl="0" algn="l">
              <a:spcBef>
                <a:spcPts val="0"/>
              </a:spcBef>
              <a:spcAft>
                <a:spcPts val="0"/>
              </a:spcAft>
              <a:buNone/>
            </a:pPr>
            <a:r>
              <a:rPr lang="en-US"/>
              <a:t>4 the custom app on the phone sends an sms to preset person to aid them</a:t>
            </a:r>
            <a:endParaRPr/>
          </a:p>
          <a:p>
            <a:pPr indent="0" lvl="0" marL="0" marR="0" rtl="0" algn="l">
              <a:spcBef>
                <a:spcPts val="0"/>
              </a:spcBef>
              <a:spcAft>
                <a:spcPts val="0"/>
              </a:spcAft>
              <a:buNone/>
            </a:pPr>
            <a:r>
              <a:rPr lang="en-US"/>
              <a:t>trans after The sms is sent</a:t>
            </a:r>
            <a:endParaRPr/>
          </a:p>
        </p:txBody>
      </p:sp>
      <p:sp>
        <p:nvSpPr>
          <p:cNvPr id="86" name="Google Shape;86;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985442db09_4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985442db09_4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Adam talks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Gathering data takes 4.096 seconds</a:t>
            </a:r>
            <a:endParaRPr/>
          </a:p>
          <a:p>
            <a:pPr indent="0" lvl="0" marL="0" marR="0" rtl="0" algn="l">
              <a:spcBef>
                <a:spcPts val="0"/>
              </a:spcBef>
              <a:spcAft>
                <a:spcPts val="0"/>
              </a:spcAft>
              <a:buNone/>
            </a:pPr>
            <a:r>
              <a:rPr lang="en-US"/>
              <a:t>calculating the data takes 0.78 seconds</a:t>
            </a:r>
            <a:endParaRPr/>
          </a:p>
          <a:p>
            <a:pPr indent="0" lvl="0" marL="0" rtl="0" algn="l">
              <a:spcBef>
                <a:spcPts val="0"/>
              </a:spcBef>
              <a:spcAft>
                <a:spcPts val="0"/>
              </a:spcAft>
              <a:buClr>
                <a:schemeClr val="dk1"/>
              </a:buClr>
              <a:buFont typeface="Arial"/>
              <a:buNone/>
            </a:pPr>
            <a:r>
              <a:rPr lang="en-US"/>
              <a:t>total time between outputs 4.79 seconds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data sampled at 250 Hz</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transition : emergency detection alarm is raised</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94" name="Google Shape;94;g985442db09_4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d44f954ad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d44f954a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Adam</a:t>
            </a:r>
            <a:r>
              <a:rPr lang="en-US"/>
              <a:t> s</a:t>
            </a:r>
            <a:r>
              <a:rPr lang="en-US"/>
              <a:t>peaks. As you can see, our data processing pipeline takes in positional data collected from accelerometer. </a:t>
            </a:r>
            <a:endParaRPr/>
          </a:p>
        </p:txBody>
      </p:sp>
      <p:sp>
        <p:nvSpPr>
          <p:cNvPr id="107" name="Google Shape;107;gd44f954ad4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Connor talks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Just go through components and connections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as for why the m4? mention designed for digital signal processing and is low energy</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Go in depth about purpose of momentary switch</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Talk a bit about android app how it </a:t>
            </a:r>
            <a:r>
              <a:rPr lang="en-US"/>
              <a:t>receive</a:t>
            </a:r>
            <a:r>
              <a:rPr lang="en-US"/>
              <a:t> bluetooth alert and send SMS</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Transition after “If the alert is not disabled, there is a bluetooth module that communicates with an android app that is responsible for communicating with an emergency contact via sms”</a:t>
            </a:r>
            <a:endParaRPr/>
          </a:p>
        </p:txBody>
      </p:sp>
      <p:sp>
        <p:nvSpPr>
          <p:cNvPr id="117" name="Google Shape;117;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cacc75d16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cacc75d1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ccacc75d16_0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B">
  <p:cSld name="Title Slide_B">
    <p:bg>
      <p:bgPr>
        <a:solidFill>
          <a:schemeClr val="lt1"/>
        </a:solidFill>
      </p:bgPr>
    </p:bg>
    <p:spTree>
      <p:nvGrpSpPr>
        <p:cNvPr id="13" name="Shape 13"/>
        <p:cNvGrpSpPr/>
        <p:nvPr/>
      </p:nvGrpSpPr>
      <p:grpSpPr>
        <a:xfrm>
          <a:off x="0" y="0"/>
          <a:ext cx="0" cy="0"/>
          <a:chOff x="0" y="0"/>
          <a:chExt cx="0" cy="0"/>
        </a:xfrm>
      </p:grpSpPr>
      <p:pic>
        <p:nvPicPr>
          <p:cNvPr descr="15-0192_MG_1898-Edit.jpg" id="14" name="Google Shape;14;p2"/>
          <p:cNvPicPr preferRelativeResize="0"/>
          <p:nvPr/>
        </p:nvPicPr>
        <p:blipFill rotWithShape="1">
          <a:blip r:embed="rId2">
            <a:alphaModFix/>
          </a:blip>
          <a:srcRect b="0" l="0" r="0" t="0"/>
          <a:stretch/>
        </p:blipFill>
        <p:spPr>
          <a:xfrm>
            <a:off x="0" y="0"/>
            <a:ext cx="9144000" cy="5148072"/>
          </a:xfrm>
          <a:prstGeom prst="rect">
            <a:avLst/>
          </a:prstGeom>
          <a:noFill/>
          <a:ln>
            <a:noFill/>
          </a:ln>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p:cSld name="Logo">
    <p:spTree>
      <p:nvGrpSpPr>
        <p:cNvPr id="15" name="Shape 15"/>
        <p:cNvGrpSpPr/>
        <p:nvPr/>
      </p:nvGrpSpPr>
      <p:grpSpPr>
        <a:xfrm>
          <a:off x="0" y="0"/>
          <a:ext cx="0" cy="0"/>
          <a:chOff x="0" y="0"/>
          <a:chExt cx="0" cy="0"/>
        </a:xfrm>
      </p:grpSpPr>
      <p:sp>
        <p:nvSpPr>
          <p:cNvPr id="16" name="Google Shape;16;p3"/>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17" name="Google Shape;17;p3"/>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18" name="Google Shape;18;p3"/>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19" name="Google Shape;19;p3"/>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0" name="Google Shape;20;p3"/>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21" name="Shape 21"/>
        <p:cNvGrpSpPr/>
        <p:nvPr/>
      </p:nvGrpSpPr>
      <p:grpSpPr>
        <a:xfrm>
          <a:off x="0" y="0"/>
          <a:ext cx="0" cy="0"/>
          <a:chOff x="0" y="0"/>
          <a:chExt cx="0" cy="0"/>
        </a:xfrm>
      </p:grpSpPr>
      <p:sp>
        <p:nvSpPr>
          <p:cNvPr id="22" name="Google Shape;22;p4"/>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23" name="Google Shape;23;p4"/>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24" name="Google Shape;24;p4"/>
          <p:cNvSpPr txBox="1"/>
          <p:nvPr>
            <p:ph type="title"/>
          </p:nvPr>
        </p:nvSpPr>
        <p:spPr>
          <a:xfrm>
            <a:off x="443319" y="327040"/>
            <a:ext cx="7311309"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4"/>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6" name="Google Shape;26;p4"/>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7" name="Google Shape;27;p4"/>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8" name="Shape 28"/>
        <p:cNvGrpSpPr/>
        <p:nvPr/>
      </p:nvGrpSpPr>
      <p:grpSpPr>
        <a:xfrm>
          <a:off x="0" y="0"/>
          <a:ext cx="0" cy="0"/>
          <a:chOff x="0" y="0"/>
          <a:chExt cx="0" cy="0"/>
        </a:xfrm>
      </p:grpSpPr>
      <p:sp>
        <p:nvSpPr>
          <p:cNvPr id="29" name="Google Shape;29;p5"/>
          <p:cNvSpPr txBox="1"/>
          <p:nvPr>
            <p:ph type="title"/>
          </p:nvPr>
        </p:nvSpPr>
        <p:spPr>
          <a:xfrm>
            <a:off x="443320" y="327040"/>
            <a:ext cx="7316928"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5"/>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31" name="Google Shape;31;p5"/>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32" name="Google Shape;32;p5"/>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33" name="Google Shape;33;p5"/>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34" name="Google Shape;34;p5"/>
          <p:cNvSpPr txBox="1"/>
          <p:nvPr>
            <p:ph idx="1" type="body"/>
          </p:nvPr>
        </p:nvSpPr>
        <p:spPr>
          <a:xfrm>
            <a:off x="386720" y="1303788"/>
            <a:ext cx="7986032" cy="3288212"/>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900"/>
              </a:spcBef>
              <a:spcAft>
                <a:spcPts val="0"/>
              </a:spcAft>
              <a:buClr>
                <a:schemeClr val="accent1"/>
              </a:buClr>
              <a:buSzPts val="2000"/>
              <a:buFont typeface="Arial"/>
              <a:buChar char="•"/>
              <a:defRPr sz="2000">
                <a:solidFill>
                  <a:srgbClr val="000000"/>
                </a:solidFill>
                <a:latin typeface="Arial"/>
                <a:ea typeface="Arial"/>
                <a:cs typeface="Arial"/>
                <a:sym typeface="Arial"/>
              </a:defRPr>
            </a:lvl1pPr>
            <a:lvl2pPr indent="-330200" lvl="1" marL="9144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2pPr>
            <a:lvl3pPr indent="-330200" lvl="2" marL="13716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3pPr>
            <a:lvl4pPr indent="-330200" lvl="3" marL="18288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4pPr>
            <a:lvl5pPr indent="-317500" lvl="4" marL="2286000" marR="0" rtl="0" algn="l">
              <a:spcBef>
                <a:spcPts val="28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5" name="Google Shape;35;p5"/>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6"/>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
  <p:cSld name="Title Slide_A">
    <p:bg>
      <p:bgPr>
        <a:solidFill>
          <a:schemeClr val="lt1"/>
        </a:solidFill>
      </p:bgPr>
    </p:bg>
    <p:spTree>
      <p:nvGrpSpPr>
        <p:cNvPr id="38" name="Shape 38"/>
        <p:cNvGrpSpPr/>
        <p:nvPr/>
      </p:nvGrpSpPr>
      <p:grpSpPr>
        <a:xfrm>
          <a:off x="0" y="0"/>
          <a:ext cx="0" cy="0"/>
          <a:chOff x="0" y="0"/>
          <a:chExt cx="0" cy="0"/>
        </a:xfrm>
      </p:grpSpPr>
      <p:pic>
        <p:nvPicPr>
          <p:cNvPr descr="15-0192_MG_1945.jpg" id="39" name="Google Shape;39;p7"/>
          <p:cNvPicPr preferRelativeResize="0"/>
          <p:nvPr/>
        </p:nvPicPr>
        <p:blipFill rotWithShape="1">
          <a:blip r:embed="rId2">
            <a:alphaModFix/>
          </a:blip>
          <a:srcRect b="0" l="0" r="0" t="0"/>
          <a:stretch/>
        </p:blipFill>
        <p:spPr>
          <a:xfrm>
            <a:off x="0" y="0"/>
            <a:ext cx="9144000" cy="5152644"/>
          </a:xfrm>
          <a:prstGeom prst="rect">
            <a:avLst/>
          </a:prstGeom>
          <a:noFill/>
          <a:ln>
            <a:noFill/>
          </a:ln>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43319" y="327040"/>
            <a:ext cx="7794569"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nvSpPr>
        <p:spPr>
          <a:xfrm>
            <a:off x="76337" y="150935"/>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 name="Google Shape;12;p1"/>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888888"/>
                </a:solidFill>
                <a:latin typeface="Arial"/>
                <a:ea typeface="Arial"/>
                <a:cs typeface="Arial"/>
                <a:sym typeface="Arial"/>
              </a:defRPr>
            </a:lvl1pPr>
            <a:lvl2pPr indent="0" lvl="1" marL="0" marR="0" rtl="0" algn="r">
              <a:spcBef>
                <a:spcPts val="0"/>
              </a:spcBef>
              <a:buNone/>
              <a:defRPr b="0" sz="1200" u="none">
                <a:solidFill>
                  <a:srgbClr val="888888"/>
                </a:solidFill>
                <a:latin typeface="Arial"/>
                <a:ea typeface="Arial"/>
                <a:cs typeface="Arial"/>
                <a:sym typeface="Arial"/>
              </a:defRPr>
            </a:lvl2pPr>
            <a:lvl3pPr indent="0" lvl="2" marL="0" marR="0" rtl="0" algn="r">
              <a:spcBef>
                <a:spcPts val="0"/>
              </a:spcBef>
              <a:buNone/>
              <a:defRPr b="0" sz="1200" u="none">
                <a:solidFill>
                  <a:srgbClr val="888888"/>
                </a:solidFill>
                <a:latin typeface="Arial"/>
                <a:ea typeface="Arial"/>
                <a:cs typeface="Arial"/>
                <a:sym typeface="Arial"/>
              </a:defRPr>
            </a:lvl3pPr>
            <a:lvl4pPr indent="0" lvl="3" marL="0" marR="0" rtl="0" algn="r">
              <a:spcBef>
                <a:spcPts val="0"/>
              </a:spcBef>
              <a:buNone/>
              <a:defRPr b="0" sz="1200" u="none">
                <a:solidFill>
                  <a:srgbClr val="888888"/>
                </a:solidFill>
                <a:latin typeface="Arial"/>
                <a:ea typeface="Arial"/>
                <a:cs typeface="Arial"/>
                <a:sym typeface="Arial"/>
              </a:defRPr>
            </a:lvl4pPr>
            <a:lvl5pPr indent="0" lvl="4" marL="0" marR="0" rtl="0" algn="r">
              <a:spcBef>
                <a:spcPts val="0"/>
              </a:spcBef>
              <a:buNone/>
              <a:defRPr b="0" sz="1200" u="none">
                <a:solidFill>
                  <a:srgbClr val="888888"/>
                </a:solidFill>
                <a:latin typeface="Arial"/>
                <a:ea typeface="Arial"/>
                <a:cs typeface="Arial"/>
                <a:sym typeface="Arial"/>
              </a:defRPr>
            </a:lvl5pPr>
            <a:lvl6pPr indent="0" lvl="5" marL="0" marR="0" rtl="0" algn="r">
              <a:spcBef>
                <a:spcPts val="0"/>
              </a:spcBef>
              <a:buNone/>
              <a:defRPr b="0" sz="1200" u="none">
                <a:solidFill>
                  <a:srgbClr val="888888"/>
                </a:solidFill>
                <a:latin typeface="Arial"/>
                <a:ea typeface="Arial"/>
                <a:cs typeface="Arial"/>
                <a:sym typeface="Arial"/>
              </a:defRPr>
            </a:lvl6pPr>
            <a:lvl7pPr indent="0" lvl="6" marL="0" marR="0" rtl="0" algn="r">
              <a:spcBef>
                <a:spcPts val="0"/>
              </a:spcBef>
              <a:buNone/>
              <a:defRPr b="0" sz="1200" u="none">
                <a:solidFill>
                  <a:srgbClr val="888888"/>
                </a:solidFill>
                <a:latin typeface="Arial"/>
                <a:ea typeface="Arial"/>
                <a:cs typeface="Arial"/>
                <a:sym typeface="Arial"/>
              </a:defRPr>
            </a:lvl7pPr>
            <a:lvl8pPr indent="0" lvl="7" marL="0" marR="0" rtl="0" algn="r">
              <a:spcBef>
                <a:spcPts val="0"/>
              </a:spcBef>
              <a:buNone/>
              <a:defRPr b="0" sz="1200" u="none">
                <a:solidFill>
                  <a:srgbClr val="888888"/>
                </a:solidFill>
                <a:latin typeface="Arial"/>
                <a:ea typeface="Arial"/>
                <a:cs typeface="Arial"/>
                <a:sym typeface="Arial"/>
              </a:defRPr>
            </a:lvl8pPr>
            <a:lvl9pPr indent="0" lvl="8" marL="0" marR="0" rtl="0" algn="r">
              <a:spcBef>
                <a:spcPts val="0"/>
              </a:spcBef>
              <a:buNone/>
              <a:defRPr b="0" sz="1200" u="non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8"/>
          <p:cNvSpPr/>
          <p:nvPr/>
        </p:nvSpPr>
        <p:spPr>
          <a:xfrm>
            <a:off x="3660559" y="0"/>
            <a:ext cx="5483441" cy="3556496"/>
          </a:xfrm>
          <a:prstGeom prst="rect">
            <a:avLst/>
          </a:prstGeom>
          <a:solidFill>
            <a:srgbClr val="5C0D1C">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UMAwordmark_wtag_white.png" id="45" name="Google Shape;45;p8"/>
          <p:cNvPicPr preferRelativeResize="0"/>
          <p:nvPr/>
        </p:nvPicPr>
        <p:blipFill rotWithShape="1">
          <a:blip r:embed="rId3">
            <a:alphaModFix/>
          </a:blip>
          <a:srcRect b="0" l="0" r="0" t="0"/>
          <a:stretch/>
        </p:blipFill>
        <p:spPr>
          <a:xfrm>
            <a:off x="6845300" y="205020"/>
            <a:ext cx="2125517" cy="423135"/>
          </a:xfrm>
          <a:prstGeom prst="rect">
            <a:avLst/>
          </a:prstGeom>
          <a:noFill/>
          <a:ln>
            <a:noFill/>
          </a:ln>
        </p:spPr>
      </p:pic>
      <p:sp>
        <p:nvSpPr>
          <p:cNvPr id="46" name="Google Shape;46;p8"/>
          <p:cNvSpPr txBox="1"/>
          <p:nvPr/>
        </p:nvSpPr>
        <p:spPr>
          <a:xfrm>
            <a:off x="3981787" y="2163915"/>
            <a:ext cx="4199568" cy="353943"/>
          </a:xfrm>
          <a:prstGeom prst="rect">
            <a:avLst/>
          </a:prstGeom>
          <a:noFill/>
          <a:ln>
            <a:noFill/>
          </a:ln>
        </p:spPr>
        <p:txBody>
          <a:bodyPr anchorCtr="0" anchor="t" bIns="45700" lIns="0" spcFirstLastPara="1" rIns="91425" wrap="square" tIns="0">
            <a:noAutofit/>
          </a:bodyPr>
          <a:lstStyle/>
          <a:p>
            <a:pPr indent="0" lvl="0" marL="0" marR="0" rtl="0" algn="l">
              <a:spcBef>
                <a:spcPts val="0"/>
              </a:spcBef>
              <a:spcAft>
                <a:spcPts val="0"/>
              </a:spcAft>
              <a:buNone/>
            </a:pPr>
            <a:r>
              <a:rPr lang="en-US" sz="2000">
                <a:solidFill>
                  <a:schemeClr val="lt1"/>
                </a:solidFill>
              </a:rPr>
              <a:t>FPR Presentation for Team 2</a:t>
            </a:r>
            <a:endParaRPr sz="2000">
              <a:solidFill>
                <a:schemeClr val="lt1"/>
              </a:solidFill>
            </a:endParaRPr>
          </a:p>
        </p:txBody>
      </p:sp>
      <p:sp>
        <p:nvSpPr>
          <p:cNvPr id="47" name="Google Shape;47;p8"/>
          <p:cNvSpPr txBox="1"/>
          <p:nvPr/>
        </p:nvSpPr>
        <p:spPr>
          <a:xfrm>
            <a:off x="3981788" y="1107397"/>
            <a:ext cx="4914676" cy="43088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Shiver-Ring</a:t>
            </a:r>
            <a:endParaRPr/>
          </a:p>
        </p:txBody>
      </p:sp>
      <p:sp>
        <p:nvSpPr>
          <p:cNvPr id="48" name="Google Shape;48;p8"/>
          <p:cNvSpPr txBox="1"/>
          <p:nvPr/>
        </p:nvSpPr>
        <p:spPr>
          <a:xfrm>
            <a:off x="4971058" y="3037656"/>
            <a:ext cx="3925406" cy="345893"/>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accent5"/>
              </a:buClr>
              <a:buSzPts val="1200"/>
              <a:buFont typeface="Arial"/>
              <a:buNone/>
            </a:pPr>
            <a:r>
              <a:rPr lang="en-US" sz="1200">
                <a:solidFill>
                  <a:schemeClr val="lt1"/>
                </a:solidFill>
              </a:rPr>
              <a:t>Michael Burton, Connor Loughman, </a:t>
            </a:r>
            <a:endParaRPr sz="1200">
              <a:solidFill>
                <a:schemeClr val="lt1"/>
              </a:solidFill>
            </a:endParaRPr>
          </a:p>
          <a:p>
            <a:pPr indent="0" lvl="0" marL="0" marR="0" rtl="0" algn="r">
              <a:lnSpc>
                <a:spcPct val="100000"/>
              </a:lnSpc>
              <a:spcBef>
                <a:spcPts val="0"/>
              </a:spcBef>
              <a:spcAft>
                <a:spcPts val="0"/>
              </a:spcAft>
              <a:buClr>
                <a:schemeClr val="accent5"/>
              </a:buClr>
              <a:buSzPts val="1200"/>
              <a:buFont typeface="Arial"/>
              <a:buNone/>
            </a:pPr>
            <a:r>
              <a:rPr lang="en-US" sz="1200">
                <a:solidFill>
                  <a:schemeClr val="lt1"/>
                </a:solidFill>
              </a:rPr>
              <a:t>Adam Maciaszek, John Murray</a:t>
            </a:r>
            <a:endParaRPr sz="12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ph type="title"/>
          </p:nvPr>
        </p:nvSpPr>
        <p:spPr>
          <a:xfrm>
            <a:off x="457470" y="-95860"/>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Board Layout</a:t>
            </a:r>
            <a:endParaRPr/>
          </a:p>
        </p:txBody>
      </p:sp>
      <p:sp>
        <p:nvSpPr>
          <p:cNvPr id="139" name="Google Shape;139;p17"/>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40" name="Google Shape;140;p17"/>
          <p:cNvPicPr preferRelativeResize="0"/>
          <p:nvPr/>
        </p:nvPicPr>
        <p:blipFill>
          <a:blip r:embed="rId3">
            <a:alphaModFix/>
          </a:blip>
          <a:stretch>
            <a:fillRect/>
          </a:stretch>
        </p:blipFill>
        <p:spPr>
          <a:xfrm>
            <a:off x="1454550" y="690800"/>
            <a:ext cx="6156124" cy="4226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8"/>
          <p:cNvSpPr txBox="1"/>
          <p:nvPr>
            <p:ph type="title"/>
          </p:nvPr>
        </p:nvSpPr>
        <p:spPr>
          <a:xfrm>
            <a:off x="436233" y="-216535"/>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Main Schematic</a:t>
            </a:r>
            <a:endParaRPr/>
          </a:p>
        </p:txBody>
      </p:sp>
      <p:sp>
        <p:nvSpPr>
          <p:cNvPr id="147" name="Google Shape;147;p18"/>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48" name="Google Shape;148;p18"/>
          <p:cNvPicPr preferRelativeResize="0"/>
          <p:nvPr/>
        </p:nvPicPr>
        <p:blipFill>
          <a:blip r:embed="rId3">
            <a:alphaModFix/>
          </a:blip>
          <a:stretch>
            <a:fillRect/>
          </a:stretch>
        </p:blipFill>
        <p:spPr>
          <a:xfrm>
            <a:off x="657625" y="612575"/>
            <a:ext cx="7699251" cy="43116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9"/>
          <p:cNvSpPr txBox="1"/>
          <p:nvPr>
            <p:ph type="title"/>
          </p:nvPr>
        </p:nvSpPr>
        <p:spPr>
          <a:xfrm>
            <a:off x="437970" y="-83310"/>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Accelerometer</a:t>
            </a:r>
            <a:endParaRPr/>
          </a:p>
        </p:txBody>
      </p:sp>
      <p:sp>
        <p:nvSpPr>
          <p:cNvPr id="155" name="Google Shape;155;p19"/>
          <p:cNvSpPr txBox="1"/>
          <p:nvPr>
            <p:ph idx="1" type="body"/>
          </p:nvPr>
        </p:nvSpPr>
        <p:spPr>
          <a:xfrm>
            <a:off x="386720" y="1303788"/>
            <a:ext cx="7986000" cy="3288300"/>
          </a:xfrm>
          <a:prstGeom prst="rect">
            <a:avLst/>
          </a:prstGeom>
        </p:spPr>
        <p:txBody>
          <a:bodyPr anchorCtr="0" anchor="t" bIns="91425" lIns="91425" spcFirstLastPara="1" rIns="91425" wrap="square" tIns="91425">
            <a:noAutofit/>
          </a:bodyPr>
          <a:lstStyle/>
          <a:p>
            <a:pPr indent="0" lvl="0" marL="0" rtl="0" algn="l">
              <a:spcBef>
                <a:spcPts val="900"/>
              </a:spcBef>
              <a:spcAft>
                <a:spcPts val="0"/>
              </a:spcAft>
              <a:buNone/>
            </a:pPr>
            <a:r>
              <a:t/>
            </a:r>
            <a:endParaRPr/>
          </a:p>
        </p:txBody>
      </p:sp>
      <p:sp>
        <p:nvSpPr>
          <p:cNvPr id="156" name="Google Shape;156;p19"/>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57" name="Google Shape;157;p19"/>
          <p:cNvPicPr preferRelativeResize="0"/>
          <p:nvPr/>
        </p:nvPicPr>
        <p:blipFill>
          <a:blip r:embed="rId3">
            <a:alphaModFix/>
          </a:blip>
          <a:stretch>
            <a:fillRect/>
          </a:stretch>
        </p:blipFill>
        <p:spPr>
          <a:xfrm>
            <a:off x="437976" y="729325"/>
            <a:ext cx="8212148" cy="4124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ph type="title"/>
          </p:nvPr>
        </p:nvSpPr>
        <p:spPr>
          <a:xfrm>
            <a:off x="429170" y="-10"/>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Charging Circuit</a:t>
            </a:r>
            <a:endParaRPr/>
          </a:p>
        </p:txBody>
      </p:sp>
      <p:sp>
        <p:nvSpPr>
          <p:cNvPr id="164" name="Google Shape;164;p20"/>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65" name="Google Shape;165;p20"/>
          <p:cNvPicPr preferRelativeResize="0"/>
          <p:nvPr/>
        </p:nvPicPr>
        <p:blipFill>
          <a:blip r:embed="rId3">
            <a:alphaModFix/>
          </a:blip>
          <a:stretch>
            <a:fillRect/>
          </a:stretch>
        </p:blipFill>
        <p:spPr>
          <a:xfrm>
            <a:off x="590700" y="818375"/>
            <a:ext cx="8153352" cy="3943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1"/>
          <p:cNvSpPr txBox="1"/>
          <p:nvPr>
            <p:ph type="title"/>
          </p:nvPr>
        </p:nvSpPr>
        <p:spPr>
          <a:xfrm>
            <a:off x="443320" y="-111610"/>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Flash and BLE Circuit</a:t>
            </a:r>
            <a:endParaRPr/>
          </a:p>
        </p:txBody>
      </p:sp>
      <p:sp>
        <p:nvSpPr>
          <p:cNvPr id="172" name="Google Shape;172;p21"/>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3" name="Google Shape;173;p21"/>
          <p:cNvPicPr preferRelativeResize="0"/>
          <p:nvPr/>
        </p:nvPicPr>
        <p:blipFill>
          <a:blip r:embed="rId3">
            <a:alphaModFix/>
          </a:blip>
          <a:stretch>
            <a:fillRect/>
          </a:stretch>
        </p:blipFill>
        <p:spPr>
          <a:xfrm>
            <a:off x="1703826" y="648950"/>
            <a:ext cx="5243801" cy="42254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2"/>
          <p:cNvSpPr txBox="1"/>
          <p:nvPr>
            <p:ph type="title"/>
          </p:nvPr>
        </p:nvSpPr>
        <p:spPr>
          <a:xfrm>
            <a:off x="437195" y="-148585"/>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Power Management</a:t>
            </a:r>
            <a:endParaRPr/>
          </a:p>
        </p:txBody>
      </p:sp>
      <p:sp>
        <p:nvSpPr>
          <p:cNvPr id="180" name="Google Shape;180;p22"/>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81" name="Google Shape;181;p22"/>
          <p:cNvPicPr preferRelativeResize="0"/>
          <p:nvPr/>
        </p:nvPicPr>
        <p:blipFill>
          <a:blip r:embed="rId3">
            <a:alphaModFix/>
          </a:blip>
          <a:stretch>
            <a:fillRect/>
          </a:stretch>
        </p:blipFill>
        <p:spPr>
          <a:xfrm>
            <a:off x="495850" y="592200"/>
            <a:ext cx="8086776" cy="41975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3"/>
          <p:cNvSpPr txBox="1"/>
          <p:nvPr>
            <p:ph type="title"/>
          </p:nvPr>
        </p:nvSpPr>
        <p:spPr>
          <a:xfrm>
            <a:off x="450395" y="29890"/>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SoC</a:t>
            </a:r>
            <a:endParaRPr/>
          </a:p>
        </p:txBody>
      </p:sp>
      <p:sp>
        <p:nvSpPr>
          <p:cNvPr id="188" name="Google Shape;188;p23"/>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89" name="Google Shape;189;p23"/>
          <p:cNvPicPr preferRelativeResize="0"/>
          <p:nvPr/>
        </p:nvPicPr>
        <p:blipFill>
          <a:blip r:embed="rId3">
            <a:alphaModFix/>
          </a:blip>
          <a:stretch>
            <a:fillRect/>
          </a:stretch>
        </p:blipFill>
        <p:spPr>
          <a:xfrm>
            <a:off x="987875" y="887300"/>
            <a:ext cx="6545577" cy="40015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4"/>
          <p:cNvSpPr txBox="1"/>
          <p:nvPr>
            <p:ph type="title"/>
          </p:nvPr>
        </p:nvSpPr>
        <p:spPr>
          <a:xfrm>
            <a:off x="428620" y="79415"/>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Speaker</a:t>
            </a:r>
            <a:endParaRPr/>
          </a:p>
        </p:txBody>
      </p:sp>
      <p:sp>
        <p:nvSpPr>
          <p:cNvPr id="196" name="Google Shape;196;p24"/>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97" name="Google Shape;197;p24"/>
          <p:cNvPicPr preferRelativeResize="0"/>
          <p:nvPr/>
        </p:nvPicPr>
        <p:blipFill>
          <a:blip r:embed="rId3">
            <a:alphaModFix/>
          </a:blip>
          <a:stretch>
            <a:fillRect/>
          </a:stretch>
        </p:blipFill>
        <p:spPr>
          <a:xfrm>
            <a:off x="428625" y="950463"/>
            <a:ext cx="8286750" cy="3724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5"/>
          <p:cNvSpPr txBox="1"/>
          <p:nvPr>
            <p:ph type="title"/>
          </p:nvPr>
        </p:nvSpPr>
        <p:spPr>
          <a:xfrm>
            <a:off x="443320" y="327040"/>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Calendar integration</a:t>
            </a:r>
            <a:endParaRPr/>
          </a:p>
        </p:txBody>
      </p:sp>
      <p:sp>
        <p:nvSpPr>
          <p:cNvPr id="204" name="Google Shape;204;p25"/>
          <p:cNvSpPr txBox="1"/>
          <p:nvPr>
            <p:ph idx="1" type="body"/>
          </p:nvPr>
        </p:nvSpPr>
        <p:spPr>
          <a:xfrm>
            <a:off x="386723" y="1303800"/>
            <a:ext cx="5133600" cy="3288300"/>
          </a:xfrm>
          <a:prstGeom prst="rect">
            <a:avLst/>
          </a:prstGeom>
        </p:spPr>
        <p:txBody>
          <a:bodyPr anchorCtr="0" anchor="t" bIns="91425" lIns="91425" spcFirstLastPara="1" rIns="91425" wrap="square" tIns="91425">
            <a:noAutofit/>
          </a:bodyPr>
          <a:lstStyle/>
          <a:p>
            <a:pPr indent="-355600" lvl="0" marL="457200" rtl="0" algn="l">
              <a:spcBef>
                <a:spcPts val="900"/>
              </a:spcBef>
              <a:spcAft>
                <a:spcPts val="0"/>
              </a:spcAft>
              <a:buSzPts val="2000"/>
              <a:buChar char="-"/>
            </a:pPr>
            <a:r>
              <a:rPr lang="en-US"/>
              <a:t>Event triggers text </a:t>
            </a:r>
            <a:endParaRPr/>
          </a:p>
          <a:p>
            <a:pPr indent="-355600" lvl="0" marL="457200" rtl="0" algn="l">
              <a:spcBef>
                <a:spcPts val="0"/>
              </a:spcBef>
              <a:spcAft>
                <a:spcPts val="0"/>
              </a:spcAft>
              <a:buSzPts val="2000"/>
              <a:buChar char="-"/>
            </a:pPr>
            <a:r>
              <a:rPr lang="en-US"/>
              <a:t>Time is recorded and written to a file for that date</a:t>
            </a:r>
            <a:endParaRPr/>
          </a:p>
          <a:p>
            <a:pPr indent="-355600" lvl="0" marL="457200" rtl="0" algn="l">
              <a:spcBef>
                <a:spcPts val="0"/>
              </a:spcBef>
              <a:spcAft>
                <a:spcPts val="0"/>
              </a:spcAft>
              <a:buSzPts val="2000"/>
              <a:buChar char="-"/>
            </a:pPr>
            <a:r>
              <a:rPr lang="en-US"/>
              <a:t>Calendar reads data from date file</a:t>
            </a:r>
            <a:endParaRPr/>
          </a:p>
          <a:p>
            <a:pPr indent="-330200" lvl="1" marL="914400" rtl="0" algn="l">
              <a:spcBef>
                <a:spcPts val="0"/>
              </a:spcBef>
              <a:spcAft>
                <a:spcPts val="0"/>
              </a:spcAft>
              <a:buSzPts val="1600"/>
              <a:buChar char="-"/>
            </a:pPr>
            <a:r>
              <a:rPr lang="en-US"/>
              <a:t>displays list of times of events for that day</a:t>
            </a:r>
            <a:endParaRPr/>
          </a:p>
          <a:p>
            <a:pPr indent="-355600" lvl="0" marL="457200" rtl="0" algn="l">
              <a:spcBef>
                <a:spcPts val="0"/>
              </a:spcBef>
              <a:spcAft>
                <a:spcPts val="0"/>
              </a:spcAft>
              <a:buSzPts val="2000"/>
              <a:buChar char="-"/>
            </a:pPr>
            <a:r>
              <a:rPr lang="en-US"/>
              <a:t>Top half - Calendar plugin</a:t>
            </a:r>
            <a:endParaRPr/>
          </a:p>
          <a:p>
            <a:pPr indent="-355600" lvl="0" marL="457200" rtl="0" algn="l">
              <a:spcBef>
                <a:spcPts val="0"/>
              </a:spcBef>
              <a:spcAft>
                <a:spcPts val="0"/>
              </a:spcAft>
              <a:buSzPts val="2000"/>
              <a:buChar char="-"/>
            </a:pPr>
            <a:r>
              <a:rPr lang="en-US"/>
              <a:t>Bottom half  - listView</a:t>
            </a:r>
            <a:endParaRPr/>
          </a:p>
        </p:txBody>
      </p:sp>
      <p:sp>
        <p:nvSpPr>
          <p:cNvPr id="205" name="Google Shape;205;p25"/>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06" name="Google Shape;206;p25"/>
          <p:cNvPicPr preferRelativeResize="0"/>
          <p:nvPr/>
        </p:nvPicPr>
        <p:blipFill rotWithShape="1">
          <a:blip r:embed="rId3">
            <a:alphaModFix/>
          </a:blip>
          <a:srcRect b="5257" l="0" r="0" t="3301"/>
          <a:stretch/>
        </p:blipFill>
        <p:spPr>
          <a:xfrm>
            <a:off x="5975400" y="594300"/>
            <a:ext cx="2246326" cy="43369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6"/>
          <p:cNvSpPr txBox="1"/>
          <p:nvPr>
            <p:ph type="title"/>
          </p:nvPr>
        </p:nvSpPr>
        <p:spPr>
          <a:xfrm>
            <a:off x="294750" y="193650"/>
            <a:ext cx="3341700" cy="108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Multiple Phone Number Selection</a:t>
            </a:r>
            <a:endParaRPr/>
          </a:p>
        </p:txBody>
      </p:sp>
      <p:sp>
        <p:nvSpPr>
          <p:cNvPr id="213" name="Google Shape;213;p26"/>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14" name="Google Shape;214;p26"/>
          <p:cNvPicPr preferRelativeResize="0"/>
          <p:nvPr/>
        </p:nvPicPr>
        <p:blipFill>
          <a:blip r:embed="rId3">
            <a:alphaModFix/>
          </a:blip>
          <a:stretch>
            <a:fillRect/>
          </a:stretch>
        </p:blipFill>
        <p:spPr>
          <a:xfrm>
            <a:off x="3687039" y="504950"/>
            <a:ext cx="2007975" cy="42394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9"/>
          <p:cNvSpPr txBox="1"/>
          <p:nvPr>
            <p:ph type="title"/>
          </p:nvPr>
        </p:nvSpPr>
        <p:spPr>
          <a:xfrm>
            <a:off x="443320" y="327040"/>
            <a:ext cx="7317000" cy="8574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861119"/>
              </a:buClr>
              <a:buSzPts val="2800"/>
              <a:buFont typeface="Arial"/>
              <a:buNone/>
            </a:pPr>
            <a:r>
              <a:rPr lang="en-US"/>
              <a:t>Problem Statement</a:t>
            </a:r>
            <a:endParaRPr/>
          </a:p>
        </p:txBody>
      </p:sp>
      <p:sp>
        <p:nvSpPr>
          <p:cNvPr id="55" name="Google Shape;55;p9"/>
          <p:cNvSpPr txBox="1"/>
          <p:nvPr>
            <p:ph idx="1" type="body"/>
          </p:nvPr>
        </p:nvSpPr>
        <p:spPr>
          <a:xfrm>
            <a:off x="386719" y="1303788"/>
            <a:ext cx="8543400" cy="3288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When diabetic patients sleep their blood sugar levels can drop and result in </a:t>
            </a:r>
            <a:r>
              <a:rPr lang="en-US" sz="1100">
                <a:solidFill>
                  <a:schemeClr val="dk1"/>
                </a:solidFill>
              </a:rPr>
              <a:t>hypoglycemic</a:t>
            </a:r>
            <a:r>
              <a:rPr lang="en-US" sz="1100">
                <a:solidFill>
                  <a:schemeClr val="dk1"/>
                </a:solidFill>
              </a:rPr>
              <a:t> events, if the patient is unable to wake these events can go untreated and result in coma and even death. </a:t>
            </a:r>
            <a:endParaRPr b="1"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lang="en-US" sz="1100">
                <a:solidFill>
                  <a:schemeClr val="dk1"/>
                </a:solidFill>
              </a:rPr>
              <a:t>(Source: </a:t>
            </a:r>
            <a:r>
              <a:rPr i="1" lang="en-US" sz="1000">
                <a:solidFill>
                  <a:schemeClr val="dk1"/>
                </a:solidFill>
                <a:highlight>
                  <a:srgbClr val="FFFFFF"/>
                </a:highlight>
              </a:rPr>
              <a:t>Unger J:</a:t>
            </a:r>
            <a:r>
              <a:rPr lang="en-US" sz="1000">
                <a:solidFill>
                  <a:schemeClr val="dk1"/>
                </a:solidFill>
                <a:highlight>
                  <a:srgbClr val="FFFFFF"/>
                </a:highlight>
              </a:rPr>
              <a:t> Diabetes Management in Primary Care. </a:t>
            </a:r>
            <a:r>
              <a:rPr i="1" lang="en-US" sz="1000">
                <a:solidFill>
                  <a:schemeClr val="dk1"/>
                </a:solidFill>
                <a:highlight>
                  <a:srgbClr val="FFFFFF"/>
                </a:highlight>
              </a:rPr>
              <a:t>2nd ed. Philadelphia, Pa., Lippincott, Williams, and Wilkins, 2012</a:t>
            </a:r>
            <a:r>
              <a:rPr lang="en-US" sz="1000">
                <a:solidFill>
                  <a:schemeClr val="dk1"/>
                </a:solidFill>
                <a:highlight>
                  <a:srgbClr val="FFFFFF"/>
                </a:highlight>
              </a:rPr>
              <a: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2400"/>
          </a:p>
        </p:txBody>
      </p:sp>
      <p:pic>
        <p:nvPicPr>
          <p:cNvPr id="56" name="Google Shape;56;p9"/>
          <p:cNvPicPr preferRelativeResize="0"/>
          <p:nvPr/>
        </p:nvPicPr>
        <p:blipFill>
          <a:blip r:embed="rId3">
            <a:alphaModFix/>
          </a:blip>
          <a:stretch>
            <a:fillRect/>
          </a:stretch>
        </p:blipFill>
        <p:spPr>
          <a:xfrm>
            <a:off x="1137300" y="2039950"/>
            <a:ext cx="6869402" cy="2753125"/>
          </a:xfrm>
          <a:prstGeom prst="rect">
            <a:avLst/>
          </a:prstGeom>
          <a:noFill/>
          <a:ln>
            <a:noFill/>
          </a:ln>
        </p:spPr>
      </p:pic>
      <p:sp>
        <p:nvSpPr>
          <p:cNvPr id="57" name="Google Shape;57;p9"/>
          <p:cNvSpPr txBox="1"/>
          <p:nvPr/>
        </p:nvSpPr>
        <p:spPr>
          <a:xfrm>
            <a:off x="2524125" y="1817700"/>
            <a:ext cx="4341900" cy="30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1100">
                <a:solidFill>
                  <a:schemeClr val="dk1"/>
                </a:solidFill>
              </a:rPr>
              <a:t>Blood Sugar levels in a Type 1 Diabetes Patient Over Time</a:t>
            </a:r>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7"/>
          <p:cNvSpPr/>
          <p:nvPr/>
        </p:nvSpPr>
        <p:spPr>
          <a:xfrm>
            <a:off x="-60275" y="0"/>
            <a:ext cx="9144000" cy="5143500"/>
          </a:xfrm>
          <a:prstGeom prst="rect">
            <a:avLst/>
          </a:prstGeom>
          <a:solidFill>
            <a:srgbClr val="5C0D1C">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UMAwordmark_wtag_white.png" id="220" name="Google Shape;220;p27"/>
          <p:cNvPicPr preferRelativeResize="0"/>
          <p:nvPr/>
        </p:nvPicPr>
        <p:blipFill rotWithShape="1">
          <a:blip r:embed="rId3">
            <a:alphaModFix/>
          </a:blip>
          <a:srcRect b="0" l="0" r="0" t="0"/>
          <a:stretch/>
        </p:blipFill>
        <p:spPr>
          <a:xfrm>
            <a:off x="3385328" y="2282003"/>
            <a:ext cx="2125517" cy="423135"/>
          </a:xfrm>
          <a:prstGeom prst="rect">
            <a:avLst/>
          </a:prstGeom>
          <a:noFill/>
          <a:ln>
            <a:noFill/>
          </a:ln>
        </p:spPr>
      </p:pic>
      <p:sp>
        <p:nvSpPr>
          <p:cNvPr id="221" name="Google Shape;221;p27"/>
          <p:cNvSpPr txBox="1"/>
          <p:nvPr/>
        </p:nvSpPr>
        <p:spPr>
          <a:xfrm>
            <a:off x="3204950" y="3185475"/>
            <a:ext cx="4432500" cy="7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400">
                <a:solidFill>
                  <a:srgbClr val="FFFFFF"/>
                </a:solidFill>
              </a:rPr>
              <a:t>Demo Time</a:t>
            </a:r>
            <a:endParaRPr sz="3400">
              <a:solidFill>
                <a:srgbClr val="FFFFFF"/>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0"/>
          <p:cNvSpPr txBox="1"/>
          <p:nvPr>
            <p:ph type="title"/>
          </p:nvPr>
        </p:nvSpPr>
        <p:spPr>
          <a:xfrm>
            <a:off x="443320" y="327040"/>
            <a:ext cx="7317000" cy="8574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861119"/>
              </a:buClr>
              <a:buSzPts val="2800"/>
              <a:buFont typeface="Arial"/>
              <a:buNone/>
            </a:pPr>
            <a:r>
              <a:rPr lang="en-US"/>
              <a:t>System Specifications</a:t>
            </a:r>
            <a:endParaRPr/>
          </a:p>
        </p:txBody>
      </p:sp>
      <p:sp>
        <p:nvSpPr>
          <p:cNvPr id="64" name="Google Shape;64;p10"/>
          <p:cNvSpPr txBox="1"/>
          <p:nvPr>
            <p:ph idx="1" type="body"/>
          </p:nvPr>
        </p:nvSpPr>
        <p:spPr>
          <a:xfrm>
            <a:off x="386723" y="1303800"/>
            <a:ext cx="6044400" cy="3288300"/>
          </a:xfrm>
          <a:prstGeom prst="rect">
            <a:avLst/>
          </a:prstGeom>
          <a:noFill/>
          <a:ln>
            <a:noFill/>
          </a:ln>
        </p:spPr>
        <p:txBody>
          <a:bodyPr anchorCtr="0" anchor="t" bIns="45700" lIns="91425" spcFirstLastPara="1" rIns="91425" wrap="square" tIns="45700">
            <a:noAutofit/>
          </a:bodyPr>
          <a:lstStyle/>
          <a:p>
            <a:pPr indent="-239712" lvl="0" marL="228600" rtl="0" algn="l">
              <a:lnSpc>
                <a:spcPct val="115000"/>
              </a:lnSpc>
              <a:spcBef>
                <a:spcPts val="0"/>
              </a:spcBef>
              <a:spcAft>
                <a:spcPts val="0"/>
              </a:spcAft>
              <a:buClr>
                <a:schemeClr val="accent1"/>
              </a:buClr>
              <a:buSzPts val="2200"/>
              <a:buFont typeface="Arial"/>
              <a:buChar char="•"/>
            </a:pPr>
            <a:r>
              <a:rPr lang="en-US" sz="1300">
                <a:solidFill>
                  <a:schemeClr val="dk1"/>
                </a:solidFill>
              </a:rPr>
              <a:t>Sense in range 8-12 Hz</a:t>
            </a:r>
            <a:endParaRPr sz="1300">
              <a:solidFill>
                <a:schemeClr val="dk1"/>
              </a:solidFill>
            </a:endParaRPr>
          </a:p>
          <a:p>
            <a:pPr indent="-239712" lvl="0" marL="228600" rtl="0" algn="l">
              <a:lnSpc>
                <a:spcPct val="115000"/>
              </a:lnSpc>
              <a:spcBef>
                <a:spcPts val="0"/>
              </a:spcBef>
              <a:spcAft>
                <a:spcPts val="0"/>
              </a:spcAft>
              <a:buClr>
                <a:schemeClr val="accent1"/>
              </a:buClr>
              <a:buSzPts val="2200"/>
              <a:buFont typeface="Arial"/>
              <a:buChar char="•"/>
            </a:pPr>
            <a:r>
              <a:rPr lang="en-US" sz="1300">
                <a:solidFill>
                  <a:schemeClr val="dk1"/>
                </a:solidFill>
              </a:rPr>
              <a:t>Have an alarm go off when threshold met for 15 seconds</a:t>
            </a:r>
            <a:endParaRPr sz="1300">
              <a:solidFill>
                <a:schemeClr val="dk1"/>
              </a:solidFill>
            </a:endParaRPr>
          </a:p>
          <a:p>
            <a:pPr indent="-239712" lvl="0" marL="228600" rtl="0" algn="l">
              <a:lnSpc>
                <a:spcPct val="115000"/>
              </a:lnSpc>
              <a:spcBef>
                <a:spcPts val="0"/>
              </a:spcBef>
              <a:spcAft>
                <a:spcPts val="0"/>
              </a:spcAft>
              <a:buClr>
                <a:schemeClr val="accent1"/>
              </a:buClr>
              <a:buSzPts val="2200"/>
              <a:buFont typeface="Arial"/>
              <a:buChar char="•"/>
            </a:pPr>
            <a:r>
              <a:rPr lang="en-US" sz="1300">
                <a:solidFill>
                  <a:schemeClr val="dk1"/>
                </a:solidFill>
              </a:rPr>
              <a:t>Send a message to someone if the event is occurring and alarm has not been disabled within 24 seconds</a:t>
            </a:r>
            <a:endParaRPr sz="1300">
              <a:solidFill>
                <a:schemeClr val="dk1"/>
              </a:solidFill>
            </a:endParaRPr>
          </a:p>
          <a:p>
            <a:pPr indent="-239712" lvl="0" marL="228600" rtl="0" algn="l">
              <a:lnSpc>
                <a:spcPct val="115000"/>
              </a:lnSpc>
              <a:spcBef>
                <a:spcPts val="0"/>
              </a:spcBef>
              <a:spcAft>
                <a:spcPts val="0"/>
              </a:spcAft>
              <a:buClr>
                <a:schemeClr val="accent1"/>
              </a:buClr>
              <a:buSzPts val="2200"/>
              <a:buFont typeface="Arial"/>
              <a:buChar char="•"/>
            </a:pPr>
            <a:r>
              <a:rPr lang="en-US" sz="1300">
                <a:solidFill>
                  <a:schemeClr val="dk1"/>
                </a:solidFill>
              </a:rPr>
              <a:t>Wearable and comfortable wrist strap</a:t>
            </a:r>
            <a:endParaRPr sz="1300">
              <a:solidFill>
                <a:schemeClr val="dk1"/>
              </a:solidFill>
            </a:endParaRPr>
          </a:p>
          <a:p>
            <a:pPr indent="-239712" lvl="0" marL="228600" rtl="0" algn="l">
              <a:lnSpc>
                <a:spcPct val="115000"/>
              </a:lnSpc>
              <a:spcBef>
                <a:spcPts val="0"/>
              </a:spcBef>
              <a:spcAft>
                <a:spcPts val="0"/>
              </a:spcAft>
              <a:buClr>
                <a:schemeClr val="accent1"/>
              </a:buClr>
              <a:buSzPts val="2200"/>
              <a:buFont typeface="Arial"/>
              <a:buChar char="•"/>
            </a:pPr>
            <a:r>
              <a:rPr lang="en-US" sz="1300">
                <a:solidFill>
                  <a:schemeClr val="dk1"/>
                </a:solidFill>
              </a:rPr>
              <a:t>Our SDP budget is the limit to the price of our solution ($500)</a:t>
            </a:r>
            <a:endParaRPr sz="1300">
              <a:solidFill>
                <a:schemeClr val="dk1"/>
              </a:solidFill>
            </a:endParaRPr>
          </a:p>
          <a:p>
            <a:pPr indent="-239712" lvl="0" marL="228600" rtl="0" algn="l">
              <a:lnSpc>
                <a:spcPct val="115000"/>
              </a:lnSpc>
              <a:spcBef>
                <a:spcPts val="0"/>
              </a:spcBef>
              <a:spcAft>
                <a:spcPts val="0"/>
              </a:spcAft>
              <a:buClr>
                <a:schemeClr val="accent1"/>
              </a:buClr>
              <a:buSzPts val="2200"/>
              <a:buFont typeface="Arial"/>
              <a:buChar char="•"/>
            </a:pPr>
            <a:r>
              <a:rPr lang="en-US" sz="1300">
                <a:solidFill>
                  <a:schemeClr val="dk1"/>
                </a:solidFill>
              </a:rPr>
              <a:t>Multiple day battery life</a:t>
            </a:r>
            <a:endParaRPr b="0" i="0" sz="1800" u="none" cap="none" strike="noStrike">
              <a:solidFill>
                <a:srgbClr val="000000"/>
              </a:solidFill>
              <a:latin typeface="Arial"/>
              <a:ea typeface="Arial"/>
              <a:cs typeface="Arial"/>
              <a:sym typeface="Arial"/>
            </a:endParaRPr>
          </a:p>
          <a:p>
            <a:pPr indent="-100012" lvl="0" marL="228600" marR="0" rtl="0" algn="l">
              <a:spcBef>
                <a:spcPts val="900"/>
              </a:spcBef>
              <a:spcAft>
                <a:spcPts val="0"/>
              </a:spcAft>
              <a:buClr>
                <a:schemeClr val="accent1"/>
              </a:buClr>
              <a:buSzPts val="2000"/>
              <a:buFont typeface="Arial"/>
              <a:buNone/>
            </a:pPr>
            <a:r>
              <a:t/>
            </a:r>
            <a:endParaRPr sz="2000">
              <a:solidFill>
                <a:srgbClr val="000000"/>
              </a:solidFill>
              <a:latin typeface="Arial"/>
              <a:ea typeface="Arial"/>
              <a:cs typeface="Arial"/>
              <a:sym typeface="Aria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1"/>
          <p:cNvPicPr preferRelativeResize="0"/>
          <p:nvPr/>
        </p:nvPicPr>
        <p:blipFill rotWithShape="1">
          <a:blip r:embed="rId3">
            <a:alphaModFix/>
          </a:blip>
          <a:srcRect b="5744" l="24050" r="29734" t="7877"/>
          <a:stretch/>
        </p:blipFill>
        <p:spPr>
          <a:xfrm rot="-5400000">
            <a:off x="2664514" y="-1492788"/>
            <a:ext cx="3418775" cy="8519900"/>
          </a:xfrm>
          <a:prstGeom prst="rect">
            <a:avLst/>
          </a:prstGeom>
          <a:noFill/>
          <a:ln>
            <a:noFill/>
          </a:ln>
        </p:spPr>
      </p:pic>
      <p:sp>
        <p:nvSpPr>
          <p:cNvPr id="71" name="Google Shape;71;p11"/>
          <p:cNvSpPr txBox="1"/>
          <p:nvPr>
            <p:ph type="title"/>
          </p:nvPr>
        </p:nvSpPr>
        <p:spPr>
          <a:xfrm>
            <a:off x="-5" y="196565"/>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Documentation of Final Design</a:t>
            </a:r>
            <a:endParaRPr/>
          </a:p>
        </p:txBody>
      </p:sp>
      <p:sp>
        <p:nvSpPr>
          <p:cNvPr id="72" name="Google Shape;72;p11"/>
          <p:cNvSpPr txBox="1"/>
          <p:nvPr>
            <p:ph idx="12" type="sldNum"/>
          </p:nvPr>
        </p:nvSpPr>
        <p:spPr>
          <a:xfrm>
            <a:off x="6077411" y="471142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73" name="Google Shape;73;p11"/>
          <p:cNvSpPr/>
          <p:nvPr/>
        </p:nvSpPr>
        <p:spPr>
          <a:xfrm>
            <a:off x="7166750" y="3429475"/>
            <a:ext cx="1313100" cy="568200"/>
          </a:xfrm>
          <a:prstGeom prst="roundRect">
            <a:avLst>
              <a:gd fmla="val 16667"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SWD Programmer</a:t>
            </a:r>
            <a:endParaRPr/>
          </a:p>
        </p:txBody>
      </p:sp>
      <p:sp>
        <p:nvSpPr>
          <p:cNvPr id="74" name="Google Shape;74;p11"/>
          <p:cNvSpPr/>
          <p:nvPr/>
        </p:nvSpPr>
        <p:spPr>
          <a:xfrm>
            <a:off x="212700" y="1332850"/>
            <a:ext cx="1421400" cy="274500"/>
          </a:xfrm>
          <a:prstGeom prst="roundRect">
            <a:avLst>
              <a:gd fmla="val 16667"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Accelerometer</a:t>
            </a:r>
            <a:endParaRPr/>
          </a:p>
        </p:txBody>
      </p:sp>
      <p:sp>
        <p:nvSpPr>
          <p:cNvPr id="75" name="Google Shape;75;p11"/>
          <p:cNvSpPr/>
          <p:nvPr/>
        </p:nvSpPr>
        <p:spPr>
          <a:xfrm>
            <a:off x="2079475" y="2032425"/>
            <a:ext cx="923400" cy="322500"/>
          </a:xfrm>
          <a:prstGeom prst="roundRect">
            <a:avLst>
              <a:gd fmla="val 16667"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Speaker</a:t>
            </a:r>
            <a:endParaRPr/>
          </a:p>
        </p:txBody>
      </p:sp>
      <p:sp>
        <p:nvSpPr>
          <p:cNvPr id="76" name="Google Shape;76;p11"/>
          <p:cNvSpPr/>
          <p:nvPr/>
        </p:nvSpPr>
        <p:spPr>
          <a:xfrm>
            <a:off x="6419725" y="2593763"/>
            <a:ext cx="923400" cy="274500"/>
          </a:xfrm>
          <a:prstGeom prst="roundRect">
            <a:avLst>
              <a:gd fmla="val 16667"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BLE chip</a:t>
            </a:r>
            <a:endParaRPr/>
          </a:p>
        </p:txBody>
      </p:sp>
      <p:cxnSp>
        <p:nvCxnSpPr>
          <p:cNvPr id="77" name="Google Shape;77;p11"/>
          <p:cNvCxnSpPr/>
          <p:nvPr/>
        </p:nvCxnSpPr>
        <p:spPr>
          <a:xfrm flipH="1">
            <a:off x="5943025" y="2704463"/>
            <a:ext cx="476700" cy="125400"/>
          </a:xfrm>
          <a:prstGeom prst="straightConnector1">
            <a:avLst/>
          </a:prstGeom>
          <a:noFill/>
          <a:ln cap="flat" cmpd="sng" w="9525">
            <a:solidFill>
              <a:srgbClr val="0000FF"/>
            </a:solidFill>
            <a:prstDash val="solid"/>
            <a:round/>
            <a:headEnd len="med" w="med" type="none"/>
            <a:tailEnd len="med" w="med" type="triangle"/>
          </a:ln>
        </p:spPr>
      </p:cxnSp>
      <p:cxnSp>
        <p:nvCxnSpPr>
          <p:cNvPr id="78" name="Google Shape;78;p11"/>
          <p:cNvCxnSpPr>
            <a:stCxn id="73" idx="1"/>
          </p:cNvCxnSpPr>
          <p:nvPr/>
        </p:nvCxnSpPr>
        <p:spPr>
          <a:xfrm rot="10800000">
            <a:off x="6784850" y="3523375"/>
            <a:ext cx="381900" cy="190200"/>
          </a:xfrm>
          <a:prstGeom prst="straightConnector1">
            <a:avLst/>
          </a:prstGeom>
          <a:noFill/>
          <a:ln cap="flat" cmpd="sng" w="9525">
            <a:solidFill>
              <a:srgbClr val="0000FF"/>
            </a:solidFill>
            <a:prstDash val="solid"/>
            <a:round/>
            <a:headEnd len="med" w="med" type="none"/>
            <a:tailEnd len="med" w="med" type="triangle"/>
          </a:ln>
        </p:spPr>
      </p:cxnSp>
      <p:cxnSp>
        <p:nvCxnSpPr>
          <p:cNvPr id="79" name="Google Shape;79;p11"/>
          <p:cNvCxnSpPr>
            <a:stCxn id="74" idx="2"/>
          </p:cNvCxnSpPr>
          <p:nvPr/>
        </p:nvCxnSpPr>
        <p:spPr>
          <a:xfrm flipH="1">
            <a:off x="778200" y="1607350"/>
            <a:ext cx="145200" cy="352500"/>
          </a:xfrm>
          <a:prstGeom prst="straightConnector1">
            <a:avLst/>
          </a:prstGeom>
          <a:noFill/>
          <a:ln cap="flat" cmpd="sng" w="9525">
            <a:solidFill>
              <a:srgbClr val="0000FF"/>
            </a:solidFill>
            <a:prstDash val="solid"/>
            <a:round/>
            <a:headEnd len="med" w="med" type="none"/>
            <a:tailEnd len="med" w="med" type="triangle"/>
          </a:ln>
        </p:spPr>
      </p:cxnSp>
      <p:sp>
        <p:nvSpPr>
          <p:cNvPr id="80" name="Google Shape;80;p11"/>
          <p:cNvSpPr/>
          <p:nvPr/>
        </p:nvSpPr>
        <p:spPr>
          <a:xfrm>
            <a:off x="1634100" y="3040050"/>
            <a:ext cx="1528800" cy="637200"/>
          </a:xfrm>
          <a:prstGeom prst="roundRect">
            <a:avLst>
              <a:gd fmla="val 16667" name="adj"/>
            </a:avLst>
          </a:prstGeom>
          <a:solidFill>
            <a:srgbClr val="FFFF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Button to lower the alarm and reset system</a:t>
            </a:r>
            <a:endParaRPr/>
          </a:p>
        </p:txBody>
      </p:sp>
      <p:cxnSp>
        <p:nvCxnSpPr>
          <p:cNvPr id="81" name="Google Shape;81;p11"/>
          <p:cNvCxnSpPr>
            <a:stCxn id="80" idx="3"/>
          </p:cNvCxnSpPr>
          <p:nvPr/>
        </p:nvCxnSpPr>
        <p:spPr>
          <a:xfrm flipH="1" rot="10800000">
            <a:off x="3162900" y="2808750"/>
            <a:ext cx="742500" cy="549900"/>
          </a:xfrm>
          <a:prstGeom prst="straightConnector1">
            <a:avLst/>
          </a:prstGeom>
          <a:noFill/>
          <a:ln cap="flat" cmpd="sng" w="9525">
            <a:solidFill>
              <a:srgbClr val="0000FF"/>
            </a:solidFill>
            <a:prstDash val="solid"/>
            <a:round/>
            <a:headEnd len="med" w="med" type="none"/>
            <a:tailEnd len="med" w="med" type="triangle"/>
          </a:ln>
        </p:spPr>
      </p:cxnSp>
      <p:cxnSp>
        <p:nvCxnSpPr>
          <p:cNvPr id="82" name="Google Shape;82;p11"/>
          <p:cNvCxnSpPr>
            <a:stCxn id="75" idx="3"/>
          </p:cNvCxnSpPr>
          <p:nvPr/>
        </p:nvCxnSpPr>
        <p:spPr>
          <a:xfrm>
            <a:off x="3002875" y="2193675"/>
            <a:ext cx="471000" cy="105900"/>
          </a:xfrm>
          <a:prstGeom prst="straightConnector1">
            <a:avLst/>
          </a:prstGeom>
          <a:noFill/>
          <a:ln cap="flat" cmpd="sng" w="9525">
            <a:solidFill>
              <a:srgbClr val="0000FF"/>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2"/>
          <p:cNvSpPr txBox="1"/>
          <p:nvPr>
            <p:ph type="title"/>
          </p:nvPr>
        </p:nvSpPr>
        <p:spPr>
          <a:xfrm>
            <a:off x="67776" y="77675"/>
            <a:ext cx="4153200" cy="5352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861119"/>
              </a:buClr>
              <a:buSzPts val="2800"/>
              <a:buFont typeface="Arial"/>
              <a:buNone/>
            </a:pPr>
            <a:r>
              <a:rPr lang="en-US"/>
              <a:t>Updated Overall Design</a:t>
            </a:r>
            <a:endParaRPr/>
          </a:p>
        </p:txBody>
      </p:sp>
      <p:pic>
        <p:nvPicPr>
          <p:cNvPr id="89" name="Google Shape;89;p12"/>
          <p:cNvPicPr preferRelativeResize="0"/>
          <p:nvPr/>
        </p:nvPicPr>
        <p:blipFill>
          <a:blip r:embed="rId3">
            <a:alphaModFix/>
          </a:blip>
          <a:stretch>
            <a:fillRect/>
          </a:stretch>
        </p:blipFill>
        <p:spPr>
          <a:xfrm>
            <a:off x="200775" y="652425"/>
            <a:ext cx="8292575" cy="4225824"/>
          </a:xfrm>
          <a:prstGeom prst="rect">
            <a:avLst/>
          </a:prstGeom>
          <a:noFill/>
          <a:ln>
            <a:noFill/>
          </a:ln>
        </p:spPr>
      </p:pic>
      <p:pic>
        <p:nvPicPr>
          <p:cNvPr id="90" name="Google Shape;90;p12"/>
          <p:cNvPicPr preferRelativeResize="0"/>
          <p:nvPr/>
        </p:nvPicPr>
        <p:blipFill>
          <a:blip r:embed="rId4">
            <a:alphaModFix/>
          </a:blip>
          <a:stretch>
            <a:fillRect/>
          </a:stretch>
        </p:blipFill>
        <p:spPr>
          <a:xfrm>
            <a:off x="7283550" y="2034650"/>
            <a:ext cx="1609650" cy="119785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3"/>
          <p:cNvSpPr txBox="1"/>
          <p:nvPr>
            <p:ph type="title"/>
          </p:nvPr>
        </p:nvSpPr>
        <p:spPr>
          <a:xfrm>
            <a:off x="34075" y="-137877"/>
            <a:ext cx="7317000" cy="6486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861119"/>
              </a:buClr>
              <a:buSzPts val="2800"/>
              <a:buFont typeface="Arial"/>
              <a:buNone/>
            </a:pPr>
            <a:r>
              <a:rPr lang="en-US"/>
              <a:t>Updated Signal Processing </a:t>
            </a:r>
            <a:endParaRPr/>
          </a:p>
        </p:txBody>
      </p:sp>
      <p:pic>
        <p:nvPicPr>
          <p:cNvPr id="97" name="Google Shape;97;p13"/>
          <p:cNvPicPr preferRelativeResize="0"/>
          <p:nvPr/>
        </p:nvPicPr>
        <p:blipFill>
          <a:blip r:embed="rId3">
            <a:alphaModFix/>
          </a:blip>
          <a:stretch>
            <a:fillRect/>
          </a:stretch>
        </p:blipFill>
        <p:spPr>
          <a:xfrm>
            <a:off x="34075" y="647000"/>
            <a:ext cx="8981675" cy="4222400"/>
          </a:xfrm>
          <a:prstGeom prst="rect">
            <a:avLst/>
          </a:prstGeom>
          <a:noFill/>
          <a:ln>
            <a:noFill/>
          </a:ln>
        </p:spPr>
      </p:pic>
      <p:sp>
        <p:nvSpPr>
          <p:cNvPr id="98" name="Google Shape;98;p13"/>
          <p:cNvSpPr/>
          <p:nvPr/>
        </p:nvSpPr>
        <p:spPr>
          <a:xfrm>
            <a:off x="1789975" y="2770350"/>
            <a:ext cx="1983600" cy="71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7270000" y="905875"/>
            <a:ext cx="1443300" cy="817500"/>
          </a:xfrm>
          <a:prstGeom prst="ellipse">
            <a:avLst/>
          </a:prstGeom>
          <a:solidFill>
            <a:schemeClr val="lt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txBox="1"/>
          <p:nvPr/>
        </p:nvSpPr>
        <p:spPr>
          <a:xfrm>
            <a:off x="7351075" y="881750"/>
            <a:ext cx="150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DTFT on each axis of the loaded box</a:t>
            </a:r>
            <a:endParaRPr/>
          </a:p>
        </p:txBody>
      </p:sp>
      <p:sp>
        <p:nvSpPr>
          <p:cNvPr id="101" name="Google Shape;101;p13"/>
          <p:cNvSpPr/>
          <p:nvPr/>
        </p:nvSpPr>
        <p:spPr>
          <a:xfrm>
            <a:off x="4595675" y="941450"/>
            <a:ext cx="1232400" cy="71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txBox="1"/>
          <p:nvPr/>
        </p:nvSpPr>
        <p:spPr>
          <a:xfrm>
            <a:off x="1642825" y="2818500"/>
            <a:ext cx="227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Count events in a sliding window of 3 blocks </a:t>
            </a:r>
            <a:endParaRPr/>
          </a:p>
        </p:txBody>
      </p:sp>
      <p:sp>
        <p:nvSpPr>
          <p:cNvPr id="103" name="Google Shape;103;p13"/>
          <p:cNvSpPr txBox="1"/>
          <p:nvPr/>
        </p:nvSpPr>
        <p:spPr>
          <a:xfrm>
            <a:off x="4505375" y="791275"/>
            <a:ext cx="1322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Collect X Y &amp; Z Until 1024 Value Block FIlled</a:t>
            </a:r>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4"/>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0" name="Google Shape;110;p14"/>
          <p:cNvPicPr preferRelativeResize="0"/>
          <p:nvPr/>
        </p:nvPicPr>
        <p:blipFill>
          <a:blip r:embed="rId3">
            <a:alphaModFix/>
          </a:blip>
          <a:stretch>
            <a:fillRect/>
          </a:stretch>
        </p:blipFill>
        <p:spPr>
          <a:xfrm>
            <a:off x="0" y="551850"/>
            <a:ext cx="4403174" cy="2235675"/>
          </a:xfrm>
          <a:prstGeom prst="rect">
            <a:avLst/>
          </a:prstGeom>
          <a:noFill/>
          <a:ln>
            <a:noFill/>
          </a:ln>
        </p:spPr>
      </p:pic>
      <p:pic>
        <p:nvPicPr>
          <p:cNvPr id="111" name="Google Shape;111;p14"/>
          <p:cNvPicPr preferRelativeResize="0"/>
          <p:nvPr/>
        </p:nvPicPr>
        <p:blipFill>
          <a:blip r:embed="rId4">
            <a:alphaModFix/>
          </a:blip>
          <a:stretch>
            <a:fillRect/>
          </a:stretch>
        </p:blipFill>
        <p:spPr>
          <a:xfrm>
            <a:off x="4403175" y="551850"/>
            <a:ext cx="4740826" cy="2235675"/>
          </a:xfrm>
          <a:prstGeom prst="rect">
            <a:avLst/>
          </a:prstGeom>
          <a:noFill/>
          <a:ln>
            <a:noFill/>
          </a:ln>
        </p:spPr>
      </p:pic>
      <p:pic>
        <p:nvPicPr>
          <p:cNvPr id="112" name="Google Shape;112;p14"/>
          <p:cNvPicPr preferRelativeResize="0"/>
          <p:nvPr/>
        </p:nvPicPr>
        <p:blipFill>
          <a:blip r:embed="rId5">
            <a:alphaModFix/>
          </a:blip>
          <a:stretch>
            <a:fillRect/>
          </a:stretch>
        </p:blipFill>
        <p:spPr>
          <a:xfrm>
            <a:off x="0" y="2787525"/>
            <a:ext cx="4403174" cy="2175350"/>
          </a:xfrm>
          <a:prstGeom prst="rect">
            <a:avLst/>
          </a:prstGeom>
          <a:noFill/>
          <a:ln>
            <a:noFill/>
          </a:ln>
        </p:spPr>
      </p:pic>
      <p:pic>
        <p:nvPicPr>
          <p:cNvPr id="113" name="Google Shape;113;p14"/>
          <p:cNvPicPr preferRelativeResize="0"/>
          <p:nvPr/>
        </p:nvPicPr>
        <p:blipFill>
          <a:blip r:embed="rId6">
            <a:alphaModFix/>
          </a:blip>
          <a:stretch>
            <a:fillRect/>
          </a:stretch>
        </p:blipFill>
        <p:spPr>
          <a:xfrm>
            <a:off x="4403175" y="2787525"/>
            <a:ext cx="4740826" cy="2175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5"/>
          <p:cNvSpPr txBox="1"/>
          <p:nvPr>
            <p:ph type="title"/>
          </p:nvPr>
        </p:nvSpPr>
        <p:spPr>
          <a:xfrm>
            <a:off x="196900" y="-265650"/>
            <a:ext cx="7680900" cy="8574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Clr>
                <a:srgbClr val="861119"/>
              </a:buClr>
              <a:buSzPts val="2800"/>
              <a:buFont typeface="Arial"/>
              <a:buNone/>
            </a:pPr>
            <a:r>
              <a:rPr lang="en-US" sz="2500"/>
              <a:t>Updated </a:t>
            </a:r>
            <a:r>
              <a:rPr lang="en-US" sz="2500"/>
              <a:t>Hardware Design</a:t>
            </a:r>
            <a:endParaRPr b="1" i="0" sz="2500" u="none" cap="none" strike="noStrike">
              <a:solidFill>
                <a:srgbClr val="861119"/>
              </a:solidFill>
              <a:latin typeface="Arial"/>
              <a:ea typeface="Arial"/>
              <a:cs typeface="Arial"/>
              <a:sym typeface="Arial"/>
            </a:endParaRPr>
          </a:p>
        </p:txBody>
      </p:sp>
      <p:sp>
        <p:nvSpPr>
          <p:cNvPr id="120" name="Google Shape;120;p15"/>
          <p:cNvSpPr/>
          <p:nvPr/>
        </p:nvSpPr>
        <p:spPr>
          <a:xfrm>
            <a:off x="148725" y="1409275"/>
            <a:ext cx="329100" cy="22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p:nvPr/>
        </p:nvSpPr>
        <p:spPr>
          <a:xfrm>
            <a:off x="79625" y="1616350"/>
            <a:ext cx="469800" cy="22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2" name="Google Shape;122;p15"/>
          <p:cNvPicPr preferRelativeResize="0"/>
          <p:nvPr/>
        </p:nvPicPr>
        <p:blipFill>
          <a:blip r:embed="rId3">
            <a:alphaModFix/>
          </a:blip>
          <a:stretch>
            <a:fillRect/>
          </a:stretch>
        </p:blipFill>
        <p:spPr>
          <a:xfrm>
            <a:off x="90950" y="935350"/>
            <a:ext cx="8962076" cy="3272775"/>
          </a:xfrm>
          <a:prstGeom prst="rect">
            <a:avLst/>
          </a:prstGeom>
          <a:noFill/>
          <a:ln>
            <a:noFill/>
          </a:ln>
        </p:spPr>
      </p:pic>
      <p:sp>
        <p:nvSpPr>
          <p:cNvPr id="123" name="Google Shape;123;p15"/>
          <p:cNvSpPr txBox="1"/>
          <p:nvPr/>
        </p:nvSpPr>
        <p:spPr>
          <a:xfrm>
            <a:off x="7637750" y="2402400"/>
            <a:ext cx="6642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(HM-11)</a:t>
            </a:r>
            <a:endParaRPr sz="1000"/>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6"/>
          <p:cNvSpPr txBox="1"/>
          <p:nvPr>
            <p:ph type="title"/>
          </p:nvPr>
        </p:nvSpPr>
        <p:spPr>
          <a:xfrm>
            <a:off x="443320" y="327040"/>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Custom PCB</a:t>
            </a:r>
            <a:endParaRPr/>
          </a:p>
        </p:txBody>
      </p:sp>
      <p:sp>
        <p:nvSpPr>
          <p:cNvPr id="130" name="Google Shape;130;p16"/>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31" name="Google Shape;131;p16"/>
          <p:cNvSpPr txBox="1"/>
          <p:nvPr>
            <p:ph idx="1" type="body"/>
          </p:nvPr>
        </p:nvSpPr>
        <p:spPr>
          <a:xfrm>
            <a:off x="386725" y="1303800"/>
            <a:ext cx="4003200" cy="3288300"/>
          </a:xfrm>
          <a:prstGeom prst="rect">
            <a:avLst/>
          </a:prstGeom>
        </p:spPr>
        <p:txBody>
          <a:bodyPr anchorCtr="0" anchor="t" bIns="91425" lIns="91425" spcFirstLastPara="1" rIns="91425" wrap="square" tIns="91425">
            <a:noAutofit/>
          </a:bodyPr>
          <a:lstStyle/>
          <a:p>
            <a:pPr indent="-355600" lvl="0" marL="457200" rtl="0" algn="l">
              <a:spcBef>
                <a:spcPts val="900"/>
              </a:spcBef>
              <a:spcAft>
                <a:spcPts val="0"/>
              </a:spcAft>
              <a:buSzPts val="2000"/>
              <a:buChar char="•"/>
            </a:pPr>
            <a:r>
              <a:rPr lang="en-US"/>
              <a:t>Errors found during assembly</a:t>
            </a:r>
            <a:endParaRPr/>
          </a:p>
          <a:p>
            <a:pPr indent="-330200" lvl="1" marL="914400" rtl="0" algn="l">
              <a:spcBef>
                <a:spcPts val="0"/>
              </a:spcBef>
              <a:spcAft>
                <a:spcPts val="0"/>
              </a:spcAft>
              <a:buSzPts val="1600"/>
              <a:buChar char="–"/>
            </a:pPr>
            <a:r>
              <a:rPr lang="en-US"/>
              <a:t>unable to find workarounds for a variety of issues in design</a:t>
            </a:r>
            <a:endParaRPr/>
          </a:p>
          <a:p>
            <a:pPr indent="-330200" lvl="1" marL="914400" rtl="0" algn="l">
              <a:spcBef>
                <a:spcPts val="0"/>
              </a:spcBef>
              <a:spcAft>
                <a:spcPts val="0"/>
              </a:spcAft>
              <a:buSzPts val="1600"/>
              <a:buChar char="–"/>
            </a:pPr>
            <a:r>
              <a:rPr lang="en-US"/>
              <a:t>Had to redesign and order new boards</a:t>
            </a:r>
            <a:endParaRPr/>
          </a:p>
          <a:p>
            <a:pPr indent="-355600" lvl="0" marL="457200" rtl="0" algn="l">
              <a:spcBef>
                <a:spcPts val="0"/>
              </a:spcBef>
              <a:spcAft>
                <a:spcPts val="0"/>
              </a:spcAft>
              <a:buSzPts val="2000"/>
              <a:buChar char="•"/>
            </a:pPr>
            <a:r>
              <a:rPr lang="en-US"/>
              <a:t>Rigid board to show functionality</a:t>
            </a:r>
            <a:endParaRPr/>
          </a:p>
          <a:p>
            <a:pPr indent="-330200" lvl="1" marL="914400" rtl="0" algn="l">
              <a:spcBef>
                <a:spcPts val="0"/>
              </a:spcBef>
              <a:spcAft>
                <a:spcPts val="0"/>
              </a:spcAft>
              <a:buSzPts val="1600"/>
              <a:buChar char="–"/>
            </a:pPr>
            <a:r>
              <a:rPr lang="en-US"/>
              <a:t>Flex boards would not arrive in time</a:t>
            </a:r>
            <a:endParaRPr/>
          </a:p>
        </p:txBody>
      </p:sp>
      <p:pic>
        <p:nvPicPr>
          <p:cNvPr id="132" name="Google Shape;132;p16"/>
          <p:cNvPicPr preferRelativeResize="0"/>
          <p:nvPr/>
        </p:nvPicPr>
        <p:blipFill rotWithShape="1">
          <a:blip r:embed="rId3">
            <a:alphaModFix/>
          </a:blip>
          <a:srcRect b="26586" l="10369" r="19846" t="25921"/>
          <a:stretch/>
        </p:blipFill>
        <p:spPr>
          <a:xfrm rot="-5400000">
            <a:off x="5066537" y="142362"/>
            <a:ext cx="3289576" cy="4731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Plaza">
      <a:dk1>
        <a:srgbClr val="000000"/>
      </a:dk1>
      <a:lt1>
        <a:srgbClr val="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