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54BCC4-B2C0-493C-A569-DDA7D6CBCB7A}">
  <a:tblStyle styleId="{1D54BCC4-B2C0-493C-A569-DDA7D6CBCB7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linical.diabetesjournals.org/content/31/4/179.figures-only"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Team 2 CDR presentation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Starting Speaker - John</a:t>
            </a:r>
            <a:endParaRPr/>
          </a:p>
          <a:p>
            <a:pPr indent="0" lvl="0" marL="0" rtl="0" algn="l">
              <a:spcBef>
                <a:spcPts val="0"/>
              </a:spcBef>
              <a:spcAft>
                <a:spcPts val="0"/>
              </a:spcAft>
              <a:buNone/>
            </a:pPr>
            <a:r>
              <a:rPr lang="en-US"/>
              <a:t>Basic Intro</a:t>
            </a:r>
            <a:endParaRPr/>
          </a:p>
          <a:p>
            <a:pPr indent="-317500" lvl="0" marL="457200" rtl="0" algn="l">
              <a:spcBef>
                <a:spcPts val="0"/>
              </a:spcBef>
              <a:spcAft>
                <a:spcPts val="0"/>
              </a:spcAft>
              <a:buSzPts val="1400"/>
              <a:buChar char="●"/>
            </a:pPr>
            <a:r>
              <a:rPr lang="en-US"/>
              <a:t>Say “Hello, welcome to the comprehensive design review for team 2</a:t>
            </a:r>
            <a:endParaRPr/>
          </a:p>
          <a:p>
            <a:pPr indent="-317500" lvl="0" marL="457200" rtl="0" algn="l">
              <a:spcBef>
                <a:spcPts val="0"/>
              </a:spcBef>
              <a:spcAft>
                <a:spcPts val="0"/>
              </a:spcAft>
              <a:buSzPts val="1400"/>
              <a:buChar char="●"/>
            </a:pPr>
            <a:r>
              <a:rPr lang="en-US"/>
              <a:t>Each member introduces themselves, John, Adam, Connor, Mike</a:t>
            </a:r>
            <a:endParaRPr/>
          </a:p>
          <a:p>
            <a:pPr indent="-317500" lvl="0" marL="457200" rtl="0" algn="l">
              <a:spcBef>
                <a:spcPts val="0"/>
              </a:spcBef>
              <a:spcAft>
                <a:spcPts val="0"/>
              </a:spcAft>
              <a:buSzPts val="1400"/>
              <a:buChar char="●"/>
            </a:pPr>
            <a:r>
              <a:rPr lang="en-US"/>
              <a:t>John - “The name of our project is Shiver-Ring”   (TRANSITION after 1 second of hearing this)</a:t>
            </a:r>
            <a:endParaRPr/>
          </a:p>
        </p:txBody>
      </p:sp>
      <p:sp>
        <p:nvSpPr>
          <p:cNvPr id="42" name="Google Shape;4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b4ce1d60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b4ce1d60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Transition “ Now we will discuss our </a:t>
            </a:r>
            <a:r>
              <a:rPr lang="en-US"/>
              <a:t>circuit</a:t>
            </a:r>
            <a:r>
              <a:rPr lang="en-US"/>
              <a:t> and pcb progress”</a:t>
            </a:r>
            <a:endParaRPr/>
          </a:p>
        </p:txBody>
      </p:sp>
      <p:sp>
        <p:nvSpPr>
          <p:cNvPr id="133" name="Google Shape;133;gab4ce1d60b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541f16735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41f1673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Connor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have assumed the role of Altium Lead and my main responsibility was to finalize the circuit schematics as well as create the finalized circuit board (Seen above).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Responsible for schematics which will be expanded on in the following slides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Additionally I was responsible for compiling a complete list of parts and finding replacements for parts that have gone out of stock</a:t>
            </a:r>
            <a:endParaRPr/>
          </a:p>
          <a:p>
            <a:pPr indent="0" lvl="0" marL="0" rtl="0" algn="l">
              <a:spcBef>
                <a:spcPts val="0"/>
              </a:spcBef>
              <a:spcAft>
                <a:spcPts val="0"/>
              </a:spcAft>
              <a:buNone/>
            </a:pPr>
            <a:r>
              <a:rPr lang="en-US"/>
              <a:t>All but five parts were in stock and the missing components were assorted LED’s, Resistors, crystal, and notably the swd connector</a:t>
            </a:r>
            <a:endParaRPr/>
          </a:p>
          <a:p>
            <a:pPr indent="0" lvl="0" marL="0" rtl="0" algn="l">
              <a:spcBef>
                <a:spcPts val="0"/>
              </a:spcBef>
              <a:spcAft>
                <a:spcPts val="0"/>
              </a:spcAft>
              <a:buNone/>
            </a:pPr>
            <a:r>
              <a:rPr lang="en-US"/>
              <a:t>Suitable replacement parts have been ordered and are on their way</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US"/>
              <a:t>Lastly, an additional deliverable that I have been assisting with is the integration of the calendar feature into the Android app and I assisted with gathering shivering data however we have prioritized bluetooth functionality over the </a:t>
            </a:r>
            <a:r>
              <a:rPr lang="en-US"/>
              <a:t>calendar</a:t>
            </a:r>
            <a:r>
              <a:rPr lang="en-US"/>
              <a:t> at this time</a:t>
            </a:r>
            <a:endParaRPr/>
          </a:p>
        </p:txBody>
      </p:sp>
      <p:sp>
        <p:nvSpPr>
          <p:cNvPr id="144" name="Google Shape;144;g541f16735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cacc75d16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cacc75d1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ccacc75d16_0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b03446b6e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b03446b6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Shown is M4 microcontroller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Bluetooth/ flash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USB and battery terminal</a:t>
            </a:r>
            <a:endParaRPr/>
          </a:p>
        </p:txBody>
      </p:sp>
      <p:sp>
        <p:nvSpPr>
          <p:cNvPr id="163" name="Google Shape;163;gcb03446b6e_0_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cb03446b6e_1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cb03446b6e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Accelerometer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SWD connector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Charging controller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Speaker output</a:t>
            </a:r>
            <a:endParaRPr/>
          </a:p>
          <a:p>
            <a:pPr indent="0" lvl="0" marL="0" rtl="0" algn="l">
              <a:spcBef>
                <a:spcPts val="0"/>
              </a:spcBef>
              <a:spcAft>
                <a:spcPts val="0"/>
              </a:spcAft>
              <a:buNone/>
            </a:pPr>
            <a:r>
              <a:t/>
            </a:r>
            <a:endParaRPr/>
          </a:p>
        </p:txBody>
      </p:sp>
      <p:sp>
        <p:nvSpPr>
          <p:cNvPr id="173" name="Google Shape;173;gcb03446b6e_1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cb03446b6e_1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cb03446b6e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Finally this schematic shows the </a:t>
            </a:r>
            <a:r>
              <a:rPr lang="en-US"/>
              <a:t>interconnection</a:t>
            </a:r>
            <a:r>
              <a:rPr lang="en-US"/>
              <a:t> between the individual sheets and their components</a:t>
            </a:r>
            <a:endParaRPr/>
          </a:p>
        </p:txBody>
      </p:sp>
      <p:sp>
        <p:nvSpPr>
          <p:cNvPr id="184" name="Google Shape;184;gcb03446b6e_1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c7f1b6d84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c7f1b6d8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Adam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Transition - I will also be working on the embedded system prototype for the final design, and the </a:t>
            </a:r>
            <a:r>
              <a:rPr lang="en-US"/>
              <a:t>calibration</a:t>
            </a:r>
            <a:r>
              <a:rPr lang="en-US"/>
              <a:t> needed given the design and weight of the final prototype</a:t>
            </a:r>
            <a:endParaRPr/>
          </a:p>
        </p:txBody>
      </p:sp>
      <p:sp>
        <p:nvSpPr>
          <p:cNvPr id="192" name="Google Shape;192;gac7f1b6d84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ccacc75d16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ccacc75d1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Mike Reads.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Transition: “And now John will discuss our plan after CDR”</a:t>
            </a:r>
            <a:endParaRPr/>
          </a:p>
        </p:txBody>
      </p:sp>
      <p:sp>
        <p:nvSpPr>
          <p:cNvPr id="203" name="Google Shape;203;gccacc75d16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5e60c6c9d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35e60c6c9d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John</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Finally we will state our project estimated cost for next semester into CDR &amp; FPR</a:t>
            </a:r>
            <a:endParaRPr/>
          </a:p>
        </p:txBody>
      </p:sp>
      <p:sp>
        <p:nvSpPr>
          <p:cNvPr id="211" name="Google Shape;211;g35e60c6c9d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a25dd6c9b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a25dd6c9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Adam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Transition :” our estimated total is 210 dollars”</a:t>
            </a:r>
            <a:endParaRPr/>
          </a:p>
        </p:txBody>
      </p:sp>
      <p:sp>
        <p:nvSpPr>
          <p:cNvPr id="219" name="Google Shape;219;ga25dd6c9b9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985442db09_4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g985442db09_4_1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Mike reads problem statement (Just read it)</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a:r>
            <a:r>
              <a:rPr lang="en-US" sz="1100">
                <a:latin typeface="Arial"/>
                <a:ea typeface="Arial"/>
                <a:cs typeface="Arial"/>
                <a:sym typeface="Arial"/>
              </a:rPr>
              <a:t>Our goal is to create an alarm system that can alert a 3rd party via SMS messaging when the user is in a hypoglycemic episode. Using an accelerometer to measure the movements in the muscles in the hand, you can detect the frequency of movement that can indicate shivering, which is a symptom of hypoglycemia. As of 2021, the technology to detect hypoglycemia is both expensive and not very reliable, or it is invasive. Our system intends to be a non-invasive alternative to the current commercially available products. The currently available solutions use sensors based off of temperature and moisture, however we want to use the patients shivering as our trigger.”</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After finished reading wait 1 sec and next slide</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Info for the graphic:</a:t>
            </a:r>
            <a:endParaRPr/>
          </a:p>
          <a:p>
            <a:pPr indent="0" lvl="0" marL="0" marR="0" rtl="0" algn="l">
              <a:spcBef>
                <a:spcPts val="0"/>
              </a:spcBef>
              <a:spcAft>
                <a:spcPts val="0"/>
              </a:spcAft>
              <a:buNone/>
            </a:pPr>
            <a:r>
              <a:rPr lang="en-US" u="sng">
                <a:solidFill>
                  <a:schemeClr val="hlink"/>
                </a:solidFill>
                <a:hlinkClick r:id="rId2"/>
              </a:rPr>
              <a:t>https://clinical.diabetesjournals.org/content/31/4/179.figures-only</a:t>
            </a:r>
            <a:r>
              <a:rPr lang="en-US"/>
              <a:t> from the American Diabetes Association</a:t>
            </a:r>
            <a:endParaRPr/>
          </a:p>
          <a:p>
            <a:pPr indent="0" lvl="0" marL="0" marR="0" rtl="0" algn="l">
              <a:spcBef>
                <a:spcPts val="0"/>
              </a:spcBef>
              <a:spcAft>
                <a:spcPts val="0"/>
              </a:spcAft>
              <a:buNone/>
            </a:pPr>
            <a:r>
              <a:t/>
            </a:r>
            <a:endParaRPr/>
          </a:p>
        </p:txBody>
      </p:sp>
      <p:sp>
        <p:nvSpPr>
          <p:cNvPr id="52" name="Google Shape;52;g985442db09_4_10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5e60c6c9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35e60c6c9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Mike talks</a:t>
            </a:r>
            <a:endParaRPr/>
          </a:p>
          <a:p>
            <a:pPr indent="0" lvl="0" marL="0" marR="0" rtl="0" algn="l">
              <a:spcBef>
                <a:spcPts val="0"/>
              </a:spcBef>
              <a:spcAft>
                <a:spcPts val="0"/>
              </a:spcAft>
              <a:buNone/>
            </a:pPr>
            <a:r>
              <a:rPr lang="en-US"/>
              <a:t>Read the slide</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Clear explanation of what is short term( and what is long term management</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Short-Term: Scheduling meetings, including team and advisor meetings, and all external communications.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Long-term: Updates the Gantt chart based on estimates from the co-manager that covers short term needs.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Transition: “Now we will demonstrate our current prototype.”</a:t>
            </a:r>
            <a:endParaRPr/>
          </a:p>
          <a:p>
            <a:pPr indent="0" lvl="0" marL="0" marR="0" rtl="0" algn="l">
              <a:spcBef>
                <a:spcPts val="0"/>
              </a:spcBef>
              <a:spcAft>
                <a:spcPts val="0"/>
              </a:spcAft>
              <a:buNone/>
            </a:pPr>
            <a:r>
              <a:t/>
            </a:r>
            <a:endParaRPr/>
          </a:p>
        </p:txBody>
      </p:sp>
      <p:sp>
        <p:nvSpPr>
          <p:cNvPr id="226" name="Google Shape;226;g35e60c6c9d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Demo order:</a:t>
            </a:r>
            <a:endParaRPr/>
          </a:p>
          <a:p>
            <a:pPr indent="0" lvl="0" marL="0" rtl="0" algn="l">
              <a:spcBef>
                <a:spcPts val="0"/>
              </a:spcBef>
              <a:spcAft>
                <a:spcPts val="0"/>
              </a:spcAft>
              <a:buNone/>
            </a:pPr>
            <a:r>
              <a:rPr lang="en-US"/>
              <a:t>Adam</a:t>
            </a:r>
            <a:endParaRPr/>
          </a:p>
          <a:p>
            <a:pPr indent="0" lvl="0" marL="0" rtl="0" algn="l">
              <a:spcBef>
                <a:spcPts val="0"/>
              </a:spcBef>
              <a:spcAft>
                <a:spcPts val="0"/>
              </a:spcAft>
              <a:buNone/>
            </a:pPr>
            <a:r>
              <a:rPr lang="en-US"/>
              <a:t>Mike</a:t>
            </a:r>
            <a:endParaRPr/>
          </a:p>
          <a:p>
            <a:pPr indent="0" lvl="0" marL="0" rtl="0" algn="l">
              <a:spcBef>
                <a:spcPts val="0"/>
              </a:spcBef>
              <a:spcAft>
                <a:spcPts val="0"/>
              </a:spcAft>
              <a:buNone/>
            </a:pPr>
            <a:r>
              <a:rPr lang="en-US"/>
              <a:t>John</a:t>
            </a:r>
            <a:endParaRPr/>
          </a:p>
        </p:txBody>
      </p:sp>
      <p:sp>
        <p:nvSpPr>
          <p:cNvPr id="232" name="Google Shape;23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985442db09_4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g985442db09_4_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Connor reads slide ( each bullet, a bit of what each means/why it is a spec)</a:t>
            </a:r>
            <a:endParaRPr/>
          </a:p>
          <a:p>
            <a:pPr indent="0" lvl="0" marL="0" marR="0" rtl="0" algn="l">
              <a:spcBef>
                <a:spcPts val="0"/>
              </a:spcBef>
              <a:spcAft>
                <a:spcPts val="0"/>
              </a:spcAft>
              <a:buNone/>
            </a:pPr>
            <a:r>
              <a:rPr lang="en-US"/>
              <a:t>Green is currently satisfied</a:t>
            </a:r>
            <a:endParaRPr/>
          </a:p>
          <a:p>
            <a:pPr indent="0" lvl="0" marL="0" marR="0" rtl="0" algn="l">
              <a:spcBef>
                <a:spcPts val="0"/>
              </a:spcBef>
              <a:spcAft>
                <a:spcPts val="0"/>
              </a:spcAft>
              <a:buNone/>
            </a:pPr>
            <a:r>
              <a:rPr lang="en-US"/>
              <a:t>Yellow is satisfied by FPR</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TRANSITION READ THIS FIRST - In order to properly sense the patients shivering we have found that these specifications must be followed.</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Reasons why</a:t>
            </a:r>
            <a:endParaRPr/>
          </a:p>
          <a:p>
            <a:pPr indent="-317500" lvl="0" marL="457200" marR="0" rtl="0" algn="l">
              <a:spcBef>
                <a:spcPts val="0"/>
              </a:spcBef>
              <a:spcAft>
                <a:spcPts val="0"/>
              </a:spcAft>
              <a:buSzPts val="1400"/>
              <a:buChar char="●"/>
            </a:pPr>
            <a:r>
              <a:rPr lang="en-US"/>
              <a:t>From multiple research papers on post-operation shivering and cold temperature based shivering</a:t>
            </a:r>
            <a:endParaRPr/>
          </a:p>
          <a:p>
            <a:pPr indent="-317500" lvl="0" marL="457200" marR="0" rtl="0" algn="l">
              <a:spcBef>
                <a:spcPts val="0"/>
              </a:spcBef>
              <a:spcAft>
                <a:spcPts val="0"/>
              </a:spcAft>
              <a:buSzPts val="1400"/>
              <a:buChar char="●"/>
            </a:pPr>
            <a:r>
              <a:rPr lang="en-US"/>
              <a:t>Similar to </a:t>
            </a:r>
            <a:r>
              <a:rPr lang="en-US"/>
              <a:t>diabetes</a:t>
            </a:r>
            <a:r>
              <a:rPr lang="en-US"/>
              <a:t> sentry</a:t>
            </a:r>
            <a:endParaRPr/>
          </a:p>
          <a:p>
            <a:pPr indent="-317500" lvl="0" marL="457200" marR="0" rtl="0" algn="l">
              <a:spcBef>
                <a:spcPts val="0"/>
              </a:spcBef>
              <a:spcAft>
                <a:spcPts val="0"/>
              </a:spcAft>
              <a:buSzPts val="1400"/>
              <a:buChar char="●"/>
            </a:pPr>
            <a:r>
              <a:rPr lang="en-US"/>
              <a:t>This allows for a secondary level of assurance that the patient is saved</a:t>
            </a:r>
            <a:endParaRPr/>
          </a:p>
          <a:p>
            <a:pPr indent="-317500" lvl="0" marL="457200" marR="0" rtl="0" algn="l">
              <a:spcBef>
                <a:spcPts val="0"/>
              </a:spcBef>
              <a:spcAft>
                <a:spcPts val="0"/>
              </a:spcAft>
              <a:buSzPts val="1400"/>
              <a:buChar char="●"/>
            </a:pPr>
            <a:r>
              <a:rPr lang="en-US"/>
              <a:t>If the device isn’t comfortable the patient won’t wear it</a:t>
            </a:r>
            <a:endParaRPr/>
          </a:p>
          <a:p>
            <a:pPr indent="-317500" lvl="0" marL="457200" marR="0" rtl="0" algn="l">
              <a:spcBef>
                <a:spcPts val="0"/>
              </a:spcBef>
              <a:spcAft>
                <a:spcPts val="0"/>
              </a:spcAft>
              <a:buSzPts val="1400"/>
              <a:buChar char="●"/>
            </a:pPr>
            <a:r>
              <a:rPr lang="en-US"/>
              <a:t>As shown in later slides we are sitting well under budget</a:t>
            </a:r>
            <a:endParaRPr/>
          </a:p>
          <a:p>
            <a:pPr indent="-317500" lvl="0" marL="457200" marR="0" rtl="0" algn="l">
              <a:spcBef>
                <a:spcPts val="0"/>
              </a:spcBef>
              <a:spcAft>
                <a:spcPts val="0"/>
              </a:spcAft>
              <a:buSzPts val="1400"/>
              <a:buChar char="●"/>
            </a:pPr>
            <a:r>
              <a:rPr lang="en-US"/>
              <a:t>As to last past the night for continuous </a:t>
            </a:r>
            <a:r>
              <a:rPr lang="en-US"/>
              <a:t>monitoring</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wait 1 sec before transitioning to the next slide </a:t>
            </a:r>
            <a:endParaRPr/>
          </a:p>
          <a:p>
            <a:pPr indent="0" lvl="0" marL="0" marR="0" rtl="0" algn="l">
              <a:spcBef>
                <a:spcPts val="0"/>
              </a:spcBef>
              <a:spcAft>
                <a:spcPts val="0"/>
              </a:spcAft>
              <a:buNone/>
            </a:pPr>
            <a:r>
              <a:t/>
            </a:r>
            <a:endParaRPr/>
          </a:p>
        </p:txBody>
      </p:sp>
      <p:sp>
        <p:nvSpPr>
          <p:cNvPr id="61" name="Google Shape;61;g985442db09_4_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7a0b30d37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a0b30d3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Mike reads.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satisfied </a:t>
            </a:r>
            <a:r>
              <a:rPr lang="en-US"/>
              <a:t>4 out of 5 of our deliverables for CDR. For the period between MDR and CDR, we prioritized PCB design first and foremost, then microcontroller software, and then the app. We were previously able to detect shivers with our old prototype, and our new one does as well. Bluetooth connectivity between the microcontroller, bluetooth chip, and android app have been achieved. As previously demonstrated, the app can send SMS. The log in calendar is still a work in progress. The alarm reset button has been ordered, but our components have not all come in yet, so this is achieved through a button for this prototype.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Transition: “Now we will go over the current prototype.”</a:t>
            </a:r>
            <a:endParaRPr/>
          </a:p>
        </p:txBody>
      </p:sp>
      <p:sp>
        <p:nvSpPr>
          <p:cNvPr id="68" name="Google Shape;68;g7a0b30d378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cacc75d1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cacc75d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Mike Reads.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a picture our current </a:t>
            </a:r>
            <a:r>
              <a:rPr lang="en-US"/>
              <a:t>prototype, courtesy of John. The buzzer and covered button are not in yet, so we replaced them with an led and a regular button.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Transition: “Now, we will discuss the overall design.”</a:t>
            </a:r>
            <a:endParaRPr/>
          </a:p>
        </p:txBody>
      </p:sp>
      <p:sp>
        <p:nvSpPr>
          <p:cNvPr id="76" name="Google Shape;76;gccacc75d16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John- </a:t>
            </a:r>
            <a:endParaRPr/>
          </a:p>
          <a:p>
            <a:pPr indent="0" lvl="0" marL="0" marR="0" rtl="0" algn="l">
              <a:spcBef>
                <a:spcPts val="0"/>
              </a:spcBef>
              <a:spcAft>
                <a:spcPts val="0"/>
              </a:spcAft>
              <a:buNone/>
            </a:pPr>
            <a:r>
              <a:rPr lang="en-US"/>
              <a:t>1 The signal is taken in processed and the </a:t>
            </a:r>
            <a:r>
              <a:rPr lang="en-US"/>
              <a:t>shivering</a:t>
            </a:r>
            <a:r>
              <a:rPr lang="en-US"/>
              <a:t> events count increments, until threshold reached</a:t>
            </a:r>
            <a:endParaRPr/>
          </a:p>
          <a:p>
            <a:pPr indent="0" lvl="0" marL="0" marR="0" rtl="0" algn="l">
              <a:spcBef>
                <a:spcPts val="0"/>
              </a:spcBef>
              <a:spcAft>
                <a:spcPts val="0"/>
              </a:spcAft>
              <a:buNone/>
            </a:pPr>
            <a:r>
              <a:rPr lang="en-US"/>
              <a:t>2 The local alarm is set off and 9 seconds of time (to meet previous stated 24 seconds from initial event detected)</a:t>
            </a:r>
            <a:endParaRPr/>
          </a:p>
          <a:p>
            <a:pPr indent="0" lvl="0" marL="0" marR="0" rtl="0" algn="l">
              <a:spcBef>
                <a:spcPts val="0"/>
              </a:spcBef>
              <a:spcAft>
                <a:spcPts val="0"/>
              </a:spcAft>
              <a:buNone/>
            </a:pPr>
            <a:r>
              <a:rPr lang="en-US"/>
              <a:t>3 if the alarm has not been shut off them the </a:t>
            </a:r>
            <a:r>
              <a:rPr lang="en-US"/>
              <a:t>bluetooth</a:t>
            </a:r>
            <a:r>
              <a:rPr lang="en-US"/>
              <a:t> connects send the data to </a:t>
            </a:r>
            <a:r>
              <a:rPr lang="en-US"/>
              <a:t>android</a:t>
            </a:r>
            <a:r>
              <a:rPr lang="en-US"/>
              <a:t> phone connected</a:t>
            </a:r>
            <a:endParaRPr/>
          </a:p>
          <a:p>
            <a:pPr indent="0" lvl="0" marL="0" marR="0" rtl="0" algn="l">
              <a:spcBef>
                <a:spcPts val="0"/>
              </a:spcBef>
              <a:spcAft>
                <a:spcPts val="0"/>
              </a:spcAft>
              <a:buNone/>
            </a:pPr>
            <a:r>
              <a:rPr lang="en-US"/>
              <a:t>4 the custom app on the phone sends an sms to preset person to aid them</a:t>
            </a:r>
            <a:endParaRPr/>
          </a:p>
          <a:p>
            <a:pPr indent="0" lvl="0" marL="0" marR="0" rtl="0" algn="l">
              <a:spcBef>
                <a:spcPts val="0"/>
              </a:spcBef>
              <a:spcAft>
                <a:spcPts val="0"/>
              </a:spcAft>
              <a:buNone/>
            </a:pPr>
            <a:r>
              <a:rPr lang="en-US"/>
              <a:t>trans after The sms is sent</a:t>
            </a:r>
            <a:endParaRPr/>
          </a:p>
        </p:txBody>
      </p:sp>
      <p:sp>
        <p:nvSpPr>
          <p:cNvPr id="94" name="Google Shape;94;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85442db09_4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985442db09_4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Adam talks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Gathering data takes 4.096 seconds</a:t>
            </a:r>
            <a:endParaRPr/>
          </a:p>
          <a:p>
            <a:pPr indent="0" lvl="0" marL="0" marR="0" rtl="0" algn="l">
              <a:spcBef>
                <a:spcPts val="0"/>
              </a:spcBef>
              <a:spcAft>
                <a:spcPts val="0"/>
              </a:spcAft>
              <a:buNone/>
            </a:pPr>
            <a:r>
              <a:rPr lang="en-US"/>
              <a:t>calculating the data takes 0.78 seconds</a:t>
            </a:r>
            <a:endParaRPr/>
          </a:p>
          <a:p>
            <a:pPr indent="0" lvl="0" marL="0" rtl="0" algn="l">
              <a:spcBef>
                <a:spcPts val="0"/>
              </a:spcBef>
              <a:spcAft>
                <a:spcPts val="0"/>
              </a:spcAft>
              <a:buClr>
                <a:schemeClr val="dk1"/>
              </a:buClr>
              <a:buFont typeface="Arial"/>
              <a:buNone/>
            </a:pPr>
            <a:r>
              <a:rPr lang="en-US"/>
              <a:t>total time between outputs 4.79 seconds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data sampled at 1 KHz</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transition : emergency detection alarm is raised</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sp>
        <p:nvSpPr>
          <p:cNvPr id="102" name="Google Shape;102;g985442db09_4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Connor talks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Just go through components and connections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as for why the m4? mention designed for digital signal processing and is low energy</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Go in depth about purpose of momentary switch</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Talk a bit about android app how it </a:t>
            </a:r>
            <a:r>
              <a:rPr lang="en-US"/>
              <a:t>receive</a:t>
            </a:r>
            <a:r>
              <a:rPr lang="en-US"/>
              <a:t> bluetooth alert and send SMS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Transition after “If the alert is not disabled, there is a bluetooth module that communicates with an android app that is responsible for communicating with an emergency contact via sms”</a:t>
            </a:r>
            <a:endParaRPr/>
          </a:p>
        </p:txBody>
      </p:sp>
      <p:sp>
        <p:nvSpPr>
          <p:cNvPr id="113" name="Google Shape;11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ab4ce1d60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ab4ce1d6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Mike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use Arduino </a:t>
            </a:r>
            <a:r>
              <a:rPr lang="en-US"/>
              <a:t>exclusively</a:t>
            </a:r>
            <a:r>
              <a:rPr lang="en-US"/>
              <a:t> for our FreeRTOS implementation. Everything else has been converted to C++ code. We have decided to use ATMEL ICEs and John will use a J-link to code the microcontroller instead of loading binaries directly. FreeRTOS, sensing and detection code, and bluetooth have been fully implemented as one codebase. </a:t>
            </a:r>
            <a:endParaRPr/>
          </a:p>
          <a:p>
            <a:pPr indent="0" lvl="0" marL="0" rtl="0" algn="l">
              <a:spcBef>
                <a:spcPts val="0"/>
              </a:spcBef>
              <a:spcAft>
                <a:spcPts val="0"/>
              </a:spcAft>
              <a:buNone/>
            </a:pPr>
            <a:r>
              <a:rPr lang="en-US"/>
              <a:t>Transition “And now we will discuss our bluetooth and Android app development.”</a:t>
            </a:r>
            <a:endParaRPr/>
          </a:p>
        </p:txBody>
      </p:sp>
      <p:sp>
        <p:nvSpPr>
          <p:cNvPr id="123" name="Google Shape;123;gab4ce1d60b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B">
  <p:cSld name="Title Slide_B">
    <p:bg>
      <p:bgPr>
        <a:solidFill>
          <a:schemeClr val="lt1"/>
        </a:solidFill>
      </p:bgPr>
    </p:bg>
    <p:spTree>
      <p:nvGrpSpPr>
        <p:cNvPr id="13" name="Shape 13"/>
        <p:cNvGrpSpPr/>
        <p:nvPr/>
      </p:nvGrpSpPr>
      <p:grpSpPr>
        <a:xfrm>
          <a:off x="0" y="0"/>
          <a:ext cx="0" cy="0"/>
          <a:chOff x="0" y="0"/>
          <a:chExt cx="0" cy="0"/>
        </a:xfrm>
      </p:grpSpPr>
      <p:pic>
        <p:nvPicPr>
          <p:cNvPr descr="15-0192_MG_1898-Edit.jpg" id="14" name="Google Shape;14;p2"/>
          <p:cNvPicPr preferRelativeResize="0"/>
          <p:nvPr/>
        </p:nvPicPr>
        <p:blipFill rotWithShape="1">
          <a:blip r:embed="rId2">
            <a:alphaModFix/>
          </a:blip>
          <a:srcRect b="0" l="0" r="0" t="0"/>
          <a:stretch/>
        </p:blipFill>
        <p:spPr>
          <a:xfrm>
            <a:off x="0" y="0"/>
            <a:ext cx="9144000" cy="5148072"/>
          </a:xfrm>
          <a:prstGeom prst="rect">
            <a:avLst/>
          </a:prstGeom>
          <a:noFill/>
          <a:ln>
            <a:noFill/>
          </a:ln>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p:cSld name="Logo">
    <p:spTree>
      <p:nvGrpSpPr>
        <p:cNvPr id="15" name="Shape 15"/>
        <p:cNvGrpSpPr/>
        <p:nvPr/>
      </p:nvGrpSpPr>
      <p:grpSpPr>
        <a:xfrm>
          <a:off x="0" y="0"/>
          <a:ext cx="0" cy="0"/>
          <a:chOff x="0" y="0"/>
          <a:chExt cx="0" cy="0"/>
        </a:xfrm>
      </p:grpSpPr>
      <p:sp>
        <p:nvSpPr>
          <p:cNvPr id="16" name="Google Shape;16;p3"/>
          <p:cNvSpPr/>
          <p:nvPr/>
        </p:nvSpPr>
        <p:spPr>
          <a:xfrm>
            <a:off x="5946223" y="0"/>
            <a:ext cx="3197777" cy="545042"/>
          </a:xfrm>
          <a:prstGeom prst="rect">
            <a:avLst/>
          </a:prstGeom>
          <a:solidFill>
            <a:srgbClr val="661023"/>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pic>
        <p:nvPicPr>
          <p:cNvPr descr="wordmark2 white.png" id="17" name="Google Shape;17;p3"/>
          <p:cNvPicPr preferRelativeResize="0"/>
          <p:nvPr/>
        </p:nvPicPr>
        <p:blipFill rotWithShape="1">
          <a:blip r:embed="rId2">
            <a:alphaModFix/>
          </a:blip>
          <a:srcRect b="0" l="0" r="0" t="0"/>
          <a:stretch/>
        </p:blipFill>
        <p:spPr>
          <a:xfrm>
            <a:off x="7401612" y="171924"/>
            <a:ext cx="1485779" cy="188108"/>
          </a:xfrm>
          <a:prstGeom prst="rect">
            <a:avLst/>
          </a:prstGeom>
          <a:noFill/>
          <a:ln>
            <a:noFill/>
          </a:ln>
        </p:spPr>
      </p:pic>
      <p:sp>
        <p:nvSpPr>
          <p:cNvPr id="18" name="Google Shape;18;p3"/>
          <p:cNvSpPr/>
          <p:nvPr/>
        </p:nvSpPr>
        <p:spPr>
          <a:xfrm>
            <a:off x="1" y="4953000"/>
            <a:ext cx="9144000" cy="6349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19" name="Google Shape;19;p3"/>
          <p:cNvSpPr/>
          <p:nvPr/>
        </p:nvSpPr>
        <p:spPr>
          <a:xfrm>
            <a:off x="1" y="5016499"/>
            <a:ext cx="9144000" cy="127001"/>
          </a:xfrm>
          <a:prstGeom prst="rect">
            <a:avLst/>
          </a:prstGeom>
          <a:solidFill>
            <a:srgbClr val="6610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20" name="Google Shape;20;p3"/>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21" name="Shape 21"/>
        <p:cNvGrpSpPr/>
        <p:nvPr/>
      </p:nvGrpSpPr>
      <p:grpSpPr>
        <a:xfrm>
          <a:off x="0" y="0"/>
          <a:ext cx="0" cy="0"/>
          <a:chOff x="0" y="0"/>
          <a:chExt cx="0" cy="0"/>
        </a:xfrm>
      </p:grpSpPr>
      <p:sp>
        <p:nvSpPr>
          <p:cNvPr id="22" name="Google Shape;22;p4"/>
          <p:cNvSpPr/>
          <p:nvPr/>
        </p:nvSpPr>
        <p:spPr>
          <a:xfrm>
            <a:off x="5946223" y="0"/>
            <a:ext cx="3197777" cy="545042"/>
          </a:xfrm>
          <a:prstGeom prst="rect">
            <a:avLst/>
          </a:prstGeom>
          <a:solidFill>
            <a:srgbClr val="661023"/>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pic>
        <p:nvPicPr>
          <p:cNvPr descr="wordmark2 white.png" id="23" name="Google Shape;23;p4"/>
          <p:cNvPicPr preferRelativeResize="0"/>
          <p:nvPr/>
        </p:nvPicPr>
        <p:blipFill rotWithShape="1">
          <a:blip r:embed="rId2">
            <a:alphaModFix/>
          </a:blip>
          <a:srcRect b="0" l="0" r="0" t="0"/>
          <a:stretch/>
        </p:blipFill>
        <p:spPr>
          <a:xfrm>
            <a:off x="7401612" y="171924"/>
            <a:ext cx="1485779" cy="188108"/>
          </a:xfrm>
          <a:prstGeom prst="rect">
            <a:avLst/>
          </a:prstGeom>
          <a:noFill/>
          <a:ln>
            <a:noFill/>
          </a:ln>
        </p:spPr>
      </p:pic>
      <p:sp>
        <p:nvSpPr>
          <p:cNvPr id="24" name="Google Shape;24;p4"/>
          <p:cNvSpPr txBox="1"/>
          <p:nvPr>
            <p:ph type="title"/>
          </p:nvPr>
        </p:nvSpPr>
        <p:spPr>
          <a:xfrm>
            <a:off x="443319" y="327040"/>
            <a:ext cx="7311309" cy="857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861119"/>
              </a:buClr>
              <a:buSzPts val="2800"/>
              <a:buFont typeface="Arial"/>
              <a:buNone/>
              <a:defRPr b="1" i="0" sz="2800" u="none" cap="none" strike="noStrike">
                <a:solidFill>
                  <a:srgbClr val="8611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p:nvPr/>
        </p:nvSpPr>
        <p:spPr>
          <a:xfrm>
            <a:off x="1" y="4953000"/>
            <a:ext cx="9144000" cy="6349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26" name="Google Shape;26;p4"/>
          <p:cNvSpPr/>
          <p:nvPr/>
        </p:nvSpPr>
        <p:spPr>
          <a:xfrm>
            <a:off x="1" y="5016499"/>
            <a:ext cx="9144000" cy="127001"/>
          </a:xfrm>
          <a:prstGeom prst="rect">
            <a:avLst/>
          </a:prstGeom>
          <a:solidFill>
            <a:srgbClr val="6610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27" name="Google Shape;27;p4"/>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28" name="Shape 28"/>
        <p:cNvGrpSpPr/>
        <p:nvPr/>
      </p:nvGrpSpPr>
      <p:grpSpPr>
        <a:xfrm>
          <a:off x="0" y="0"/>
          <a:ext cx="0" cy="0"/>
          <a:chOff x="0" y="0"/>
          <a:chExt cx="0" cy="0"/>
        </a:xfrm>
      </p:grpSpPr>
      <p:sp>
        <p:nvSpPr>
          <p:cNvPr id="29" name="Google Shape;29;p5"/>
          <p:cNvSpPr txBox="1"/>
          <p:nvPr>
            <p:ph type="title"/>
          </p:nvPr>
        </p:nvSpPr>
        <p:spPr>
          <a:xfrm>
            <a:off x="443320" y="327040"/>
            <a:ext cx="7316928" cy="857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861119"/>
              </a:buClr>
              <a:buSzPts val="2800"/>
              <a:buFont typeface="Arial"/>
              <a:buNone/>
              <a:defRPr b="1" i="0" sz="2800" u="none" cap="none" strike="noStrike">
                <a:solidFill>
                  <a:srgbClr val="8611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5"/>
          <p:cNvSpPr/>
          <p:nvPr/>
        </p:nvSpPr>
        <p:spPr>
          <a:xfrm>
            <a:off x="5946223" y="0"/>
            <a:ext cx="3197777" cy="545042"/>
          </a:xfrm>
          <a:prstGeom prst="rect">
            <a:avLst/>
          </a:prstGeom>
          <a:solidFill>
            <a:srgbClr val="661023"/>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pic>
        <p:nvPicPr>
          <p:cNvPr descr="wordmark2 white.png" id="31" name="Google Shape;31;p5"/>
          <p:cNvPicPr preferRelativeResize="0"/>
          <p:nvPr/>
        </p:nvPicPr>
        <p:blipFill rotWithShape="1">
          <a:blip r:embed="rId2">
            <a:alphaModFix/>
          </a:blip>
          <a:srcRect b="0" l="0" r="0" t="0"/>
          <a:stretch/>
        </p:blipFill>
        <p:spPr>
          <a:xfrm>
            <a:off x="7401612" y="171924"/>
            <a:ext cx="1485779" cy="188108"/>
          </a:xfrm>
          <a:prstGeom prst="rect">
            <a:avLst/>
          </a:prstGeom>
          <a:noFill/>
          <a:ln>
            <a:noFill/>
          </a:ln>
        </p:spPr>
      </p:pic>
      <p:sp>
        <p:nvSpPr>
          <p:cNvPr id="32" name="Google Shape;32;p5"/>
          <p:cNvSpPr/>
          <p:nvPr/>
        </p:nvSpPr>
        <p:spPr>
          <a:xfrm>
            <a:off x="1" y="5016499"/>
            <a:ext cx="9144000" cy="127001"/>
          </a:xfrm>
          <a:prstGeom prst="rect">
            <a:avLst/>
          </a:prstGeom>
          <a:solidFill>
            <a:srgbClr val="6610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33" name="Google Shape;33;p5"/>
          <p:cNvSpPr/>
          <p:nvPr/>
        </p:nvSpPr>
        <p:spPr>
          <a:xfrm>
            <a:off x="1" y="4953000"/>
            <a:ext cx="9144000" cy="6349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34" name="Google Shape;34;p5"/>
          <p:cNvSpPr txBox="1"/>
          <p:nvPr>
            <p:ph idx="1" type="body"/>
          </p:nvPr>
        </p:nvSpPr>
        <p:spPr>
          <a:xfrm>
            <a:off x="386720" y="1303788"/>
            <a:ext cx="7986032" cy="3288212"/>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900"/>
              </a:spcBef>
              <a:spcAft>
                <a:spcPts val="0"/>
              </a:spcAft>
              <a:buClr>
                <a:schemeClr val="accent1"/>
              </a:buClr>
              <a:buSzPts val="2000"/>
              <a:buFont typeface="Arial"/>
              <a:buChar char="•"/>
              <a:defRPr sz="2000">
                <a:solidFill>
                  <a:srgbClr val="000000"/>
                </a:solidFill>
                <a:latin typeface="Arial"/>
                <a:ea typeface="Arial"/>
                <a:cs typeface="Arial"/>
                <a:sym typeface="Arial"/>
              </a:defRPr>
            </a:lvl1pPr>
            <a:lvl2pPr indent="-330200" lvl="1" marL="914400" marR="0" rtl="0" algn="l">
              <a:spcBef>
                <a:spcPts val="320"/>
              </a:spcBef>
              <a:spcAft>
                <a:spcPts val="0"/>
              </a:spcAft>
              <a:buClr>
                <a:schemeClr val="accent5"/>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chemeClr val="accent5"/>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spcBef>
                <a:spcPts val="320"/>
              </a:spcBef>
              <a:spcAft>
                <a:spcPts val="0"/>
              </a:spcAft>
              <a:buClr>
                <a:schemeClr val="accent5"/>
              </a:buClr>
              <a:buSzPts val="1600"/>
              <a:buFont typeface="Arial"/>
              <a:buChar char="–"/>
              <a:defRPr b="0" i="0" sz="16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5"/>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6"/>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A">
  <p:cSld name="Title Slide_A">
    <p:bg>
      <p:bgPr>
        <a:solidFill>
          <a:schemeClr val="lt1"/>
        </a:solidFill>
      </p:bgPr>
    </p:bg>
    <p:spTree>
      <p:nvGrpSpPr>
        <p:cNvPr id="38" name="Shape 38"/>
        <p:cNvGrpSpPr/>
        <p:nvPr/>
      </p:nvGrpSpPr>
      <p:grpSpPr>
        <a:xfrm>
          <a:off x="0" y="0"/>
          <a:ext cx="0" cy="0"/>
          <a:chOff x="0" y="0"/>
          <a:chExt cx="0" cy="0"/>
        </a:xfrm>
      </p:grpSpPr>
      <p:pic>
        <p:nvPicPr>
          <p:cNvPr descr="15-0192_MG_1945.jpg" id="39" name="Google Shape;39;p7"/>
          <p:cNvPicPr preferRelativeResize="0"/>
          <p:nvPr/>
        </p:nvPicPr>
        <p:blipFill rotWithShape="1">
          <a:blip r:embed="rId2">
            <a:alphaModFix/>
          </a:blip>
          <a:srcRect b="0" l="0" r="0" t="0"/>
          <a:stretch/>
        </p:blipFill>
        <p:spPr>
          <a:xfrm>
            <a:off x="0" y="0"/>
            <a:ext cx="9144000" cy="5152644"/>
          </a:xfrm>
          <a:prstGeom prst="rect">
            <a:avLst/>
          </a:prstGeom>
          <a:noFill/>
          <a:ln>
            <a:noFill/>
          </a:ln>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43319" y="327040"/>
            <a:ext cx="7794569" cy="857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861119"/>
              </a:buClr>
              <a:buSzPts val="2800"/>
              <a:buFont typeface="Arial"/>
              <a:buNone/>
              <a:defRPr b="1" i="0" sz="2800" u="none" cap="none" strike="noStrike">
                <a:solidFill>
                  <a:srgbClr val="8611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nvSpPr>
        <p:spPr>
          <a:xfrm>
            <a:off x="76337" y="150935"/>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 name="Google Shape;12;p1"/>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rgbClr val="888888"/>
                </a:solidFill>
                <a:latin typeface="Arial"/>
                <a:ea typeface="Arial"/>
                <a:cs typeface="Arial"/>
                <a:sym typeface="Arial"/>
              </a:defRPr>
            </a:lvl1pPr>
            <a:lvl2pPr indent="0" lvl="1" marL="0" marR="0" rtl="0" algn="r">
              <a:spcBef>
                <a:spcPts val="0"/>
              </a:spcBef>
              <a:buNone/>
              <a:defRPr b="0" sz="1200" u="none">
                <a:solidFill>
                  <a:srgbClr val="888888"/>
                </a:solidFill>
                <a:latin typeface="Arial"/>
                <a:ea typeface="Arial"/>
                <a:cs typeface="Arial"/>
                <a:sym typeface="Arial"/>
              </a:defRPr>
            </a:lvl2pPr>
            <a:lvl3pPr indent="0" lvl="2" marL="0" marR="0" rtl="0" algn="r">
              <a:spcBef>
                <a:spcPts val="0"/>
              </a:spcBef>
              <a:buNone/>
              <a:defRPr b="0" sz="1200" u="none">
                <a:solidFill>
                  <a:srgbClr val="888888"/>
                </a:solidFill>
                <a:latin typeface="Arial"/>
                <a:ea typeface="Arial"/>
                <a:cs typeface="Arial"/>
                <a:sym typeface="Arial"/>
              </a:defRPr>
            </a:lvl3pPr>
            <a:lvl4pPr indent="0" lvl="3" marL="0" marR="0" rtl="0" algn="r">
              <a:spcBef>
                <a:spcPts val="0"/>
              </a:spcBef>
              <a:buNone/>
              <a:defRPr b="0" sz="1200" u="none">
                <a:solidFill>
                  <a:srgbClr val="888888"/>
                </a:solidFill>
                <a:latin typeface="Arial"/>
                <a:ea typeface="Arial"/>
                <a:cs typeface="Arial"/>
                <a:sym typeface="Arial"/>
              </a:defRPr>
            </a:lvl4pPr>
            <a:lvl5pPr indent="0" lvl="4" marL="0" marR="0" rtl="0" algn="r">
              <a:spcBef>
                <a:spcPts val="0"/>
              </a:spcBef>
              <a:buNone/>
              <a:defRPr b="0" sz="1200" u="none">
                <a:solidFill>
                  <a:srgbClr val="888888"/>
                </a:solidFill>
                <a:latin typeface="Arial"/>
                <a:ea typeface="Arial"/>
                <a:cs typeface="Arial"/>
                <a:sym typeface="Arial"/>
              </a:defRPr>
            </a:lvl5pPr>
            <a:lvl6pPr indent="0" lvl="5" marL="0" marR="0" rtl="0" algn="r">
              <a:spcBef>
                <a:spcPts val="0"/>
              </a:spcBef>
              <a:buNone/>
              <a:defRPr b="0" sz="1200" u="none">
                <a:solidFill>
                  <a:srgbClr val="888888"/>
                </a:solidFill>
                <a:latin typeface="Arial"/>
                <a:ea typeface="Arial"/>
                <a:cs typeface="Arial"/>
                <a:sym typeface="Arial"/>
              </a:defRPr>
            </a:lvl6pPr>
            <a:lvl7pPr indent="0" lvl="6" marL="0" marR="0" rtl="0" algn="r">
              <a:spcBef>
                <a:spcPts val="0"/>
              </a:spcBef>
              <a:buNone/>
              <a:defRPr b="0" sz="1200" u="none">
                <a:solidFill>
                  <a:srgbClr val="888888"/>
                </a:solidFill>
                <a:latin typeface="Arial"/>
                <a:ea typeface="Arial"/>
                <a:cs typeface="Arial"/>
                <a:sym typeface="Arial"/>
              </a:defRPr>
            </a:lvl7pPr>
            <a:lvl8pPr indent="0" lvl="7" marL="0" marR="0" rtl="0" algn="r">
              <a:spcBef>
                <a:spcPts val="0"/>
              </a:spcBef>
              <a:buNone/>
              <a:defRPr b="0" sz="1200" u="none">
                <a:solidFill>
                  <a:srgbClr val="888888"/>
                </a:solidFill>
                <a:latin typeface="Arial"/>
                <a:ea typeface="Arial"/>
                <a:cs typeface="Arial"/>
                <a:sym typeface="Arial"/>
              </a:defRPr>
            </a:lvl8pPr>
            <a:lvl9pPr indent="0" lvl="8" marL="0" marR="0" rtl="0" algn="r">
              <a:spcBef>
                <a:spcPts val="0"/>
              </a:spcBef>
              <a:buNone/>
              <a:defRPr b="0" sz="1200" u="non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8"/>
          <p:cNvSpPr/>
          <p:nvPr/>
        </p:nvSpPr>
        <p:spPr>
          <a:xfrm>
            <a:off x="3660559" y="0"/>
            <a:ext cx="5483441" cy="3556496"/>
          </a:xfrm>
          <a:prstGeom prst="rect">
            <a:avLst/>
          </a:prstGeom>
          <a:solidFill>
            <a:srgbClr val="5C0D1C">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UMAwordmark_wtag_white.png" id="45" name="Google Shape;45;p8"/>
          <p:cNvPicPr preferRelativeResize="0"/>
          <p:nvPr/>
        </p:nvPicPr>
        <p:blipFill rotWithShape="1">
          <a:blip r:embed="rId3">
            <a:alphaModFix/>
          </a:blip>
          <a:srcRect b="0" l="0" r="0" t="0"/>
          <a:stretch/>
        </p:blipFill>
        <p:spPr>
          <a:xfrm>
            <a:off x="6845300" y="205020"/>
            <a:ext cx="2125517" cy="423135"/>
          </a:xfrm>
          <a:prstGeom prst="rect">
            <a:avLst/>
          </a:prstGeom>
          <a:noFill/>
          <a:ln>
            <a:noFill/>
          </a:ln>
        </p:spPr>
      </p:pic>
      <p:sp>
        <p:nvSpPr>
          <p:cNvPr id="46" name="Google Shape;46;p8"/>
          <p:cNvSpPr txBox="1"/>
          <p:nvPr/>
        </p:nvSpPr>
        <p:spPr>
          <a:xfrm>
            <a:off x="3981787" y="2163915"/>
            <a:ext cx="4199568" cy="353943"/>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2000">
                <a:solidFill>
                  <a:schemeClr val="lt1"/>
                </a:solidFill>
              </a:rPr>
              <a:t>CDR Presentation for Team 2</a:t>
            </a:r>
            <a:endParaRPr sz="2000">
              <a:solidFill>
                <a:schemeClr val="lt1"/>
              </a:solidFill>
            </a:endParaRPr>
          </a:p>
        </p:txBody>
      </p:sp>
      <p:sp>
        <p:nvSpPr>
          <p:cNvPr id="47" name="Google Shape;47;p8"/>
          <p:cNvSpPr txBox="1"/>
          <p:nvPr/>
        </p:nvSpPr>
        <p:spPr>
          <a:xfrm>
            <a:off x="3981788" y="1107397"/>
            <a:ext cx="4914676" cy="4308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2800"/>
              <a:buFont typeface="Arial"/>
              <a:buNone/>
            </a:pPr>
            <a:r>
              <a:rPr b="1" lang="en-US" sz="2800">
                <a:solidFill>
                  <a:schemeClr val="lt1"/>
                </a:solidFill>
              </a:rPr>
              <a:t>Shiver-Ring</a:t>
            </a:r>
            <a:endParaRPr/>
          </a:p>
        </p:txBody>
      </p:sp>
      <p:sp>
        <p:nvSpPr>
          <p:cNvPr id="48" name="Google Shape;48;p8"/>
          <p:cNvSpPr txBox="1"/>
          <p:nvPr/>
        </p:nvSpPr>
        <p:spPr>
          <a:xfrm>
            <a:off x="4971058" y="3037656"/>
            <a:ext cx="3925406" cy="345893"/>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chemeClr val="accent5"/>
              </a:buClr>
              <a:buSzPts val="1200"/>
              <a:buFont typeface="Arial"/>
              <a:buNone/>
            </a:pPr>
            <a:r>
              <a:rPr lang="en-US" sz="1200">
                <a:solidFill>
                  <a:schemeClr val="lt1"/>
                </a:solidFill>
              </a:rPr>
              <a:t>Michael Burton, Connor Loughman, </a:t>
            </a:r>
            <a:endParaRPr sz="1200">
              <a:solidFill>
                <a:schemeClr val="lt1"/>
              </a:solidFill>
            </a:endParaRPr>
          </a:p>
          <a:p>
            <a:pPr indent="0" lvl="0" marL="0" marR="0" rtl="0" algn="r">
              <a:lnSpc>
                <a:spcPct val="100000"/>
              </a:lnSpc>
              <a:spcBef>
                <a:spcPts val="0"/>
              </a:spcBef>
              <a:spcAft>
                <a:spcPts val="0"/>
              </a:spcAft>
              <a:buClr>
                <a:schemeClr val="accent5"/>
              </a:buClr>
              <a:buSzPts val="1200"/>
              <a:buFont typeface="Arial"/>
              <a:buNone/>
            </a:pPr>
            <a:r>
              <a:rPr lang="en-US" sz="1200">
                <a:solidFill>
                  <a:schemeClr val="lt1"/>
                </a:solidFill>
              </a:rPr>
              <a:t>Adam Maciaszek, John Murray</a:t>
            </a:r>
            <a:endParaRPr sz="12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ph type="title"/>
          </p:nvPr>
        </p:nvSpPr>
        <p:spPr>
          <a:xfrm>
            <a:off x="-66000" y="350125"/>
            <a:ext cx="927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John CDR Deliverables</a:t>
            </a:r>
            <a:endParaRPr/>
          </a:p>
          <a:p>
            <a:pPr indent="0" lvl="0" marL="0" rtl="0" algn="l">
              <a:spcBef>
                <a:spcPts val="0"/>
              </a:spcBef>
              <a:spcAft>
                <a:spcPts val="0"/>
              </a:spcAft>
              <a:buNone/>
            </a:pPr>
            <a:r>
              <a:t/>
            </a:r>
            <a:endParaRPr/>
          </a:p>
        </p:txBody>
      </p:sp>
      <p:sp>
        <p:nvSpPr>
          <p:cNvPr id="136" name="Google Shape;136;p17"/>
          <p:cNvSpPr txBox="1"/>
          <p:nvPr>
            <p:ph idx="1" type="body"/>
          </p:nvPr>
        </p:nvSpPr>
        <p:spPr>
          <a:xfrm>
            <a:off x="411520" y="1133163"/>
            <a:ext cx="7986000" cy="32883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
            </a:pPr>
            <a:r>
              <a:rPr lang="en-US">
                <a:solidFill>
                  <a:schemeClr val="dk1"/>
                </a:solidFill>
              </a:rPr>
              <a:t>Bluetooth module integration on embedded system</a:t>
            </a:r>
            <a:endParaRPr>
              <a:solidFill>
                <a:schemeClr val="dk1"/>
              </a:solidFill>
            </a:endParaRPr>
          </a:p>
          <a:p>
            <a:pPr indent="-355600" lvl="0" marL="457200" rtl="0" algn="l">
              <a:lnSpc>
                <a:spcPct val="115000"/>
              </a:lnSpc>
              <a:spcBef>
                <a:spcPts val="0"/>
              </a:spcBef>
              <a:spcAft>
                <a:spcPts val="0"/>
              </a:spcAft>
              <a:buClr>
                <a:schemeClr val="dk1"/>
              </a:buClr>
              <a:buSzPts val="2000"/>
              <a:buChar char="●"/>
            </a:pPr>
            <a:r>
              <a:rPr lang="en-US">
                <a:solidFill>
                  <a:schemeClr val="dk1"/>
                </a:solidFill>
              </a:rPr>
              <a:t>App integration of bluetooth and Improvement of Overall App</a:t>
            </a:r>
            <a:endParaRPr>
              <a:solidFill>
                <a:schemeClr val="dk1"/>
              </a:solidFill>
            </a:endParaRPr>
          </a:p>
          <a:p>
            <a:pPr indent="-355600" lvl="0" marL="457200" rtl="0" algn="l">
              <a:lnSpc>
                <a:spcPct val="115000"/>
              </a:lnSpc>
              <a:spcBef>
                <a:spcPts val="0"/>
              </a:spcBef>
              <a:spcAft>
                <a:spcPts val="0"/>
              </a:spcAft>
              <a:buClr>
                <a:schemeClr val="dk1"/>
              </a:buClr>
              <a:buSzPts val="2000"/>
              <a:buChar char="●"/>
            </a:pPr>
            <a:r>
              <a:rPr lang="en-US">
                <a:solidFill>
                  <a:schemeClr val="dk1"/>
                </a:solidFill>
              </a:rPr>
              <a:t>Buzzer functionality (simulated for CDR using standard </a:t>
            </a:r>
            <a:r>
              <a:rPr lang="en-US">
                <a:solidFill>
                  <a:schemeClr val="dk1"/>
                </a:solidFill>
              </a:rPr>
              <a:t>button</a:t>
            </a:r>
            <a:r>
              <a:rPr lang="en-US">
                <a:solidFill>
                  <a:schemeClr val="dk1"/>
                </a:solidFill>
              </a:rPr>
              <a:t> and Red LED)</a:t>
            </a:r>
            <a:endParaRPr>
              <a:solidFill>
                <a:schemeClr val="dk1"/>
              </a:solidFill>
            </a:endParaRPr>
          </a:p>
          <a:p>
            <a:pPr indent="0" lvl="0" marL="457200" rtl="0" algn="l">
              <a:spcBef>
                <a:spcPts val="900"/>
              </a:spcBef>
              <a:spcAft>
                <a:spcPts val="0"/>
              </a:spcAft>
              <a:buNone/>
            </a:pPr>
            <a:r>
              <a:t/>
            </a:r>
            <a:endParaRPr/>
          </a:p>
        </p:txBody>
      </p:sp>
      <p:sp>
        <p:nvSpPr>
          <p:cNvPr id="137" name="Google Shape;137;p17"/>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38" name="Google Shape;138;p17"/>
          <p:cNvPicPr preferRelativeResize="0"/>
          <p:nvPr/>
        </p:nvPicPr>
        <p:blipFill>
          <a:blip r:embed="rId3">
            <a:alphaModFix/>
          </a:blip>
          <a:stretch>
            <a:fillRect/>
          </a:stretch>
        </p:blipFill>
        <p:spPr>
          <a:xfrm>
            <a:off x="7039175" y="2316400"/>
            <a:ext cx="1820050" cy="2478625"/>
          </a:xfrm>
          <a:prstGeom prst="rect">
            <a:avLst/>
          </a:prstGeom>
          <a:noFill/>
          <a:ln>
            <a:noFill/>
          </a:ln>
        </p:spPr>
      </p:pic>
      <p:pic>
        <p:nvPicPr>
          <p:cNvPr id="139" name="Google Shape;139;p17"/>
          <p:cNvPicPr preferRelativeResize="0"/>
          <p:nvPr/>
        </p:nvPicPr>
        <p:blipFill rotWithShape="1">
          <a:blip r:embed="rId4">
            <a:alphaModFix/>
          </a:blip>
          <a:srcRect b="17783" l="0" r="0" t="21211"/>
          <a:stretch/>
        </p:blipFill>
        <p:spPr>
          <a:xfrm>
            <a:off x="4685275" y="2397500"/>
            <a:ext cx="1974425" cy="2316425"/>
          </a:xfrm>
          <a:prstGeom prst="rect">
            <a:avLst/>
          </a:prstGeom>
          <a:noFill/>
          <a:ln>
            <a:noFill/>
          </a:ln>
        </p:spPr>
      </p:pic>
      <p:pic>
        <p:nvPicPr>
          <p:cNvPr id="140" name="Google Shape;140;p17"/>
          <p:cNvPicPr preferRelativeResize="0"/>
          <p:nvPr/>
        </p:nvPicPr>
        <p:blipFill rotWithShape="1">
          <a:blip r:embed="rId5">
            <a:alphaModFix/>
          </a:blip>
          <a:srcRect b="0" l="10044" r="5402" t="0"/>
          <a:stretch/>
        </p:blipFill>
        <p:spPr>
          <a:xfrm>
            <a:off x="1499375" y="2666734"/>
            <a:ext cx="2133601" cy="22961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8"/>
          <p:cNvSpPr txBox="1"/>
          <p:nvPr>
            <p:ph type="title"/>
          </p:nvPr>
        </p:nvSpPr>
        <p:spPr>
          <a:xfrm>
            <a:off x="443320" y="327040"/>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Connor CDR Deliverables</a:t>
            </a:r>
            <a:endParaRPr/>
          </a:p>
        </p:txBody>
      </p:sp>
      <p:sp>
        <p:nvSpPr>
          <p:cNvPr id="147" name="Google Shape;147;p18"/>
          <p:cNvSpPr txBox="1"/>
          <p:nvPr>
            <p:ph idx="1" type="body"/>
          </p:nvPr>
        </p:nvSpPr>
        <p:spPr>
          <a:xfrm>
            <a:off x="386720" y="1303788"/>
            <a:ext cx="7986000" cy="32883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
            </a:pPr>
            <a:r>
              <a:rPr lang="en-US">
                <a:solidFill>
                  <a:schemeClr val="dk1"/>
                </a:solidFill>
              </a:rPr>
              <a:t>PCB</a:t>
            </a:r>
            <a:endParaRPr>
              <a:solidFill>
                <a:schemeClr val="dk1"/>
              </a:solidFill>
            </a:endParaRPr>
          </a:p>
          <a:p>
            <a:pPr indent="-330200" lvl="1" marL="914400" rtl="0" algn="l">
              <a:lnSpc>
                <a:spcPct val="115000"/>
              </a:lnSpc>
              <a:spcBef>
                <a:spcPts val="0"/>
              </a:spcBef>
              <a:spcAft>
                <a:spcPts val="0"/>
              </a:spcAft>
              <a:buClr>
                <a:schemeClr val="dk1"/>
              </a:buClr>
              <a:buSzPts val="1600"/>
              <a:buChar char="–"/>
            </a:pPr>
            <a:r>
              <a:rPr lang="en-US">
                <a:solidFill>
                  <a:schemeClr val="dk1"/>
                </a:solidFill>
              </a:rPr>
              <a:t>Finalize design</a:t>
            </a:r>
            <a:endParaRPr>
              <a:solidFill>
                <a:schemeClr val="dk1"/>
              </a:solidFill>
            </a:endParaRPr>
          </a:p>
          <a:p>
            <a:pPr indent="-330200" lvl="1" marL="914400" rtl="0" algn="l">
              <a:lnSpc>
                <a:spcPct val="115000"/>
              </a:lnSpc>
              <a:spcBef>
                <a:spcPts val="0"/>
              </a:spcBef>
              <a:spcAft>
                <a:spcPts val="0"/>
              </a:spcAft>
              <a:buClr>
                <a:schemeClr val="dk1"/>
              </a:buClr>
              <a:buSzPts val="1600"/>
              <a:buChar char="–"/>
            </a:pPr>
            <a:r>
              <a:rPr lang="en-US">
                <a:solidFill>
                  <a:schemeClr val="dk1"/>
                </a:solidFill>
              </a:rPr>
              <a:t>Sent to print</a:t>
            </a:r>
            <a:endParaRPr>
              <a:solidFill>
                <a:schemeClr val="dk1"/>
              </a:solidFill>
            </a:endParaRPr>
          </a:p>
          <a:p>
            <a:pPr indent="-355600" lvl="0" marL="457200" rtl="0" algn="l">
              <a:lnSpc>
                <a:spcPct val="115000"/>
              </a:lnSpc>
              <a:spcBef>
                <a:spcPts val="0"/>
              </a:spcBef>
              <a:spcAft>
                <a:spcPts val="0"/>
              </a:spcAft>
              <a:buClr>
                <a:schemeClr val="dk1"/>
              </a:buClr>
              <a:buSzPts val="2000"/>
              <a:buChar char="•"/>
            </a:pPr>
            <a:r>
              <a:rPr lang="en-US">
                <a:solidFill>
                  <a:schemeClr val="dk1"/>
                </a:solidFill>
              </a:rPr>
              <a:t>Schematic</a:t>
            </a:r>
            <a:endParaRPr>
              <a:solidFill>
                <a:schemeClr val="dk1"/>
              </a:solidFill>
            </a:endParaRPr>
          </a:p>
          <a:p>
            <a:pPr indent="-355600" lvl="0" marL="457200" rtl="0" algn="l">
              <a:lnSpc>
                <a:spcPct val="115000"/>
              </a:lnSpc>
              <a:spcBef>
                <a:spcPts val="0"/>
              </a:spcBef>
              <a:spcAft>
                <a:spcPts val="0"/>
              </a:spcAft>
              <a:buClr>
                <a:schemeClr val="dk1"/>
              </a:buClr>
              <a:buSzPts val="2000"/>
              <a:buChar char="•"/>
            </a:pPr>
            <a:r>
              <a:rPr lang="en-US">
                <a:solidFill>
                  <a:schemeClr val="dk1"/>
                </a:solidFill>
              </a:rPr>
              <a:t>Parts List/ BOM</a:t>
            </a:r>
            <a:endParaRPr>
              <a:solidFill>
                <a:schemeClr val="dk1"/>
              </a:solidFill>
            </a:endParaRPr>
          </a:p>
          <a:p>
            <a:pPr indent="-330200" lvl="1" marL="914400" rtl="0" algn="l">
              <a:lnSpc>
                <a:spcPct val="115000"/>
              </a:lnSpc>
              <a:spcBef>
                <a:spcPts val="0"/>
              </a:spcBef>
              <a:spcAft>
                <a:spcPts val="0"/>
              </a:spcAft>
              <a:buClr>
                <a:schemeClr val="dk1"/>
              </a:buClr>
              <a:buSzPts val="1600"/>
              <a:buChar char="–"/>
            </a:pPr>
            <a:r>
              <a:rPr lang="en-US">
                <a:solidFill>
                  <a:schemeClr val="dk1"/>
                </a:solidFill>
              </a:rPr>
              <a:t>Find replacements for stock issues</a:t>
            </a:r>
            <a:endParaRPr>
              <a:solidFill>
                <a:schemeClr val="dk1"/>
              </a:solidFill>
            </a:endParaRPr>
          </a:p>
          <a:p>
            <a:pPr indent="-355600" lvl="0" marL="457200" rtl="0" algn="l">
              <a:lnSpc>
                <a:spcPct val="115000"/>
              </a:lnSpc>
              <a:spcBef>
                <a:spcPts val="0"/>
              </a:spcBef>
              <a:spcAft>
                <a:spcPts val="0"/>
              </a:spcAft>
              <a:buClr>
                <a:schemeClr val="dk1"/>
              </a:buClr>
              <a:buSzPts val="2000"/>
              <a:buChar char="•"/>
            </a:pPr>
            <a:r>
              <a:rPr lang="en-US">
                <a:solidFill>
                  <a:schemeClr val="dk1"/>
                </a:solidFill>
              </a:rPr>
              <a:t>Assist with calendar integration</a:t>
            </a:r>
            <a:endParaRPr sz="2700"/>
          </a:p>
        </p:txBody>
      </p:sp>
      <p:sp>
        <p:nvSpPr>
          <p:cNvPr id="148" name="Google Shape;148;p18"/>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49" name="Google Shape;149;p18"/>
          <p:cNvPicPr preferRelativeResize="0"/>
          <p:nvPr/>
        </p:nvPicPr>
        <p:blipFill>
          <a:blip r:embed="rId3">
            <a:alphaModFix/>
          </a:blip>
          <a:stretch>
            <a:fillRect/>
          </a:stretch>
        </p:blipFill>
        <p:spPr>
          <a:xfrm>
            <a:off x="4942250" y="598525"/>
            <a:ext cx="4201748" cy="2895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ph type="title"/>
          </p:nvPr>
        </p:nvSpPr>
        <p:spPr>
          <a:xfrm>
            <a:off x="443320" y="327040"/>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Custom PCB</a:t>
            </a:r>
            <a:endParaRPr/>
          </a:p>
        </p:txBody>
      </p:sp>
      <p:sp>
        <p:nvSpPr>
          <p:cNvPr id="156" name="Google Shape;156;p19"/>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57" name="Google Shape;157;p19"/>
          <p:cNvPicPr preferRelativeResize="0"/>
          <p:nvPr/>
        </p:nvPicPr>
        <p:blipFill rotWithShape="1">
          <a:blip r:embed="rId3">
            <a:alphaModFix/>
          </a:blip>
          <a:srcRect b="23901" l="22088" r="37090" t="38159"/>
          <a:stretch/>
        </p:blipFill>
        <p:spPr>
          <a:xfrm>
            <a:off x="5634825" y="2972275"/>
            <a:ext cx="2323681" cy="1619823"/>
          </a:xfrm>
          <a:prstGeom prst="rect">
            <a:avLst/>
          </a:prstGeom>
          <a:noFill/>
          <a:ln>
            <a:noFill/>
          </a:ln>
        </p:spPr>
      </p:pic>
      <p:pic>
        <p:nvPicPr>
          <p:cNvPr id="158" name="Google Shape;158;p19"/>
          <p:cNvPicPr preferRelativeResize="0"/>
          <p:nvPr/>
        </p:nvPicPr>
        <p:blipFill rotWithShape="1">
          <a:blip r:embed="rId4">
            <a:alphaModFix/>
          </a:blip>
          <a:srcRect b="28039" l="5326" r="9312" t="10144"/>
          <a:stretch/>
        </p:blipFill>
        <p:spPr>
          <a:xfrm>
            <a:off x="3611775" y="599100"/>
            <a:ext cx="4346726" cy="2276901"/>
          </a:xfrm>
          <a:prstGeom prst="rect">
            <a:avLst/>
          </a:prstGeom>
          <a:noFill/>
          <a:ln>
            <a:noFill/>
          </a:ln>
        </p:spPr>
      </p:pic>
      <p:pic>
        <p:nvPicPr>
          <p:cNvPr id="159" name="Google Shape;159;p19"/>
          <p:cNvPicPr preferRelativeResize="0"/>
          <p:nvPr/>
        </p:nvPicPr>
        <p:blipFill rotWithShape="1">
          <a:blip r:embed="rId5">
            <a:alphaModFix/>
          </a:blip>
          <a:srcRect b="20487" l="0" r="0" t="14016"/>
          <a:stretch/>
        </p:blipFill>
        <p:spPr>
          <a:xfrm>
            <a:off x="3611775" y="2972287"/>
            <a:ext cx="1854900" cy="1619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
          <p:cNvSpPr txBox="1"/>
          <p:nvPr>
            <p:ph type="title"/>
          </p:nvPr>
        </p:nvSpPr>
        <p:spPr>
          <a:xfrm>
            <a:off x="443320" y="327040"/>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Schematics</a:t>
            </a:r>
            <a:endParaRPr/>
          </a:p>
        </p:txBody>
      </p:sp>
      <p:sp>
        <p:nvSpPr>
          <p:cNvPr id="166" name="Google Shape;166;p20"/>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67" name="Google Shape;167;p20"/>
          <p:cNvPicPr preferRelativeResize="0"/>
          <p:nvPr/>
        </p:nvPicPr>
        <p:blipFill>
          <a:blip r:embed="rId3">
            <a:alphaModFix/>
          </a:blip>
          <a:stretch>
            <a:fillRect/>
          </a:stretch>
        </p:blipFill>
        <p:spPr>
          <a:xfrm>
            <a:off x="5955024" y="2537550"/>
            <a:ext cx="2673174" cy="2150826"/>
          </a:xfrm>
          <a:prstGeom prst="rect">
            <a:avLst/>
          </a:prstGeom>
          <a:noFill/>
          <a:ln>
            <a:noFill/>
          </a:ln>
        </p:spPr>
      </p:pic>
      <p:pic>
        <p:nvPicPr>
          <p:cNvPr id="168" name="Google Shape;168;p20"/>
          <p:cNvPicPr preferRelativeResize="0"/>
          <p:nvPr/>
        </p:nvPicPr>
        <p:blipFill>
          <a:blip r:embed="rId4">
            <a:alphaModFix/>
          </a:blip>
          <a:stretch>
            <a:fillRect/>
          </a:stretch>
        </p:blipFill>
        <p:spPr>
          <a:xfrm>
            <a:off x="5917275" y="697005"/>
            <a:ext cx="3226726" cy="1779026"/>
          </a:xfrm>
          <a:prstGeom prst="rect">
            <a:avLst/>
          </a:prstGeom>
          <a:noFill/>
          <a:ln>
            <a:noFill/>
          </a:ln>
        </p:spPr>
      </p:pic>
      <p:pic>
        <p:nvPicPr>
          <p:cNvPr id="169" name="Google Shape;169;p20"/>
          <p:cNvPicPr preferRelativeResize="0"/>
          <p:nvPr/>
        </p:nvPicPr>
        <p:blipFill>
          <a:blip r:embed="rId5">
            <a:alphaModFix/>
          </a:blip>
          <a:stretch>
            <a:fillRect/>
          </a:stretch>
        </p:blipFill>
        <p:spPr>
          <a:xfrm>
            <a:off x="37576" y="1060800"/>
            <a:ext cx="5791640" cy="36787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1"/>
          <p:cNvSpPr txBox="1"/>
          <p:nvPr>
            <p:ph type="title"/>
          </p:nvPr>
        </p:nvSpPr>
        <p:spPr>
          <a:xfrm>
            <a:off x="443320" y="327040"/>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Schematics</a:t>
            </a:r>
            <a:endParaRPr/>
          </a:p>
        </p:txBody>
      </p:sp>
      <p:sp>
        <p:nvSpPr>
          <p:cNvPr id="176" name="Google Shape;176;p21"/>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77" name="Google Shape;177;p21"/>
          <p:cNvPicPr preferRelativeResize="0"/>
          <p:nvPr/>
        </p:nvPicPr>
        <p:blipFill>
          <a:blip r:embed="rId3">
            <a:alphaModFix/>
          </a:blip>
          <a:stretch>
            <a:fillRect/>
          </a:stretch>
        </p:blipFill>
        <p:spPr>
          <a:xfrm>
            <a:off x="0" y="1052262"/>
            <a:ext cx="2988135" cy="1677100"/>
          </a:xfrm>
          <a:prstGeom prst="rect">
            <a:avLst/>
          </a:prstGeom>
          <a:noFill/>
          <a:ln>
            <a:noFill/>
          </a:ln>
        </p:spPr>
      </p:pic>
      <p:pic>
        <p:nvPicPr>
          <p:cNvPr id="178" name="Google Shape;178;p21"/>
          <p:cNvPicPr preferRelativeResize="0"/>
          <p:nvPr/>
        </p:nvPicPr>
        <p:blipFill>
          <a:blip r:embed="rId4">
            <a:alphaModFix/>
          </a:blip>
          <a:stretch>
            <a:fillRect/>
          </a:stretch>
        </p:blipFill>
        <p:spPr>
          <a:xfrm>
            <a:off x="3732650" y="1065925"/>
            <a:ext cx="4886899" cy="1649775"/>
          </a:xfrm>
          <a:prstGeom prst="rect">
            <a:avLst/>
          </a:prstGeom>
          <a:noFill/>
          <a:ln>
            <a:noFill/>
          </a:ln>
        </p:spPr>
      </p:pic>
      <p:pic>
        <p:nvPicPr>
          <p:cNvPr id="179" name="Google Shape;179;p21"/>
          <p:cNvPicPr preferRelativeResize="0"/>
          <p:nvPr/>
        </p:nvPicPr>
        <p:blipFill>
          <a:blip r:embed="rId5">
            <a:alphaModFix/>
          </a:blip>
          <a:stretch>
            <a:fillRect/>
          </a:stretch>
        </p:blipFill>
        <p:spPr>
          <a:xfrm>
            <a:off x="1" y="2762499"/>
            <a:ext cx="4320875" cy="2081575"/>
          </a:xfrm>
          <a:prstGeom prst="rect">
            <a:avLst/>
          </a:prstGeom>
          <a:noFill/>
          <a:ln>
            <a:noFill/>
          </a:ln>
        </p:spPr>
      </p:pic>
      <p:pic>
        <p:nvPicPr>
          <p:cNvPr id="180" name="Google Shape;180;p21"/>
          <p:cNvPicPr preferRelativeResize="0"/>
          <p:nvPr/>
        </p:nvPicPr>
        <p:blipFill>
          <a:blip r:embed="rId6">
            <a:alphaModFix/>
          </a:blip>
          <a:stretch>
            <a:fillRect/>
          </a:stretch>
        </p:blipFill>
        <p:spPr>
          <a:xfrm>
            <a:off x="4413100" y="2804150"/>
            <a:ext cx="4206450" cy="2108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2"/>
          <p:cNvSpPr txBox="1"/>
          <p:nvPr>
            <p:ph type="title"/>
          </p:nvPr>
        </p:nvSpPr>
        <p:spPr>
          <a:xfrm>
            <a:off x="443320" y="327040"/>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Schematics</a:t>
            </a:r>
            <a:endParaRPr/>
          </a:p>
        </p:txBody>
      </p:sp>
      <p:sp>
        <p:nvSpPr>
          <p:cNvPr id="187" name="Google Shape;187;p22"/>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88" name="Google Shape;188;p22"/>
          <p:cNvPicPr preferRelativeResize="0"/>
          <p:nvPr/>
        </p:nvPicPr>
        <p:blipFill>
          <a:blip r:embed="rId3">
            <a:alphaModFix/>
          </a:blip>
          <a:stretch>
            <a:fillRect/>
          </a:stretch>
        </p:blipFill>
        <p:spPr>
          <a:xfrm>
            <a:off x="2598550" y="579050"/>
            <a:ext cx="5714423" cy="4355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443320" y="327040"/>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Adam CDR Deliverables</a:t>
            </a:r>
            <a:endParaRPr/>
          </a:p>
        </p:txBody>
      </p:sp>
      <p:sp>
        <p:nvSpPr>
          <p:cNvPr id="195" name="Google Shape;195;p23"/>
          <p:cNvSpPr txBox="1"/>
          <p:nvPr>
            <p:ph idx="1" type="body"/>
          </p:nvPr>
        </p:nvSpPr>
        <p:spPr>
          <a:xfrm>
            <a:off x="386725" y="1090676"/>
            <a:ext cx="7986000" cy="35013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
            </a:pPr>
            <a:r>
              <a:rPr lang="en-US">
                <a:solidFill>
                  <a:schemeClr val="dk1"/>
                </a:solidFill>
              </a:rPr>
              <a:t>Sensor calibration and integration into final design</a:t>
            </a:r>
            <a:endParaRPr>
              <a:solidFill>
                <a:schemeClr val="dk1"/>
              </a:solidFill>
            </a:endParaRPr>
          </a:p>
          <a:p>
            <a:pPr indent="-355600" lvl="0" marL="457200" rtl="0" algn="l">
              <a:lnSpc>
                <a:spcPct val="115000"/>
              </a:lnSpc>
              <a:spcBef>
                <a:spcPts val="0"/>
              </a:spcBef>
              <a:spcAft>
                <a:spcPts val="0"/>
              </a:spcAft>
              <a:buClr>
                <a:schemeClr val="dk1"/>
              </a:buClr>
              <a:buSzPts val="2000"/>
              <a:buChar char="●"/>
            </a:pPr>
            <a:r>
              <a:rPr lang="en-US">
                <a:solidFill>
                  <a:schemeClr val="dk1"/>
                </a:solidFill>
              </a:rPr>
              <a:t>Program and FFT conversion from python to C++</a:t>
            </a:r>
            <a:endParaRPr>
              <a:solidFill>
                <a:schemeClr val="dk1"/>
              </a:solidFill>
            </a:endParaRPr>
          </a:p>
          <a:p>
            <a:pPr indent="-355600" lvl="0" marL="457200" rtl="0" algn="l">
              <a:lnSpc>
                <a:spcPct val="115000"/>
              </a:lnSpc>
              <a:spcBef>
                <a:spcPts val="0"/>
              </a:spcBef>
              <a:spcAft>
                <a:spcPts val="0"/>
              </a:spcAft>
              <a:buClr>
                <a:schemeClr val="dk1"/>
              </a:buClr>
              <a:buSzPts val="2000"/>
              <a:buChar char="●"/>
            </a:pPr>
            <a:r>
              <a:rPr lang="en-US">
                <a:solidFill>
                  <a:schemeClr val="dk1"/>
                </a:solidFill>
              </a:rPr>
              <a:t>Embedded system programming</a:t>
            </a:r>
            <a:endParaRPr sz="2900"/>
          </a:p>
          <a:p>
            <a:pPr indent="0" lvl="0" marL="1371600" rtl="0" algn="l">
              <a:spcBef>
                <a:spcPts val="900"/>
              </a:spcBef>
              <a:spcAft>
                <a:spcPts val="0"/>
              </a:spcAft>
              <a:buNone/>
            </a:pPr>
            <a:r>
              <a:t/>
            </a:r>
            <a:endParaRPr/>
          </a:p>
        </p:txBody>
      </p:sp>
      <p:sp>
        <p:nvSpPr>
          <p:cNvPr id="196" name="Google Shape;196;p23"/>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97" name="Google Shape;197;p23"/>
          <p:cNvPicPr preferRelativeResize="0"/>
          <p:nvPr/>
        </p:nvPicPr>
        <p:blipFill>
          <a:blip r:embed="rId3">
            <a:alphaModFix/>
          </a:blip>
          <a:stretch>
            <a:fillRect/>
          </a:stretch>
        </p:blipFill>
        <p:spPr>
          <a:xfrm>
            <a:off x="5655229" y="1894150"/>
            <a:ext cx="2547200" cy="2863000"/>
          </a:xfrm>
          <a:prstGeom prst="rect">
            <a:avLst/>
          </a:prstGeom>
          <a:noFill/>
          <a:ln>
            <a:noFill/>
          </a:ln>
        </p:spPr>
      </p:pic>
      <p:pic>
        <p:nvPicPr>
          <p:cNvPr id="198" name="Google Shape;198;p23"/>
          <p:cNvPicPr preferRelativeResize="0"/>
          <p:nvPr/>
        </p:nvPicPr>
        <p:blipFill>
          <a:blip r:embed="rId4">
            <a:alphaModFix/>
          </a:blip>
          <a:stretch>
            <a:fillRect/>
          </a:stretch>
        </p:blipFill>
        <p:spPr>
          <a:xfrm>
            <a:off x="3323650" y="2498550"/>
            <a:ext cx="2028550" cy="1728050"/>
          </a:xfrm>
          <a:prstGeom prst="rect">
            <a:avLst/>
          </a:prstGeom>
          <a:noFill/>
          <a:ln>
            <a:noFill/>
          </a:ln>
        </p:spPr>
      </p:pic>
      <p:pic>
        <p:nvPicPr>
          <p:cNvPr id="199" name="Google Shape;199;p23"/>
          <p:cNvPicPr preferRelativeResize="0"/>
          <p:nvPr/>
        </p:nvPicPr>
        <p:blipFill>
          <a:blip r:embed="rId5">
            <a:alphaModFix/>
          </a:blip>
          <a:stretch>
            <a:fillRect/>
          </a:stretch>
        </p:blipFill>
        <p:spPr>
          <a:xfrm>
            <a:off x="1146600" y="2498542"/>
            <a:ext cx="1874025" cy="1874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443320" y="327040"/>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FPR Plan</a:t>
            </a:r>
            <a:endParaRPr/>
          </a:p>
        </p:txBody>
      </p:sp>
      <p:sp>
        <p:nvSpPr>
          <p:cNvPr id="206" name="Google Shape;206;p24"/>
          <p:cNvSpPr txBox="1"/>
          <p:nvPr>
            <p:ph idx="1" type="body"/>
          </p:nvPr>
        </p:nvSpPr>
        <p:spPr>
          <a:xfrm>
            <a:off x="386720" y="1303788"/>
            <a:ext cx="7986000" cy="3288300"/>
          </a:xfrm>
          <a:prstGeom prst="rect">
            <a:avLst/>
          </a:prstGeom>
        </p:spPr>
        <p:txBody>
          <a:bodyPr anchorCtr="0" anchor="t" bIns="91425" lIns="91425" spcFirstLastPara="1" rIns="91425" wrap="square" tIns="91425">
            <a:noAutofit/>
          </a:bodyPr>
          <a:lstStyle/>
          <a:p>
            <a:pPr indent="-355600" lvl="0" marL="457200" rtl="0" algn="l">
              <a:spcBef>
                <a:spcPts val="900"/>
              </a:spcBef>
              <a:spcAft>
                <a:spcPts val="0"/>
              </a:spcAft>
              <a:buSzPts val="2000"/>
              <a:buChar char="•"/>
            </a:pPr>
            <a:r>
              <a:rPr lang="en-US"/>
              <a:t>FPR version will:</a:t>
            </a:r>
            <a:endParaRPr/>
          </a:p>
          <a:p>
            <a:pPr indent="-330200" lvl="1" marL="914400" rtl="0" algn="l">
              <a:spcBef>
                <a:spcPts val="0"/>
              </a:spcBef>
              <a:spcAft>
                <a:spcPts val="0"/>
              </a:spcAft>
              <a:buSzPts val="1600"/>
              <a:buChar char="–"/>
            </a:pPr>
            <a:r>
              <a:rPr lang="en-US"/>
              <a:t>have calendar functionality</a:t>
            </a:r>
            <a:endParaRPr/>
          </a:p>
          <a:p>
            <a:pPr indent="-330200" lvl="1" marL="914400" rtl="0" algn="l">
              <a:spcBef>
                <a:spcPts val="0"/>
              </a:spcBef>
              <a:spcAft>
                <a:spcPts val="0"/>
              </a:spcAft>
              <a:buSzPts val="1600"/>
              <a:buChar char="–"/>
            </a:pPr>
            <a:r>
              <a:rPr lang="en-US"/>
              <a:t>on </a:t>
            </a:r>
            <a:r>
              <a:rPr lang="en-US"/>
              <a:t>custom PCB w/ wrist strap</a:t>
            </a:r>
            <a:endParaRPr/>
          </a:p>
          <a:p>
            <a:pPr indent="-330200" lvl="1" marL="914400" rtl="0" algn="l">
              <a:spcBef>
                <a:spcPts val="0"/>
              </a:spcBef>
              <a:spcAft>
                <a:spcPts val="0"/>
              </a:spcAft>
              <a:buSzPts val="1600"/>
              <a:buChar char="–"/>
            </a:pPr>
            <a:r>
              <a:rPr lang="en-US"/>
              <a:t>data on power consumption (to meet multi-day spec)</a:t>
            </a:r>
            <a:endParaRPr/>
          </a:p>
          <a:p>
            <a:pPr indent="-355600" lvl="0" marL="457200" rtl="0" algn="l">
              <a:spcBef>
                <a:spcPts val="0"/>
              </a:spcBef>
              <a:spcAft>
                <a:spcPts val="0"/>
              </a:spcAft>
              <a:buSzPts val="2000"/>
              <a:buChar char="•"/>
            </a:pPr>
            <a:r>
              <a:rPr lang="en-US"/>
              <a:t>FPR Demo:</a:t>
            </a:r>
            <a:endParaRPr/>
          </a:p>
          <a:p>
            <a:pPr indent="-330200" lvl="1" marL="914400" rtl="0" algn="l">
              <a:spcBef>
                <a:spcPts val="0"/>
              </a:spcBef>
              <a:spcAft>
                <a:spcPts val="0"/>
              </a:spcAft>
              <a:buSzPts val="1600"/>
              <a:buChar char="–"/>
            </a:pPr>
            <a:r>
              <a:rPr lang="en-US"/>
              <a:t>consist of video showing shivering and full system response</a:t>
            </a:r>
            <a:endParaRPr/>
          </a:p>
          <a:p>
            <a:pPr indent="-330200" lvl="2" marL="1371600" rtl="0" algn="l">
              <a:spcBef>
                <a:spcPts val="0"/>
              </a:spcBef>
              <a:spcAft>
                <a:spcPts val="0"/>
              </a:spcAft>
              <a:buSzPts val="1600"/>
              <a:buChar char="•"/>
            </a:pPr>
            <a:r>
              <a:rPr lang="en-US"/>
              <a:t>SMS messaging, add event to calendar</a:t>
            </a:r>
            <a:endParaRPr/>
          </a:p>
          <a:p>
            <a:pPr indent="-330200" lvl="2" marL="1371600" rtl="0" algn="l">
              <a:spcBef>
                <a:spcPts val="0"/>
              </a:spcBef>
              <a:spcAft>
                <a:spcPts val="0"/>
              </a:spcAft>
              <a:buSzPts val="1600"/>
              <a:buChar char="•"/>
            </a:pPr>
            <a:r>
              <a:rPr lang="en-US"/>
              <a:t>buzzer and reset button demo</a:t>
            </a:r>
            <a:endParaRPr/>
          </a:p>
          <a:p>
            <a:pPr indent="-330200" lvl="1" marL="914400" rtl="0" algn="l">
              <a:spcBef>
                <a:spcPts val="0"/>
              </a:spcBef>
              <a:spcAft>
                <a:spcPts val="0"/>
              </a:spcAft>
              <a:buSzPts val="1600"/>
              <a:buChar char="–"/>
            </a:pPr>
            <a:r>
              <a:rPr lang="en-US"/>
              <a:t>Live Demo would consist of a deliberate generation of signals in the target range with full system response</a:t>
            </a:r>
            <a:endParaRPr/>
          </a:p>
          <a:p>
            <a:pPr indent="-330200" lvl="2" marL="1371600" rtl="0" algn="l">
              <a:spcBef>
                <a:spcPts val="0"/>
              </a:spcBef>
              <a:spcAft>
                <a:spcPts val="0"/>
              </a:spcAft>
              <a:buSzPts val="1600"/>
              <a:buChar char="•"/>
            </a:pPr>
            <a:r>
              <a:rPr lang="en-US"/>
              <a:t>Speaker and tapping</a:t>
            </a:r>
            <a:endParaRPr/>
          </a:p>
        </p:txBody>
      </p:sp>
      <p:sp>
        <p:nvSpPr>
          <p:cNvPr id="207" name="Google Shape;207;p24"/>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txBox="1"/>
          <p:nvPr>
            <p:ph idx="4294967295" type="title"/>
          </p:nvPr>
        </p:nvSpPr>
        <p:spPr>
          <a:xfrm>
            <a:off x="-390125" y="-142725"/>
            <a:ext cx="7316700" cy="857400"/>
          </a:xfrm>
          <a:prstGeom prst="rect">
            <a:avLst/>
          </a:prstGeom>
          <a:noFill/>
          <a:ln>
            <a:noFill/>
          </a:ln>
        </p:spPr>
        <p:txBody>
          <a:bodyPr anchorCtr="0" anchor="b" bIns="0" lIns="0" spcFirstLastPara="1" rIns="0" wrap="square" tIns="0">
            <a:noAutofit/>
          </a:bodyPr>
          <a:lstStyle/>
          <a:p>
            <a:pPr indent="457200" lvl="0" marL="0" marR="0" rtl="0" algn="l">
              <a:spcBef>
                <a:spcPts val="0"/>
              </a:spcBef>
              <a:spcAft>
                <a:spcPts val="0"/>
              </a:spcAft>
              <a:buClr>
                <a:srgbClr val="861119"/>
              </a:buClr>
              <a:buSzPts val="2800"/>
              <a:buFont typeface="Arial"/>
              <a:buNone/>
            </a:pPr>
            <a:r>
              <a:rPr lang="en-US"/>
              <a:t>Project Management - Gantt Chart</a:t>
            </a:r>
            <a:endParaRPr b="1" i="0" sz="2800" u="none" cap="none" strike="noStrike">
              <a:solidFill>
                <a:srgbClr val="861119"/>
              </a:solidFill>
              <a:latin typeface="Arial"/>
              <a:ea typeface="Arial"/>
              <a:cs typeface="Arial"/>
              <a:sym typeface="Arial"/>
            </a:endParaRPr>
          </a:p>
        </p:txBody>
      </p:sp>
      <p:pic>
        <p:nvPicPr>
          <p:cNvPr id="214" name="Google Shape;214;p25"/>
          <p:cNvPicPr preferRelativeResize="0"/>
          <p:nvPr/>
        </p:nvPicPr>
        <p:blipFill>
          <a:blip r:embed="rId3">
            <a:alphaModFix/>
          </a:blip>
          <a:stretch>
            <a:fillRect/>
          </a:stretch>
        </p:blipFill>
        <p:spPr>
          <a:xfrm>
            <a:off x="33975" y="822675"/>
            <a:ext cx="9066201" cy="2759275"/>
          </a:xfrm>
          <a:prstGeom prst="rect">
            <a:avLst/>
          </a:prstGeom>
          <a:noFill/>
          <a:ln>
            <a:noFill/>
          </a:ln>
        </p:spPr>
      </p:pic>
      <p:pic>
        <p:nvPicPr>
          <p:cNvPr id="215" name="Google Shape;215;p25"/>
          <p:cNvPicPr preferRelativeResize="0"/>
          <p:nvPr/>
        </p:nvPicPr>
        <p:blipFill>
          <a:blip r:embed="rId4">
            <a:alphaModFix/>
          </a:blip>
          <a:stretch>
            <a:fillRect/>
          </a:stretch>
        </p:blipFill>
        <p:spPr>
          <a:xfrm>
            <a:off x="2992825" y="3412850"/>
            <a:ext cx="308200" cy="137700"/>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6"/>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222" name="Google Shape;222;p26"/>
          <p:cNvGraphicFramePr/>
          <p:nvPr/>
        </p:nvGraphicFramePr>
        <p:xfrm>
          <a:off x="152400" y="605325"/>
          <a:ext cx="3000000" cy="3000000"/>
        </p:xfrm>
        <a:graphic>
          <a:graphicData uri="http://schemas.openxmlformats.org/drawingml/2006/table">
            <a:tbl>
              <a:tblPr>
                <a:noFill/>
                <a:tableStyleId>{1D54BCC4-B2C0-493C-A569-DDA7D6CBCB7A}</a:tableStyleId>
              </a:tblPr>
              <a:tblGrid>
                <a:gridCol w="4335275"/>
                <a:gridCol w="1300575"/>
                <a:gridCol w="1630875"/>
                <a:gridCol w="1416275"/>
              </a:tblGrid>
              <a:tr h="701675">
                <a:tc gridSpan="4">
                  <a:txBody>
                    <a:bodyPr/>
                    <a:lstStyle/>
                    <a:p>
                      <a:pPr indent="0" lvl="0" marL="0" rtl="0" algn="l">
                        <a:spcBef>
                          <a:spcPts val="0"/>
                        </a:spcBef>
                        <a:spcAft>
                          <a:spcPts val="0"/>
                        </a:spcAft>
                        <a:buNone/>
                      </a:pPr>
                      <a:r>
                        <a:rPr lang="en-US"/>
                        <a:t>Cost Break  Down</a:t>
                      </a:r>
                      <a:endParaRPr/>
                    </a:p>
                  </a:txBody>
                  <a:tcPr marT="91425" marB="91425" marR="91425" marL="91425">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c hMerge="1"/>
                <a:tc hMerge="1"/>
                <a:tc hMerge="1"/>
              </a:tr>
              <a:tr h="457400">
                <a:tc>
                  <a:txBody>
                    <a:bodyPr/>
                    <a:lstStyle/>
                    <a:p>
                      <a:pPr indent="0" lvl="0" marL="0" rtl="0" algn="l">
                        <a:spcBef>
                          <a:spcPts val="0"/>
                        </a:spcBef>
                        <a:spcAft>
                          <a:spcPts val="0"/>
                        </a:spcAft>
                        <a:buNone/>
                      </a:pPr>
                      <a:r>
                        <a:rPr b="1" lang="en-US" sz="800"/>
                        <a:t>Part</a:t>
                      </a:r>
                      <a:endParaRPr b="1" sz="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472C4"/>
                    </a:solidFill>
                  </a:tcPr>
                </a:tc>
                <a:tc>
                  <a:txBody>
                    <a:bodyPr/>
                    <a:lstStyle/>
                    <a:p>
                      <a:pPr indent="0" lvl="0" marL="0" rtl="0" algn="l">
                        <a:spcBef>
                          <a:spcPts val="0"/>
                        </a:spcBef>
                        <a:spcAft>
                          <a:spcPts val="0"/>
                        </a:spcAft>
                        <a:buNone/>
                      </a:pPr>
                      <a:r>
                        <a:rPr b="1" lang="en-US" sz="700"/>
                        <a:t>Number</a:t>
                      </a:r>
                      <a:endParaRPr b="1" sz="7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472C4"/>
                    </a:solidFill>
                  </a:tcPr>
                </a:tc>
                <a:tc>
                  <a:txBody>
                    <a:bodyPr/>
                    <a:lstStyle/>
                    <a:p>
                      <a:pPr indent="0" lvl="0" marL="0" rtl="0" algn="l">
                        <a:spcBef>
                          <a:spcPts val="0"/>
                        </a:spcBef>
                        <a:spcAft>
                          <a:spcPts val="0"/>
                        </a:spcAft>
                        <a:buNone/>
                      </a:pPr>
                      <a:r>
                        <a:rPr b="1" lang="en-US" sz="700"/>
                        <a:t>Price</a:t>
                      </a:r>
                      <a:endParaRPr b="1" sz="700"/>
                    </a:p>
                    <a:p>
                      <a:pPr indent="0" lvl="0" marL="0" rtl="0" algn="l">
                        <a:spcBef>
                          <a:spcPts val="0"/>
                        </a:spcBef>
                        <a:spcAft>
                          <a:spcPts val="0"/>
                        </a:spcAft>
                        <a:buNone/>
                      </a:pPr>
                      <a:r>
                        <a:rPr b="1" lang="en-US" sz="700"/>
                        <a:t>  Each</a:t>
                      </a:r>
                      <a:endParaRPr b="1" sz="7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472C4"/>
                    </a:solidFill>
                  </a:tcPr>
                </a:tc>
                <a:tc>
                  <a:txBody>
                    <a:bodyPr/>
                    <a:lstStyle/>
                    <a:p>
                      <a:pPr indent="0" lvl="0" marL="0" rtl="0" algn="l">
                        <a:spcBef>
                          <a:spcPts val="0"/>
                        </a:spcBef>
                        <a:spcAft>
                          <a:spcPts val="0"/>
                        </a:spcAft>
                        <a:buNone/>
                      </a:pPr>
                      <a:r>
                        <a:rPr b="1" lang="en-US" sz="700"/>
                        <a:t>Price</a:t>
                      </a:r>
                      <a:endParaRPr b="1" sz="7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472C4"/>
                    </a:solidFill>
                  </a:tcPr>
                </a:tc>
              </a:tr>
              <a:tr h="612850">
                <a:tc>
                  <a:txBody>
                    <a:bodyPr/>
                    <a:lstStyle/>
                    <a:p>
                      <a:pPr indent="0" lvl="0" marL="0" rtl="0" algn="l">
                        <a:spcBef>
                          <a:spcPts val="0"/>
                        </a:spcBef>
                        <a:spcAft>
                          <a:spcPts val="0"/>
                        </a:spcAft>
                        <a:buNone/>
                      </a:pPr>
                      <a:r>
                        <a:rPr lang="en-US" sz="1100">
                          <a:latin typeface="Calibri"/>
                          <a:ea typeface="Calibri"/>
                          <a:cs typeface="Calibri"/>
                          <a:sym typeface="Calibri"/>
                        </a:rPr>
                        <a:t>Bluetooth and Prototyping Parts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US" sz="1100">
                          <a:latin typeface="Calibri"/>
                          <a:ea typeface="Calibri"/>
                          <a:cs typeface="Calibri"/>
                          <a:sym typeface="Calibri"/>
                        </a:rPr>
                        <a:t> $         14.90</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US" sz="1100">
                          <a:latin typeface="Calibri"/>
                          <a:ea typeface="Calibri"/>
                          <a:cs typeface="Calibri"/>
                          <a:sym typeface="Calibri"/>
                        </a:rPr>
                        <a:t> $   59.59</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612850">
                <a:tc>
                  <a:txBody>
                    <a:bodyPr/>
                    <a:lstStyle/>
                    <a:p>
                      <a:pPr indent="0" lvl="0" marL="0" rtl="0" algn="l">
                        <a:spcBef>
                          <a:spcPts val="0"/>
                        </a:spcBef>
                        <a:spcAft>
                          <a:spcPts val="0"/>
                        </a:spcAft>
                        <a:buNone/>
                      </a:pPr>
                      <a:r>
                        <a:rPr lang="en-US" sz="1100">
                          <a:latin typeface="Calibri"/>
                          <a:ea typeface="Calibri"/>
                          <a:cs typeface="Calibri"/>
                          <a:sym typeface="Calibri"/>
                        </a:rPr>
                        <a:t>Oshpark Flex  PCB</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 $         20.82</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 $  124.90</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12850">
                <a:tc>
                  <a:txBody>
                    <a:bodyPr/>
                    <a:lstStyle/>
                    <a:p>
                      <a:pPr indent="0" lvl="0" marL="0" rtl="0" algn="l">
                        <a:spcBef>
                          <a:spcPts val="0"/>
                        </a:spcBef>
                        <a:spcAft>
                          <a:spcPts val="0"/>
                        </a:spcAft>
                        <a:buNone/>
                      </a:pPr>
                      <a:r>
                        <a:rPr lang="en-US" sz="1100">
                          <a:latin typeface="Calibri"/>
                          <a:ea typeface="Calibri"/>
                          <a:cs typeface="Calibri"/>
                          <a:sym typeface="Calibri"/>
                        </a:rPr>
                        <a:t>Oshstencils Stencils</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US" sz="1100">
                          <a:latin typeface="Calibri"/>
                          <a:ea typeface="Calibri"/>
                          <a:cs typeface="Calibri"/>
                          <a:sym typeface="Calibri"/>
                        </a:rPr>
                        <a:t> $         17.17</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US" sz="1100">
                          <a:latin typeface="Calibri"/>
                          <a:ea typeface="Calibri"/>
                          <a:cs typeface="Calibri"/>
                          <a:sym typeface="Calibri"/>
                        </a:rPr>
                        <a:t> $   51.52</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435200">
                <a:tc>
                  <a:txBody>
                    <a:bodyPr/>
                    <a:lstStyle/>
                    <a:p>
                      <a:pPr indent="0" lvl="0" marL="0" rtl="0" algn="l">
                        <a:spcBef>
                          <a:spcPts val="0"/>
                        </a:spcBef>
                        <a:spcAft>
                          <a:spcPts val="0"/>
                        </a:spcAft>
                        <a:buNone/>
                      </a:pPr>
                      <a:r>
                        <a:rPr lang="en-US" sz="1100">
                          <a:latin typeface="Calibri"/>
                          <a:ea typeface="Calibri"/>
                          <a:cs typeface="Calibri"/>
                          <a:sym typeface="Calibri"/>
                        </a:rPr>
                        <a:t>PCB Parts</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 $         42.10</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 $  210.48</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2975">
                <a:tc>
                  <a:txBody>
                    <a:bodyPr/>
                    <a:lstStyle/>
                    <a:p>
                      <a:pPr indent="0" lvl="0" marL="0" rtl="0" algn="l">
                        <a:spcBef>
                          <a:spcPts val="0"/>
                        </a:spcBef>
                        <a:spcAft>
                          <a:spcPts val="0"/>
                        </a:spcAft>
                        <a:buNone/>
                      </a:pPr>
                      <a:r>
                        <a:rPr lang="en-US" sz="1100">
                          <a:latin typeface="Calibri"/>
                          <a:ea typeface="Calibri"/>
                          <a:cs typeface="Calibri"/>
                          <a:sym typeface="Calibri"/>
                        </a:rPr>
                        <a:t>Total</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US"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US"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US" sz="1100">
                          <a:latin typeface="Calibri"/>
                          <a:ea typeface="Calibri"/>
                          <a:cs typeface="Calibri"/>
                          <a:sym typeface="Calibri"/>
                        </a:rPr>
                        <a:t> $  446.49</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9"/>
          <p:cNvSpPr txBox="1"/>
          <p:nvPr>
            <p:ph type="title"/>
          </p:nvPr>
        </p:nvSpPr>
        <p:spPr>
          <a:xfrm>
            <a:off x="443320" y="327040"/>
            <a:ext cx="7317000" cy="857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Updated Problem Statement</a:t>
            </a:r>
            <a:endParaRPr/>
          </a:p>
        </p:txBody>
      </p:sp>
      <p:sp>
        <p:nvSpPr>
          <p:cNvPr id="55" name="Google Shape;55;p9"/>
          <p:cNvSpPr txBox="1"/>
          <p:nvPr>
            <p:ph idx="1" type="body"/>
          </p:nvPr>
        </p:nvSpPr>
        <p:spPr>
          <a:xfrm>
            <a:off x="386719" y="1303788"/>
            <a:ext cx="8543400" cy="3288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rPr>
              <a:t>When diabetic patients sleep their blood sugar levels can drop and result in </a:t>
            </a:r>
            <a:r>
              <a:rPr lang="en-US" sz="1100">
                <a:solidFill>
                  <a:schemeClr val="dk1"/>
                </a:solidFill>
              </a:rPr>
              <a:t>hypoglycemic</a:t>
            </a:r>
            <a:r>
              <a:rPr lang="en-US" sz="1100">
                <a:solidFill>
                  <a:schemeClr val="dk1"/>
                </a:solidFill>
              </a:rPr>
              <a:t> events, if the patient is unable to wake these events can go untreated and result in coma and even death. </a:t>
            </a:r>
            <a:endParaRPr b="1"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1100">
                <a:solidFill>
                  <a:schemeClr val="dk1"/>
                </a:solidFill>
              </a:rPr>
              <a:t>(Source: </a:t>
            </a:r>
            <a:r>
              <a:rPr i="1" lang="en-US" sz="1000">
                <a:solidFill>
                  <a:schemeClr val="dk1"/>
                </a:solidFill>
                <a:highlight>
                  <a:srgbClr val="FFFFFF"/>
                </a:highlight>
              </a:rPr>
              <a:t>Unger J:</a:t>
            </a:r>
            <a:r>
              <a:rPr lang="en-US" sz="1000">
                <a:solidFill>
                  <a:schemeClr val="dk1"/>
                </a:solidFill>
                <a:highlight>
                  <a:srgbClr val="FFFFFF"/>
                </a:highlight>
              </a:rPr>
              <a:t> Diabetes Management in Primary Care. </a:t>
            </a:r>
            <a:r>
              <a:rPr i="1" lang="en-US" sz="1000">
                <a:solidFill>
                  <a:schemeClr val="dk1"/>
                </a:solidFill>
                <a:highlight>
                  <a:srgbClr val="FFFFFF"/>
                </a:highlight>
              </a:rPr>
              <a:t>2nd ed. Philadelphia, Pa., Lippincott, Williams, and Wilkins, 2012</a:t>
            </a:r>
            <a:r>
              <a:rPr lang="en-US" sz="1000">
                <a:solidFill>
                  <a:schemeClr val="dk1"/>
                </a:solidFill>
                <a:highlight>
                  <a:srgbClr val="FFFFFF"/>
                </a:highlight>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400"/>
          </a:p>
        </p:txBody>
      </p:sp>
      <p:pic>
        <p:nvPicPr>
          <p:cNvPr id="56" name="Google Shape;56;p9"/>
          <p:cNvPicPr preferRelativeResize="0"/>
          <p:nvPr/>
        </p:nvPicPr>
        <p:blipFill>
          <a:blip r:embed="rId3">
            <a:alphaModFix/>
          </a:blip>
          <a:stretch>
            <a:fillRect/>
          </a:stretch>
        </p:blipFill>
        <p:spPr>
          <a:xfrm>
            <a:off x="1137300" y="2039950"/>
            <a:ext cx="6869402" cy="2753125"/>
          </a:xfrm>
          <a:prstGeom prst="rect">
            <a:avLst/>
          </a:prstGeom>
          <a:noFill/>
          <a:ln>
            <a:noFill/>
          </a:ln>
        </p:spPr>
      </p:pic>
      <p:sp>
        <p:nvSpPr>
          <p:cNvPr id="57" name="Google Shape;57;p9"/>
          <p:cNvSpPr txBox="1"/>
          <p:nvPr/>
        </p:nvSpPr>
        <p:spPr>
          <a:xfrm>
            <a:off x="2524125" y="1817700"/>
            <a:ext cx="4341900" cy="30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US" sz="1100">
                <a:solidFill>
                  <a:schemeClr val="dk1"/>
                </a:solidFill>
              </a:rPr>
              <a:t>Blood Sugar levels in a Type 1 Diabetes Patient Over Time</a:t>
            </a:r>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7"/>
          <p:cNvSpPr txBox="1"/>
          <p:nvPr>
            <p:ph idx="4294967295" type="title"/>
          </p:nvPr>
        </p:nvSpPr>
        <p:spPr>
          <a:xfrm>
            <a:off x="0" y="327025"/>
            <a:ext cx="8951400" cy="857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Project Management - CDR to FPR</a:t>
            </a:r>
            <a:endParaRPr b="1" i="0" sz="2800" u="none" cap="none" strike="noStrike">
              <a:solidFill>
                <a:srgbClr val="861119"/>
              </a:solidFill>
              <a:latin typeface="Arial"/>
              <a:ea typeface="Arial"/>
              <a:cs typeface="Arial"/>
              <a:sym typeface="Arial"/>
            </a:endParaRPr>
          </a:p>
        </p:txBody>
      </p:sp>
      <p:sp>
        <p:nvSpPr>
          <p:cNvPr id="229" name="Google Shape;229;p27"/>
          <p:cNvSpPr txBox="1"/>
          <p:nvPr>
            <p:ph idx="1" type="body"/>
          </p:nvPr>
        </p:nvSpPr>
        <p:spPr>
          <a:xfrm>
            <a:off x="0" y="1303338"/>
            <a:ext cx="8345400" cy="3289200"/>
          </a:xfrm>
          <a:prstGeom prst="rect">
            <a:avLst/>
          </a:prstGeom>
          <a:noFill/>
          <a:ln>
            <a:noFill/>
          </a:ln>
        </p:spPr>
        <p:txBody>
          <a:bodyPr anchorCtr="0" anchor="t" bIns="45700" lIns="91425" spcFirstLastPara="1" rIns="91425" wrap="square" tIns="45700">
            <a:noAutofit/>
          </a:bodyPr>
          <a:lstStyle/>
          <a:p>
            <a:pPr indent="0" lvl="0" marL="0" marR="0" rtl="0" algn="l">
              <a:spcBef>
                <a:spcPts val="900"/>
              </a:spcBef>
              <a:spcAft>
                <a:spcPts val="0"/>
              </a:spcAft>
              <a:buNone/>
            </a:pPr>
            <a:r>
              <a:t/>
            </a:r>
            <a:endParaRPr sz="1800"/>
          </a:p>
          <a:p>
            <a:pPr indent="-301625" lvl="0" marL="339725" marR="0" rtl="0" algn="l">
              <a:spcBef>
                <a:spcPts val="900"/>
              </a:spcBef>
              <a:spcAft>
                <a:spcPts val="0"/>
              </a:spcAft>
              <a:buClr>
                <a:schemeClr val="accent1"/>
              </a:buClr>
              <a:buSzPts val="1800"/>
              <a:buFont typeface="Arial"/>
              <a:buChar char="•"/>
            </a:pPr>
            <a:r>
              <a:rPr lang="en-US" sz="1800"/>
              <a:t>Connor Loughman - Altium Lead, App Dev (Android Calendar Integration), PCB assembly</a:t>
            </a:r>
            <a:endParaRPr sz="1800"/>
          </a:p>
          <a:p>
            <a:pPr indent="-301625" lvl="0" marL="339725" marR="0" rtl="0" algn="l">
              <a:spcBef>
                <a:spcPts val="900"/>
              </a:spcBef>
              <a:spcAft>
                <a:spcPts val="0"/>
              </a:spcAft>
              <a:buClr>
                <a:schemeClr val="accent1"/>
              </a:buClr>
              <a:buSzPts val="1800"/>
              <a:buFont typeface="Arial"/>
              <a:buChar char="•"/>
            </a:pPr>
            <a:r>
              <a:rPr lang="en-US" sz="1800"/>
              <a:t>Adam Maciaszek - Budget Management Lead, Algorithm Tuning, PCB Coding and assembly</a:t>
            </a:r>
            <a:endParaRPr sz="1800"/>
          </a:p>
          <a:p>
            <a:pPr indent="-301625" lvl="0" marL="339725" marR="0" rtl="0" algn="l">
              <a:spcBef>
                <a:spcPts val="900"/>
              </a:spcBef>
              <a:spcAft>
                <a:spcPts val="0"/>
              </a:spcAft>
              <a:buClr>
                <a:schemeClr val="accent1"/>
              </a:buClr>
              <a:buSzPts val="1800"/>
              <a:buFont typeface="Arial"/>
              <a:buChar char="•"/>
            </a:pPr>
            <a:r>
              <a:rPr lang="en-US" sz="1800"/>
              <a:t>Michael Burton - </a:t>
            </a:r>
            <a:r>
              <a:rPr lang="en-US" sz="1800">
                <a:solidFill>
                  <a:schemeClr val="dk1"/>
                </a:solidFill>
              </a:rPr>
              <a:t>Project Co-Manager (Short-Term), PCB coding</a:t>
            </a:r>
            <a:endParaRPr sz="1800"/>
          </a:p>
          <a:p>
            <a:pPr indent="-301625" lvl="0" marL="339725" marR="0" rtl="0" algn="l">
              <a:spcBef>
                <a:spcPts val="900"/>
              </a:spcBef>
              <a:spcAft>
                <a:spcPts val="0"/>
              </a:spcAft>
              <a:buClr>
                <a:schemeClr val="accent1"/>
              </a:buClr>
              <a:buSzPts val="1800"/>
              <a:buFont typeface="Arial"/>
              <a:buChar char="•"/>
            </a:pPr>
            <a:r>
              <a:rPr lang="en-US" sz="1800"/>
              <a:t>John Murray - PCB assembly, Communication Networking, App Dev (General&amp;SMS), Project Co-Manager (Long-Term)</a:t>
            </a:r>
            <a:endParaRPr sz="180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8"/>
          <p:cNvSpPr/>
          <p:nvPr/>
        </p:nvSpPr>
        <p:spPr>
          <a:xfrm>
            <a:off x="-60275" y="0"/>
            <a:ext cx="9144000" cy="5143500"/>
          </a:xfrm>
          <a:prstGeom prst="rect">
            <a:avLst/>
          </a:prstGeom>
          <a:solidFill>
            <a:srgbClr val="5C0D1C">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UMAwordmark_wtag_white.png" id="235" name="Google Shape;235;p28"/>
          <p:cNvPicPr preferRelativeResize="0"/>
          <p:nvPr/>
        </p:nvPicPr>
        <p:blipFill rotWithShape="1">
          <a:blip r:embed="rId3">
            <a:alphaModFix/>
          </a:blip>
          <a:srcRect b="0" l="0" r="0" t="0"/>
          <a:stretch/>
        </p:blipFill>
        <p:spPr>
          <a:xfrm>
            <a:off x="3385328" y="2282003"/>
            <a:ext cx="2125517" cy="423135"/>
          </a:xfrm>
          <a:prstGeom prst="rect">
            <a:avLst/>
          </a:prstGeom>
          <a:noFill/>
          <a:ln>
            <a:noFill/>
          </a:ln>
        </p:spPr>
      </p:pic>
      <p:sp>
        <p:nvSpPr>
          <p:cNvPr id="236" name="Google Shape;236;p28"/>
          <p:cNvSpPr txBox="1"/>
          <p:nvPr/>
        </p:nvSpPr>
        <p:spPr>
          <a:xfrm>
            <a:off x="3204950" y="3185475"/>
            <a:ext cx="4432500" cy="7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400">
                <a:solidFill>
                  <a:srgbClr val="FFFFFF"/>
                </a:solidFill>
              </a:rPr>
              <a:t>Demo Time</a:t>
            </a:r>
            <a:endParaRPr sz="3400">
              <a:solidFill>
                <a:srgbClr val="FFFFFF"/>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0"/>
          <p:cNvSpPr txBox="1"/>
          <p:nvPr>
            <p:ph type="title"/>
          </p:nvPr>
        </p:nvSpPr>
        <p:spPr>
          <a:xfrm>
            <a:off x="443320" y="327040"/>
            <a:ext cx="7317000" cy="857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Updated </a:t>
            </a:r>
            <a:r>
              <a:rPr lang="en-US"/>
              <a:t>System Specifications</a:t>
            </a:r>
            <a:endParaRPr/>
          </a:p>
        </p:txBody>
      </p:sp>
      <p:sp>
        <p:nvSpPr>
          <p:cNvPr id="64" name="Google Shape;64;p10"/>
          <p:cNvSpPr txBox="1"/>
          <p:nvPr>
            <p:ph idx="1" type="body"/>
          </p:nvPr>
        </p:nvSpPr>
        <p:spPr>
          <a:xfrm>
            <a:off x="386723" y="1303800"/>
            <a:ext cx="6044400" cy="3288300"/>
          </a:xfrm>
          <a:prstGeom prst="rect">
            <a:avLst/>
          </a:prstGeom>
          <a:noFill/>
          <a:ln>
            <a:noFill/>
          </a:ln>
        </p:spPr>
        <p:txBody>
          <a:bodyPr anchorCtr="0" anchor="t" bIns="45700" lIns="91425" spcFirstLastPara="1" rIns="91425" wrap="square" tIns="45700">
            <a:noAutofit/>
          </a:bodyPr>
          <a:lstStyle/>
          <a:p>
            <a:pPr indent="-239712" lvl="0" marL="228600" rtl="0" algn="l">
              <a:lnSpc>
                <a:spcPct val="115000"/>
              </a:lnSpc>
              <a:spcBef>
                <a:spcPts val="0"/>
              </a:spcBef>
              <a:spcAft>
                <a:spcPts val="0"/>
              </a:spcAft>
              <a:buClr>
                <a:schemeClr val="accent1"/>
              </a:buClr>
              <a:buSzPts val="2200"/>
              <a:buFont typeface="Arial"/>
              <a:buChar char="•"/>
            </a:pPr>
            <a:r>
              <a:rPr lang="en-US" sz="1300">
                <a:solidFill>
                  <a:schemeClr val="dk1"/>
                </a:solidFill>
                <a:highlight>
                  <a:srgbClr val="00FF00"/>
                </a:highlight>
              </a:rPr>
              <a:t>Sense in range 8-12 Hz</a:t>
            </a:r>
            <a:endParaRPr sz="1300">
              <a:solidFill>
                <a:schemeClr val="dk1"/>
              </a:solidFill>
              <a:highlight>
                <a:srgbClr val="00FF00"/>
              </a:highlight>
            </a:endParaRPr>
          </a:p>
          <a:p>
            <a:pPr indent="-239712" lvl="0" marL="228600" rtl="0" algn="l">
              <a:lnSpc>
                <a:spcPct val="115000"/>
              </a:lnSpc>
              <a:spcBef>
                <a:spcPts val="0"/>
              </a:spcBef>
              <a:spcAft>
                <a:spcPts val="0"/>
              </a:spcAft>
              <a:buClr>
                <a:schemeClr val="accent1"/>
              </a:buClr>
              <a:buSzPts val="2200"/>
              <a:buFont typeface="Arial"/>
              <a:buChar char="•"/>
            </a:pPr>
            <a:r>
              <a:rPr lang="en-US" sz="1300">
                <a:solidFill>
                  <a:schemeClr val="dk1"/>
                </a:solidFill>
                <a:highlight>
                  <a:srgbClr val="00FF00"/>
                </a:highlight>
              </a:rPr>
              <a:t>Have an alarm go off when threshold met for 15 seconds</a:t>
            </a:r>
            <a:endParaRPr sz="1300">
              <a:solidFill>
                <a:schemeClr val="dk1"/>
              </a:solidFill>
              <a:highlight>
                <a:srgbClr val="00FF00"/>
              </a:highlight>
            </a:endParaRPr>
          </a:p>
          <a:p>
            <a:pPr indent="-239712" lvl="0" marL="228600" rtl="0" algn="l">
              <a:lnSpc>
                <a:spcPct val="115000"/>
              </a:lnSpc>
              <a:spcBef>
                <a:spcPts val="0"/>
              </a:spcBef>
              <a:spcAft>
                <a:spcPts val="0"/>
              </a:spcAft>
              <a:buClr>
                <a:schemeClr val="accent1"/>
              </a:buClr>
              <a:buSzPts val="2200"/>
              <a:buFont typeface="Arial"/>
              <a:buChar char="•"/>
            </a:pPr>
            <a:r>
              <a:rPr lang="en-US" sz="1300">
                <a:solidFill>
                  <a:schemeClr val="dk1"/>
                </a:solidFill>
                <a:highlight>
                  <a:srgbClr val="00FF00"/>
                </a:highlight>
              </a:rPr>
              <a:t>Send a message to someone if the event is occurring and alarm has not been disabled within 24 seconds</a:t>
            </a:r>
            <a:endParaRPr sz="1300">
              <a:solidFill>
                <a:schemeClr val="dk1"/>
              </a:solidFill>
              <a:highlight>
                <a:srgbClr val="00FF00"/>
              </a:highlight>
            </a:endParaRPr>
          </a:p>
          <a:p>
            <a:pPr indent="-239712" lvl="0" marL="228600" rtl="0" algn="l">
              <a:lnSpc>
                <a:spcPct val="115000"/>
              </a:lnSpc>
              <a:spcBef>
                <a:spcPts val="0"/>
              </a:spcBef>
              <a:spcAft>
                <a:spcPts val="0"/>
              </a:spcAft>
              <a:buClr>
                <a:schemeClr val="accent1"/>
              </a:buClr>
              <a:buSzPts val="2200"/>
              <a:buFont typeface="Arial"/>
              <a:buChar char="•"/>
            </a:pPr>
            <a:r>
              <a:rPr lang="en-US" sz="1300">
                <a:solidFill>
                  <a:schemeClr val="dk1"/>
                </a:solidFill>
                <a:highlight>
                  <a:srgbClr val="FFFF00"/>
                </a:highlight>
              </a:rPr>
              <a:t>Wearable and comfortable wrist strap</a:t>
            </a:r>
            <a:endParaRPr sz="1300">
              <a:solidFill>
                <a:schemeClr val="dk1"/>
              </a:solidFill>
              <a:highlight>
                <a:srgbClr val="FFFF00"/>
              </a:highlight>
            </a:endParaRPr>
          </a:p>
          <a:p>
            <a:pPr indent="-239712" lvl="0" marL="228600" rtl="0" algn="l">
              <a:lnSpc>
                <a:spcPct val="115000"/>
              </a:lnSpc>
              <a:spcBef>
                <a:spcPts val="0"/>
              </a:spcBef>
              <a:spcAft>
                <a:spcPts val="0"/>
              </a:spcAft>
              <a:buClr>
                <a:schemeClr val="accent1"/>
              </a:buClr>
              <a:buSzPts val="2200"/>
              <a:buFont typeface="Arial"/>
              <a:buChar char="•"/>
            </a:pPr>
            <a:r>
              <a:rPr lang="en-US" sz="1300">
                <a:solidFill>
                  <a:schemeClr val="dk1"/>
                </a:solidFill>
                <a:highlight>
                  <a:srgbClr val="00FF00"/>
                </a:highlight>
              </a:rPr>
              <a:t>Our SDP budget is the limit to the price of our solution ($500)</a:t>
            </a:r>
            <a:endParaRPr sz="1300">
              <a:solidFill>
                <a:schemeClr val="dk1"/>
              </a:solidFill>
              <a:highlight>
                <a:srgbClr val="00FF00"/>
              </a:highlight>
            </a:endParaRPr>
          </a:p>
          <a:p>
            <a:pPr indent="-239712" lvl="0" marL="228600" rtl="0" algn="l">
              <a:lnSpc>
                <a:spcPct val="115000"/>
              </a:lnSpc>
              <a:spcBef>
                <a:spcPts val="0"/>
              </a:spcBef>
              <a:spcAft>
                <a:spcPts val="0"/>
              </a:spcAft>
              <a:buClr>
                <a:schemeClr val="accent1"/>
              </a:buClr>
              <a:buSzPts val="2200"/>
              <a:buFont typeface="Arial"/>
              <a:buChar char="•"/>
            </a:pPr>
            <a:r>
              <a:rPr lang="en-US" sz="1300">
                <a:solidFill>
                  <a:schemeClr val="dk1"/>
                </a:solidFill>
                <a:highlight>
                  <a:srgbClr val="FFFF00"/>
                </a:highlight>
              </a:rPr>
              <a:t>Multiple day battery life</a:t>
            </a:r>
            <a:endParaRPr b="0" i="0" sz="1800" u="none" cap="none" strike="noStrike">
              <a:solidFill>
                <a:srgbClr val="000000"/>
              </a:solidFill>
              <a:highlight>
                <a:srgbClr val="FFFF00"/>
              </a:highlight>
              <a:latin typeface="Arial"/>
              <a:ea typeface="Arial"/>
              <a:cs typeface="Arial"/>
              <a:sym typeface="Arial"/>
            </a:endParaRPr>
          </a:p>
          <a:p>
            <a:pPr indent="-100012" lvl="0" marL="228600" marR="0" rtl="0" algn="l">
              <a:spcBef>
                <a:spcPts val="900"/>
              </a:spcBef>
              <a:spcAft>
                <a:spcPts val="0"/>
              </a:spcAft>
              <a:buClr>
                <a:schemeClr val="accent1"/>
              </a:buClr>
              <a:buSzPts val="2000"/>
              <a:buFont typeface="Arial"/>
              <a:buNone/>
            </a:pPr>
            <a:r>
              <a:t/>
            </a:r>
            <a:endParaRPr sz="2000">
              <a:solidFill>
                <a:srgbClr val="000000"/>
              </a:solidFill>
              <a:latin typeface="Arial"/>
              <a:ea typeface="Arial"/>
              <a:cs typeface="Arial"/>
              <a:sym typeface="Aria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1"/>
          <p:cNvSpPr txBox="1"/>
          <p:nvPr>
            <p:ph type="title"/>
          </p:nvPr>
        </p:nvSpPr>
        <p:spPr>
          <a:xfrm>
            <a:off x="443320" y="327040"/>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CDR Deliverables</a:t>
            </a:r>
            <a:endParaRPr/>
          </a:p>
        </p:txBody>
      </p:sp>
      <p:sp>
        <p:nvSpPr>
          <p:cNvPr id="71" name="Google Shape;71;p11"/>
          <p:cNvSpPr txBox="1"/>
          <p:nvPr>
            <p:ph idx="1" type="body"/>
          </p:nvPr>
        </p:nvSpPr>
        <p:spPr>
          <a:xfrm>
            <a:off x="386720" y="1303788"/>
            <a:ext cx="7986000" cy="32883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
            </a:pPr>
            <a:r>
              <a:rPr lang="en-US">
                <a:solidFill>
                  <a:schemeClr val="dk1"/>
                </a:solidFill>
              </a:rPr>
              <a:t>Fully functional prototype</a:t>
            </a:r>
            <a:endParaRPr>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highlight>
                  <a:srgbClr val="00FF00"/>
                </a:highlight>
              </a:rPr>
              <a:t>Detecting shivers</a:t>
            </a:r>
            <a:endParaRPr sz="2000">
              <a:solidFill>
                <a:schemeClr val="dk1"/>
              </a:solidFill>
              <a:highlight>
                <a:srgbClr val="00FF00"/>
              </a:highlight>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highlight>
                  <a:srgbClr val="00FF00"/>
                </a:highlight>
              </a:rPr>
              <a:t>Bluetooth Communication with app</a:t>
            </a:r>
            <a:endParaRPr sz="2000">
              <a:solidFill>
                <a:schemeClr val="dk1"/>
              </a:solidFill>
              <a:highlight>
                <a:srgbClr val="00FF00"/>
              </a:highlight>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highlight>
                  <a:srgbClr val="00FF00"/>
                </a:highlight>
              </a:rPr>
              <a:t>Send SMS through app</a:t>
            </a:r>
            <a:endParaRPr sz="2000">
              <a:solidFill>
                <a:schemeClr val="dk1"/>
              </a:solidFill>
              <a:highlight>
                <a:srgbClr val="00FF00"/>
              </a:highlight>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highlight>
                  <a:srgbClr val="FFFF00"/>
                </a:highlight>
              </a:rPr>
              <a:t>Log in calendar</a:t>
            </a:r>
            <a:endParaRPr sz="2000">
              <a:solidFill>
                <a:schemeClr val="dk1"/>
              </a:solidFill>
              <a:highlight>
                <a:srgbClr val="FFFF00"/>
              </a:highlight>
            </a:endParaRPr>
          </a:p>
          <a:p>
            <a:pPr indent="-355600" lvl="1" marL="914400" rtl="0" algn="l">
              <a:lnSpc>
                <a:spcPct val="115000"/>
              </a:lnSpc>
              <a:spcBef>
                <a:spcPts val="0"/>
              </a:spcBef>
              <a:spcAft>
                <a:spcPts val="0"/>
              </a:spcAft>
              <a:buClr>
                <a:schemeClr val="dk1"/>
              </a:buClr>
              <a:buSzPts val="2000"/>
              <a:buChar char="○"/>
            </a:pPr>
            <a:r>
              <a:rPr lang="en-US" sz="2000">
                <a:solidFill>
                  <a:schemeClr val="dk1"/>
                </a:solidFill>
                <a:highlight>
                  <a:srgbClr val="00FF00"/>
                </a:highlight>
              </a:rPr>
              <a:t>Alarm reset switch</a:t>
            </a:r>
            <a:endParaRPr sz="2000">
              <a:solidFill>
                <a:schemeClr val="dk1"/>
              </a:solidFill>
              <a:highlight>
                <a:srgbClr val="00FF00"/>
              </a:highlight>
            </a:endParaRPr>
          </a:p>
          <a:p>
            <a:pPr indent="0" lvl="0" marL="0" rtl="0" algn="l">
              <a:spcBef>
                <a:spcPts val="900"/>
              </a:spcBef>
              <a:spcAft>
                <a:spcPts val="0"/>
              </a:spcAft>
              <a:buNone/>
            </a:pPr>
            <a:r>
              <a:t/>
            </a:r>
            <a:endParaRPr/>
          </a:p>
        </p:txBody>
      </p:sp>
      <p:sp>
        <p:nvSpPr>
          <p:cNvPr id="72" name="Google Shape;72;p11"/>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2"/>
          <p:cNvSpPr txBox="1"/>
          <p:nvPr>
            <p:ph type="title"/>
          </p:nvPr>
        </p:nvSpPr>
        <p:spPr>
          <a:xfrm>
            <a:off x="-5" y="196565"/>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Documentation of Current Prototype</a:t>
            </a:r>
            <a:endParaRPr/>
          </a:p>
        </p:txBody>
      </p:sp>
      <p:sp>
        <p:nvSpPr>
          <p:cNvPr id="79" name="Google Shape;79;p12"/>
          <p:cNvSpPr txBox="1"/>
          <p:nvPr>
            <p:ph idx="12" type="sldNum"/>
          </p:nvPr>
        </p:nvSpPr>
        <p:spPr>
          <a:xfrm>
            <a:off x="6077411" y="471142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80" name="Google Shape;80;p12"/>
          <p:cNvPicPr preferRelativeResize="0"/>
          <p:nvPr/>
        </p:nvPicPr>
        <p:blipFill rotWithShape="1">
          <a:blip r:embed="rId3">
            <a:alphaModFix/>
          </a:blip>
          <a:srcRect b="0" l="16410" r="13937" t="13614"/>
          <a:stretch/>
        </p:blipFill>
        <p:spPr>
          <a:xfrm rot="-5400000">
            <a:off x="2645489" y="-98813"/>
            <a:ext cx="3719624" cy="6150902"/>
          </a:xfrm>
          <a:prstGeom prst="rect">
            <a:avLst/>
          </a:prstGeom>
          <a:noFill/>
          <a:ln>
            <a:noFill/>
          </a:ln>
        </p:spPr>
      </p:pic>
      <p:sp>
        <p:nvSpPr>
          <p:cNvPr id="81" name="Google Shape;81;p12"/>
          <p:cNvSpPr/>
          <p:nvPr/>
        </p:nvSpPr>
        <p:spPr>
          <a:xfrm>
            <a:off x="5769050" y="3577400"/>
            <a:ext cx="2032500" cy="568200"/>
          </a:xfrm>
          <a:prstGeom prst="roundRect">
            <a:avLst>
              <a:gd fmla="val 16667" name="adj"/>
            </a:avLst>
          </a:prstGeom>
          <a:solidFill>
            <a:srgbClr val="FFFF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Red light indicates the buzzer being activated</a:t>
            </a:r>
            <a:endParaRPr/>
          </a:p>
        </p:txBody>
      </p:sp>
      <p:sp>
        <p:nvSpPr>
          <p:cNvPr id="82" name="Google Shape;82;p12"/>
          <p:cNvSpPr/>
          <p:nvPr/>
        </p:nvSpPr>
        <p:spPr>
          <a:xfrm>
            <a:off x="1551525" y="1505350"/>
            <a:ext cx="1421400" cy="274500"/>
          </a:xfrm>
          <a:prstGeom prst="roundRect">
            <a:avLst>
              <a:gd fmla="val 16667" name="adj"/>
            </a:avLst>
          </a:prstGeom>
          <a:solidFill>
            <a:srgbClr val="FFFF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dk1"/>
                </a:solidFill>
              </a:rPr>
              <a:t>Accelerometer</a:t>
            </a:r>
            <a:endParaRPr/>
          </a:p>
        </p:txBody>
      </p:sp>
      <p:sp>
        <p:nvSpPr>
          <p:cNvPr id="83" name="Google Shape;83;p12"/>
          <p:cNvSpPr/>
          <p:nvPr/>
        </p:nvSpPr>
        <p:spPr>
          <a:xfrm>
            <a:off x="2072425" y="3677250"/>
            <a:ext cx="2480700" cy="637200"/>
          </a:xfrm>
          <a:prstGeom prst="roundRect">
            <a:avLst>
              <a:gd fmla="val 16667" name="adj"/>
            </a:avLst>
          </a:prstGeom>
          <a:solidFill>
            <a:srgbClr val="FFFF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dk1"/>
                </a:solidFill>
              </a:rPr>
              <a:t>Blinking green light means ready to connect, and staying on shows connected</a:t>
            </a:r>
            <a:endParaRPr/>
          </a:p>
        </p:txBody>
      </p:sp>
      <p:sp>
        <p:nvSpPr>
          <p:cNvPr id="84" name="Google Shape;84;p12"/>
          <p:cNvSpPr/>
          <p:nvPr/>
        </p:nvSpPr>
        <p:spPr>
          <a:xfrm>
            <a:off x="2394850" y="2839388"/>
            <a:ext cx="923400" cy="274500"/>
          </a:xfrm>
          <a:prstGeom prst="roundRect">
            <a:avLst>
              <a:gd fmla="val 16667" name="adj"/>
            </a:avLst>
          </a:prstGeom>
          <a:solidFill>
            <a:srgbClr val="FFFF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dk1"/>
                </a:solidFill>
              </a:rPr>
              <a:t>BLE chip</a:t>
            </a:r>
            <a:endParaRPr/>
          </a:p>
        </p:txBody>
      </p:sp>
      <p:cxnSp>
        <p:nvCxnSpPr>
          <p:cNvPr id="85" name="Google Shape;85;p12"/>
          <p:cNvCxnSpPr>
            <a:stCxn id="84" idx="3"/>
          </p:cNvCxnSpPr>
          <p:nvPr/>
        </p:nvCxnSpPr>
        <p:spPr>
          <a:xfrm flipH="1" rot="10800000">
            <a:off x="3318250" y="2963138"/>
            <a:ext cx="253500" cy="13500"/>
          </a:xfrm>
          <a:prstGeom prst="straightConnector1">
            <a:avLst/>
          </a:prstGeom>
          <a:noFill/>
          <a:ln cap="flat" cmpd="sng" w="9525">
            <a:solidFill>
              <a:srgbClr val="0000FF"/>
            </a:solidFill>
            <a:prstDash val="solid"/>
            <a:round/>
            <a:headEnd len="med" w="med" type="none"/>
            <a:tailEnd len="med" w="med" type="triangle"/>
          </a:ln>
        </p:spPr>
      </p:cxnSp>
      <p:cxnSp>
        <p:nvCxnSpPr>
          <p:cNvPr id="86" name="Google Shape;86;p12"/>
          <p:cNvCxnSpPr/>
          <p:nvPr/>
        </p:nvCxnSpPr>
        <p:spPr>
          <a:xfrm flipH="1" rot="10800000">
            <a:off x="4016950" y="3347250"/>
            <a:ext cx="153600" cy="330000"/>
          </a:xfrm>
          <a:prstGeom prst="straightConnector1">
            <a:avLst/>
          </a:prstGeom>
          <a:noFill/>
          <a:ln cap="flat" cmpd="sng" w="9525">
            <a:solidFill>
              <a:srgbClr val="0000FF"/>
            </a:solidFill>
            <a:prstDash val="solid"/>
            <a:round/>
            <a:headEnd len="med" w="med" type="none"/>
            <a:tailEnd len="med" w="med" type="triangle"/>
          </a:ln>
        </p:spPr>
      </p:cxnSp>
      <p:cxnSp>
        <p:nvCxnSpPr>
          <p:cNvPr id="87" name="Google Shape;87;p12"/>
          <p:cNvCxnSpPr/>
          <p:nvPr/>
        </p:nvCxnSpPr>
        <p:spPr>
          <a:xfrm flipH="1" rot="10800000">
            <a:off x="6350725" y="3262625"/>
            <a:ext cx="69000" cy="322500"/>
          </a:xfrm>
          <a:prstGeom prst="straightConnector1">
            <a:avLst/>
          </a:prstGeom>
          <a:noFill/>
          <a:ln cap="flat" cmpd="sng" w="9525">
            <a:solidFill>
              <a:srgbClr val="0000FF"/>
            </a:solidFill>
            <a:prstDash val="solid"/>
            <a:round/>
            <a:headEnd len="med" w="med" type="none"/>
            <a:tailEnd len="med" w="med" type="triangle"/>
          </a:ln>
        </p:spPr>
      </p:cxnSp>
      <p:cxnSp>
        <p:nvCxnSpPr>
          <p:cNvPr id="88" name="Google Shape;88;p12"/>
          <p:cNvCxnSpPr>
            <a:stCxn id="82" idx="3"/>
          </p:cNvCxnSpPr>
          <p:nvPr/>
        </p:nvCxnSpPr>
        <p:spPr>
          <a:xfrm flipH="1" rot="10800000">
            <a:off x="2972925" y="1635100"/>
            <a:ext cx="498900" cy="7500"/>
          </a:xfrm>
          <a:prstGeom prst="straightConnector1">
            <a:avLst/>
          </a:prstGeom>
          <a:noFill/>
          <a:ln cap="flat" cmpd="sng" w="9525">
            <a:solidFill>
              <a:srgbClr val="0000FF"/>
            </a:solidFill>
            <a:prstDash val="solid"/>
            <a:round/>
            <a:headEnd len="med" w="med" type="none"/>
            <a:tailEnd len="med" w="med" type="triangle"/>
          </a:ln>
        </p:spPr>
      </p:cxnSp>
      <p:sp>
        <p:nvSpPr>
          <p:cNvPr id="89" name="Google Shape;89;p12"/>
          <p:cNvSpPr/>
          <p:nvPr/>
        </p:nvSpPr>
        <p:spPr>
          <a:xfrm>
            <a:off x="4240250" y="1616000"/>
            <a:ext cx="1528800" cy="637200"/>
          </a:xfrm>
          <a:prstGeom prst="roundRect">
            <a:avLst>
              <a:gd fmla="val 16667" name="adj"/>
            </a:avLst>
          </a:prstGeom>
          <a:solidFill>
            <a:srgbClr val="FFFF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dk1"/>
                </a:solidFill>
              </a:rPr>
              <a:t>Button to lower the alarm and reset system</a:t>
            </a:r>
            <a:endParaRPr/>
          </a:p>
        </p:txBody>
      </p:sp>
      <p:cxnSp>
        <p:nvCxnSpPr>
          <p:cNvPr id="90" name="Google Shape;90;p12"/>
          <p:cNvCxnSpPr>
            <a:stCxn id="89" idx="1"/>
          </p:cNvCxnSpPr>
          <p:nvPr/>
        </p:nvCxnSpPr>
        <p:spPr>
          <a:xfrm flipH="1">
            <a:off x="3748250" y="1934600"/>
            <a:ext cx="492000" cy="230400"/>
          </a:xfrm>
          <a:prstGeom prst="straightConnector1">
            <a:avLst/>
          </a:prstGeom>
          <a:noFill/>
          <a:ln cap="flat" cmpd="sng" w="9525">
            <a:solidFill>
              <a:srgbClr val="0000FF"/>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type="title"/>
          </p:nvPr>
        </p:nvSpPr>
        <p:spPr>
          <a:xfrm>
            <a:off x="67776" y="77675"/>
            <a:ext cx="4153200" cy="535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Updated Overall Design</a:t>
            </a:r>
            <a:endParaRPr/>
          </a:p>
        </p:txBody>
      </p:sp>
      <p:pic>
        <p:nvPicPr>
          <p:cNvPr id="97" name="Google Shape;97;p13"/>
          <p:cNvPicPr preferRelativeResize="0"/>
          <p:nvPr/>
        </p:nvPicPr>
        <p:blipFill>
          <a:blip r:embed="rId3">
            <a:alphaModFix/>
          </a:blip>
          <a:stretch>
            <a:fillRect/>
          </a:stretch>
        </p:blipFill>
        <p:spPr>
          <a:xfrm>
            <a:off x="200775" y="652425"/>
            <a:ext cx="8292575" cy="4225824"/>
          </a:xfrm>
          <a:prstGeom prst="rect">
            <a:avLst/>
          </a:prstGeom>
          <a:noFill/>
          <a:ln>
            <a:noFill/>
          </a:ln>
        </p:spPr>
      </p:pic>
      <p:pic>
        <p:nvPicPr>
          <p:cNvPr id="98" name="Google Shape;98;p13"/>
          <p:cNvPicPr preferRelativeResize="0"/>
          <p:nvPr/>
        </p:nvPicPr>
        <p:blipFill>
          <a:blip r:embed="rId4">
            <a:alphaModFix/>
          </a:blip>
          <a:stretch>
            <a:fillRect/>
          </a:stretch>
        </p:blipFill>
        <p:spPr>
          <a:xfrm>
            <a:off x="7304775" y="2041725"/>
            <a:ext cx="1609650" cy="1197850"/>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34075" y="-137877"/>
            <a:ext cx="7317000" cy="6486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Updated Signal Processing </a:t>
            </a:r>
            <a:endParaRPr/>
          </a:p>
        </p:txBody>
      </p:sp>
      <p:pic>
        <p:nvPicPr>
          <p:cNvPr id="105" name="Google Shape;105;p14"/>
          <p:cNvPicPr preferRelativeResize="0"/>
          <p:nvPr/>
        </p:nvPicPr>
        <p:blipFill>
          <a:blip r:embed="rId3">
            <a:alphaModFix/>
          </a:blip>
          <a:stretch>
            <a:fillRect/>
          </a:stretch>
        </p:blipFill>
        <p:spPr>
          <a:xfrm>
            <a:off x="34075" y="647000"/>
            <a:ext cx="8981675" cy="4222400"/>
          </a:xfrm>
          <a:prstGeom prst="rect">
            <a:avLst/>
          </a:prstGeom>
          <a:noFill/>
          <a:ln>
            <a:noFill/>
          </a:ln>
        </p:spPr>
      </p:pic>
      <p:sp>
        <p:nvSpPr>
          <p:cNvPr id="106" name="Google Shape;106;p14"/>
          <p:cNvSpPr/>
          <p:nvPr/>
        </p:nvSpPr>
        <p:spPr>
          <a:xfrm>
            <a:off x="4584750" y="941450"/>
            <a:ext cx="1232400" cy="71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txBox="1"/>
          <p:nvPr/>
        </p:nvSpPr>
        <p:spPr>
          <a:xfrm>
            <a:off x="4539600" y="808125"/>
            <a:ext cx="1322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Collect X Y &amp; Z Until 1024 Value Block FIlled</a:t>
            </a:r>
            <a:endParaRPr/>
          </a:p>
        </p:txBody>
      </p:sp>
      <p:sp>
        <p:nvSpPr>
          <p:cNvPr id="108" name="Google Shape;108;p14"/>
          <p:cNvSpPr/>
          <p:nvPr/>
        </p:nvSpPr>
        <p:spPr>
          <a:xfrm>
            <a:off x="7270000" y="905875"/>
            <a:ext cx="1443300" cy="817500"/>
          </a:xfrm>
          <a:prstGeom prst="ellipse">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txBox="1"/>
          <p:nvPr/>
        </p:nvSpPr>
        <p:spPr>
          <a:xfrm>
            <a:off x="7351075" y="881750"/>
            <a:ext cx="1501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DTFT on each axis of the loaded box</a:t>
            </a:r>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5"/>
          <p:cNvSpPr txBox="1"/>
          <p:nvPr>
            <p:ph type="title"/>
          </p:nvPr>
        </p:nvSpPr>
        <p:spPr>
          <a:xfrm>
            <a:off x="196900" y="-265650"/>
            <a:ext cx="7680900" cy="857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sz="2500"/>
              <a:t>Updated </a:t>
            </a:r>
            <a:r>
              <a:rPr lang="en-US" sz="2500"/>
              <a:t>Hardware Design</a:t>
            </a:r>
            <a:endParaRPr b="1" i="0" sz="2500" u="none" cap="none" strike="noStrike">
              <a:solidFill>
                <a:srgbClr val="861119"/>
              </a:solidFill>
              <a:latin typeface="Arial"/>
              <a:ea typeface="Arial"/>
              <a:cs typeface="Arial"/>
              <a:sym typeface="Arial"/>
            </a:endParaRPr>
          </a:p>
        </p:txBody>
      </p:sp>
      <p:sp>
        <p:nvSpPr>
          <p:cNvPr id="116" name="Google Shape;116;p15"/>
          <p:cNvSpPr/>
          <p:nvPr/>
        </p:nvSpPr>
        <p:spPr>
          <a:xfrm>
            <a:off x="148725" y="1409275"/>
            <a:ext cx="329100" cy="222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79625" y="1616350"/>
            <a:ext cx="469800" cy="222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 name="Google Shape;118;p15"/>
          <p:cNvPicPr preferRelativeResize="0"/>
          <p:nvPr/>
        </p:nvPicPr>
        <p:blipFill>
          <a:blip r:embed="rId3">
            <a:alphaModFix/>
          </a:blip>
          <a:stretch>
            <a:fillRect/>
          </a:stretch>
        </p:blipFill>
        <p:spPr>
          <a:xfrm>
            <a:off x="90950" y="935350"/>
            <a:ext cx="8962076" cy="3272775"/>
          </a:xfrm>
          <a:prstGeom prst="rect">
            <a:avLst/>
          </a:prstGeom>
          <a:noFill/>
          <a:ln>
            <a:noFill/>
          </a:ln>
        </p:spPr>
      </p:pic>
      <p:sp>
        <p:nvSpPr>
          <p:cNvPr id="119" name="Google Shape;119;p15"/>
          <p:cNvSpPr txBox="1"/>
          <p:nvPr/>
        </p:nvSpPr>
        <p:spPr>
          <a:xfrm>
            <a:off x="7637750" y="2402400"/>
            <a:ext cx="664200" cy="338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t>(HM-11)</a:t>
            </a:r>
            <a:endParaRPr sz="100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ph type="title"/>
          </p:nvPr>
        </p:nvSpPr>
        <p:spPr>
          <a:xfrm>
            <a:off x="88920" y="179540"/>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Mike CDR Deliverables</a:t>
            </a:r>
            <a:endParaRPr/>
          </a:p>
        </p:txBody>
      </p:sp>
      <p:sp>
        <p:nvSpPr>
          <p:cNvPr id="126" name="Google Shape;126;p16"/>
          <p:cNvSpPr txBox="1"/>
          <p:nvPr>
            <p:ph idx="1" type="body"/>
          </p:nvPr>
        </p:nvSpPr>
        <p:spPr>
          <a:xfrm>
            <a:off x="578995" y="1036938"/>
            <a:ext cx="7986000" cy="32883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
            </a:pPr>
            <a:r>
              <a:rPr lang="en-US">
                <a:solidFill>
                  <a:schemeClr val="dk1"/>
                </a:solidFill>
              </a:rPr>
              <a:t>Source code for FreeRTOS converted to C/C++</a:t>
            </a:r>
            <a:endParaRPr>
              <a:solidFill>
                <a:schemeClr val="dk1"/>
              </a:solidFill>
            </a:endParaRPr>
          </a:p>
          <a:p>
            <a:pPr indent="-355600" lvl="0" marL="457200" rtl="0" algn="l">
              <a:lnSpc>
                <a:spcPct val="115000"/>
              </a:lnSpc>
              <a:spcBef>
                <a:spcPts val="0"/>
              </a:spcBef>
              <a:spcAft>
                <a:spcPts val="0"/>
              </a:spcAft>
              <a:buClr>
                <a:schemeClr val="dk1"/>
              </a:buClr>
              <a:buSzPts val="2000"/>
              <a:buChar char="●"/>
            </a:pPr>
            <a:r>
              <a:rPr lang="en-US">
                <a:solidFill>
                  <a:schemeClr val="dk1"/>
                </a:solidFill>
              </a:rPr>
              <a:t>Executable binary for loading directly</a:t>
            </a:r>
            <a:endParaRPr>
              <a:solidFill>
                <a:schemeClr val="dk1"/>
              </a:solidFill>
            </a:endParaRPr>
          </a:p>
          <a:p>
            <a:pPr indent="-355600" lvl="0" marL="457200" rtl="0" algn="l">
              <a:lnSpc>
                <a:spcPct val="115000"/>
              </a:lnSpc>
              <a:spcBef>
                <a:spcPts val="0"/>
              </a:spcBef>
              <a:spcAft>
                <a:spcPts val="0"/>
              </a:spcAft>
              <a:buClr>
                <a:schemeClr val="dk1"/>
              </a:buClr>
              <a:buSzPts val="2000"/>
              <a:buChar char="●"/>
            </a:pPr>
            <a:r>
              <a:rPr lang="en-US">
                <a:solidFill>
                  <a:schemeClr val="dk1"/>
                </a:solidFill>
              </a:rPr>
              <a:t>Base C++, software integration with other parts of project</a:t>
            </a:r>
            <a:endParaRPr>
              <a:solidFill>
                <a:schemeClr val="dk1"/>
              </a:solidFill>
            </a:endParaRPr>
          </a:p>
          <a:p>
            <a:pPr indent="0" lvl="0" marL="0" rtl="0" algn="l">
              <a:spcBef>
                <a:spcPts val="900"/>
              </a:spcBef>
              <a:spcAft>
                <a:spcPts val="0"/>
              </a:spcAft>
              <a:buNone/>
            </a:pPr>
            <a:r>
              <a:t/>
            </a:r>
            <a:endParaRPr/>
          </a:p>
        </p:txBody>
      </p:sp>
      <p:sp>
        <p:nvSpPr>
          <p:cNvPr id="127" name="Google Shape;127;p16"/>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28" name="Google Shape;128;p16"/>
          <p:cNvPicPr preferRelativeResize="0"/>
          <p:nvPr/>
        </p:nvPicPr>
        <p:blipFill rotWithShape="1">
          <a:blip r:embed="rId3">
            <a:alphaModFix/>
          </a:blip>
          <a:srcRect b="111915" l="-6740" r="6739" t="-45594"/>
          <a:stretch/>
        </p:blipFill>
        <p:spPr>
          <a:xfrm>
            <a:off x="1555775" y="3131400"/>
            <a:ext cx="6325600" cy="1732276"/>
          </a:xfrm>
          <a:prstGeom prst="rect">
            <a:avLst/>
          </a:prstGeom>
          <a:noFill/>
          <a:ln>
            <a:noFill/>
          </a:ln>
        </p:spPr>
      </p:pic>
      <p:pic>
        <p:nvPicPr>
          <p:cNvPr id="129" name="Google Shape;129;p16"/>
          <p:cNvPicPr preferRelativeResize="0"/>
          <p:nvPr/>
        </p:nvPicPr>
        <p:blipFill rotWithShape="1">
          <a:blip r:embed="rId4">
            <a:alphaModFix/>
          </a:blip>
          <a:srcRect b="43895" l="626" r="0" t="0"/>
          <a:stretch/>
        </p:blipFill>
        <p:spPr>
          <a:xfrm>
            <a:off x="1496300" y="2122950"/>
            <a:ext cx="6034026" cy="27701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Plaza">
      <a:dk1>
        <a:srgbClr val="000000"/>
      </a:dk1>
      <a:lt1>
        <a:srgbClr val="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