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1" r:id="rId3"/>
    <p:sldId id="277" r:id="rId4"/>
    <p:sldId id="262" r:id="rId5"/>
    <p:sldId id="257" r:id="rId6"/>
    <p:sldId id="278" r:id="rId7"/>
    <p:sldId id="258" r:id="rId8"/>
    <p:sldId id="259" r:id="rId9"/>
    <p:sldId id="260" r:id="rId10"/>
    <p:sldId id="263" r:id="rId11"/>
    <p:sldId id="264" r:id="rId12"/>
    <p:sldId id="265" r:id="rId13"/>
    <p:sldId id="272" r:id="rId14"/>
    <p:sldId id="273" r:id="rId15"/>
    <p:sldId id="267" r:id="rId16"/>
    <p:sldId id="268" r:id="rId17"/>
    <p:sldId id="266" r:id="rId18"/>
    <p:sldId id="270" r:id="rId19"/>
    <p:sldId id="281" r:id="rId20"/>
    <p:sldId id="282" r:id="rId21"/>
    <p:sldId id="283" r:id="rId22"/>
    <p:sldId id="274" r:id="rId23"/>
    <p:sldId id="271" r:id="rId24"/>
    <p:sldId id="280" r:id="rId25"/>
    <p:sldId id="275" r:id="rId26"/>
    <p:sldId id="269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0"/>
    <p:restoredTop sz="94569"/>
  </p:normalViewPr>
  <p:slideViewPr>
    <p:cSldViewPr>
      <p:cViewPr>
        <p:scale>
          <a:sx n="189" d="100"/>
          <a:sy n="189" d="100"/>
        </p:scale>
        <p:origin x="2336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7142C-F8E1-4D39-922F-263049922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64E53-1351-4AF3-8128-FC0A3B45FD59}" type="datetimeFigureOut">
              <a:rPr lang="en-US" smtClean="0"/>
              <a:t>2/3/21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809F0-C92E-4B6F-A0AE-D4F05856E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09F0-C92E-4B6F-A0AE-D4F05856EE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1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1A65A7C-49EE-8B44-8532-987EE62338C4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5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FA281CA-AAB5-804D-8D2D-1445C3A0990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30</a:t>
            </a:fld>
            <a:endParaRPr lang="en-US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10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29000" y="6396335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2021 Tilman Wolf &amp; Mike Zink</a:t>
            </a:r>
          </a:p>
          <a:p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3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671 – Lecture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of Internet Protocols</a:t>
            </a:r>
            <a:br>
              <a:rPr lang="en-US" dirty="0"/>
            </a:br>
            <a:r>
              <a:rPr lang="en-US" dirty="0"/>
              <a:t>Link Layer</a:t>
            </a:r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specific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briefly review three protocols</a:t>
            </a:r>
          </a:p>
          <a:p>
            <a:pPr lvl="1"/>
            <a:r>
              <a:rPr lang="en-US" dirty="0"/>
              <a:t>Link layer: Ethernet</a:t>
            </a:r>
          </a:p>
          <a:p>
            <a:pPr lvl="1"/>
            <a:r>
              <a:rPr lang="en-US" dirty="0"/>
              <a:t>Network layer: Internet Protocol (IP)</a:t>
            </a:r>
          </a:p>
          <a:p>
            <a:pPr lvl="1"/>
            <a:r>
              <a:rPr lang="en-US" dirty="0"/>
              <a:t>Transport layer: Transmission Control Protocol (TCP)</a:t>
            </a:r>
          </a:p>
          <a:p>
            <a:r>
              <a:rPr lang="en-US" dirty="0"/>
              <a:t>For full details</a:t>
            </a:r>
          </a:p>
          <a:p>
            <a:pPr lvl="1"/>
            <a:r>
              <a:rPr lang="en-US" dirty="0"/>
              <a:t>Networking textbooks</a:t>
            </a:r>
          </a:p>
          <a:p>
            <a:pPr lvl="1"/>
            <a:r>
              <a:rPr lang="en-US" dirty="0"/>
              <a:t>RFCs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55051"/>
              </p:ext>
            </p:extLst>
          </p:nvPr>
        </p:nvGraphicFramePr>
        <p:xfrm>
          <a:off x="4060825" y="1676400"/>
          <a:ext cx="5083175" cy="390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Visio" r:id="rId3" imgW="3460615" imgH="2659092" progId="Visio.Drawing.11">
                  <p:embed/>
                </p:oleObj>
              </mc:Choice>
              <mc:Fallback>
                <p:oleObj name="Visio" r:id="rId3" imgW="3460615" imgH="2659092" progId="Visio.Drawing.1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0825" y="1676400"/>
                        <a:ext cx="5083175" cy="3905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08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between “neighboring” interfaces</a:t>
            </a:r>
          </a:p>
          <a:p>
            <a:r>
              <a:rPr lang="en-US" dirty="0"/>
              <a:t>What are the challenges?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Point-to-point guided medium is straightforward</a:t>
            </a:r>
          </a:p>
          <a:p>
            <a:pPr lvl="1"/>
            <a:r>
              <a:rPr lang="en-US" dirty="0"/>
              <a:t>One side sends, other side receives</a:t>
            </a:r>
            <a:br>
              <a:rPr lang="en-US" dirty="0"/>
            </a:br>
            <a:r>
              <a:rPr lang="en-US" dirty="0"/>
              <a:t>(coding, timing, etc. is handled by physical layer)</a:t>
            </a:r>
          </a:p>
          <a:p>
            <a:pPr lvl="1"/>
            <a:r>
              <a:rPr lang="en-US" dirty="0"/>
              <a:t>Duplex operation by duplicating medium</a:t>
            </a:r>
          </a:p>
          <a:p>
            <a:r>
              <a:rPr lang="en-US" dirty="0"/>
              <a:t> Multiple access case is more interesting</a:t>
            </a:r>
          </a:p>
          <a:p>
            <a:pPr lvl="1"/>
            <a:r>
              <a:rPr lang="en-US" dirty="0"/>
              <a:t>Multiple nodes share guided or unguided medium</a:t>
            </a:r>
          </a:p>
          <a:p>
            <a:pPr lvl="1"/>
            <a:r>
              <a:rPr lang="en-US" dirty="0"/>
              <a:t>Need to consider:</a:t>
            </a:r>
          </a:p>
          <a:p>
            <a:pPr lvl="2"/>
            <a:r>
              <a:rPr lang="en-US" dirty="0"/>
              <a:t>Naming</a:t>
            </a:r>
          </a:p>
          <a:p>
            <a:pPr lvl="2"/>
            <a:r>
              <a:rPr lang="en-US" dirty="0"/>
              <a:t>Medium access protocol</a:t>
            </a:r>
          </a:p>
          <a:p>
            <a:pPr lvl="2"/>
            <a:r>
              <a:rPr lang="en-US" dirty="0"/>
              <a:t>“Strange” cases (e.g., hidden terminal problem)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1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nodes share a medium?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nodes share a medium?</a:t>
            </a:r>
          </a:p>
          <a:p>
            <a:pPr lvl="1"/>
            <a:r>
              <a:rPr lang="en-US" dirty="0"/>
              <a:t>Do not interrupt ongoing transmissions</a:t>
            </a:r>
          </a:p>
          <a:p>
            <a:pPr lvl="1"/>
            <a:r>
              <a:rPr lang="en-US" dirty="0"/>
              <a:t>When transmitting, stop after a while</a:t>
            </a:r>
          </a:p>
          <a:p>
            <a:pPr lvl="1"/>
            <a:r>
              <a:rPr lang="en-US" dirty="0"/>
              <a:t>Allow for fair sharing among all nodes</a:t>
            </a:r>
          </a:p>
          <a:p>
            <a:pPr lvl="1"/>
            <a:r>
              <a:rPr lang="en-US" dirty="0"/>
              <a:t>Allow efficient use of medium</a:t>
            </a:r>
          </a:p>
          <a:p>
            <a:pPr lvl="1"/>
            <a:r>
              <a:rPr lang="en-US" dirty="0"/>
              <a:t>Do not require central control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5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note: delays in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delays are encountered in networks?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a typical range of each delay?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1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note: delays in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delays are encountered in networks?</a:t>
            </a:r>
          </a:p>
          <a:p>
            <a:pPr lvl="1"/>
            <a:r>
              <a:rPr lang="en-US" dirty="0"/>
              <a:t>Transmission delay</a:t>
            </a:r>
          </a:p>
          <a:p>
            <a:pPr lvl="1"/>
            <a:r>
              <a:rPr lang="en-US" dirty="0"/>
              <a:t>Propagation delay</a:t>
            </a:r>
          </a:p>
          <a:p>
            <a:pPr lvl="1"/>
            <a:r>
              <a:rPr lang="en-US" dirty="0"/>
              <a:t>Processing delay</a:t>
            </a:r>
          </a:p>
          <a:p>
            <a:pPr lvl="1"/>
            <a:r>
              <a:rPr lang="en-US" dirty="0"/>
              <a:t>Queuing delay</a:t>
            </a:r>
          </a:p>
          <a:p>
            <a:r>
              <a:rPr lang="en-US" dirty="0"/>
              <a:t>What is a typical range of each delay?</a:t>
            </a:r>
          </a:p>
          <a:p>
            <a:pPr lvl="1"/>
            <a:r>
              <a:rPr lang="en-US" dirty="0"/>
              <a:t>Assumption: 1Gbps, 1250-byte packet, 1000km, 200000km/s</a:t>
            </a:r>
          </a:p>
          <a:p>
            <a:pPr lvl="1"/>
            <a:r>
              <a:rPr lang="en-US" dirty="0"/>
              <a:t>Transmission delay: 10 microseconds</a:t>
            </a:r>
          </a:p>
          <a:p>
            <a:pPr lvl="1"/>
            <a:r>
              <a:rPr lang="en-US" dirty="0"/>
              <a:t>Propagation delay: 5 milliseconds</a:t>
            </a:r>
          </a:p>
          <a:p>
            <a:pPr lvl="1"/>
            <a:r>
              <a:rPr lang="en-US" dirty="0"/>
              <a:t>Processing delay: low microseconds</a:t>
            </a:r>
          </a:p>
          <a:p>
            <a:pPr lvl="1"/>
            <a:r>
              <a:rPr lang="en-US" dirty="0"/>
              <a:t>Queuing delay: transmission delay of queued packets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4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link layer, signal propagation delay matters</a:t>
            </a:r>
          </a:p>
          <a:p>
            <a:pPr lvl="1"/>
            <a:r>
              <a:rPr lang="en-US" dirty="0"/>
              <a:t>Space-time diagram illustrates events</a:t>
            </a:r>
          </a:p>
          <a:p>
            <a:pPr lvl="1"/>
            <a:r>
              <a:rPr lang="en-US" dirty="0"/>
              <a:t>Slope of lines determined by propagation speed</a:t>
            </a:r>
          </a:p>
          <a:p>
            <a:pPr lvl="2"/>
            <a:r>
              <a:rPr lang="en-US" dirty="0"/>
              <a:t>Typically: 2/3 speed of light of light (~200,000 km/s)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0919"/>
              </p:ext>
            </p:extLst>
          </p:nvPr>
        </p:nvGraphicFramePr>
        <p:xfrm>
          <a:off x="2338189" y="3314040"/>
          <a:ext cx="4467622" cy="331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Visio" r:id="rId3" imgW="4894094" imgH="3647626" progId="Visio.Drawing.11">
                  <p:embed/>
                </p:oleObj>
              </mc:Choice>
              <mc:Fallback>
                <p:oleObj name="Visio" r:id="rId3" imgW="4894094" imgH="3647626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8189" y="3314040"/>
                        <a:ext cx="4467622" cy="3315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950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Propagation delay may cause collisions on medium</a:t>
            </a:r>
          </a:p>
          <a:p>
            <a:pPr lvl="1"/>
            <a:r>
              <a:rPr lang="en-US" dirty="0"/>
              <a:t>Even if all stations check to see if medium is available</a:t>
            </a:r>
          </a:p>
          <a:p>
            <a:r>
              <a:rPr lang="en-US" dirty="0"/>
              <a:t>Slotted ALOHA protocol</a:t>
            </a:r>
          </a:p>
          <a:p>
            <a:pPr lvl="1"/>
            <a:r>
              <a:rPr lang="en-US" dirty="0"/>
              <a:t>Discrete time slots</a:t>
            </a:r>
          </a:p>
          <a:p>
            <a:pPr lvl="1"/>
            <a:r>
              <a:rPr lang="en-US" dirty="0"/>
              <a:t>Each node makes random choice to transmit in slot or not</a:t>
            </a:r>
          </a:p>
          <a:p>
            <a:r>
              <a:rPr lang="en-US" dirty="0"/>
              <a:t>Pure ALOHA</a:t>
            </a:r>
          </a:p>
          <a:p>
            <a:pPr lvl="1"/>
            <a:r>
              <a:rPr lang="en-US" dirty="0"/>
              <a:t>No time slots</a:t>
            </a:r>
          </a:p>
          <a:p>
            <a:pPr lvl="1"/>
            <a:r>
              <a:rPr lang="en-US" dirty="0"/>
              <a:t>Each note makes random choice to transmit at any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6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089025"/>
            <a:ext cx="4314825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Assumptions:</a:t>
            </a:r>
          </a:p>
          <a:p>
            <a:pPr>
              <a:defRPr/>
            </a:pPr>
            <a:r>
              <a:rPr lang="en-US" dirty="0"/>
              <a:t>all frames same size</a:t>
            </a:r>
          </a:p>
          <a:p>
            <a:pPr>
              <a:defRPr/>
            </a:pPr>
            <a:r>
              <a:rPr lang="en-US" dirty="0"/>
              <a:t>time divided into equal size slots (time to transmit 1 frame)</a:t>
            </a:r>
          </a:p>
          <a:p>
            <a:pPr>
              <a:defRPr/>
            </a:pPr>
            <a:r>
              <a:rPr lang="en-US" dirty="0"/>
              <a:t>nodes start to transmit only at slot beginning </a:t>
            </a:r>
          </a:p>
          <a:p>
            <a:pPr>
              <a:defRPr/>
            </a:pPr>
            <a:r>
              <a:rPr lang="en-US" dirty="0"/>
              <a:t>nodes are synchronized</a:t>
            </a:r>
          </a:p>
          <a:p>
            <a:pPr>
              <a:defRPr/>
            </a:pPr>
            <a:r>
              <a:rPr lang="en-US" dirty="0"/>
              <a:t>if 2 or more nodes transmit in slot, all nodes detect collision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95800" y="1066800"/>
            <a:ext cx="4332288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if no collision: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if collision: node retransmits frame in each subsequent slot with prob. p until success</a:t>
            </a:r>
          </a:p>
        </p:txBody>
      </p:sp>
    </p:spTree>
    <p:extLst>
      <p:ext uri="{BB962C8B-B14F-4D97-AF65-F5344CB8AC3E}">
        <p14:creationId xmlns:p14="http://schemas.microsoft.com/office/powerpoint/2010/main" val="13357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Structuring networks and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of network:</a:t>
            </a:r>
          </a:p>
          <a:p>
            <a:pPr lvl="1"/>
            <a:r>
              <a:rPr lang="en-US" dirty="0"/>
              <a:t>Provide communication for distributed applications</a:t>
            </a:r>
          </a:p>
          <a:p>
            <a:r>
              <a:rPr lang="en-US" dirty="0"/>
              <a:t>How to organize networks in such a way that they</a:t>
            </a:r>
          </a:p>
          <a:p>
            <a:pPr lvl="1"/>
            <a:r>
              <a:rPr lang="en-US" dirty="0"/>
              <a:t>Work correctly?</a:t>
            </a:r>
          </a:p>
          <a:p>
            <a:pPr lvl="1"/>
            <a:r>
              <a:rPr lang="en-US" dirty="0"/>
              <a:t>Are scalable to large number of nodes?</a:t>
            </a:r>
          </a:p>
          <a:p>
            <a:pPr lvl="1"/>
            <a:r>
              <a:rPr lang="en-US" dirty="0"/>
              <a:t>Can achieve high performance?</a:t>
            </a:r>
          </a:p>
          <a:p>
            <a:pPr lvl="1"/>
            <a:r>
              <a:rPr lang="en-US" dirty="0"/>
              <a:t>Are interoperable across different technologies and uses?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3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3335338"/>
            <a:ext cx="3810000" cy="3203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Pros:</a:t>
            </a:r>
          </a:p>
          <a:p>
            <a:pPr>
              <a:defRPr/>
            </a:pPr>
            <a:r>
              <a:rPr lang="en-US" dirty="0"/>
              <a:t>single active node can continuously transmit at full rate of channel</a:t>
            </a:r>
          </a:p>
          <a:p>
            <a:pPr>
              <a:defRPr/>
            </a:pPr>
            <a:r>
              <a:rPr lang="en-US" dirty="0"/>
              <a:t>highly decentralized: only slots in nodes need to be in sync</a:t>
            </a:r>
          </a:p>
          <a:p>
            <a:pPr>
              <a:defRPr/>
            </a:pPr>
            <a:r>
              <a:rPr lang="en-US" dirty="0"/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95800" y="3313113"/>
            <a:ext cx="3810000" cy="32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600" dirty="0">
                <a:solidFill>
                  <a:srgbClr val="C0504D"/>
                </a:solidFill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clock synchronization</a:t>
            </a: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707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 Efficiency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4187" y="3297238"/>
            <a:ext cx="4011611" cy="3128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i="1" dirty="0"/>
              <a:t>suppose: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nodes with many frames to send, each transmits in slot with probability </a:t>
            </a:r>
            <a:r>
              <a:rPr lang="en-US" sz="2400" i="1" dirty="0"/>
              <a:t>p</a:t>
            </a:r>
          </a:p>
          <a:p>
            <a:pPr>
              <a:defRPr/>
            </a:pPr>
            <a:r>
              <a:rPr lang="en-US" sz="2400" dirty="0" err="1"/>
              <a:t>prob</a:t>
            </a:r>
            <a:r>
              <a:rPr lang="en-US" sz="2400" dirty="0"/>
              <a:t> that given node has success in a slot  = </a:t>
            </a:r>
            <a:r>
              <a:rPr lang="en-US" sz="2400" i="1" dirty="0"/>
              <a:t>p(1-p)</a:t>
            </a:r>
            <a:r>
              <a:rPr lang="en-US" sz="2400" b="1" i="1" baseline="30000" dirty="0"/>
              <a:t>N-1</a:t>
            </a:r>
          </a:p>
          <a:p>
            <a:pPr>
              <a:defRPr/>
            </a:pPr>
            <a:r>
              <a:rPr lang="en-US" sz="2400" dirty="0" err="1"/>
              <a:t>prob</a:t>
            </a:r>
            <a:r>
              <a:rPr lang="en-US" sz="2400" dirty="0"/>
              <a:t> that </a:t>
            </a:r>
            <a:r>
              <a:rPr lang="en-US" sz="2400" i="1" dirty="0"/>
              <a:t>any</a:t>
            </a:r>
            <a:r>
              <a:rPr lang="en-US" sz="2400" dirty="0"/>
              <a:t> node has a success = </a:t>
            </a:r>
            <a:r>
              <a:rPr lang="en-US" sz="2400" i="1" dirty="0" err="1"/>
              <a:t>Np</a:t>
            </a:r>
            <a:r>
              <a:rPr lang="en-US" sz="2400" i="1" dirty="0"/>
              <a:t>(1-p)</a:t>
            </a:r>
            <a:r>
              <a:rPr lang="en-US" sz="2400" b="1" i="1" baseline="30000" dirty="0"/>
              <a:t>N-1</a:t>
            </a:r>
            <a:endParaRPr lang="en-US" sz="2400" i="1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978400" y="1647825"/>
            <a:ext cx="3810000" cy="3238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max efficiency: find p* that maximizes </a:t>
            </a:r>
            <a:br>
              <a:rPr lang="en-US" sz="2400" dirty="0"/>
            </a:br>
            <a:r>
              <a:rPr lang="en-US" sz="2400" dirty="0" err="1"/>
              <a:t>Np</a:t>
            </a:r>
            <a:r>
              <a:rPr lang="en-US" sz="2400" dirty="0"/>
              <a:t>(1-p)</a:t>
            </a:r>
            <a:r>
              <a:rPr lang="en-US" sz="2400" b="1" baseline="30000" dirty="0"/>
              <a:t>N-1</a:t>
            </a:r>
          </a:p>
          <a:p>
            <a:pPr>
              <a:defRPr/>
            </a:pPr>
            <a:r>
              <a:rPr lang="en-US" sz="2400" dirty="0"/>
              <a:t>for many nodes, take limit of </a:t>
            </a:r>
            <a:r>
              <a:rPr lang="en-US" sz="2400" dirty="0" err="1"/>
              <a:t>Np</a:t>
            </a:r>
            <a:r>
              <a:rPr lang="en-US" sz="2400" dirty="0"/>
              <a:t>*(1-p*)</a:t>
            </a:r>
            <a:r>
              <a:rPr lang="en-US" sz="2400" b="1" baseline="30000" dirty="0"/>
              <a:t>N-1 </a:t>
            </a:r>
            <a:r>
              <a:rPr lang="en-US" sz="2400" dirty="0"/>
              <a:t>as N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/>
              <a:t>    </a:t>
            </a:r>
            <a:r>
              <a:rPr lang="en-US" sz="2400" i="1" dirty="0">
                <a:solidFill>
                  <a:srgbClr val="CC0000"/>
                </a:solidFill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5312" y="1687513"/>
            <a:ext cx="3900487" cy="1462708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600" dirty="0">
                <a:solidFill>
                  <a:srgbClr val="FF6600"/>
                </a:solidFill>
                <a:latin typeface="+mn-lt"/>
                <a:ea typeface="+mn-ea"/>
              </a:rPr>
              <a:t>efficiency: </a:t>
            </a:r>
            <a:r>
              <a:rPr lang="en-US" sz="2600" dirty="0">
                <a:latin typeface="+mn-lt"/>
                <a:ea typeface="+mn-ea"/>
              </a:rPr>
              <a:t>long-run </a:t>
            </a:r>
            <a:br>
              <a:rPr lang="en-US" sz="2600" dirty="0">
                <a:latin typeface="+mn-lt"/>
                <a:ea typeface="+mn-ea"/>
              </a:rPr>
            </a:br>
            <a:r>
              <a:rPr lang="en-US" sz="2600" dirty="0">
                <a:latin typeface="+mn-lt"/>
                <a:ea typeface="+mn-ea"/>
              </a:rPr>
              <a:t>fraction of successful slots </a:t>
            </a:r>
            <a:br>
              <a:rPr lang="en-US" sz="2600" dirty="0">
                <a:latin typeface="+mn-lt"/>
                <a:ea typeface="+mn-ea"/>
              </a:rPr>
            </a:br>
            <a:r>
              <a:rPr lang="en-US" sz="2600" dirty="0">
                <a:latin typeface="+mn-lt"/>
                <a:ea typeface="+mn-ea"/>
              </a:rPr>
              <a:t>(many nodes, all with many frames to send)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  <a:cs typeface="+mn-cs"/>
              </a:rPr>
              <a:t>at best:</a:t>
            </a:r>
            <a:r>
              <a:rPr lang="en-US" sz="2400" i="0" dirty="0">
                <a:latin typeface="+mn-lt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+mn-lt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+mn-lt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+mn-lt"/>
                <a:cs typeface="+mn-cs"/>
              </a:rPr>
              <a:t>of time!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5664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ALOHA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Slotted ALOHA analysis</a:t>
            </a:r>
          </a:p>
          <a:p>
            <a:pPr lvl="1"/>
            <a:r>
              <a:rPr lang="en-US" dirty="0"/>
              <a:t>Probability that k frames are generated during interval</a:t>
            </a:r>
          </a:p>
          <a:p>
            <a:pPr lvl="2"/>
            <a:r>
              <a:rPr lang="en-US" dirty="0"/>
              <a:t>Poisson distribution: </a:t>
            </a:r>
            <a:r>
              <a:rPr lang="en-US" dirty="0" err="1"/>
              <a:t>Pr</a:t>
            </a:r>
            <a:r>
              <a:rPr lang="en-US" dirty="0"/>
              <a:t>[k]=</a:t>
            </a:r>
            <a:r>
              <a:rPr lang="en-US" dirty="0" err="1"/>
              <a:t>G</a:t>
            </a:r>
            <a:r>
              <a:rPr lang="en-US" baseline="30000" dirty="0" err="1"/>
              <a:t>k</a:t>
            </a:r>
            <a:r>
              <a:rPr lang="en-US" i="1" dirty="0" err="1"/>
              <a:t>e</a:t>
            </a:r>
            <a:r>
              <a:rPr lang="en-US" baseline="30000" dirty="0"/>
              <a:t>-G</a:t>
            </a:r>
            <a:r>
              <a:rPr lang="en-US" dirty="0"/>
              <a:t>/k! </a:t>
            </a:r>
          </a:p>
          <a:p>
            <a:pPr lvl="2"/>
            <a:r>
              <a:rPr lang="en-US" dirty="0"/>
              <a:t>G is rate of frame generation (new and retransmission)</a:t>
            </a:r>
          </a:p>
          <a:p>
            <a:pPr lvl="1"/>
            <a:r>
              <a:rPr lang="en-US" dirty="0"/>
              <a:t>Probability of successful transmission</a:t>
            </a:r>
          </a:p>
          <a:p>
            <a:pPr lvl="2"/>
            <a:r>
              <a:rPr lang="en-US" dirty="0"/>
              <a:t>Success if no other frame generated (P</a:t>
            </a:r>
            <a:r>
              <a:rPr lang="en-US" baseline="-25000" dirty="0"/>
              <a:t>0</a:t>
            </a:r>
            <a:r>
              <a:rPr lang="en-US" dirty="0"/>
              <a:t>): S=GP</a:t>
            </a:r>
            <a:r>
              <a:rPr lang="en-US" baseline="-25000" dirty="0"/>
              <a:t>0</a:t>
            </a:r>
            <a:r>
              <a:rPr lang="en-US" dirty="0"/>
              <a:t>=</a:t>
            </a:r>
            <a:r>
              <a:rPr lang="en-US" dirty="0" err="1"/>
              <a:t>G</a:t>
            </a:r>
            <a:r>
              <a:rPr lang="en-US" i="1" dirty="0" err="1"/>
              <a:t>e</a:t>
            </a:r>
            <a:r>
              <a:rPr lang="en-US" baseline="30000" dirty="0"/>
              <a:t>-G</a:t>
            </a:r>
            <a:endParaRPr lang="en-US" dirty="0"/>
          </a:p>
          <a:p>
            <a:r>
              <a:rPr lang="en-US" dirty="0"/>
              <a:t>ALOHA analysis</a:t>
            </a:r>
          </a:p>
          <a:p>
            <a:pPr lvl="1"/>
            <a:r>
              <a:rPr lang="en-US" dirty="0"/>
              <a:t>Frame overlaps two slots</a:t>
            </a:r>
          </a:p>
          <a:p>
            <a:pPr lvl="1"/>
            <a:r>
              <a:rPr lang="en-US" dirty="0"/>
              <a:t>Probability that no other frame</a:t>
            </a:r>
            <a:br>
              <a:rPr lang="en-US" dirty="0"/>
            </a:br>
            <a:r>
              <a:rPr lang="en-US" dirty="0"/>
              <a:t>is generated during two slots:</a:t>
            </a:r>
          </a:p>
          <a:p>
            <a:pPr lvl="2"/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</a:t>
            </a:r>
            <a:r>
              <a:rPr lang="en-US" i="1" dirty="0"/>
              <a:t>e</a:t>
            </a:r>
            <a:r>
              <a:rPr lang="en-US" baseline="30000" dirty="0"/>
              <a:t>-2G</a:t>
            </a:r>
          </a:p>
          <a:p>
            <a:pPr lvl="2"/>
            <a:r>
              <a:rPr lang="en-US" dirty="0"/>
              <a:t>Success S=GP</a:t>
            </a:r>
            <a:r>
              <a:rPr lang="en-US" baseline="-25000" dirty="0"/>
              <a:t>0</a:t>
            </a:r>
            <a:r>
              <a:rPr lang="en-US" dirty="0"/>
              <a:t>=G</a:t>
            </a:r>
            <a:r>
              <a:rPr lang="en-US" i="1" dirty="0"/>
              <a:t>e</a:t>
            </a:r>
            <a:r>
              <a:rPr lang="en-US" baseline="30000" dirty="0"/>
              <a:t>-2G</a:t>
            </a:r>
            <a:endParaRPr lang="en-US" dirty="0"/>
          </a:p>
          <a:p>
            <a:r>
              <a:rPr lang="en-US" dirty="0"/>
              <a:t>Max throughput: </a:t>
            </a:r>
          </a:p>
          <a:p>
            <a:pPr lvl="1"/>
            <a:r>
              <a:rPr lang="en-US" dirty="0"/>
              <a:t>37%@G=1.0 (slotted ALOHA) </a:t>
            </a:r>
          </a:p>
          <a:p>
            <a:pPr lvl="1"/>
            <a:r>
              <a:rPr lang="en-US" dirty="0"/>
              <a:t>18%@G=0.5 (ALOHA)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038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97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CSMA/CD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can we improve ALOHA?</a:t>
            </a:r>
          </a:p>
          <a:p>
            <a:pPr lvl="1"/>
            <a:r>
              <a:rPr lang="en-US" dirty="0"/>
              <a:t>Don’t send when somebody else has already started</a:t>
            </a:r>
          </a:p>
          <a:p>
            <a:pPr lvl="1"/>
            <a:r>
              <a:rPr lang="en-US" dirty="0"/>
              <a:t>Stop when interference is already happening</a:t>
            </a:r>
          </a:p>
          <a:p>
            <a:pPr lvl="2"/>
            <a:r>
              <a:rPr lang="en-US" dirty="0"/>
              <a:t>Why do we need to do that if we don’t start sending when somebody else sends?</a:t>
            </a:r>
          </a:p>
          <a:p>
            <a:r>
              <a:rPr lang="en-US" dirty="0"/>
              <a:t>Carrier Sensing (CS)</a:t>
            </a:r>
          </a:p>
          <a:p>
            <a:pPr lvl="1"/>
            <a:r>
              <a:rPr lang="en-US" dirty="0"/>
              <a:t>Listen on channel</a:t>
            </a:r>
          </a:p>
          <a:p>
            <a:pPr lvl="1"/>
            <a:r>
              <a:rPr lang="en-US" dirty="0"/>
              <a:t>Only send when nobody else is transmitting</a:t>
            </a:r>
          </a:p>
          <a:p>
            <a:r>
              <a:rPr lang="en-US" dirty="0"/>
              <a:t>Collision Detection (CD)</a:t>
            </a:r>
          </a:p>
          <a:p>
            <a:pPr lvl="1"/>
            <a:r>
              <a:rPr lang="en-US" dirty="0"/>
              <a:t>Listen to own transmission on channel</a:t>
            </a:r>
          </a:p>
          <a:p>
            <a:pPr lvl="1"/>
            <a:r>
              <a:rPr lang="en-US" dirty="0"/>
              <a:t>If garbled then stop transmitting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58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800" dirty="0"/>
              <a:t>Collisions can still occur: propagation delay means  two nodes may not hear each other</a:t>
            </a:r>
            <a:r>
              <a:rPr lang="ja-JP" altLang="en-US" sz="2800" dirty="0"/>
              <a:t>’</a:t>
            </a:r>
            <a:r>
              <a:rPr lang="en-US" sz="2800" dirty="0"/>
              <a:t>s transmission</a:t>
            </a:r>
          </a:p>
          <a:p>
            <a:pPr>
              <a:defRPr/>
            </a:pPr>
            <a:r>
              <a:rPr lang="en-US" sz="2800" dirty="0"/>
              <a:t>Collision: entire packet transmission time wasted</a:t>
            </a:r>
          </a:p>
          <a:p>
            <a:pPr lvl="1">
              <a:defRPr/>
            </a:pPr>
            <a:r>
              <a:rPr lang="en-US" sz="2800" dirty="0"/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81175"/>
            <a:ext cx="4038600" cy="4525963"/>
          </a:xfrm>
        </p:spPr>
        <p:txBody>
          <a:bodyPr/>
          <a:lstStyle/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pic>
        <p:nvPicPr>
          <p:cNvPr id="72710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503363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1065213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>
                <a:latin typeface="Arial" charset="0"/>
                <a:cs typeface="+mn-cs"/>
              </a:rPr>
              <a:t>spatial layout of nodes </a:t>
            </a:r>
            <a:endParaRPr lang="en-US" sz="2000" i="0">
              <a:latin typeface="Arial" charset="0"/>
              <a:cs typeface="+mn-cs"/>
            </a:endParaRPr>
          </a:p>
        </p:txBody>
      </p:sp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733675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990850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243263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851400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435100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2718" name="Group 98"/>
          <p:cNvGrpSpPr>
            <a:grpSpLocks/>
          </p:cNvGrpSpPr>
          <p:nvPr/>
        </p:nvGrpSpPr>
        <p:grpSpPr bwMode="auto">
          <a:xfrm>
            <a:off x="4948238" y="1433513"/>
            <a:ext cx="3513137" cy="628650"/>
            <a:chOff x="3117" y="180"/>
            <a:chExt cx="2213" cy="396"/>
          </a:xfrm>
        </p:grpSpPr>
        <p:grpSp>
          <p:nvGrpSpPr>
            <p:cNvPr id="72719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72734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35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720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72732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33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721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72730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31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722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72728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29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CSMA/CD Collision</a:t>
            </a:r>
          </a:p>
        </p:txBody>
      </p:sp>
    </p:spTree>
    <p:extLst>
      <p:ext uri="{BB962C8B-B14F-4D97-AF65-F5344CB8AC3E}">
        <p14:creationId xmlns:p14="http://schemas.microsoft.com/office/powerpoint/2010/main" val="4802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89808"/>
              </p:ext>
            </p:extLst>
          </p:nvPr>
        </p:nvGraphicFramePr>
        <p:xfrm>
          <a:off x="9126" y="1671435"/>
          <a:ext cx="9074092" cy="445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Visio" r:id="rId3" imgW="6036553" imgH="2963713" progId="Visio.Drawing.11">
                  <p:embed/>
                </p:oleObj>
              </mc:Choice>
              <mc:Fallback>
                <p:oleObj name="Visio" r:id="rId3" imgW="6036553" imgH="2963713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6" y="1671435"/>
                        <a:ext cx="9074092" cy="4454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0B4396-EB1F-3E4A-8EB1-27D2B480373D}"/>
              </a:ext>
            </a:extLst>
          </p:cNvPr>
          <p:cNvSpPr txBox="1"/>
          <p:nvPr/>
        </p:nvSpPr>
        <p:spPr>
          <a:xfrm>
            <a:off x="2221374" y="5254823"/>
            <a:ext cx="2170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1946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IEEE 802.3 protocol</a:t>
            </a:r>
          </a:p>
          <a:p>
            <a:pPr>
              <a:lnSpc>
                <a:spcPct val="90000"/>
              </a:lnSpc>
            </a:pPr>
            <a:r>
              <a:rPr lang="en-US" dirty="0"/>
              <a:t>Medium access with CSMA/CD</a:t>
            </a:r>
          </a:p>
          <a:p>
            <a:pPr>
              <a:lnSpc>
                <a:spcPct val="90000"/>
              </a:lnSpc>
            </a:pPr>
            <a:r>
              <a:rPr lang="en-US" dirty="0"/>
              <a:t>Truncated exponential </a:t>
            </a:r>
            <a:r>
              <a:rPr lang="en-US" dirty="0" err="1"/>
              <a:t>backoff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Wait for random number of 512 bit-times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After c collisions: uniform distribution over [0…2</a:t>
            </a:r>
            <a:r>
              <a:rPr lang="en-US" baseline="30000" dirty="0"/>
              <a:t>min{c,10}</a:t>
            </a:r>
            <a:r>
              <a:rPr lang="en-US" dirty="0"/>
              <a:t>-1]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After 16 collisions: transmission aborted</a:t>
            </a:r>
          </a:p>
          <a:p>
            <a:pPr>
              <a:lnSpc>
                <a:spcPct val="90000"/>
              </a:lnSpc>
            </a:pPr>
            <a:r>
              <a:rPr lang="en-US" dirty="0"/>
              <a:t>Limitations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Max 2.5km of cable, thus RTT limited to 51.2</a:t>
            </a:r>
            <a:r>
              <a:rPr lang="en-US" dirty="0">
                <a:sym typeface="Symbol" pitchFamily="18" charset="2"/>
              </a:rPr>
              <a:t>µs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Corresponds to 64 bytes @ 10Mbps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91909"/>
              </p:ext>
            </p:extLst>
          </p:nvPr>
        </p:nvGraphicFramePr>
        <p:xfrm>
          <a:off x="1219200" y="5562601"/>
          <a:ext cx="77107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Visio" r:id="rId3" imgW="7118215" imgH="1124938" progId="Visio.Drawing.11">
                  <p:embed/>
                </p:oleObj>
              </mc:Choice>
              <mc:Fallback>
                <p:oleObj name="Visio" r:id="rId3" imgW="7118215" imgH="1124938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5562601"/>
                        <a:ext cx="7710713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32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 dirty="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86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Transmissions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Ethernet protocol used on </a:t>
            </a:r>
            <a:r>
              <a:rPr lang="en-US" sz="2400" i="1" dirty="0">
                <a:latin typeface="Gill Sans MT" charset="0"/>
              </a:rPr>
              <a:t>each</a:t>
            </a:r>
            <a:r>
              <a:rPr lang="en-US" sz="2400" dirty="0">
                <a:latin typeface="Gill Sans MT" charset="0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A-to-A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sz="2400" dirty="0">
                <a:latin typeface="Gill Sans MT" charset="0"/>
              </a:rPr>
              <a:t> and B-to-B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sz="2400" dirty="0">
                <a:latin typeface="Gill Sans MT" charset="0"/>
              </a:rPr>
              <a:t> simultaneously, without collisions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  <a:cs typeface="Arial" charset="0"/>
                </a:rPr>
                <a:t>(</a:t>
              </a:r>
              <a:r>
                <a:rPr lang="en-US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>
                  <a:latin typeface="Arial" charset="0"/>
                  <a:cs typeface="Arial" charset="0"/>
                </a:rPr>
                <a:t>)</a:t>
              </a:r>
              <a:r>
                <a:rPr lang="en-US" i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9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0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4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53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54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55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6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49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5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1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22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4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43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44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45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39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4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4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3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3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1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2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3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34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145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how does switch know that 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 reachable via interface 4, B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 reachable via interface 5?</a:t>
            </a:r>
          </a:p>
          <a:p>
            <a:pPr>
              <a:lnSpc>
                <a:spcPct val="75000"/>
              </a:lnSpc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each switch has a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each entry: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(MAC address of host, interface to reach host, time stamp)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looks like a routing table!</a:t>
            </a:r>
          </a:p>
          <a:p>
            <a:pPr>
              <a:lnSpc>
                <a:spcPct val="75000"/>
              </a:lnSpc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something like a routing protocol?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>
                  <a:latin typeface="Arial" charset="0"/>
                  <a:cs typeface="Arial" charset="0"/>
                </a:rPr>
                <a:t>(</a:t>
              </a:r>
              <a:r>
                <a:rPr lang="en-US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>
                  <a:latin typeface="Arial" charset="0"/>
                  <a:cs typeface="Arial" charset="0"/>
                </a:rPr>
                <a:t>)</a:t>
              </a:r>
              <a:r>
                <a:rPr lang="en-US" i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9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0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4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53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54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55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6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49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5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1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22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4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43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44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45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39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4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4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3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3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1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2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3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34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43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achieve end-to-end data exchange?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99266"/>
              </p:ext>
            </p:extLst>
          </p:nvPr>
        </p:nvGraphicFramePr>
        <p:xfrm>
          <a:off x="1582737" y="2141943"/>
          <a:ext cx="5961063" cy="433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3" imgW="6588057" imgH="4790895" progId="Visio.Drawing.11">
                  <p:embed/>
                </p:oleObj>
              </mc:Choice>
              <mc:Fallback>
                <p:oleObj name="Visio" r:id="rId3" imgW="6588057" imgH="4790895" progId="Visio.Drawing.1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2737" y="2141943"/>
                        <a:ext cx="5961063" cy="4335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05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13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413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13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3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13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413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13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3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413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413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13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413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413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3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413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413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13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3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13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413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13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3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3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Data Link Layer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</a:rPr>
              <a:t>5-</a:t>
            </a:r>
            <a:fld id="{A1DECDF2-9007-B440-834F-9FE4F052AB8E}" type="slidenum">
              <a:rPr lang="en-US" i="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30</a:t>
            </a:fld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4202113" cy="41148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latin typeface="Gill Sans MT" charset="0"/>
                <a:cs typeface="+mn-cs"/>
              </a:rPr>
              <a:t> which hosts can be reached through which interfaces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when frame received, switch </a:t>
            </a:r>
            <a:r>
              <a:rPr lang="ja-JP" altLang="en-US" sz="2000" dirty="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learns</a:t>
            </a:r>
            <a:r>
              <a:rPr lang="ja-JP" altLang="en-US" sz="2000" dirty="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 location of sender: incoming LAN segment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Self-learning Switch</a:t>
            </a:r>
          </a:p>
        </p:txBody>
      </p:sp>
    </p:spTree>
    <p:extLst>
      <p:ext uri="{BB962C8B-B14F-4D97-AF65-F5344CB8AC3E}">
        <p14:creationId xmlns:p14="http://schemas.microsoft.com/office/powerpoint/2010/main" val="3396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57200"/>
            <a:ext cx="5257800" cy="1143000"/>
          </a:xfrm>
        </p:spPr>
        <p:txBody>
          <a:bodyPr/>
          <a:lstStyle/>
          <a:p>
            <a:r>
              <a:rPr lang="en-US" dirty="0"/>
              <a:t>VLANs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4560888" y="4090988"/>
            <a:ext cx="4516437" cy="12144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Rectangle 263"/>
          <p:cNvSpPr>
            <a:spLocks noChangeArrowheads="1"/>
          </p:cNvSpPr>
          <p:nvPr/>
        </p:nvSpPr>
        <p:spPr bwMode="auto">
          <a:xfrm>
            <a:off x="5135563" y="4583113"/>
            <a:ext cx="269875" cy="20478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262"/>
          <p:cNvSpPr>
            <a:spLocks noChangeArrowheads="1"/>
          </p:cNvSpPr>
          <p:nvPr/>
        </p:nvSpPr>
        <p:spPr bwMode="auto">
          <a:xfrm>
            <a:off x="8064500" y="4811713"/>
            <a:ext cx="279400" cy="2381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097338" y="482600"/>
            <a:ext cx="4926012" cy="162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Port-based VLAN: </a:t>
            </a:r>
            <a:r>
              <a:rPr lang="en-US" sz="2000">
                <a:latin typeface="Gill Sans MT" charset="0"/>
              </a:rPr>
              <a:t>switch ports grouped (by switch management software) so that </a:t>
            </a:r>
            <a:r>
              <a:rPr lang="en-US" sz="2000" i="1">
                <a:solidFill>
                  <a:srgbClr val="CC0000"/>
                </a:solidFill>
                <a:latin typeface="Gill Sans MT" charset="0"/>
              </a:rPr>
              <a:t>single</a:t>
            </a:r>
            <a:r>
              <a:rPr lang="en-US" sz="200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2" name="Text Box 85"/>
          <p:cNvSpPr txBox="1">
            <a:spLocks noChangeArrowheads="1"/>
          </p:cNvSpPr>
          <p:nvPr/>
        </p:nvSpPr>
        <p:spPr bwMode="auto">
          <a:xfrm>
            <a:off x="681038" y="2749550"/>
            <a:ext cx="29448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000" b="1" u="sng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000" i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13" name="Rectangle 86"/>
          <p:cNvSpPr>
            <a:spLocks noChangeArrowheads="1"/>
          </p:cNvSpPr>
          <p:nvPr/>
        </p:nvSpPr>
        <p:spPr bwMode="auto">
          <a:xfrm>
            <a:off x="482600" y="2300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642938" y="1924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9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0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4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8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49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50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4364038" y="4911725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 flipH="1">
            <a:off x="4749800" y="4911725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>
            <a:off x="5468938" y="4921250"/>
            <a:ext cx="6842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72"/>
          <p:cNvSpPr txBox="1">
            <a:spLocks noChangeArrowheads="1"/>
          </p:cNvSpPr>
          <p:nvPr/>
        </p:nvSpPr>
        <p:spPr bwMode="auto">
          <a:xfrm>
            <a:off x="4354513" y="5832475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4903788" y="5256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62" name="Group 186"/>
          <p:cNvGrpSpPr>
            <a:grpSpLocks/>
          </p:cNvGrpSpPr>
          <p:nvPr/>
        </p:nvGrpSpPr>
        <p:grpSpPr bwMode="auto">
          <a:xfrm>
            <a:off x="5041900" y="4316413"/>
            <a:ext cx="1684338" cy="738187"/>
            <a:chOff x="3479" y="2610"/>
            <a:chExt cx="1061" cy="465"/>
          </a:xfrm>
        </p:grpSpPr>
        <p:sp>
          <p:nvSpPr>
            <p:cNvPr id="63" name="Rectangle 80"/>
            <p:cNvSpPr>
              <a:spLocks noChangeArrowheads="1"/>
            </p:cNvSpPr>
            <p:nvPr/>
          </p:nvSpPr>
          <p:spPr bwMode="auto">
            <a:xfrm>
              <a:off x="3531" y="2914"/>
              <a:ext cx="183" cy="15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75"/>
            <p:cNvSpPr>
              <a:spLocks noChangeArrowheads="1"/>
            </p:cNvSpPr>
            <p:nvPr/>
          </p:nvSpPr>
          <p:spPr bwMode="auto">
            <a:xfrm>
              <a:off x="3711" y="2779"/>
              <a:ext cx="567" cy="28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3531" y="2774"/>
              <a:ext cx="745" cy="2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Line 3"/>
            <p:cNvSpPr>
              <a:spLocks noChangeShapeType="1"/>
            </p:cNvSpPr>
            <p:nvPr/>
          </p:nvSpPr>
          <p:spPr bwMode="auto">
            <a:xfrm>
              <a:off x="3532" y="2910"/>
              <a:ext cx="74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3479" y="2748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8" name="AutoShape 8"/>
            <p:cNvSpPr>
              <a:spLocks noChangeArrowheads="1"/>
            </p:cNvSpPr>
            <p:nvPr/>
          </p:nvSpPr>
          <p:spPr bwMode="auto">
            <a:xfrm>
              <a:off x="3513" y="2611"/>
              <a:ext cx="1027" cy="165"/>
            </a:xfrm>
            <a:prstGeom prst="parallelogram">
              <a:avLst>
                <a:gd name="adj" fmla="val 1556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3628" y="2639"/>
              <a:ext cx="746" cy="105"/>
            </a:xfrm>
            <a:custGeom>
              <a:avLst/>
              <a:gdLst>
                <a:gd name="T0" fmla="*/ 0 w 678"/>
                <a:gd name="T1" fmla="*/ 83 h 110"/>
                <a:gd name="T2" fmla="*/ 263 w 678"/>
                <a:gd name="T3" fmla="*/ 82 h 110"/>
                <a:gd name="T4" fmla="*/ 1007 w 678"/>
                <a:gd name="T5" fmla="*/ 0 h 110"/>
                <a:gd name="T6" fmla="*/ 1204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3897" y="2777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3714" y="2775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3531" y="2783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3"/>
            <p:cNvSpPr>
              <a:spLocks noChangeShapeType="1"/>
            </p:cNvSpPr>
            <p:nvPr/>
          </p:nvSpPr>
          <p:spPr bwMode="auto">
            <a:xfrm>
              <a:off x="4074" y="2780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4034" y="2880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3485" y="2874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" name="Text Box 57"/>
            <p:cNvSpPr txBox="1">
              <a:spLocks noChangeArrowheads="1"/>
            </p:cNvSpPr>
            <p:nvPr/>
          </p:nvSpPr>
          <p:spPr bwMode="auto">
            <a:xfrm>
              <a:off x="4031" y="2745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77" name="Oval 81"/>
            <p:cNvSpPr>
              <a:spLocks noChangeArrowheads="1"/>
            </p:cNvSpPr>
            <p:nvPr/>
          </p:nvSpPr>
          <p:spPr bwMode="auto">
            <a:xfrm>
              <a:off x="3604" y="2972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Oval 82"/>
            <p:cNvSpPr>
              <a:spLocks noChangeArrowheads="1"/>
            </p:cNvSpPr>
            <p:nvPr/>
          </p:nvSpPr>
          <p:spPr bwMode="auto">
            <a:xfrm>
              <a:off x="3788" y="2970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Oval 83"/>
            <p:cNvSpPr>
              <a:spLocks noChangeArrowheads="1"/>
            </p:cNvSpPr>
            <p:nvPr/>
          </p:nvSpPr>
          <p:spPr bwMode="auto">
            <a:xfrm>
              <a:off x="4158" y="2973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 flipV="1">
              <a:off x="3754" y="2639"/>
              <a:ext cx="550" cy="105"/>
            </a:xfrm>
            <a:custGeom>
              <a:avLst/>
              <a:gdLst>
                <a:gd name="T0" fmla="*/ 0 w 678"/>
                <a:gd name="T1" fmla="*/ 83 h 110"/>
                <a:gd name="T2" fmla="*/ 42 w 678"/>
                <a:gd name="T3" fmla="*/ 82 h 110"/>
                <a:gd name="T4" fmla="*/ 162 w 678"/>
                <a:gd name="T5" fmla="*/ 0 h 110"/>
                <a:gd name="T6" fmla="*/ 193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81" name="Freeform 185"/>
            <p:cNvSpPr>
              <a:spLocks/>
            </p:cNvSpPr>
            <p:nvPr/>
          </p:nvSpPr>
          <p:spPr bwMode="auto">
            <a:xfrm>
              <a:off x="4274" y="2610"/>
              <a:ext cx="264" cy="456"/>
            </a:xfrm>
            <a:custGeom>
              <a:avLst/>
              <a:gdLst>
                <a:gd name="T0" fmla="*/ 264 w 264"/>
                <a:gd name="T1" fmla="*/ 0 h 456"/>
                <a:gd name="T2" fmla="*/ 262 w 264"/>
                <a:gd name="T3" fmla="*/ 248 h 456"/>
                <a:gd name="T4" fmla="*/ 0 w 264"/>
                <a:gd name="T5" fmla="*/ 456 h 4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" h="456">
                  <a:moveTo>
                    <a:pt x="264" y="0"/>
                  </a:moveTo>
                  <a:lnTo>
                    <a:pt x="262" y="248"/>
                  </a:lnTo>
                  <a:lnTo>
                    <a:pt x="0" y="45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" name="Group 210"/>
          <p:cNvGrpSpPr>
            <a:grpSpLocks/>
          </p:cNvGrpSpPr>
          <p:nvPr/>
        </p:nvGrpSpPr>
        <p:grpSpPr bwMode="auto">
          <a:xfrm>
            <a:off x="7080250" y="4318000"/>
            <a:ext cx="1698625" cy="742950"/>
            <a:chOff x="1003" y="3585"/>
            <a:chExt cx="1070" cy="468"/>
          </a:xfrm>
        </p:grpSpPr>
        <p:grpSp>
          <p:nvGrpSpPr>
            <p:cNvPr id="83" name="Group 207"/>
            <p:cNvGrpSpPr>
              <a:grpSpLocks/>
            </p:cNvGrpSpPr>
            <p:nvPr/>
          </p:nvGrpSpPr>
          <p:grpSpPr bwMode="auto">
            <a:xfrm>
              <a:off x="1003" y="3723"/>
              <a:ext cx="796" cy="330"/>
              <a:chOff x="2444" y="3759"/>
              <a:chExt cx="796" cy="330"/>
            </a:xfrm>
          </p:grpSpPr>
          <p:sp>
            <p:nvSpPr>
              <p:cNvPr id="90" name="Rectangle 77"/>
              <p:cNvSpPr>
                <a:spLocks noChangeArrowheads="1"/>
              </p:cNvSpPr>
              <p:nvPr/>
            </p:nvSpPr>
            <p:spPr bwMode="auto">
              <a:xfrm>
                <a:off x="3057" y="3793"/>
                <a:ext cx="183" cy="1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1" name="Rectangle 76"/>
              <p:cNvSpPr>
                <a:spLocks noChangeArrowheads="1"/>
              </p:cNvSpPr>
              <p:nvPr/>
            </p:nvSpPr>
            <p:spPr bwMode="auto">
              <a:xfrm>
                <a:off x="2496" y="3796"/>
                <a:ext cx="561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2874" y="379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4"/>
              <p:cNvSpPr>
                <a:spLocks noChangeShapeType="1"/>
              </p:cNvSpPr>
              <p:nvPr/>
            </p:nvSpPr>
            <p:spPr bwMode="auto">
              <a:xfrm>
                <a:off x="2688" y="3794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5"/>
              <p:cNvSpPr>
                <a:spLocks noChangeShapeType="1"/>
              </p:cNvSpPr>
              <p:nvPr/>
            </p:nvSpPr>
            <p:spPr bwMode="auto">
              <a:xfrm>
                <a:off x="3060" y="3791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Text Box 27"/>
              <p:cNvSpPr txBox="1">
                <a:spLocks noChangeArrowheads="1"/>
              </p:cNvSpPr>
              <p:nvPr/>
            </p:nvSpPr>
            <p:spPr bwMode="auto">
              <a:xfrm>
                <a:off x="2456" y="3762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3008" y="390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2444" y="390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98" name="Text Box 74"/>
              <p:cNvSpPr txBox="1">
                <a:spLocks noChangeArrowheads="1"/>
              </p:cNvSpPr>
              <p:nvPr/>
            </p:nvSpPr>
            <p:spPr bwMode="auto">
              <a:xfrm>
                <a:off x="3005" y="3759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15</a:t>
                </a:r>
              </a:p>
            </p:txBody>
          </p:sp>
          <p:sp>
            <p:nvSpPr>
              <p:cNvPr id="99" name="Oval 84"/>
              <p:cNvSpPr>
                <a:spLocks noChangeArrowheads="1"/>
              </p:cNvSpPr>
              <p:nvPr/>
            </p:nvSpPr>
            <p:spPr bwMode="auto">
              <a:xfrm>
                <a:off x="2588" y="3988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0" name="Oval 85"/>
              <p:cNvSpPr>
                <a:spLocks noChangeArrowheads="1"/>
              </p:cNvSpPr>
              <p:nvPr/>
            </p:nvSpPr>
            <p:spPr bwMode="auto">
              <a:xfrm>
                <a:off x="2580" y="385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1" name="Oval 86"/>
              <p:cNvSpPr>
                <a:spLocks noChangeArrowheads="1"/>
              </p:cNvSpPr>
              <p:nvPr/>
            </p:nvSpPr>
            <p:spPr bwMode="auto">
              <a:xfrm>
                <a:off x="3131" y="3851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84" name="AutoShape 8"/>
            <p:cNvSpPr>
              <a:spLocks noChangeArrowheads="1"/>
            </p:cNvSpPr>
            <p:nvPr/>
          </p:nvSpPr>
          <p:spPr bwMode="auto">
            <a:xfrm>
              <a:off x="1046" y="3586"/>
              <a:ext cx="1027" cy="165"/>
            </a:xfrm>
            <a:prstGeom prst="parallelogram">
              <a:avLst>
                <a:gd name="adj" fmla="val 1556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1161" y="3614"/>
              <a:ext cx="746" cy="105"/>
            </a:xfrm>
            <a:custGeom>
              <a:avLst/>
              <a:gdLst>
                <a:gd name="T0" fmla="*/ 0 w 678"/>
                <a:gd name="T1" fmla="*/ 83 h 110"/>
                <a:gd name="T2" fmla="*/ 263 w 678"/>
                <a:gd name="T3" fmla="*/ 82 h 110"/>
                <a:gd name="T4" fmla="*/ 1007 w 678"/>
                <a:gd name="T5" fmla="*/ 0 h 110"/>
                <a:gd name="T6" fmla="*/ 1204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 flipV="1">
              <a:off x="1287" y="3614"/>
              <a:ext cx="550" cy="105"/>
            </a:xfrm>
            <a:custGeom>
              <a:avLst/>
              <a:gdLst>
                <a:gd name="T0" fmla="*/ 0 w 678"/>
                <a:gd name="T1" fmla="*/ 83 h 110"/>
                <a:gd name="T2" fmla="*/ 42 w 678"/>
                <a:gd name="T3" fmla="*/ 82 h 110"/>
                <a:gd name="T4" fmla="*/ 162 w 678"/>
                <a:gd name="T5" fmla="*/ 0 h 110"/>
                <a:gd name="T6" fmla="*/ 193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87" name="Freeform 206"/>
            <p:cNvSpPr>
              <a:spLocks/>
            </p:cNvSpPr>
            <p:nvPr/>
          </p:nvSpPr>
          <p:spPr bwMode="auto">
            <a:xfrm>
              <a:off x="1807" y="3585"/>
              <a:ext cx="264" cy="456"/>
            </a:xfrm>
            <a:custGeom>
              <a:avLst/>
              <a:gdLst>
                <a:gd name="T0" fmla="*/ 264 w 264"/>
                <a:gd name="T1" fmla="*/ 0 h 456"/>
                <a:gd name="T2" fmla="*/ 262 w 264"/>
                <a:gd name="T3" fmla="*/ 248 h 456"/>
                <a:gd name="T4" fmla="*/ 0 w 264"/>
                <a:gd name="T5" fmla="*/ 456 h 4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" h="456">
                  <a:moveTo>
                    <a:pt x="264" y="0"/>
                  </a:moveTo>
                  <a:lnTo>
                    <a:pt x="262" y="248"/>
                  </a:lnTo>
                  <a:lnTo>
                    <a:pt x="0" y="45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Freeform 208"/>
            <p:cNvSpPr>
              <a:spLocks/>
            </p:cNvSpPr>
            <p:nvPr/>
          </p:nvSpPr>
          <p:spPr bwMode="auto">
            <a:xfrm>
              <a:off x="1044" y="3747"/>
              <a:ext cx="762" cy="303"/>
            </a:xfrm>
            <a:custGeom>
              <a:avLst/>
              <a:gdLst>
                <a:gd name="T0" fmla="*/ 0 w 762"/>
                <a:gd name="T1" fmla="*/ 3 h 303"/>
                <a:gd name="T2" fmla="*/ 0 w 762"/>
                <a:gd name="T3" fmla="*/ 303 h 303"/>
                <a:gd name="T4" fmla="*/ 762 w 762"/>
                <a:gd name="T5" fmla="*/ 303 h 303"/>
                <a:gd name="T6" fmla="*/ 762 w 762"/>
                <a:gd name="T7" fmla="*/ 0 h 3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2" h="303">
                  <a:moveTo>
                    <a:pt x="0" y="3"/>
                  </a:moveTo>
                  <a:lnTo>
                    <a:pt x="0" y="303"/>
                  </a:lnTo>
                  <a:lnTo>
                    <a:pt x="762" y="303"/>
                  </a:lnTo>
                  <a:lnTo>
                    <a:pt x="76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209"/>
            <p:cNvSpPr>
              <a:spLocks noChangeShapeType="1"/>
            </p:cNvSpPr>
            <p:nvPr/>
          </p:nvSpPr>
          <p:spPr bwMode="auto">
            <a:xfrm flipV="1">
              <a:off x="1044" y="3888"/>
              <a:ext cx="76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" name="Text Box 64"/>
          <p:cNvSpPr txBox="1">
            <a:spLocks noChangeArrowheads="1"/>
          </p:cNvSpPr>
          <p:nvPr/>
        </p:nvSpPr>
        <p:spPr bwMode="auto">
          <a:xfrm>
            <a:off x="8037513" y="52974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03" name="Line 69"/>
          <p:cNvSpPr>
            <a:spLocks noChangeShapeType="1"/>
          </p:cNvSpPr>
          <p:nvPr/>
        </p:nvSpPr>
        <p:spPr bwMode="auto">
          <a:xfrm>
            <a:off x="7324725" y="4922838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70"/>
          <p:cNvSpPr>
            <a:spLocks noChangeShapeType="1"/>
          </p:cNvSpPr>
          <p:nvPr/>
        </p:nvSpPr>
        <p:spPr bwMode="auto">
          <a:xfrm>
            <a:off x="7315200" y="4721225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71"/>
          <p:cNvSpPr>
            <a:spLocks noChangeShapeType="1"/>
          </p:cNvSpPr>
          <p:nvPr/>
        </p:nvSpPr>
        <p:spPr bwMode="auto">
          <a:xfrm>
            <a:off x="8170863" y="4665663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Text Box 73"/>
          <p:cNvSpPr txBox="1">
            <a:spLocks noChangeArrowheads="1"/>
          </p:cNvSpPr>
          <p:nvPr/>
        </p:nvSpPr>
        <p:spPr bwMode="auto">
          <a:xfrm>
            <a:off x="7364413" y="5827713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9-16)</a:t>
            </a:r>
          </a:p>
        </p:txBody>
      </p:sp>
      <p:sp>
        <p:nvSpPr>
          <p:cNvPr id="107" name="Rectangle 211"/>
          <p:cNvSpPr>
            <a:spLocks noChangeArrowheads="1"/>
          </p:cNvSpPr>
          <p:nvPr/>
        </p:nvSpPr>
        <p:spPr bwMode="auto">
          <a:xfrm>
            <a:off x="4095750" y="3695700"/>
            <a:ext cx="48371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… operates as </a:t>
            </a:r>
            <a:r>
              <a:rPr lang="en-US" sz="2000">
                <a:solidFill>
                  <a:srgbClr val="CC0000"/>
                </a:solidFill>
                <a:latin typeface="Gill Sans MT" charset="0"/>
                <a:cs typeface="+mn-cs"/>
              </a:rPr>
              <a:t>multiple</a:t>
            </a:r>
            <a:r>
              <a:rPr lang="en-US" sz="2000" i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virtual switches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i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grpSp>
        <p:nvGrpSpPr>
          <p:cNvPr id="108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0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4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1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2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6" name="Group 44"/>
          <p:cNvGrpSpPr>
            <a:grpSpLocks/>
          </p:cNvGrpSpPr>
          <p:nvPr/>
        </p:nvGrpSpPr>
        <p:grpSpPr bwMode="auto">
          <a:xfrm>
            <a:off x="3902075" y="5110163"/>
            <a:ext cx="609600" cy="558800"/>
            <a:chOff x="-44" y="1473"/>
            <a:chExt cx="981" cy="1105"/>
          </a:xfrm>
        </p:grpSpPr>
        <p:pic>
          <p:nvPicPr>
            <p:cNvPr id="1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9" name="Group 44"/>
          <p:cNvGrpSpPr>
            <a:grpSpLocks/>
          </p:cNvGrpSpPr>
          <p:nvPr/>
        </p:nvGrpSpPr>
        <p:grpSpPr bwMode="auto">
          <a:xfrm>
            <a:off x="4429125" y="5202238"/>
            <a:ext cx="609600" cy="558800"/>
            <a:chOff x="-44" y="1473"/>
            <a:chExt cx="981" cy="1105"/>
          </a:xfrm>
        </p:grpSpPr>
        <p:pic>
          <p:nvPicPr>
            <p:cNvPr id="13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2" name="Group 44"/>
          <p:cNvGrpSpPr>
            <a:grpSpLocks/>
          </p:cNvGrpSpPr>
          <p:nvPr/>
        </p:nvGrpSpPr>
        <p:grpSpPr bwMode="auto">
          <a:xfrm>
            <a:off x="5151438" y="5222875"/>
            <a:ext cx="609600" cy="558800"/>
            <a:chOff x="-44" y="1473"/>
            <a:chExt cx="981" cy="1105"/>
          </a:xfrm>
        </p:grpSpPr>
        <p:pic>
          <p:nvPicPr>
            <p:cNvPr id="13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5" name="Group 44"/>
          <p:cNvGrpSpPr>
            <a:grpSpLocks/>
          </p:cNvGrpSpPr>
          <p:nvPr/>
        </p:nvGrpSpPr>
        <p:grpSpPr bwMode="auto">
          <a:xfrm>
            <a:off x="6969125" y="5253038"/>
            <a:ext cx="609600" cy="558800"/>
            <a:chOff x="-44" y="1473"/>
            <a:chExt cx="981" cy="1105"/>
          </a:xfrm>
        </p:grpSpPr>
        <p:pic>
          <p:nvPicPr>
            <p:cNvPr id="13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8" name="Group 44"/>
          <p:cNvGrpSpPr>
            <a:grpSpLocks/>
          </p:cNvGrpSpPr>
          <p:nvPr/>
        </p:nvGrpSpPr>
        <p:grpSpPr bwMode="auto">
          <a:xfrm>
            <a:off x="7477125" y="5262563"/>
            <a:ext cx="609600" cy="558800"/>
            <a:chOff x="-44" y="1473"/>
            <a:chExt cx="981" cy="1105"/>
          </a:xfrm>
        </p:grpSpPr>
        <p:pic>
          <p:nvPicPr>
            <p:cNvPr id="13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1" name="Group 44"/>
          <p:cNvGrpSpPr>
            <a:grpSpLocks/>
          </p:cNvGrpSpPr>
          <p:nvPr/>
        </p:nvGrpSpPr>
        <p:grpSpPr bwMode="auto">
          <a:xfrm>
            <a:off x="8340725" y="5080000"/>
            <a:ext cx="609600" cy="558800"/>
            <a:chOff x="-44" y="1473"/>
            <a:chExt cx="981" cy="1105"/>
          </a:xfrm>
        </p:grpSpPr>
        <p:pic>
          <p:nvPicPr>
            <p:cNvPr id="14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1185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Port-based VLAN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95800" cy="480059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frames to/from ports 1-8 can </a:t>
            </a:r>
            <a:r>
              <a:rPr lang="en-US" sz="2400" i="1" dirty="0">
                <a:latin typeface="Gill Sans MT" charset="0"/>
              </a:rPr>
              <a:t>only</a:t>
            </a:r>
            <a:r>
              <a:rPr lang="en-US" sz="2400" dirty="0">
                <a:latin typeface="Gill Sans MT" charset="0"/>
              </a:rPr>
              <a:t> reach ports 1-8</a:t>
            </a:r>
          </a:p>
          <a:p>
            <a:pPr lvl="1">
              <a:defRPr/>
            </a:pPr>
            <a:r>
              <a:rPr lang="en-US" sz="1800" dirty="0">
                <a:latin typeface="Gill Sans MT" charset="0"/>
              </a:rPr>
              <a:t>can also define VLAN based on MAC addresses of endpoints, rather than switch port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dynamic membership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 ports can be dynamically assigned among VLANs</a:t>
            </a:r>
          </a:p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forwarding between VLANS: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done via routing (just as with separate switches)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in practice vendors sell combined switches plus routers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7" name="Rectangle 115"/>
          <p:cNvSpPr>
            <a:spLocks noChangeArrowheads="1"/>
          </p:cNvSpPr>
          <p:nvPr/>
        </p:nvSpPr>
        <p:spPr bwMode="auto">
          <a:xfrm>
            <a:off x="80105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59372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59293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80010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71104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62150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59293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>
            <a:off x="59309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58467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71104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AutoShape 8"/>
          <p:cNvSpPr>
            <a:spLocks noChangeArrowheads="1"/>
          </p:cNvSpPr>
          <p:nvPr/>
        </p:nvSpPr>
        <p:spPr bwMode="auto">
          <a:xfrm>
            <a:off x="59007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9"/>
          <p:cNvSpPr>
            <a:spLocks/>
          </p:cNvSpPr>
          <p:nvPr/>
        </p:nvSpPr>
        <p:spPr bwMode="auto">
          <a:xfrm>
            <a:off x="83042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0"/>
          <p:cNvSpPr>
            <a:spLocks/>
          </p:cNvSpPr>
          <p:nvPr/>
        </p:nvSpPr>
        <p:spPr bwMode="auto">
          <a:xfrm>
            <a:off x="63023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"/>
          <p:cNvSpPr>
            <a:spLocks/>
          </p:cNvSpPr>
          <p:nvPr/>
        </p:nvSpPr>
        <p:spPr bwMode="auto">
          <a:xfrm>
            <a:off x="67754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>
            <a:off x="77104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8"/>
          <p:cNvSpPr>
            <a:spLocks noChangeShapeType="1"/>
          </p:cNvSpPr>
          <p:nvPr/>
        </p:nvSpPr>
        <p:spPr bwMode="auto">
          <a:xfrm>
            <a:off x="65103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21"/>
          <p:cNvSpPr>
            <a:spLocks noChangeShapeType="1"/>
          </p:cNvSpPr>
          <p:nvPr/>
        </p:nvSpPr>
        <p:spPr bwMode="auto">
          <a:xfrm>
            <a:off x="62198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22"/>
          <p:cNvSpPr>
            <a:spLocks noChangeShapeType="1"/>
          </p:cNvSpPr>
          <p:nvPr/>
        </p:nvSpPr>
        <p:spPr bwMode="auto">
          <a:xfrm>
            <a:off x="59293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>
            <a:off x="67913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74152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25"/>
          <p:cNvSpPr>
            <a:spLocks noChangeShapeType="1"/>
          </p:cNvSpPr>
          <p:nvPr/>
        </p:nvSpPr>
        <p:spPr bwMode="auto">
          <a:xfrm>
            <a:off x="80057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67278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70469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00" name="Text Box 28"/>
          <p:cNvSpPr txBox="1">
            <a:spLocks noChangeArrowheads="1"/>
          </p:cNvSpPr>
          <p:nvPr/>
        </p:nvSpPr>
        <p:spPr bwMode="auto">
          <a:xfrm>
            <a:off x="79232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01" name="Text Box 29"/>
          <p:cNvSpPr txBox="1">
            <a:spLocks noChangeArrowheads="1"/>
          </p:cNvSpPr>
          <p:nvPr/>
        </p:nvSpPr>
        <p:spPr bwMode="auto">
          <a:xfrm>
            <a:off x="70278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02" name="Text Box 30"/>
          <p:cNvSpPr txBox="1">
            <a:spLocks noChangeArrowheads="1"/>
          </p:cNvSpPr>
          <p:nvPr/>
        </p:nvSpPr>
        <p:spPr bwMode="auto">
          <a:xfrm>
            <a:off x="58562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67230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04" name="Line 61"/>
          <p:cNvSpPr>
            <a:spLocks noChangeShapeType="1"/>
          </p:cNvSpPr>
          <p:nvPr/>
        </p:nvSpPr>
        <p:spPr bwMode="auto">
          <a:xfrm flipH="1">
            <a:off x="51689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62"/>
          <p:cNvSpPr>
            <a:spLocks noChangeShapeType="1"/>
          </p:cNvSpPr>
          <p:nvPr/>
        </p:nvSpPr>
        <p:spPr bwMode="auto">
          <a:xfrm flipH="1">
            <a:off x="55546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63"/>
          <p:cNvSpPr>
            <a:spLocks noChangeShapeType="1"/>
          </p:cNvSpPr>
          <p:nvPr/>
        </p:nvSpPr>
        <p:spPr bwMode="auto">
          <a:xfrm flipH="1">
            <a:off x="62738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Text Box 64"/>
          <p:cNvSpPr txBox="1">
            <a:spLocks noChangeArrowheads="1"/>
          </p:cNvSpPr>
          <p:nvPr/>
        </p:nvSpPr>
        <p:spPr bwMode="auto">
          <a:xfrm>
            <a:off x="79946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08" name="Line 69"/>
          <p:cNvSpPr>
            <a:spLocks noChangeShapeType="1"/>
          </p:cNvSpPr>
          <p:nvPr/>
        </p:nvSpPr>
        <p:spPr bwMode="auto">
          <a:xfrm>
            <a:off x="72818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70"/>
          <p:cNvSpPr>
            <a:spLocks noChangeShapeType="1"/>
          </p:cNvSpPr>
          <p:nvPr/>
        </p:nvSpPr>
        <p:spPr bwMode="auto">
          <a:xfrm>
            <a:off x="72723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71"/>
          <p:cNvSpPr>
            <a:spLocks noChangeShapeType="1"/>
          </p:cNvSpPr>
          <p:nvPr/>
        </p:nvSpPr>
        <p:spPr bwMode="auto">
          <a:xfrm>
            <a:off x="81280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51593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12" name="Text Box 73"/>
          <p:cNvSpPr txBox="1">
            <a:spLocks noChangeArrowheads="1"/>
          </p:cNvSpPr>
          <p:nvPr/>
        </p:nvSpPr>
        <p:spPr bwMode="auto">
          <a:xfrm>
            <a:off x="73215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13" name="Text Box 74"/>
          <p:cNvSpPr txBox="1">
            <a:spLocks noChangeArrowheads="1"/>
          </p:cNvSpPr>
          <p:nvPr/>
        </p:nvSpPr>
        <p:spPr bwMode="auto">
          <a:xfrm>
            <a:off x="79184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14" name="Oval 81"/>
          <p:cNvSpPr>
            <a:spLocks noChangeArrowheads="1"/>
          </p:cNvSpPr>
          <p:nvPr/>
        </p:nvSpPr>
        <p:spPr bwMode="auto">
          <a:xfrm>
            <a:off x="60452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" name="Oval 82"/>
          <p:cNvSpPr>
            <a:spLocks noChangeArrowheads="1"/>
          </p:cNvSpPr>
          <p:nvPr/>
        </p:nvSpPr>
        <p:spPr bwMode="auto">
          <a:xfrm>
            <a:off x="63373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6" name="Oval 83"/>
          <p:cNvSpPr>
            <a:spLocks noChangeArrowheads="1"/>
          </p:cNvSpPr>
          <p:nvPr/>
        </p:nvSpPr>
        <p:spPr bwMode="auto">
          <a:xfrm>
            <a:off x="69246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" name="Oval 84"/>
          <p:cNvSpPr>
            <a:spLocks noChangeArrowheads="1"/>
          </p:cNvSpPr>
          <p:nvPr/>
        </p:nvSpPr>
        <p:spPr bwMode="auto">
          <a:xfrm>
            <a:off x="72564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8" name="Oval 85"/>
          <p:cNvSpPr>
            <a:spLocks noChangeArrowheads="1"/>
          </p:cNvSpPr>
          <p:nvPr/>
        </p:nvSpPr>
        <p:spPr bwMode="auto">
          <a:xfrm>
            <a:off x="72437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" name="Oval 86"/>
          <p:cNvSpPr>
            <a:spLocks noChangeArrowheads="1"/>
          </p:cNvSpPr>
          <p:nvPr/>
        </p:nvSpPr>
        <p:spPr bwMode="auto">
          <a:xfrm>
            <a:off x="81184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Text Box 45"/>
          <p:cNvSpPr txBox="1">
            <a:spLocks noChangeArrowheads="1"/>
          </p:cNvSpPr>
          <p:nvPr/>
        </p:nvSpPr>
        <p:spPr bwMode="auto">
          <a:xfrm>
            <a:off x="57086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21" name="Text Box 142"/>
          <p:cNvSpPr txBox="1">
            <a:spLocks noChangeArrowheads="1"/>
          </p:cNvSpPr>
          <p:nvPr/>
        </p:nvSpPr>
        <p:spPr bwMode="auto">
          <a:xfrm>
            <a:off x="6742113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122" name="Group 44"/>
          <p:cNvGrpSpPr>
            <a:grpSpLocks/>
          </p:cNvGrpSpPr>
          <p:nvPr/>
        </p:nvGrpSpPr>
        <p:grpSpPr bwMode="auto">
          <a:xfrm>
            <a:off x="4495800" y="3343275"/>
            <a:ext cx="722313" cy="598488"/>
            <a:chOff x="-44" y="1473"/>
            <a:chExt cx="981" cy="1105"/>
          </a:xfrm>
        </p:grpSpPr>
        <p:pic>
          <p:nvPicPr>
            <p:cNvPr id="1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5" name="Group 44"/>
          <p:cNvGrpSpPr>
            <a:grpSpLocks/>
          </p:cNvGrpSpPr>
          <p:nvPr/>
        </p:nvGrpSpPr>
        <p:grpSpPr bwMode="auto">
          <a:xfrm>
            <a:off x="4870450" y="3495675"/>
            <a:ext cx="720725" cy="598488"/>
            <a:chOff x="-44" y="1473"/>
            <a:chExt cx="981" cy="1105"/>
          </a:xfrm>
        </p:grpSpPr>
        <p:pic>
          <p:nvPicPr>
            <p:cNvPr id="12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8" name="Group 44"/>
          <p:cNvGrpSpPr>
            <a:grpSpLocks/>
          </p:cNvGrpSpPr>
          <p:nvPr/>
        </p:nvGrpSpPr>
        <p:grpSpPr bwMode="auto">
          <a:xfrm>
            <a:off x="5765800" y="3454400"/>
            <a:ext cx="720725" cy="600075"/>
            <a:chOff x="-44" y="1473"/>
            <a:chExt cx="981" cy="1105"/>
          </a:xfrm>
        </p:grpSpPr>
        <p:pic>
          <p:nvPicPr>
            <p:cNvPr id="12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1" name="Group 44"/>
          <p:cNvGrpSpPr>
            <a:grpSpLocks/>
          </p:cNvGrpSpPr>
          <p:nvPr/>
        </p:nvGrpSpPr>
        <p:grpSpPr bwMode="auto">
          <a:xfrm>
            <a:off x="6772275" y="3444875"/>
            <a:ext cx="720725" cy="598488"/>
            <a:chOff x="-44" y="1473"/>
            <a:chExt cx="981" cy="1105"/>
          </a:xfrm>
        </p:grpSpPr>
        <p:pic>
          <p:nvPicPr>
            <p:cNvPr id="13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4" name="Group 44"/>
          <p:cNvGrpSpPr>
            <a:grpSpLocks/>
          </p:cNvGrpSpPr>
          <p:nvPr/>
        </p:nvGrpSpPr>
        <p:grpSpPr bwMode="auto">
          <a:xfrm>
            <a:off x="7340600" y="3454400"/>
            <a:ext cx="720725" cy="600075"/>
            <a:chOff x="-44" y="1473"/>
            <a:chExt cx="981" cy="1105"/>
          </a:xfrm>
        </p:grpSpPr>
        <p:pic>
          <p:nvPicPr>
            <p:cNvPr id="13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" name="Group 44"/>
          <p:cNvGrpSpPr>
            <a:grpSpLocks/>
          </p:cNvGrpSpPr>
          <p:nvPr/>
        </p:nvGrpSpPr>
        <p:grpSpPr bwMode="auto">
          <a:xfrm>
            <a:off x="8194675" y="3302000"/>
            <a:ext cx="720725" cy="600075"/>
            <a:chOff x="-44" y="1473"/>
            <a:chExt cx="981" cy="1105"/>
          </a:xfrm>
        </p:grpSpPr>
        <p:pic>
          <p:nvPicPr>
            <p:cNvPr id="13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40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485900"/>
            <a:ext cx="817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41" name="Group 140"/>
          <p:cNvGrpSpPr>
            <a:grpSpLocks/>
          </p:cNvGrpSpPr>
          <p:nvPr/>
        </p:nvGrpSpPr>
        <p:grpSpPr bwMode="auto">
          <a:xfrm>
            <a:off x="4943475" y="2549525"/>
            <a:ext cx="1550988" cy="600075"/>
            <a:chOff x="4907280" y="294640"/>
            <a:chExt cx="1551062" cy="599440"/>
          </a:xfrm>
        </p:grpSpPr>
        <p:sp>
          <p:nvSpPr>
            <p:cNvPr id="142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43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45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cxnSp>
        <p:nvCxnSpPr>
          <p:cNvPr id="149" name="Straight Connector 148"/>
          <p:cNvCxnSpPr>
            <a:stCxn id="140" idx="2"/>
            <a:endCxn id="103" idx="3"/>
          </p:cNvCxnSpPr>
          <p:nvPr/>
        </p:nvCxnSpPr>
        <p:spPr>
          <a:xfrm flipH="1">
            <a:off x="6964363" y="1857375"/>
            <a:ext cx="375444" cy="10390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2"/>
          </p:cNvCxnSpPr>
          <p:nvPr/>
        </p:nvCxnSpPr>
        <p:spPr>
          <a:xfrm>
            <a:off x="7339807" y="1857375"/>
            <a:ext cx="203993" cy="11144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Multiple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  <a:latin typeface="Gill Sans MT" charset="0"/>
              </a:rPr>
              <a:t>trunk port:</a:t>
            </a:r>
            <a:r>
              <a:rPr lang="en-US" sz="2400" dirty="0">
                <a:latin typeface="Gill Sans MT" charset="0"/>
              </a:rPr>
              <a:t> carries frames between VLANS defined over multiple physical switches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37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5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46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7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54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5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1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62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67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81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82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83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84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85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7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88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1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9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4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7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9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0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6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9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2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3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802.1Q VLAN Frame 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957388" y="1722438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28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973138" y="2949575"/>
            <a:ext cx="2462212" cy="436563"/>
            <a:chOff x="320766" y="5667110"/>
            <a:chExt cx="2462003" cy="435435"/>
          </a:xfrm>
        </p:grpSpPr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320766" y="5676543"/>
              <a:ext cx="2448560" cy="406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34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TextBox 48"/>
            <p:cNvSpPr txBox="1">
              <a:spLocks noChangeArrowheads="1"/>
            </p:cNvSpPr>
            <p:nvPr/>
          </p:nvSpPr>
          <p:spPr bwMode="auto">
            <a:xfrm>
              <a:off x="1312853" y="5688880"/>
              <a:ext cx="7296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38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39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20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1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44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8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2997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Next: network layer</a:t>
            </a:r>
          </a:p>
          <a:p>
            <a:pPr lvl="1"/>
            <a:r>
              <a:rPr lang="en-US" dirty="0"/>
              <a:t>Combining links to a network</a:t>
            </a:r>
          </a:p>
          <a:p>
            <a:r>
              <a:rPr lang="en-US" dirty="0"/>
              <a:t>Later: switches and bridges</a:t>
            </a:r>
          </a:p>
          <a:p>
            <a:pPr lvl="1"/>
            <a:r>
              <a:rPr lang="en-US" dirty="0"/>
              <a:t>Organization of layer 2 links into local area networks (LAN)</a:t>
            </a:r>
          </a:p>
          <a:p>
            <a:pPr lvl="1"/>
            <a:r>
              <a:rPr lang="en-US" dirty="0"/>
              <a:t>Algorithms for reaching particular nodes in a 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5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4114801" cy="4525963"/>
          </a:xfrm>
        </p:spPr>
        <p:txBody>
          <a:bodyPr/>
          <a:lstStyle/>
          <a:p>
            <a:r>
              <a:rPr lang="en-US" dirty="0"/>
              <a:t>Designing the structure of the Internet was  a difficult problem</a:t>
            </a:r>
          </a:p>
          <a:p>
            <a:pPr lvl="1"/>
            <a:r>
              <a:rPr lang="en-US" dirty="0"/>
              <a:t>Many contributions</a:t>
            </a:r>
          </a:p>
          <a:p>
            <a:pPr lvl="1"/>
            <a:r>
              <a:rPr lang="en-US" dirty="0"/>
              <a:t>One example: TCP/IP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5029200" cy="2299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8" y="1600200"/>
            <a:ext cx="4690752" cy="388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1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“Hourglass architecture”</a:t>
            </a:r>
          </a:p>
          <a:p>
            <a:r>
              <a:rPr lang="en-US" dirty="0"/>
              <a:t>Achieves interoperability</a:t>
            </a:r>
          </a:p>
          <a:p>
            <a:pPr lvl="1"/>
            <a:r>
              <a:rPr lang="en-US" dirty="0"/>
              <a:t>Single, common network layer protocol: Internet Protocol (IP)</a:t>
            </a:r>
          </a:p>
          <a:p>
            <a:pPr lvl="1"/>
            <a:r>
              <a:rPr lang="en-US" dirty="0"/>
              <a:t>All network nodes need to support this protocol </a:t>
            </a:r>
          </a:p>
          <a:p>
            <a:r>
              <a:rPr lang="en-US" dirty="0"/>
              <a:t>Supports diversity</a:t>
            </a:r>
          </a:p>
          <a:p>
            <a:pPr lvl="1"/>
            <a:r>
              <a:rPr lang="en-US" dirty="0"/>
              <a:t>Different link/physical layer protocols below</a:t>
            </a:r>
          </a:p>
          <a:p>
            <a:pPr lvl="1"/>
            <a:r>
              <a:rPr lang="en-US" dirty="0"/>
              <a:t>Different transport/application layer protocols above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42458"/>
              </p:ext>
            </p:extLst>
          </p:nvPr>
        </p:nvGraphicFramePr>
        <p:xfrm>
          <a:off x="5029200" y="1676400"/>
          <a:ext cx="4068763" cy="415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3" imgW="2926134" imgH="2991209" progId="Visio.Drawing.11">
                  <p:embed/>
                </p:oleObj>
              </mc:Choice>
              <mc:Fallback>
                <p:oleObj name="Visio" r:id="rId3" imgW="2926134" imgH="2991209" progId="Visio.Drawing.1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1676400"/>
                        <a:ext cx="4068763" cy="4159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38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Gen. Internet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257801"/>
            <a:ext cx="84582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Information Centric Networking (ICN):</a:t>
            </a:r>
          </a:p>
          <a:p>
            <a:r>
              <a:rPr lang="en-US" dirty="0"/>
              <a:t>Move from </a:t>
            </a:r>
            <a:r>
              <a:rPr lang="en-US" i="1" dirty="0"/>
              <a:t>host-centric </a:t>
            </a:r>
            <a:r>
              <a:rPr lang="en-US" dirty="0"/>
              <a:t>to </a:t>
            </a:r>
            <a:r>
              <a:rPr lang="en-US" i="1" dirty="0"/>
              <a:t>content/information-centric </a:t>
            </a:r>
            <a:r>
              <a:rPr lang="en-US" dirty="0"/>
              <a:t>paradigm</a:t>
            </a:r>
          </a:p>
        </p:txBody>
      </p:sp>
      <p:pic>
        <p:nvPicPr>
          <p:cNvPr id="7" name="Picture 32" descr="mage result for IP vs NDN Hour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19200"/>
            <a:ext cx="7848600" cy="39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provided by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/>
              <a:t>Each layer in protocol stack provides a “service”</a:t>
            </a:r>
          </a:p>
          <a:p>
            <a:pPr lvl="1"/>
            <a:r>
              <a:rPr lang="en-US" dirty="0"/>
              <a:t>Uses service from lower layers</a:t>
            </a:r>
          </a:p>
          <a:p>
            <a:r>
              <a:rPr lang="en-US" dirty="0"/>
              <a:t>Benefits of layering</a:t>
            </a:r>
          </a:p>
          <a:p>
            <a:pPr lvl="1"/>
            <a:r>
              <a:rPr lang="en-US" dirty="0"/>
              <a:t>Isolates complexity</a:t>
            </a:r>
          </a:p>
          <a:p>
            <a:pPr lvl="1"/>
            <a:r>
              <a:rPr lang="en-US" dirty="0"/>
              <a:t>Clearly defined interfaces</a:t>
            </a:r>
          </a:p>
          <a:p>
            <a:r>
              <a:rPr lang="en-US" dirty="0"/>
              <a:t>Protocols implement functionality within layer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37513"/>
              </p:ext>
            </p:extLst>
          </p:nvPr>
        </p:nvGraphicFramePr>
        <p:xfrm>
          <a:off x="4572000" y="1752601"/>
          <a:ext cx="4416413" cy="459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Visio" r:id="rId3" imgW="2865336" imgH="2979079" progId="Visio.Drawing.11">
                  <p:embed/>
                </p:oleObj>
              </mc:Choice>
              <mc:Fallback>
                <p:oleObj name="Visio" r:id="rId3" imgW="2865336" imgH="2979079" progId="Visio.Drawing.1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752601"/>
                        <a:ext cx="4416413" cy="459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37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Protocols define communication between entities</a:t>
            </a:r>
          </a:p>
          <a:p>
            <a:pPr lvl="1"/>
            <a:r>
              <a:rPr lang="en-US" dirty="0"/>
              <a:t>Format and order of messages</a:t>
            </a:r>
          </a:p>
          <a:p>
            <a:pPr lvl="1"/>
            <a:r>
              <a:rPr lang="en-US" dirty="0"/>
              <a:t>Actions taken on transmission and/or receipt of message or other event</a:t>
            </a:r>
          </a:p>
          <a:p>
            <a:r>
              <a:rPr lang="en-US" dirty="0"/>
              <a:t>Protocols use </a:t>
            </a:r>
            <a:br>
              <a:rPr lang="en-US" dirty="0"/>
            </a:br>
            <a:r>
              <a:rPr lang="en-US" dirty="0"/>
              <a:t>headers (and </a:t>
            </a:r>
            <a:br>
              <a:rPr lang="en-US" dirty="0"/>
            </a:br>
            <a:r>
              <a:rPr lang="en-US" dirty="0"/>
              <a:t>trailers) for control </a:t>
            </a:r>
            <a:br>
              <a:rPr lang="en-US" dirty="0"/>
            </a:br>
            <a:r>
              <a:rPr lang="en-US" dirty="0"/>
              <a:t>information</a:t>
            </a:r>
          </a:p>
          <a:p>
            <a:pPr lvl="1"/>
            <a:r>
              <a:rPr lang="en-US" dirty="0"/>
              <a:t>Naming depends</a:t>
            </a:r>
            <a:br>
              <a:rPr lang="en-US" dirty="0"/>
            </a:br>
            <a:r>
              <a:rPr lang="en-US" dirty="0"/>
              <a:t>on layer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92696"/>
              </p:ext>
            </p:extLst>
          </p:nvPr>
        </p:nvGraphicFramePr>
        <p:xfrm>
          <a:off x="3893751" y="3452813"/>
          <a:ext cx="5250249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isio" r:id="rId3" imgW="2200343" imgH="1171575" progId="Visio.Drawing.11">
                  <p:embed/>
                </p:oleObj>
              </mc:Choice>
              <mc:Fallback>
                <p:oleObj name="Visio" r:id="rId3" imgW="2200343" imgH="1171575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3751" y="3452813"/>
                        <a:ext cx="5250249" cy="279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53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devices differ by highest layer processed</a:t>
            </a:r>
          </a:p>
          <a:p>
            <a:pPr lvl="1"/>
            <a:r>
              <a:rPr lang="en-US" dirty="0"/>
              <a:t>Devices can process/modify headers up to that layer</a:t>
            </a:r>
          </a:p>
          <a:p>
            <a:pPr lvl="1"/>
            <a:r>
              <a:rPr lang="en-US" dirty="0"/>
              <a:t>Switches and routers are most common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13031"/>
              </p:ext>
            </p:extLst>
          </p:nvPr>
        </p:nvGraphicFramePr>
        <p:xfrm>
          <a:off x="990601" y="2975113"/>
          <a:ext cx="7162799" cy="34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Visio" r:id="rId3" imgW="4381230" imgH="2095141" progId="Visio.Drawing.11">
                  <p:embed/>
                </p:oleObj>
              </mc:Choice>
              <mc:Fallback>
                <p:oleObj name="Visio" r:id="rId3" imgW="4381230" imgH="2095141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1" y="2975113"/>
                        <a:ext cx="7162799" cy="34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815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29203</TotalTime>
  <Words>1938</Words>
  <Application>Microsoft Macintosh PowerPoint</Application>
  <PresentationFormat>On-screen Show (4:3)</PresentationFormat>
  <Paragraphs>463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Gill Sans MT</vt:lpstr>
      <vt:lpstr>Times New Roman</vt:lpstr>
      <vt:lpstr>Wingdings</vt:lpstr>
      <vt:lpstr>Office Theme</vt:lpstr>
      <vt:lpstr>Visio</vt:lpstr>
      <vt:lpstr>ECE 671 – Lecture 2</vt:lpstr>
      <vt:lpstr>Structuring networks and protocols</vt:lpstr>
      <vt:lpstr>Example network</vt:lpstr>
      <vt:lpstr>Internet architecture</vt:lpstr>
      <vt:lpstr>Internet architecture</vt:lpstr>
      <vt:lpstr>Next Gen. Internet Architecture</vt:lpstr>
      <vt:lpstr>Services provided by layers</vt:lpstr>
      <vt:lpstr>Protocols</vt:lpstr>
      <vt:lpstr>Network devices </vt:lpstr>
      <vt:lpstr>Review of specific protocols</vt:lpstr>
      <vt:lpstr>Link layer</vt:lpstr>
      <vt:lpstr>Link layer</vt:lpstr>
      <vt:lpstr>Medium access principles</vt:lpstr>
      <vt:lpstr>Medium access principles</vt:lpstr>
      <vt:lpstr>Side note: delays in networking</vt:lpstr>
      <vt:lpstr>Side note: delays in networking</vt:lpstr>
      <vt:lpstr>Signal propagation</vt:lpstr>
      <vt:lpstr>ALOHA protocol</vt:lpstr>
      <vt:lpstr>Slotted ALOHA</vt:lpstr>
      <vt:lpstr>Slotted Aloha</vt:lpstr>
      <vt:lpstr>Slotted ALOHA Efficiency</vt:lpstr>
      <vt:lpstr>Analysis of ALOHA</vt:lpstr>
      <vt:lpstr>CSMA/CD protocol</vt:lpstr>
      <vt:lpstr>CSMA/CD Collision</vt:lpstr>
      <vt:lpstr>CSMA/CD example</vt:lpstr>
      <vt:lpstr>Ethernet</vt:lpstr>
      <vt:lpstr>Ethernet Switch</vt:lpstr>
      <vt:lpstr>Simultaneous Transmissions</vt:lpstr>
      <vt:lpstr>Switch Table</vt:lpstr>
      <vt:lpstr>Self-learning Switch</vt:lpstr>
      <vt:lpstr>VLANs</vt:lpstr>
      <vt:lpstr>Port-based VLAN</vt:lpstr>
      <vt:lpstr>Spanning Multiple Switches</vt:lpstr>
      <vt:lpstr>802.1Q VLAN Frame Format</vt:lpstr>
      <vt:lpstr>Related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Michael Zink</cp:lastModifiedBy>
  <cp:revision>75</cp:revision>
  <dcterms:created xsi:type="dcterms:W3CDTF">2006-08-16T00:00:00Z</dcterms:created>
  <dcterms:modified xsi:type="dcterms:W3CDTF">2021-02-04T14:05:30Z</dcterms:modified>
</cp:coreProperties>
</file>