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20" r:id="rId24"/>
    <p:sldId id="319" r:id="rId25"/>
    <p:sldId id="321" r:id="rId26"/>
    <p:sldId id="322" r:id="rId27"/>
    <p:sldId id="323" r:id="rId28"/>
    <p:sldId id="324" r:id="rId29"/>
    <p:sldId id="325" r:id="rId30"/>
    <p:sldId id="326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/>
    <p:restoredTop sz="94745"/>
  </p:normalViewPr>
  <p:slideViewPr>
    <p:cSldViewPr>
      <p:cViewPr varScale="1">
        <p:scale>
          <a:sx n="105" d="100"/>
          <a:sy n="105" d="100"/>
        </p:scale>
        <p:origin x="17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0" d="100"/>
          <a:sy n="70" d="100"/>
        </p:scale>
        <p:origin x="-3282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5A7142C-F8E1-4D39-922F-263049922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00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EC64E53-1351-4AF3-8128-FC0A3B45FD59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E5809F0-C92E-4B6F-A0AE-D4F05856E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1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09F0-C92E-4B6F-A0AE-D4F05856EEA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9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6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1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2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5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2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8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8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3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6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3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5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2021 Tilman Wolf  &amp; Mike Zink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4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ECE 671 – Lecture 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Queueing Models</a:t>
            </a:r>
          </a:p>
          <a:p>
            <a:r>
              <a:rPr lang="en-US" dirty="0"/>
              <a:t>Slides graciously provided by </a:t>
            </a:r>
            <a:br>
              <a:rPr lang="en-US" dirty="0"/>
            </a:br>
            <a:r>
              <a:rPr lang="en-US" dirty="0"/>
              <a:t>Prof. Amr </a:t>
            </a:r>
            <a:r>
              <a:rPr lang="en-US" dirty="0" err="1"/>
              <a:t>Rizk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7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A8539-C111-B243-A74F-13B5E687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5D676-C069-E74B-A016-B3E6E36C6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Expected number of customers in an M| M| 1 queue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69883-D703-FE42-AF34-7B648840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35B0-1509-324A-BFE0-7CB196BD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908A1-5A22-934E-87E6-7B25C4E3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6E48C-5E86-2643-91F3-D52669FD62D5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F8CF0-A128-5541-8F62-12E3946DB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027870"/>
            <a:ext cx="3727450" cy="2802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49987DB-45F8-8843-9697-884D1A3190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5105400"/>
                <a:ext cx="8229600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groupChr>
                      <m:groupChrPr>
                        <m:chr m:val="→"/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the system becomes unstable</a:t>
                </a:r>
              </a:p>
              <a:p>
                <a:r>
                  <a:rPr lang="en-US" dirty="0"/>
                  <a:t>High utilization and few queueing customers are conflicting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49987DB-45F8-8843-9697-884D1A319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05400"/>
                <a:ext cx="8229600" cy="1066800"/>
              </a:xfrm>
              <a:prstGeom prst="rect">
                <a:avLst/>
              </a:prstGeom>
              <a:blipFill>
                <a:blip r:embed="rId3"/>
                <a:stretch>
                  <a:fillRect l="-1080" t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765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FD62-2C7A-BC44-9D48-FE65822E0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System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DBBAB-AE8B-2A43-913A-15B52068A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3255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So far we considered only the expected number of customers in the system. There exists a very simple and powerful relation between the number of customers in the system and the system time.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0CDB8-2936-1C40-B20C-64ECD157F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CC61F-493B-C848-8C04-D4BB3396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C22FC-FBA7-A34C-9E73-1CE4E32E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4D3E71-8EF5-8448-9309-031259650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85951"/>
            <a:ext cx="4114800" cy="298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CC7180D-548F-9643-AB70-EF950DA66B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567" y="5388674"/>
                <a:ext cx="8229600" cy="11430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400" dirty="0"/>
                  <a:t>Denote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the cumulative arrivals respective departures of the system.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CC7180D-548F-9643-AB70-EF950DA66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7" y="5388674"/>
                <a:ext cx="8229600" cy="1143001"/>
              </a:xfrm>
              <a:prstGeom prst="rect">
                <a:avLst/>
              </a:prstGeom>
              <a:blipFill>
                <a:blip r:embed="rId3"/>
                <a:stretch>
                  <a:fillRect l="-1233" t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51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6D1FC-5CF4-0944-84F1-973CFBF7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1EE75-A442-5048-AB91-A4D273168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area between the cumulative arrival and departure function is the cumulated time that all customers have spent in the system, i.e.,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and the average system time per customer follows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groupChr>
                      <m:groupChrPr>
                        <m:chr m:val="→"/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  <m:e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The area between the arrival and departure function can also be derived as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r>
                  <a:rPr lang="en-US" dirty="0"/>
                  <a:t> which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groupChr>
                      <m:groupChrPr>
                        <m:chr m:val="→"/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yields the average number of customers in the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1EE75-A442-5048-AB91-A4D273168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79" t="-2241" r="-1852" b="-2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4C327-7AC6-1A46-A3EA-D8466870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F8AAC-7D9E-C34A-BFAE-62DBEC65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D8D77-BE82-A84B-B7C5-8A740CA2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38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6D1FC-5CF4-0944-84F1-973CFBF7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Little’s Law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1EE75-A442-5048-AB91-A4D273168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It follows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respectively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.</a:t>
                </a:r>
                <a:br>
                  <a:rPr lang="en-US" dirty="0"/>
                </a:b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/t is the average arrival rate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we obtain Little’s law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 that the derivation does not make assumptions about arrival and service processes. The result is valid for any scheduling order, although proven here only for the first-come first-serve case.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1EE75-A442-5048-AB91-A4D273168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2241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4C327-7AC6-1A46-A3EA-D8466870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F8AAC-7D9E-C34A-BFAE-62DBEC65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D8D77-BE82-A84B-B7C5-8A740CA2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3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46BCB-9E32-904B-BDB4-37D80B9B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M|N|1|N Queueing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B07F6C-FA82-BB46-B728-AF2FF94EF2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M| M| 1| N queue is similar to the M| M| 1 queue, however, the system offers room for </a:t>
                </a:r>
                <a:r>
                  <a:rPr lang="en-US" i="1" dirty="0"/>
                  <a:t>N</a:t>
                </a:r>
                <a:r>
                  <a:rPr lang="en-US" dirty="0"/>
                  <a:t> customers only. Hence, a new arrival</a:t>
                </a:r>
              </a:p>
              <a:p>
                <a:r>
                  <a:rPr lang="en-US" dirty="0"/>
                  <a:t>is queued or served, if the system contains less than </a:t>
                </a:r>
                <a:r>
                  <a:rPr lang="en-US" i="1" dirty="0"/>
                  <a:t>N</a:t>
                </a:r>
                <a:r>
                  <a:rPr lang="en-US" dirty="0"/>
                  <a:t>  customers</a:t>
                </a:r>
              </a:p>
              <a:p>
                <a:r>
                  <a:rPr lang="en-US" dirty="0"/>
                  <a:t>is blocked respectively dropped, if the system contains exactly </a:t>
                </a:r>
                <a:r>
                  <a:rPr lang="en-US" i="1" dirty="0"/>
                  <a:t>N</a:t>
                </a:r>
                <a:r>
                  <a:rPr lang="en-US" dirty="0"/>
                  <a:t> customers</a:t>
                </a:r>
              </a:p>
              <a:p>
                <a:pPr marL="0" indent="0">
                  <a:buNone/>
                </a:pPr>
                <a:r>
                  <a:rPr lang="en-US" dirty="0"/>
                  <a:t>Can be modeled as a birth-death process with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 stability condition, such as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, is required since excess arrivals are simply discarded.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B07F6C-FA82-BB46-B728-AF2FF94EF2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  <a:blipFill>
                <a:blip r:embed="rId2"/>
                <a:stretch>
                  <a:fillRect l="-1235" t="-2452" r="-1235" b="-1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68127-9492-CB42-8F8E-F10C1256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D9A62-3F9C-4542-A006-4EE8DD1A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4FD17-1D42-A24E-ACC6-2A6A52F7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26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FE4A0-6AA0-D747-A33A-EA57FD61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Equations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8D8A314-E1A7-FB47-B1EA-9642DBDDA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35" y="1417638"/>
            <a:ext cx="5943600" cy="11811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5BF60-AB4D-FA4A-993A-090060151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2E876-29C7-4442-A5AA-D6CA8F95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9F611-127D-D148-8892-73627309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B3CAD5-5555-ED4F-9ECD-67561A7CDB59}"/>
              </a:ext>
            </a:extLst>
          </p:cNvPr>
          <p:cNvSpPr txBox="1">
            <a:spLocks/>
          </p:cNvSpPr>
          <p:nvPr/>
        </p:nvSpPr>
        <p:spPr>
          <a:xfrm>
            <a:off x="457200" y="2743200"/>
            <a:ext cx="8229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718CE96-F5F5-7F41-A702-FF97422C0E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895600"/>
                <a:ext cx="8229600" cy="3352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/>
                  <a:t>For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the balance equations are identical to the  M|M|1 case, e.g., balancing the flux between states </a:t>
                </a:r>
                <a:r>
                  <a:rPr lang="en-US" i="1" dirty="0"/>
                  <a:t>N-1</a:t>
                </a:r>
                <a:r>
                  <a:rPr lang="en-US" dirty="0"/>
                  <a:t> and </a:t>
                </a:r>
                <a:r>
                  <a:rPr lang="en-US" i="1" dirty="0"/>
                  <a:t>N</a:t>
                </a:r>
                <a:r>
                  <a:rPr lang="en-US" dirty="0"/>
                  <a:t> yields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groupChr>
                        <m:groupChrPr>
                          <m:chr m:val="⇔"/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/>
                  <a:t>such that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/>
                  <a:t>and trivially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718CE96-F5F5-7F41-A702-FF97422C0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95600"/>
                <a:ext cx="8229600" cy="3352800"/>
              </a:xfrm>
              <a:prstGeom prst="rect">
                <a:avLst/>
              </a:prstGeom>
              <a:blipFill>
                <a:blip r:embed="rId3"/>
                <a:stretch>
                  <a:fillRect l="-1389" t="-3774" r="-1389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879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930E-0595-F749-BE1B-4D84A9D6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0F9BA-085A-4C44-8B3C-8767B60A33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From the normalization condition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dirty="0"/>
                  <a:t>it follows using the finite geometric sum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dirty="0"/>
                  <a:t> that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dirty="0"/>
                  <a:t>=1</a:t>
                </a:r>
              </a:p>
              <a:p>
                <a:pPr marL="0" indent="0">
                  <a:buNone/>
                </a:pP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The expected value is the average number of customers in the system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0F9BA-085A-4C44-8B3C-8767B60A33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27" t="-15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169F1-4EE1-2949-B0A2-FBF33151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8BFF9-5653-704A-9F00-1F049F4F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D6A9F-DB1A-D34F-B6FB-B873F498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5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42867-1652-0347-8C5D-1270ECA4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780FF-D00D-7F4E-B46E-8B53256DBA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Some performance measures:</a:t>
                </a:r>
              </a:p>
              <a:p>
                <a:r>
                  <a:rPr lang="en-US" dirty="0"/>
                  <a:t>Offered utilization: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Blocking, respectively, dropping probability, i.e., probability that the system is full: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Effective arrival rate: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nary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System throughput: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Effective utilization: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Expected number of customers in the system: </a:t>
                </a:r>
                <a:br>
                  <a:rPr lang="en-US" dirty="0"/>
                </a:b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780FF-D00D-7F4E-B46E-8B53256DBA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7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1D535-53DB-0247-94F0-36E4E0BF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E098F-08A8-BB4D-B7D5-C2C4D631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20100-8752-494A-8585-089D4F57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87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FFEC4-1C57-A846-BF8C-9320AB540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B26E-705C-EB45-952A-1530B84EE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Blocking probability of an M|M|1|N queue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17AB1-C2B1-8F4E-B102-69F211D8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911CD-B6B4-E142-9A1D-E787E7AE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402E4-C665-8844-9D16-3E0264E0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B0411F-0A89-B74D-94D0-F6DE9FF0F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85" y="2102145"/>
            <a:ext cx="3471515" cy="26098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4F494DFF-231B-404F-B9D2-73C996FC4C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4734072"/>
                <a:ext cx="8229600" cy="16222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/>
                  <a:t>If the offered load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sufficiently small and the number of places in the system is sufficiently large, the blocking probability can be approximated to be the state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of the M|M|1 queue.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4F494DFF-231B-404F-B9D2-73C996FC4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734072"/>
                <a:ext cx="8229600" cy="1622278"/>
              </a:xfrm>
              <a:prstGeom prst="rect">
                <a:avLst/>
              </a:prstGeom>
              <a:blipFill>
                <a:blip r:embed="rId3"/>
                <a:stretch>
                  <a:fillRect l="-1387" t="-5426" r="-308" b="-3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36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FDBE4-F8F9-8348-9547-7C66B882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M|M|m</a:t>
            </a:r>
            <a:r>
              <a:rPr lang="en-US" dirty="0"/>
              <a:t> Queueing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63505-6AEF-6442-BF2A-4D1D224961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M| M| m queue is similar to the M| M| 1 queue, however, there are </a:t>
                </a:r>
                <a:r>
                  <a:rPr lang="en-US" i="1" dirty="0"/>
                  <a:t>m</a:t>
                </a:r>
                <a:r>
                  <a:rPr lang="en-US" dirty="0"/>
                  <a:t> identical servers, each with service rate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 Hence, a new arrival</a:t>
                </a:r>
              </a:p>
              <a:p>
                <a:r>
                  <a:rPr lang="en-US" dirty="0"/>
                  <a:t>is served immediately, if any of the servers is idle</a:t>
                </a:r>
              </a:p>
              <a:p>
                <a:r>
                  <a:rPr lang="en-US" dirty="0"/>
                  <a:t>is queued, if no server is idle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Can be modelled as a birth-death process with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for all </a:t>
                </a:r>
                <a:r>
                  <a:rPr lang="en-US" i="1" dirty="0"/>
                  <a:t>k</a:t>
                </a:r>
                <a:r>
                  <a:rPr lang="en-US" dirty="0"/>
                  <a:t>, i.e., the arrival rate does not depend on the current state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:r>
                  <a:rPr lang="en-US" i="1" dirty="0"/>
                  <a:t>k</a:t>
                </a:r>
                <a:r>
                  <a:rPr lang="en-US" dirty="0"/>
                  <a:t>, i.e., the overall service rate is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if one or more servers are idle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stability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is required.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63505-6AEF-6442-BF2A-4D1D224961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 r="-1080" b="-10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5FB5B-9F13-D44C-B39C-C103DA6C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3DC25-402A-C449-9F1D-FA3E75F7E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DAEF0-6EC9-C34A-A36B-4F9AE99B1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4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Queueing Models</a:t>
            </a:r>
          </a:p>
          <a:p>
            <a:r>
              <a:rPr lang="en-US" dirty="0"/>
              <a:t>M|M|1|N Queueing System</a:t>
            </a:r>
          </a:p>
          <a:p>
            <a:r>
              <a:rPr lang="en-US" dirty="0" err="1"/>
              <a:t>M|M|m</a:t>
            </a:r>
            <a:r>
              <a:rPr lang="en-US" dirty="0"/>
              <a:t> Queueing System</a:t>
            </a:r>
          </a:p>
          <a:p>
            <a:r>
              <a:rPr lang="en-US" dirty="0" err="1"/>
              <a:t>M|M|m|m</a:t>
            </a:r>
            <a:r>
              <a:rPr lang="en-US" dirty="0"/>
              <a:t> Queueing System</a:t>
            </a:r>
          </a:p>
          <a:p>
            <a:r>
              <a:rPr lang="en-US" dirty="0"/>
              <a:t>M|M| Queueing System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78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FC43-3B09-D545-BE3A-6EFFC7815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Equation (1/2)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DC8221-363F-2D42-A411-294A0D878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417638"/>
            <a:ext cx="7289800" cy="11811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32160-2365-A64B-AB97-D04B3A35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4042-585D-E449-AC39-9645E945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066BB-03FF-9540-AFA7-B1B93716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81962F7-5BD5-D94C-8C6D-96EA7022DC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2743200"/>
                <a:ext cx="8229600" cy="36131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1∗2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1∗2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Such that by induction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81962F7-5BD5-D94C-8C6D-96EA7022D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43200"/>
                <a:ext cx="8229600" cy="3613150"/>
              </a:xfrm>
              <a:prstGeom prst="rect">
                <a:avLst/>
              </a:prstGeom>
              <a:blipFill>
                <a:blip r:embed="rId3"/>
                <a:stretch>
                  <a:fillRect l="-1233" b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53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FC43-3B09-D545-BE3A-6EFFC7815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Equation (2/2)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DC8221-363F-2D42-A411-294A0D878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417638"/>
            <a:ext cx="7289800" cy="11811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32160-2365-A64B-AB97-D04B3A35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4042-585D-E449-AC39-9645E945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066BB-03FF-9540-AFA7-B1B93716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81962F7-5BD5-D94C-8C6D-96EA7022DC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2743200"/>
                <a:ext cx="8229600" cy="36131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such that by induction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81962F7-5BD5-D94C-8C6D-96EA7022D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43200"/>
                <a:ext cx="8229600" cy="3613150"/>
              </a:xfrm>
              <a:prstGeom prst="rect">
                <a:avLst/>
              </a:prstGeom>
              <a:blipFill>
                <a:blip r:embed="rId3"/>
                <a:stretch>
                  <a:fillRect l="-1233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100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E9917-A05C-C848-9240-3665B5B16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Erlang’s C-formula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C4A0-C186-384A-AE5F-B60E64A5C5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Probability of queuing: An arriving customer is queued, if no server is idle,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insertion and using the geometric sum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it follows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is Erlang’s C-formula which is used, e.g., for dimensioning call centers.</a:t>
                </a:r>
              </a:p>
              <a:p>
                <a:pPr marL="0" indent="0">
                  <a:buNone/>
                </a:pPr>
                <a:r>
                  <a:rPr lang="en-US" dirty="0"/>
                  <a:t>Need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from the normalization condition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=1.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C4A0-C186-384A-AE5F-B60E64A5C5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485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B45B1-BBA2-214D-86E2-D8853012C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A0447-903E-CD4A-92F2-E932BEC3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8223D-B63D-F643-A7CB-E73ADCFA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58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93B81-BE72-ED4A-B852-A1046979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M|M|m|m</a:t>
            </a:r>
            <a:r>
              <a:rPr lang="en-US" dirty="0"/>
              <a:t> Queueing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FCA5B-B306-2746-9ABA-84EDDDE80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M| M| m| m queue is a combination of the M| M| m queue and the M| M| 1| N queue, however, there is no buffer space at all, i.e. the system has m  servers which in total offer room for m  customers.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971E6-62A1-6541-A632-C243D77C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CBCB2-6171-3F4A-B950-80295507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8A458-A21C-C94F-91AB-58AEF12D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CAE63E-CE59-3E44-84C9-4A2085873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36" y="3352800"/>
            <a:ext cx="5943600" cy="1181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C02D4A5-79BA-D042-8A4E-8F572E144A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4524502"/>
                <a:ext cx="8229600" cy="1828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/>
                  <a:t>For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the balance equations are identical to the </a:t>
                </a:r>
                <a:r>
                  <a:rPr lang="en-US" dirty="0" err="1"/>
                  <a:t>M|M|m</a:t>
                </a:r>
                <a:r>
                  <a:rPr lang="en-US" dirty="0"/>
                  <a:t> case.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it follows trivially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C02D4A5-79BA-D042-8A4E-8F572E144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24502"/>
                <a:ext cx="8229600" cy="1828800"/>
              </a:xfrm>
              <a:prstGeom prst="rect">
                <a:avLst/>
              </a:prstGeom>
              <a:blipFill>
                <a:blip r:embed="rId4"/>
                <a:stretch>
                  <a:fillRect l="-1698" t="-3448" r="-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041D11-8D47-154F-B336-99F1009B9FEE}"/>
                  </a:ext>
                </a:extLst>
              </p:cNvPr>
              <p:cNvSpPr txBox="1"/>
              <p:nvPr/>
            </p:nvSpPr>
            <p:spPr>
              <a:xfrm>
                <a:off x="4114800" y="2974848"/>
                <a:ext cx="4295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041D11-8D47-154F-B336-99F1009B9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4848"/>
                <a:ext cx="42954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659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74D9-452A-2346-89FA-539C0D25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Erlang’s B-formula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D1CE2-12A0-9D49-9628-63EA1B3EA3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Blocking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, i.e., probability of loss: An arriving customer is dropped, if no server is idle: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insertion it follows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is Erlang’s B-formula, which has a long history in telecommunications, e.g., for dimensioning of circuit switching.</a:t>
                </a:r>
              </a:p>
              <a:p>
                <a:pPr marL="0" indent="0">
                  <a:buNone/>
                </a:pPr>
                <a:r>
                  <a:rPr lang="en-US" dirty="0"/>
                  <a:t>Need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from the normalization condition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D1CE2-12A0-9D49-9628-63EA1B3EA3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681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C2C86-E9BD-C248-94E9-FC35A85F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F1F6A-4E30-004C-ACC1-1FACA379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8D98-A02B-C044-8F4C-1DE71A46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75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C4FE-092D-AA42-BAC7-030FCC4B2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of a Peer-to-Peer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BBBF5C-50B8-C64C-939B-4C2196A8A2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98119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Consider a peer-to-peer network. Peers join the network as a Poisson process with rate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and leave the network each after an exponential distributed time with mean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dirty="0"/>
                  <a:t> (churn).</a:t>
                </a:r>
              </a:p>
              <a:p>
                <a:pPr marL="0" indent="0">
                  <a:buNone/>
                </a:pPr>
                <a:r>
                  <a:rPr lang="en-US" dirty="0"/>
                  <a:t>View the number of connected peers as the population of the network. This is a birth-death process.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BBBF5C-50B8-C64C-939B-4C2196A8A2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981199"/>
              </a:xfrm>
              <a:blipFill>
                <a:blip r:embed="rId2"/>
                <a:stretch>
                  <a:fillRect l="-1235" t="-3822" r="-154" b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84D99-C79B-A547-9158-6C4468B1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0A17C-BB94-6B46-9223-1A457B3C9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136A5-8025-734D-A6D0-F5E97B33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B36071-3ACC-1644-A548-B7625DFA7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3456432"/>
            <a:ext cx="7289800" cy="1181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5835BF8-BC8C-A549-82AC-B53C8ED4D7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008" y="4739261"/>
                <a:ext cx="8229600" cy="15896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dirty="0"/>
                  <a:t>Assuming an infinitely large number of potential peers, the birth rate </a:t>
                </a:r>
                <a14:m>
                  <m:oMath xmlns:m="http://schemas.openxmlformats.org/officeDocument/2006/math">
                    <m:r>
                      <a:rPr lang="en-US" sz="2600"/>
                      <m:t>𝜆</m:t>
                    </m:r>
                  </m:oMath>
                </a14:m>
                <a:r>
                  <a:rPr lang="en-US" sz="2600" dirty="0"/>
                  <a:t> is independent of the state system.</a:t>
                </a:r>
              </a:p>
              <a:p>
                <a:pPr marL="0" indent="0">
                  <a:buNone/>
                </a:pPr>
                <a:r>
                  <a:rPr lang="en-US" sz="2600" dirty="0"/>
                  <a:t>The death rate, however, depends on the number of connected peers. It is </a:t>
                </a:r>
                <a14:m>
                  <m:oMath xmlns:m="http://schemas.openxmlformats.org/officeDocument/2006/math">
                    <m:r>
                      <a:rPr lang="en-US" sz="2600"/>
                      <m:t>𝜇</m:t>
                    </m:r>
                  </m:oMath>
                </a14:m>
                <a:r>
                  <a:rPr lang="en-US" sz="2600" dirty="0"/>
                  <a:t> for a single peer and </a:t>
                </a:r>
                <a14:m>
                  <m:oMath xmlns:m="http://schemas.openxmlformats.org/officeDocument/2006/math">
                    <m:r>
                      <a:rPr lang="en-US" sz="2600"/>
                      <m:t>𝑘</m:t>
                    </m:r>
                    <m:r>
                      <a:rPr lang="en-US" sz="2600"/>
                      <m:t>𝜇</m:t>
                    </m:r>
                  </m:oMath>
                </a14:m>
                <a:r>
                  <a:rPr lang="en-US" sz="2600" dirty="0"/>
                  <a:t> for k peers.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2600" dirty="0"/>
              </a:p>
              <a:p>
                <a:pPr marL="0" indent="0">
                  <a:buFont typeface="Arial" pitchFamily="34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5835BF8-BC8C-A549-82AC-B53C8ED4D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8" y="4739261"/>
                <a:ext cx="8229600" cy="1589657"/>
              </a:xfrm>
              <a:prstGeom prst="rect">
                <a:avLst/>
              </a:prstGeom>
              <a:blipFill>
                <a:blip r:embed="rId4"/>
                <a:stretch>
                  <a:fillRect l="-1233" t="-3937" r="-462" b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683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1A5E21-3B82-974E-A53A-5EF230721B8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M|M|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Queueing System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1A5E21-3B82-974E-A53A-5EF230721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C209E1-A60C-0A41-A18A-0DB799F5F0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752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M|M|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  queue is a special case of the M| M| m queue. The system has infinitely many servers. Any customer can be assigned to a server immediately, such that no buffer space is needed.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C209E1-A60C-0A41-A18A-0DB799F5F0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752600"/>
              </a:xfrm>
              <a:blipFill>
                <a:blip r:embed="rId3"/>
                <a:stretch>
                  <a:fillRect l="-1698" t="-5797" r="-2315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59CE9-4B57-1C43-9833-791A1999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F4EBD-0B8E-804C-8056-A6BEE518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600AF-984E-1941-AABA-7BB4DDD0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F481D6-6740-EA48-A4F5-FAFA1C38D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3230943"/>
            <a:ext cx="7289800" cy="1181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F868780-8F4A-0648-B3E6-B9768DA937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4430330"/>
                <a:ext cx="8229600" cy="20466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/>
                  <a:t>The balance equations follow from M|M|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  case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groupChr>
                      <m:groupChrPr>
                        <m:chr m:val="→"/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∞.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A much simpler solution follows, however, from the observation that there is no queuing, i.e. the mean system time is identical to the mean service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dirty="0"/>
                  <a:t>, and Little’s law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Does the M|M|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system need a stability condition? What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F868780-8F4A-0648-B3E6-B9768DA93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30330"/>
                <a:ext cx="8229600" cy="2046670"/>
              </a:xfrm>
              <a:prstGeom prst="rect">
                <a:avLst/>
              </a:prstGeom>
              <a:blipFill>
                <a:blip r:embed="rId5"/>
                <a:stretch>
                  <a:fillRect l="-1080" t="-7975" r="-772" b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776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D6D2A-3F2A-AB4E-855B-DB7D0CA6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Queueing Networks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D20338F-E1A9-9A49-8815-C9141D05E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1480598"/>
            <a:ext cx="5803900" cy="5461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20AD5-BD65-DF4C-8DD5-BA6210A1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DF408-C856-8F44-A305-242D7F040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F25B7-41FA-F644-910A-25042923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B16EA23-318B-9341-A3CE-C60E6C20BD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0728" y="2089658"/>
                <a:ext cx="8229600" cy="41587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/>
                  <a:t>A tandem of M|M|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  queues can be described by a two-dimensional birth-death </a:t>
                </a:r>
              </a:p>
              <a:p>
                <a:r>
                  <a:rPr lang="en-US" dirty="0"/>
                  <a:t>The arrival rate for the first queue of the tandem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service rate of the queues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the utilization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Departures from the first queue are arrivals to the second queue</a:t>
                </a:r>
              </a:p>
              <a:p>
                <a:r>
                  <a:rPr lang="en-US" dirty="0"/>
                  <a:t>The state </a:t>
                </a:r>
                <a:r>
                  <a:rPr lang="en-US" i="1" dirty="0"/>
                  <a:t>(</a:t>
                </a:r>
                <a:r>
                  <a:rPr lang="en-US" i="1" dirty="0" err="1"/>
                  <a:t>k,l</a:t>
                </a:r>
                <a:r>
                  <a:rPr lang="en-US" i="1" dirty="0"/>
                  <a:t>)</a:t>
                </a:r>
                <a:r>
                  <a:rPr lang="en-US" dirty="0"/>
                  <a:t> refers to the population </a:t>
                </a:r>
                <a:r>
                  <a:rPr lang="en-US" i="1" dirty="0"/>
                  <a:t>k</a:t>
                </a:r>
                <a:r>
                  <a:rPr lang="en-US" dirty="0"/>
                  <a:t> in the first queueing system and the population </a:t>
                </a:r>
                <a:r>
                  <a:rPr lang="en-US" i="1" dirty="0"/>
                  <a:t>l</a:t>
                </a:r>
                <a:r>
                  <a:rPr lang="en-US" dirty="0"/>
                  <a:t> in the second queueing system 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B16EA23-318B-9341-A3CE-C60E6C20B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28" y="2089658"/>
                <a:ext cx="8229600" cy="4158742"/>
              </a:xfrm>
              <a:prstGeom prst="rect">
                <a:avLst/>
              </a:prstGeom>
              <a:blipFill>
                <a:blip r:embed="rId3"/>
                <a:stretch>
                  <a:fillRect l="-1233" t="-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319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AD44-9500-C44E-8BAE-58AE53C2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Transition Diagram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4E9C-ED83-824F-B0F2-CC301B660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A110B-0E48-9A42-B0AB-E63C0DE50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CA396-07BD-E043-BCAC-463726C2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C8475A-623E-F945-B079-73BE12A91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0" y="1263650"/>
            <a:ext cx="43307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51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B55E-6889-114B-8511-4FD466D9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Balance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CFCF18-0312-2F45-ACFB-6668105897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Similar to the case of queues in isolation global balance equations can be formulated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br>
                  <a:rPr lang="en-US" dirty="0">
                    <a:ea typeface="Cambria Math" panose="02040503050406030204" pitchFamily="18" charset="0"/>
                  </a:rPr>
                </a:br>
                <a:r>
                  <a:rPr lang="en-US" dirty="0">
                    <a:ea typeface="Cambria Math" panose="02040503050406030204" pitchFamily="18" charset="0"/>
                  </a:rPr>
                  <a:t>and the normalization condition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br>
                  <a:rPr lang="en-US" dirty="0">
                    <a:ea typeface="Cambria Math" panose="02040503050406030204" pitchFamily="18" charset="0"/>
                  </a:rPr>
                </a:br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CFCF18-0312-2F45-ACFB-6668105897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>
                <a:blip r:embed="rId2"/>
                <a:stretch>
                  <a:fillRect l="-1250" t="-1401" r="-417" b="-34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D7B05-7702-4B43-A930-301DB31CC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D9226-1C51-9E42-B780-99A24089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30762-864B-BE4E-82A8-A433EC39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1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47" y="3276600"/>
            <a:ext cx="8229600" cy="2971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Birth-death process</a:t>
            </a:r>
          </a:p>
          <a:p>
            <a:r>
              <a:rPr lang="en-US" dirty="0"/>
              <a:t>Births correspond to arrivals to the system</a:t>
            </a:r>
          </a:p>
          <a:p>
            <a:r>
              <a:rPr lang="en-US" dirty="0"/>
              <a:t>Deaths correspond to departures from the system</a:t>
            </a:r>
          </a:p>
          <a:p>
            <a:r>
              <a:rPr lang="en-US" dirty="0"/>
              <a:t>Size of the population corresponds to the number of customers in the system</a:t>
            </a:r>
          </a:p>
          <a:p>
            <a:pPr marL="0" indent="0">
              <a:buNone/>
            </a:pPr>
            <a:r>
              <a:rPr lang="en-US" dirty="0"/>
              <a:t>Model for circuit as well as packet switching networks.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0FD53-9B4F-5E47-979F-EE18CEFF4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17638"/>
            <a:ext cx="4985398" cy="185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40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DB1B-CD71-304D-B660-6499ADD4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Form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07CE46-4914-D243-8D41-8ABEEA54B7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9144" y="1125982"/>
                <a:ext cx="9144000" cy="52578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From the global balance equations it can be shown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Clearly, the first queue behaves like a queue in isolation, thus/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b="0" dirty="0"/>
                </a:br>
                <a:r>
                  <a:rPr lang="en-US" b="0" dirty="0"/>
                  <a:t>For the second queue it follows tha</a:t>
                </a:r>
                <a:r>
                  <a:rPr lang="en-US" dirty="0"/>
                  <a:t>t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nary>
                                    <m:naryPr>
                                      <m:chr m:val="∑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∞</m:t>
                                      </m:r>
                                    </m:sup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p>
                                      </m:sSub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 i.e. the queue can also be analyzed as if it were in isolation.</a:t>
                </a:r>
              </a:p>
              <a:p>
                <a:pPr marL="0" indent="0">
                  <a:buNone/>
                </a:pPr>
                <a:r>
                  <a:rPr lang="en-US" dirty="0"/>
                  <a:t>The approach applies to a larger class of M| M| 1 queuing networks</a:t>
                </a:r>
              </a:p>
              <a:p>
                <a:pPr marL="0" indent="0">
                  <a:buNone/>
                </a:pPr>
                <a:r>
                  <a:rPr lang="en-US" dirty="0"/>
                  <a:t>including routing and feedback: Jackson networks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07CE46-4914-D243-8D41-8ABEEA54B7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144" y="1125982"/>
                <a:ext cx="9144000" cy="5257800"/>
              </a:xfrm>
              <a:blipFill>
                <a:blip r:embed="rId2"/>
                <a:stretch>
                  <a:fillRect l="-1110" t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F95C6-E31B-3445-8819-33C4B4B76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EE3D3-6B76-4A46-9B4D-372A0D7F6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B8688-DF5D-774C-8625-2DCF1A3F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2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E65A-CDF4-5F4C-85E3-7C68C32D0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Kendall’s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9F981-BE1F-5E47-AFF6-A24174482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specification of a queueing system comprises</a:t>
            </a:r>
          </a:p>
          <a:p>
            <a:r>
              <a:rPr lang="en-US" dirty="0"/>
              <a:t>Arrival process</a:t>
            </a:r>
          </a:p>
          <a:p>
            <a:r>
              <a:rPr lang="en-US" dirty="0"/>
              <a:t>Number of places in the system respectively queue</a:t>
            </a:r>
          </a:p>
          <a:p>
            <a:r>
              <a:rPr lang="en-US" dirty="0"/>
              <a:t>Scheduling discipline </a:t>
            </a:r>
          </a:p>
          <a:p>
            <a:r>
              <a:rPr lang="en-US" dirty="0"/>
              <a:t>Number of servers</a:t>
            </a:r>
          </a:p>
          <a:p>
            <a:r>
              <a:rPr lang="en-US" dirty="0"/>
              <a:t>Service process</a:t>
            </a:r>
          </a:p>
          <a:p>
            <a:pPr marL="0" indent="0">
              <a:buNone/>
            </a:pPr>
            <a:r>
              <a:rPr lang="en-US" dirty="0"/>
              <a:t>Specification of system parameters: Kendall’s notation</a:t>
            </a:r>
            <a:br>
              <a:rPr lang="en-US" dirty="0"/>
            </a:b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arrivals|service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|# servers|# places in the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system|scheduling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B6DB4-2C08-2848-9D50-9287534D0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704AF-068E-6E48-91C2-AE9F246B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4CDC0-4FB1-6A41-BE78-7CB8941B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4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E65A-CDF4-5F4C-85E3-7C68C32D0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Kendall’s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9F981-BE1F-5E47-AFF6-A24174482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Arrivals and service can typically be</a:t>
            </a:r>
          </a:p>
          <a:p>
            <a:r>
              <a:rPr lang="en-US" dirty="0"/>
              <a:t>M: Markov stands for Markov respectively Poisson processes, i.e., exponential inter-arrival times or exponential service times</a:t>
            </a:r>
          </a:p>
          <a:p>
            <a:r>
              <a:rPr lang="en-US" dirty="0"/>
              <a:t>D: Deterministic</a:t>
            </a:r>
          </a:p>
          <a:p>
            <a:r>
              <a:rPr lang="en-US" dirty="0"/>
              <a:t>G: General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not specified infinitely many places in system and </a:t>
            </a:r>
            <a:r>
              <a:rPr lang="en-US" dirty="0" err="1"/>
              <a:t>fcfs</a:t>
            </a:r>
            <a:r>
              <a:rPr lang="en-US" dirty="0"/>
              <a:t> scheduling.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B6DB4-2C08-2848-9D50-9287534D0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704AF-068E-6E48-91C2-AE9F246B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4CDC0-4FB1-6A41-BE78-7CB8941B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F6043-4F49-9C4E-A71F-B71AF25B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M|M|1 Queueing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59A14B-519E-C740-BE8C-D88FA5D4A0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M stands for Markov respectively Poisson arrival process, i.e., exponential inter-arrival times</a:t>
                </a:r>
              </a:p>
              <a:p>
                <a:r>
                  <a:rPr lang="en-US" dirty="0"/>
                  <a:t>M stands for exponential service times</a:t>
                </a:r>
              </a:p>
              <a:p>
                <a:r>
                  <a:rPr lang="en-US" dirty="0"/>
                  <a:t>1 stands for one server</a:t>
                </a:r>
              </a:p>
              <a:p>
                <a:r>
                  <a:rPr lang="en-US" dirty="0"/>
                  <a:t>an infinite number of places in the system is assumed</a:t>
                </a:r>
              </a:p>
              <a:p>
                <a:r>
                  <a:rPr lang="en-US" dirty="0"/>
                  <a:t>first-come first-served scheduling is assumed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number of customers in the system is a continuous time birth-death process with discrete state space</a:t>
                </a:r>
              </a:p>
              <a:p>
                <a:r>
                  <a:rPr lang="en-US" dirty="0"/>
                  <a:t>Markov birth respectively arrival rate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exponential inter-arrival time with mean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Markov death respectively service rate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exponential service times with mean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59A14B-519E-C740-BE8C-D88FA5D4A0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2521" r="-309" b="-17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5ADB4-6E66-4047-9193-D48973AE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AB882-F901-B842-8D45-26444296E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BED70-B2BF-5A44-8E44-7324F88F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62D4-3445-694C-8EBB-92E54E00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66561-6605-3E40-88A5-8C0271B99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Arrival and service rates do not depend on the number of customers in the system.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E5E96-C26B-454D-A437-B279D3B8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59BAE-1884-2B43-8EFB-DFCC27EF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FF63D-C239-1441-82F8-E206EE61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9449E5-300E-1C4C-AB42-17E171338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" y="2581941"/>
            <a:ext cx="8465574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0AC6635-68AF-BD46-9FE2-B0E8B14243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596" y="4004782"/>
                <a:ext cx="8229600" cy="2351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/>
                  <a:t>Balance equations: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dirty="0"/>
                  <a:t> is the utilization of the system. For stability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is required.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0AC6635-68AF-BD46-9FE2-B0E8B1424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96" y="4004782"/>
                <a:ext cx="8229600" cy="2351568"/>
              </a:xfrm>
              <a:prstGeom prst="rect">
                <a:avLst/>
              </a:prstGeom>
              <a:blipFill>
                <a:blip r:embed="rId3"/>
                <a:stretch>
                  <a:fillRect l="-1541" t="-2688" b="-25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80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4F58-2386-E644-9C2E-CBB3EDC4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A72B0-152F-A547-8347-CBB49BEB83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From the normalization condition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dirty="0"/>
                  <a:t> it follows using the geometric sum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That is the steady state probabilities are geometrically distributed and the expected value is the average number of customers in the system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A72B0-152F-A547-8347-CBB49BEB83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5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12B92-F2E6-1740-91F6-938DF17C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B000C-2778-0444-9702-378C4ED9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B8B2E-481E-D14F-B291-6BC3AF2C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1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0855-9555-E447-B708-535C4B95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1BC080-7FEC-AA46-8835-E37815D36E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Some performance measures:</a:t>
                </a:r>
              </a:p>
              <a:p>
                <a:r>
                  <a:rPr lang="en-US" dirty="0"/>
                  <a:t>Utilization: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Probability of the system being idle/empty: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Probability of queueing, i.e., probability that a customer arrives at a non-empty system: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System throughput: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since the buffer space is unlimited and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all arrivals will eventually depart from the system</a:t>
                </a:r>
              </a:p>
              <a:p>
                <a:r>
                  <a:rPr lang="en-US" dirty="0"/>
                  <a:t>Expected number of customers in system: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1BC080-7FEC-AA46-8835-E37815D36E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3922" r="-30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C810F-CC3E-2343-8251-1A6B9CE5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7F129-4770-C144-BA41-388CFF6A4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18E97-5FC9-E14D-8A8E-26F98576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18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9531</TotalTime>
  <Words>2329</Words>
  <Application>Microsoft Macintosh PowerPoint</Application>
  <PresentationFormat>On-screen Show (4:3)</PresentationFormat>
  <Paragraphs>259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Cambria Math</vt:lpstr>
      <vt:lpstr>Office Theme</vt:lpstr>
      <vt:lpstr>ECE 671 – Lecture 25</vt:lpstr>
      <vt:lpstr>Overview</vt:lpstr>
      <vt:lpstr>Queueing Systems</vt:lpstr>
      <vt:lpstr>Kendall’s Notation</vt:lpstr>
      <vt:lpstr>Kendall’s Notation</vt:lpstr>
      <vt:lpstr>M|M|1 Queueing System</vt:lpstr>
      <vt:lpstr>Balance Equations</vt:lpstr>
      <vt:lpstr>Normalization</vt:lpstr>
      <vt:lpstr>Performance Measures</vt:lpstr>
      <vt:lpstr>Numerical Example</vt:lpstr>
      <vt:lpstr>Expected System Time</vt:lpstr>
      <vt:lpstr>Little’s Law</vt:lpstr>
      <vt:lpstr>Little’s Law</vt:lpstr>
      <vt:lpstr>M|N|1|N Queueing System</vt:lpstr>
      <vt:lpstr>Balance Equations</vt:lpstr>
      <vt:lpstr>Normalization</vt:lpstr>
      <vt:lpstr>Performance Measures</vt:lpstr>
      <vt:lpstr>Numerical Example</vt:lpstr>
      <vt:lpstr>M|M|m Queueing System</vt:lpstr>
      <vt:lpstr>Balance Equation (1/2)</vt:lpstr>
      <vt:lpstr>Balance Equation (2/2)</vt:lpstr>
      <vt:lpstr>Erlang’s C-formula</vt:lpstr>
      <vt:lpstr>M|M|m|m Queueing System</vt:lpstr>
      <vt:lpstr>Erlang’s B-formula</vt:lpstr>
      <vt:lpstr>Population of a Peer-to-Peer Network</vt:lpstr>
      <vt:lpstr>M|M|∞ Queueing System</vt:lpstr>
      <vt:lpstr>Queueing Networks</vt:lpstr>
      <vt:lpstr>State Transition Diagram</vt:lpstr>
      <vt:lpstr>Global Balance Equation</vt:lpstr>
      <vt:lpstr>Product Form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671 – Lecture 1</dc:title>
  <dc:creator>wolf</dc:creator>
  <cp:lastModifiedBy>Michael Zink</cp:lastModifiedBy>
  <cp:revision>227</cp:revision>
  <cp:lastPrinted>2011-10-26T01:26:58Z</cp:lastPrinted>
  <dcterms:created xsi:type="dcterms:W3CDTF">2006-08-16T00:00:00Z</dcterms:created>
  <dcterms:modified xsi:type="dcterms:W3CDTF">2021-04-29T02:52:43Z</dcterms:modified>
</cp:coreProperties>
</file>