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73" r:id="rId5"/>
    <p:sldId id="274" r:id="rId6"/>
    <p:sldId id="276" r:id="rId7"/>
    <p:sldId id="275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33"/>
    <p:restoredTop sz="94719"/>
  </p:normalViewPr>
  <p:slideViewPr>
    <p:cSldViewPr>
      <p:cViewPr>
        <p:scale>
          <a:sx n="129" d="100"/>
          <a:sy n="129" d="100"/>
        </p:scale>
        <p:origin x="1312" y="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0" d="100"/>
          <a:sy n="70" d="100"/>
        </p:scale>
        <p:origin x="-3282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5A7142C-F8E1-4D39-922F-263049922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600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EC64E53-1351-4AF3-8128-FC0A3B45FD59}" type="datetimeFigureOut">
              <a:rPr lang="en-US" smtClean="0"/>
              <a:t>4/25/21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E5809F0-C92E-4B6F-A0AE-D4F05856E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51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809F0-C92E-4B6F-A0AE-D4F05856EEA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97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Tilman Wolf &amp; Mike Zink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6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Tilman Wolf &amp; Mike Zink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81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Tilman Wolf &amp; Mike Zink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82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Tilman Wolf &amp; Mike Zink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55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Tilman Wolf &amp; Mike Zink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42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Tilman Wolf &amp; Mike Zink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82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Tilman Wolf &amp; Mike Zink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8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Tilman Wolf &amp; Mike Zink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03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Tilman Wolf &amp; Mike Zink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76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Tilman Wolf &amp; Mike Zink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53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Tilman Wolf &amp; Mike Zink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5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2021 Tilman Wolf  &amp; Mike Zink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34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ECE 671 – Lecture 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Markov Chains</a:t>
            </a:r>
          </a:p>
          <a:p>
            <a:r>
              <a:rPr lang="en-US" dirty="0"/>
              <a:t>Slides graciously provided by </a:t>
            </a:r>
            <a:br>
              <a:rPr lang="en-US" dirty="0"/>
            </a:br>
            <a:r>
              <a:rPr lang="en-US" dirty="0"/>
              <a:t>Prof. Amr </a:t>
            </a:r>
            <a:r>
              <a:rPr lang="en-US" dirty="0" err="1"/>
              <a:t>Rizk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574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2B692-B597-2540-A6EB-60AB1D37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Arrival Process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ED7397-F4F5-564E-8125-FE3753C7AF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How is the Poisson process classified?</a:t>
                </a:r>
              </a:p>
              <a:p>
                <a:r>
                  <a:rPr lang="en-US" dirty="0"/>
                  <a:t>State space: </a:t>
                </a:r>
                <a:r>
                  <a:rPr lang="en-US" b="1" dirty="0"/>
                  <a:t>discrete</a:t>
                </a:r>
                <a:endParaRPr lang="en-US" dirty="0"/>
              </a:p>
              <a:p>
                <a:r>
                  <a:rPr lang="en-US" dirty="0"/>
                  <a:t>Time parameter: Discrete or continuous?</a:t>
                </a:r>
              </a:p>
              <a:p>
                <a:r>
                  <a:rPr lang="en-US" dirty="0"/>
                  <a:t>Dependence: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for non overlapping intervals of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?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ED7397-F4F5-564E-8125-FE3753C7AF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8" t="-1681" r="-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34E8C-C600-8641-A262-598267303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307BF-E002-8D4E-9614-55A2A33DC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9D6E3-297D-FC4B-96B4-8C36CA898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06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AAD01-8DC7-2547-991F-B6AFAF265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2ECE4-611F-EA4F-AD4E-FFD1ABA2D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The Poisson distribution has a large number of important applications. Poisson random variables are a good approximation if there are many trials each with a small probability of resulting in a success, e.g.</a:t>
            </a:r>
          </a:p>
          <a:p>
            <a:r>
              <a:rPr lang="en-US" dirty="0"/>
              <a:t>the number of customers entering a grocery store in a given time interval </a:t>
            </a:r>
            <a:r>
              <a:rPr lang="en-US" i="1" dirty="0"/>
              <a:t>T</a:t>
            </a:r>
          </a:p>
          <a:p>
            <a:r>
              <a:rPr lang="en-US" dirty="0"/>
              <a:t>the number of telephone calls that originate from a city in a given time interval </a:t>
            </a:r>
            <a:r>
              <a:rPr lang="en-US" i="1" dirty="0"/>
              <a:t>T</a:t>
            </a:r>
          </a:p>
          <a:p>
            <a:r>
              <a:rPr lang="en-US" dirty="0"/>
              <a:t>the number of insured events that occur in a given time interval </a:t>
            </a:r>
            <a:endParaRPr lang="en-US" i="1" dirty="0"/>
          </a:p>
          <a:p>
            <a:r>
              <a:rPr lang="en-US" dirty="0"/>
              <a:t>the number of earthquakes that occur in a given time interval </a:t>
            </a:r>
            <a:endParaRPr lang="en-US" i="1" dirty="0"/>
          </a:p>
          <a:p>
            <a:r>
              <a:rPr lang="en-US" i="1" dirty="0"/>
              <a:t>…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9AF33-478C-AA44-BF76-5AA3E1DE6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43902-6093-D64D-A7E1-7287635A4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F8443-65ED-3C4A-8F70-883511A67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052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ADC06-6E6B-5C49-9806-4DFF1D5DB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Again - Stochastic Process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DEF042-0655-8D47-A729-91FE80BA5B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A stochastic process </a:t>
                </a:r>
                <a:r>
                  <a:rPr lang="en-US" i="1" dirty="0"/>
                  <a:t>X(t)</a:t>
                </a:r>
                <a:r>
                  <a:rPr lang="en-US" dirty="0"/>
                  <a:t>  is a family of random variables that are indexed by time, i.e., a stochastic process is a random variable that changes over time.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Example: Number of customers </a:t>
                </a:r>
                <a:r>
                  <a:rPr lang="en-US" i="1" dirty="0"/>
                  <a:t>X(t)</a:t>
                </a:r>
                <a:r>
                  <a:rPr lang="en-US" dirty="0"/>
                  <a:t> that are in a grocery store at a given time </a:t>
                </a:r>
                <a:r>
                  <a:rPr lang="en-US" i="1" dirty="0"/>
                  <a:t>t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br>
                  <a:rPr lang="en-US" dirty="0"/>
                </a:br>
                <a:r>
                  <a:rPr lang="en-US" dirty="0"/>
                  <a:t>Classification:</a:t>
                </a:r>
              </a:p>
              <a:p>
                <a:r>
                  <a:rPr lang="en-US" dirty="0"/>
                  <a:t>State space: Discrete or continuous</a:t>
                </a:r>
              </a:p>
              <a:p>
                <a:r>
                  <a:rPr lang="en-US" dirty="0"/>
                  <a:t>Time parameter: Discrete or continuous</a:t>
                </a:r>
              </a:p>
              <a:p>
                <a:r>
                  <a:rPr lang="en-US" dirty="0"/>
                  <a:t>Dependence: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dirty="0"/>
                </a:br>
                <a:r>
                  <a:rPr lang="en-US" dirty="0"/>
                  <a:t>First order dependence: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)│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)=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)│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)=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DEF042-0655-8D47-A729-91FE80BA5B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FAEE0-79EB-F94C-A5F5-3EB8CCF0B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5999B-2185-F74A-8875-2519383B3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44084-8907-7F46-87E0-FD5226FF7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86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F6F0B-109C-814F-B178-54898D3F9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Process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E0160B-B8CD-DD4D-AF66-8E1ABC3B4B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A Markov process is a first order dependent stochastic process, i.e., the probability of the next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depends only on the current stat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and not on previous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dirty="0"/>
                  <a:t>, … .</a:t>
                </a:r>
              </a:p>
              <a:p>
                <a:pPr marL="0" indent="0">
                  <a:buNone/>
                </a:pPr>
                <a:br>
                  <a:rPr lang="en-US" dirty="0"/>
                </a:br>
                <a:r>
                  <a:rPr lang="en-US" dirty="0"/>
                  <a:t>A Markov process is time-homogeneous, if state transitions do not depend on the observation time, i.e., for any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implies that the next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does not depend on the time the process has already spent in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i.e., the process is memoryless. It follows that the time process stays in a state is </a:t>
                </a:r>
              </a:p>
              <a:p>
                <a:r>
                  <a:rPr lang="en-US" dirty="0"/>
                  <a:t>Exponentially distributed in case of continuous time</a:t>
                </a:r>
              </a:p>
              <a:p>
                <a:r>
                  <a:rPr lang="en-US" dirty="0"/>
                  <a:t>Geometrically distributed in case of discrete time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 Markov chain is a Markov process with discrete state space.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E0160B-B8CD-DD4D-AF66-8E1ABC3B4B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2241" r="-1698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9C7BA-4AE1-1741-9294-BBB45AB1B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F9731-3B76-9A44-821B-E2A1A52BA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6BD46-96F2-B843-8D9F-0E2D83E94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377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E724A-6374-EA4F-A498-89F1CCD5B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DC96A-855C-DD41-8914-63FE26CC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discrete time Markov chain: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B39FA-A387-834D-A642-383E4FC2A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ECE 671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79DE1-2EF1-BC41-AFF2-BA5B7896D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99976-7043-994B-AB9F-DF6752582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32D82A-9D4F-4340-8B15-8D136DD2B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2578892"/>
            <a:ext cx="3810001" cy="267890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C941A80F-C819-3149-8FFA-DEF639E16B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97361" y="3024980"/>
                <a:ext cx="5181600" cy="19510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C941A80F-C819-3149-8FFA-DEF639E16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361" y="3024980"/>
                <a:ext cx="5181600" cy="19510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CCC9121-A0CD-CE4B-8C17-56A2D1AE1A60}"/>
              </a:ext>
            </a:extLst>
          </p:cNvPr>
          <p:cNvSpPr txBox="1">
            <a:spLocks/>
          </p:cNvSpPr>
          <p:nvPr/>
        </p:nvSpPr>
        <p:spPr>
          <a:xfrm>
            <a:off x="436605" y="5584782"/>
            <a:ext cx="3810001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/>
              <a:t>State space diagram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D5C1FF6-3B11-0149-A8B7-546F4E8A54B0}"/>
              </a:ext>
            </a:extLst>
          </p:cNvPr>
          <p:cNvSpPr txBox="1">
            <a:spLocks/>
          </p:cNvSpPr>
          <p:nvPr/>
        </p:nvSpPr>
        <p:spPr>
          <a:xfrm>
            <a:off x="4783160" y="5588429"/>
            <a:ext cx="3810001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/>
              <a:t>Transition matrix</a:t>
            </a:r>
          </a:p>
        </p:txBody>
      </p:sp>
    </p:spTree>
    <p:extLst>
      <p:ext uri="{BB962C8B-B14F-4D97-AF65-F5344CB8AC3E}">
        <p14:creationId xmlns:p14="http://schemas.microsoft.com/office/powerpoint/2010/main" val="468434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D07AB-80CA-1E4C-8907-F883EDBFA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Markov Chains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7BC375-60A8-904F-9393-B9D588C47C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04799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A discrete Markov chain is:</a:t>
                </a:r>
              </a:p>
              <a:p>
                <a:r>
                  <a:rPr lang="en-US" dirty="0"/>
                  <a:t>Irreducible, if there exists a path from any state to any other state</a:t>
                </a:r>
              </a:p>
              <a:p>
                <a:r>
                  <a:rPr lang="en-US" dirty="0"/>
                  <a:t>Recurrent non-null, if the mean time to reach a state again is finite</a:t>
                </a:r>
              </a:p>
              <a:p>
                <a:r>
                  <a:rPr lang="en-US" dirty="0"/>
                  <a:t>Aperiodic, if there is a </a:t>
                </a:r>
                <a:r>
                  <a:rPr lang="en-US" i="1" dirty="0"/>
                  <a:t>n</a:t>
                </a:r>
                <a:r>
                  <a:rPr lang="en-US" dirty="0"/>
                  <a:t>-hop path from any state to any other state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0 </m:t>
                        </m:r>
                      </m:sub>
                    </m:sSub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0 </m:t>
                        </m:r>
                      </m:sub>
                    </m:sSub>
                  </m:oMath>
                </a14:m>
                <a:r>
                  <a:rPr lang="en-US" dirty="0"/>
                  <a:t>arbitrary but finite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7BC375-60A8-904F-9393-B9D588C47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047999"/>
              </a:xfrm>
              <a:blipFill>
                <a:blip r:embed="rId2"/>
                <a:stretch>
                  <a:fillRect l="-1389" t="-3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61B78-147C-7D4E-99A4-30FC2B82D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D6B66-CF6E-A043-9351-B0571A156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32AC3-BC24-3A4B-AACB-7D2277986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4FE059-DB1A-3243-987D-7AA21C1FF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489450"/>
            <a:ext cx="71247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74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7C910-27CA-534C-9C5C-11BC259D3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 State probabilities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B8A247-4BA7-2C4E-9B9F-A8CD30C863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9144000" cy="4525963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groupChr>
                      <m:groupChrPr>
                        <m:chr m:val="→"/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and 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the state probability in equilibrium. Such a steady state solution generally exists for a discrete time Markov chain if it is (aperiodic) irreducible, and recurrent non-null.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steady state probability must fulfill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i.e., the state probabilities do not change. Nevertheless, the system still alternates between states!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In matrix form the conditions are in short </a:t>
                </a:r>
                <a:r>
                  <a:rPr lang="en-US" b="1" dirty="0"/>
                  <a:t>P </a:t>
                </a:r>
                <a:r>
                  <a:rPr lang="en-US" dirty="0"/>
                  <a:t>= </a:t>
                </a:r>
                <a:r>
                  <a:rPr lang="en-US" b="1" dirty="0"/>
                  <a:t>PQ</a:t>
                </a:r>
                <a:r>
                  <a:rPr lang="en-US" dirty="0"/>
                  <a:t> and </a:t>
                </a:r>
                <a:r>
                  <a:rPr lang="en-US" b="1" dirty="0"/>
                  <a:t>P1</a:t>
                </a:r>
                <a:r>
                  <a:rPr lang="en-US" dirty="0"/>
                  <a:t>=1.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B8A247-4BA7-2C4E-9B9F-A8CD30C863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144000" cy="4525963"/>
              </a:xfrm>
              <a:blipFill>
                <a:blip r:embed="rId2"/>
                <a:stretch>
                  <a:fillRect l="-972" t="-3922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87A48-67F6-784C-A055-D9553B8B7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0C869-0C52-224A-9B5F-65274FF65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AFAB6-B57D-AC42-B01C-2CF50997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15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CF47F-1C6D-0844-AE46-231B96A99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Rank Webpages?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6C25B-58D4-A246-A82B-0C8C4DFB8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Web queries frequently return huge numbers of potentially relevant webpages. A criterion is required to postprocess results and sort webpages in descending order of significance.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idea of </a:t>
            </a:r>
            <a:r>
              <a:rPr lang="en-US" dirty="0" err="1"/>
              <a:t>Pagerank</a:t>
            </a:r>
            <a:r>
              <a:rPr lang="en-US" dirty="0"/>
              <a:t> by S. Brin and L. Page is to use the information that is provided by authors through hyperlinks to estimate a ranking of webpages.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Hyperlinks:</a:t>
            </a:r>
          </a:p>
          <a:p>
            <a:r>
              <a:rPr lang="en-US" dirty="0"/>
              <a:t>That point to a webpage increase the rank of a page</a:t>
            </a:r>
          </a:p>
          <a:p>
            <a:r>
              <a:rPr lang="en-US" dirty="0"/>
              <a:t>That originate from highly ranked pages weigh higher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4DC5C-CB8E-9749-905C-957A87052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7D874-C983-4243-AA0F-C0538BA15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C5A07-9A11-164E-957D-DBDBAC705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5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617BB-A141-4546-929E-606E1845A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Surfer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63A12-B7CD-0347-B095-F00ECE187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err="1"/>
              <a:t>Pagerank</a:t>
            </a:r>
            <a:r>
              <a:rPr lang="en-US" dirty="0"/>
              <a:t> algorithm has an intuitive interpretation, the so-called random surfer model.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 person surfs the WWW in a random fashion. Starting from some initial webpage at each time instance the surfer randomly with uniform probability follows one of the hyperlinks on the currently visited webpage.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err="1"/>
              <a:t>Pagerank</a:t>
            </a:r>
            <a:r>
              <a:rPr lang="en-US" dirty="0"/>
              <a:t> of a webpage is the probability that the random surfer visits the webpage at a given time instance.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The random surfer model is a first-order dependent random process. It</a:t>
            </a:r>
          </a:p>
          <a:p>
            <a:pPr marL="0" indent="0">
              <a:buNone/>
            </a:pPr>
            <a:r>
              <a:rPr lang="en-US" dirty="0"/>
              <a:t>is a Markov chain with discrete time and discrete state space, where states are webpages (the current state is the currently visited webpage) and transitions are hyperlinks.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9882F-5C6F-5B4C-8C39-FCE6F45AE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A7601-1193-994A-80AA-78C06C3D9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4871C-FE2E-4D49-B199-98E093A24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704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AD092-6D3B-A342-BD94-2CF7BA31E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WWW Markov Model (1/2)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E63E67-2805-DC4B-86F4-25AA6FAFE5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0724" y="3613149"/>
                <a:ext cx="8229600" cy="2925763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The simple random surfer model has some difficulties: For  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groupChr>
                      <m:groupChrPr>
                        <m:chr m:val="→"/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the probability of visiting</a:t>
                </a:r>
              </a:p>
              <a:p>
                <a:r>
                  <a:rPr lang="en-US" dirty="0"/>
                  <a:t>webpage 6 approaches zero,</a:t>
                </a:r>
              </a:p>
              <a:p>
                <a:r>
                  <a:rPr lang="en-US" dirty="0"/>
                  <a:t>webpage 3 approaches one.</a:t>
                </a:r>
              </a:p>
              <a:p>
                <a:pPr marL="0" indent="0">
                  <a:buNone/>
                </a:pPr>
                <a:r>
                  <a:rPr lang="en-US" dirty="0"/>
                  <a:t>The Markov chain is not irreducible, e.g., it is not possible to go</a:t>
                </a:r>
              </a:p>
              <a:p>
                <a:r>
                  <a:rPr lang="en-US" dirty="0"/>
                  <a:t>from any state to state 6,</a:t>
                </a:r>
              </a:p>
              <a:p>
                <a:r>
                  <a:rPr lang="en-US" dirty="0"/>
                  <a:t>from state 3 to any other state.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E63E67-2805-DC4B-86F4-25AA6FAFE5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0724" y="3613149"/>
                <a:ext cx="8229600" cy="2925763"/>
              </a:xfrm>
              <a:blipFill>
                <a:blip r:embed="rId2"/>
                <a:stretch>
                  <a:fillRect l="-1079" t="-2586"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0539B-37C6-D243-86FC-BBE3A9EB5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51552-7074-304B-A20D-7F0ADA4D1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9799B-B826-3F46-B741-5F56286B2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767AF7-804B-F141-ACFA-31C936DD2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239602"/>
            <a:ext cx="3784600" cy="18034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AC78894-E4D4-2A47-96EE-071743ACB9B6}"/>
              </a:ext>
            </a:extLst>
          </p:cNvPr>
          <p:cNvSpPr txBox="1">
            <a:spLocks/>
          </p:cNvSpPr>
          <p:nvPr/>
        </p:nvSpPr>
        <p:spPr>
          <a:xfrm>
            <a:off x="1521941" y="3153570"/>
            <a:ext cx="6629399" cy="4889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Markov model of a small WWW with numbered webpages</a:t>
            </a:r>
          </a:p>
          <a:p>
            <a:pPr marL="0" indent="0" algn="ctr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689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Markov Chains</a:t>
            </a:r>
          </a:p>
          <a:p>
            <a:r>
              <a:rPr lang="en-US" dirty="0"/>
              <a:t>Google’s </a:t>
            </a:r>
            <a:r>
              <a:rPr lang="en-US" dirty="0" err="1"/>
              <a:t>Pagerank</a:t>
            </a:r>
            <a:r>
              <a:rPr lang="en-US" dirty="0"/>
              <a:t> Algorithm</a:t>
            </a:r>
          </a:p>
          <a:p>
            <a:r>
              <a:rPr lang="en-US" dirty="0"/>
              <a:t>Birth-death Processes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78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AD092-6D3B-A342-BD94-2CF7BA31E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WWW Markov Model (2/2)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E63E67-2805-DC4B-86F4-25AA6FAFE5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0724" y="3613149"/>
                <a:ext cx="8229600" cy="292576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/>
                  <a:t>Moreover, the Markov chain model of the WWW may contain disconnected components. The process will reside in the component to which its initial state belongs forever.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Hence, letting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groupChr>
                      <m:groupChrPr>
                        <m:chr m:val="→"/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 </m:t>
                    </m:r>
                  </m:oMath>
                </a14:m>
                <a:r>
                  <a:rPr lang="en-US" dirty="0"/>
                  <a:t> state probabilities will not converge to a unique equilibrium solution.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E63E67-2805-DC4B-86F4-25AA6FAFE5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0724" y="3613149"/>
                <a:ext cx="8229600" cy="2925763"/>
              </a:xfrm>
              <a:blipFill>
                <a:blip r:embed="rId2"/>
                <a:stretch>
                  <a:fillRect l="-1233" t="-1724" r="-2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0539B-37C6-D243-86FC-BBE3A9EB5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51552-7074-304B-A20D-7F0ADA4D1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9799B-B826-3F46-B741-5F56286B2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AC78894-E4D4-2A47-96EE-071743ACB9B6}"/>
              </a:ext>
            </a:extLst>
          </p:cNvPr>
          <p:cNvSpPr txBox="1">
            <a:spLocks/>
          </p:cNvSpPr>
          <p:nvPr/>
        </p:nvSpPr>
        <p:spPr>
          <a:xfrm>
            <a:off x="1521941" y="3153570"/>
            <a:ext cx="6629399" cy="4889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Markov model of a small WWW with numbered webpages</a:t>
            </a:r>
          </a:p>
          <a:p>
            <a:pPr marL="0" indent="0" algn="ctr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966688-964B-0644-9858-C45D05960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562" y="1188072"/>
            <a:ext cx="37973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58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A0BDE-E5B3-DE48-8A9E-861444701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Server Model Extension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EA303-65FF-5F4D-93A9-CFD50B539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Consider a WWW consisting of N  webpages. At each time instance the surfer makes an additional random decision:</a:t>
            </a:r>
          </a:p>
          <a:p>
            <a:r>
              <a:rPr lang="en-US" dirty="0"/>
              <a:t>with probability d  the surfer randomly follows one of the current webpage’s hyperlinks,</a:t>
            </a:r>
          </a:p>
          <a:p>
            <a:r>
              <a:rPr lang="en-US" dirty="0"/>
              <a:t>with probability 1−d  he randomly selects one of the N  webpages with uniform probability,</a:t>
            </a:r>
          </a:p>
          <a:p>
            <a:pPr marL="0" indent="0">
              <a:buNone/>
            </a:pPr>
            <a:r>
              <a:rPr lang="en-US" dirty="0"/>
              <a:t>and if the current webpage does not have any outgoing hyperlinks:</a:t>
            </a:r>
          </a:p>
          <a:p>
            <a:r>
              <a:rPr lang="en-US" dirty="0"/>
              <a:t>the surfer randomly selects one of the N  webpages with uniform probability.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E4350-5CD5-D042-B750-BF5C90EDC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E4125-081A-D44E-8E8A-D4802C31A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033B1-9E82-8549-83D7-2F8B97B79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102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2E089-7B7B-4C46-AB8C-49234BA9A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Probabilities (1/2)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F5A53A-88BE-594C-B56F-A9C8DC7803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the transition probability from state </a:t>
                </a:r>
                <a:r>
                  <a:rPr lang="en-US" i="1" dirty="0" err="1"/>
                  <a:t>i</a:t>
                </a:r>
                <a:r>
                  <a:rPr lang="en-US" dirty="0"/>
                  <a:t> to state </a:t>
                </a:r>
                <a:r>
                  <a:rPr lang="en-US" i="1" dirty="0"/>
                  <a:t>j</a:t>
                </a:r>
                <a:r>
                  <a:rPr lang="en-US" dirty="0"/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be the set of outgoing links of state </a:t>
                </a:r>
                <a:r>
                  <a:rPr lang="en-US" i="1" dirty="0" err="1"/>
                  <a:t>i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the number of links.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transition probabilities of the </a:t>
                </a:r>
                <a:r>
                  <a:rPr lang="en-US" dirty="0" err="1"/>
                  <a:t>Pagerank</a:t>
                </a:r>
                <a:r>
                  <a:rPr lang="en-US" dirty="0"/>
                  <a:t> algorithm follow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     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                    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𝑒𝑙𝑠𝑒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F5A53A-88BE-594C-B56F-A9C8DC7803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7F082-3DD1-3943-84A4-D41D80CF2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D7838-3721-A546-AE79-5D158429B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4A70E-6151-DB47-9D97-A29AA8B3F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618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2E089-7B7B-4C46-AB8C-49234BA9A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Probabilities (2/2)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F5A53A-88BE-594C-B56F-A9C8DC7803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groupChr>
                      <m:groupChrPr>
                        <m:chr m:val="→"/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and 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the state probabilities in equilibrium.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steady-state probabilities must fulfill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</m:e>
                    </m:nary>
                  </m:oMath>
                </a14:m>
                <a:r>
                  <a:rPr lang="en-US" dirty="0"/>
                  <a:t>I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Moreover the state probabilities have to be one in total, thus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=1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can be rewritten in matrix form </a:t>
                </a:r>
                <a:r>
                  <a:rPr lang="en-US" b="1" dirty="0"/>
                  <a:t>P</a:t>
                </a:r>
                <a:r>
                  <a:rPr lang="en-US" dirty="0"/>
                  <a:t> = </a:t>
                </a:r>
                <a:r>
                  <a:rPr lang="en-US" b="1" dirty="0"/>
                  <a:t>PQ</a:t>
                </a:r>
                <a:r>
                  <a:rPr lang="en-US" dirty="0"/>
                  <a:t>  and </a:t>
                </a:r>
                <a:r>
                  <a:rPr lang="en-US" b="1" dirty="0"/>
                  <a:t>P1</a:t>
                </a:r>
                <a:r>
                  <a:rPr lang="en-US" dirty="0"/>
                  <a:t> =  1 and solved algorithmically to determine the </a:t>
                </a:r>
                <a:r>
                  <a:rPr lang="en-US" dirty="0" err="1"/>
                  <a:t>Pagerank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a webpage.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F5A53A-88BE-594C-B56F-A9C8DC7803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0" t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7F082-3DD1-3943-84A4-D41D80CF2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D7838-3721-A546-AE79-5D158429B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4A70E-6151-DB47-9D97-A29AA8B3F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095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B7318-4AE5-384B-BD0B-B392A7607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Birth-death Process (1/2)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DD020-BC61-8B4F-A5F2-2E24328BA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Birth-death processes are used in biology, e.g., to determine the probability that a population becomes extinct.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A birth-death process is a homogeneous Markov process where state transitions can happen only between neighboring states.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If the state space is the set of integers then if the current state is </a:t>
            </a:r>
            <a:r>
              <a:rPr lang="en-US" i="1" dirty="0"/>
              <a:t>k</a:t>
            </a:r>
            <a:r>
              <a:rPr lang="en-US" dirty="0"/>
              <a:t> the next state can only be state </a:t>
            </a:r>
            <a:r>
              <a:rPr lang="en-US" i="1" dirty="0"/>
              <a:t>k − 1</a:t>
            </a:r>
            <a:r>
              <a:rPr lang="en-US" dirty="0"/>
              <a:t>, </a:t>
            </a:r>
            <a:r>
              <a:rPr lang="en-US" i="1" dirty="0"/>
              <a:t>k</a:t>
            </a:r>
            <a:r>
              <a:rPr lang="en-US" dirty="0"/>
              <a:t> , or </a:t>
            </a:r>
            <a:r>
              <a:rPr lang="en-US" i="1" dirty="0"/>
              <a:t>k + 1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The transition from </a:t>
            </a:r>
            <a:r>
              <a:rPr lang="en-US" i="1" dirty="0"/>
              <a:t>k</a:t>
            </a:r>
            <a:r>
              <a:rPr lang="en-US" dirty="0"/>
              <a:t>  to</a:t>
            </a:r>
          </a:p>
          <a:p>
            <a:r>
              <a:rPr lang="en-US" i="1" dirty="0"/>
              <a:t>k + 1</a:t>
            </a:r>
            <a:r>
              <a:rPr lang="en-US" dirty="0"/>
              <a:t> is called a birth</a:t>
            </a:r>
          </a:p>
          <a:p>
            <a:r>
              <a:rPr lang="en-US" i="1" dirty="0"/>
              <a:t>k − 1</a:t>
            </a:r>
            <a:r>
              <a:rPr lang="en-US" dirty="0"/>
              <a:t> is called a death</a:t>
            </a:r>
          </a:p>
          <a:p>
            <a:pPr marL="0" indent="0">
              <a:buNone/>
            </a:pPr>
            <a:r>
              <a:rPr lang="en-US" dirty="0"/>
              <a:t>and </a:t>
            </a:r>
            <a:r>
              <a:rPr lang="en-US" i="1" dirty="0"/>
              <a:t>k</a:t>
            </a:r>
            <a:r>
              <a:rPr lang="en-US" dirty="0"/>
              <a:t>  is the current size of the population.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45E3C-2A30-DA47-A70A-ACE04D21D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021A0-7439-CC4A-90EA-2184C6AD5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6C6C5-0A34-3B42-BC84-686C32850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57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B7318-4AE5-384B-BD0B-B392A7607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Birth-death Process (2/2)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DDD020-BC61-8B4F-A5F2-2E24328BAF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06095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Continuous time birth-death process with discrete state space.</a:t>
                </a:r>
              </a:p>
              <a:p>
                <a:pPr marL="0" indent="0">
                  <a:buNone/>
                </a:pPr>
                <a:br>
                  <a:rPr lang="en-US" dirty="0"/>
                </a:br>
                <a:r>
                  <a:rPr lang="en-US" dirty="0"/>
                  <a:t>Properties of birth-death processes:</a:t>
                </a:r>
              </a:p>
              <a:p>
                <a:r>
                  <a:rPr lang="en-US" dirty="0"/>
                  <a:t>Births and deaths are independent since the process is assumed to be a Markov process, i.e., first order dependent</a:t>
                </a:r>
              </a:p>
              <a:p>
                <a:r>
                  <a:rPr lang="en-US" dirty="0"/>
                  <a:t>Births and deaths are independent of time and time spent in a state since the process is assumed to be time-homogeneous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time intervals </a:t>
                </a:r>
                <a:r>
                  <a:rPr lang="en-US" i="1" dirty="0"/>
                  <a:t>t</a:t>
                </a:r>
                <a:r>
                  <a:rPr lang="en-US" dirty="0"/>
                  <a:t> 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groupChr>
                      <m:groupChrPr>
                        <m:chr m:val="→"/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, it is assumed that: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𝑏𝑖𝑟𝑡h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d>
                      <m:dPr>
                        <m:beg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𝑝𝑜𝑝𝑢𝑙𝑎𝑡𝑖𝑜𝑛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𝑑𝑒𝑎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𝑖𝑛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d>
                      <m:dPr>
                        <m:beg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𝑝𝑜𝑝𝑢𝑙𝑎𝑡𝑖𝑜𝑛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𝑠𝑒𝑣𝑒𝑟𝑎𝑙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𝑠𝑖𝑚𝑢𝑙𝑡𝑎𝑛𝑒𝑜𝑢𝑠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𝑏𝑖𝑟𝑡h𝑠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𝑎𝑛𝑑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𝑑𝑒𝑎𝑡h𝑠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△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thus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𝑏𝑖𝑟𝑡h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𝑑𝑒𝑎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𝑖𝑛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d>
                      <m:dPr>
                        <m:beg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𝑝𝑜𝑝𝑢𝑙𝑎𝑡𝑖𝑜𝑛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1−(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are birth respectively death rates.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DDD020-BC61-8B4F-A5F2-2E24328BAF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060950"/>
              </a:xfrm>
              <a:blipFill>
                <a:blip r:embed="rId3"/>
                <a:stretch>
                  <a:fillRect l="-772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45E3C-2A30-DA47-A70A-ACE04D21D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021A0-7439-CC4A-90EA-2184C6AD5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6C6C5-0A34-3B42-BC84-686C32850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175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B0CFE-A9BF-6B42-A6D4-97E93822B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Probabilities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3BBE96-D0BE-8D48-B424-3836168CD2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state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  denotes the probability that the population size is </a:t>
                </a:r>
                <a:r>
                  <a:rPr lang="en-US" i="1" dirty="0"/>
                  <a:t>k</a:t>
                </a:r>
                <a:r>
                  <a:rPr lang="en-US" dirty="0"/>
                  <a:t> at time </a:t>
                </a:r>
                <a:r>
                  <a:rPr lang="en-US" i="1" dirty="0"/>
                  <a:t>t</a:t>
                </a:r>
                <a:r>
                  <a:rPr lang="en-US" dirty="0"/>
                  <a:t>. The state probabilities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+△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groupChr>
                      <m:groupChrPr>
                        <m:chr m:val="→"/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follow from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+△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b="0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d>
                        <m:dPr>
                          <m:ctrlPr>
                            <a:rPr lang="en-US" b="0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△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br>
                  <a:rPr lang="en-US" b="0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br>
                  <a:rPr lang="en-US" dirty="0"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△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br>
                  <a:rPr lang="en-US" dirty="0">
                    <a:ea typeface="Cambria Math" panose="02040503050406030204" pitchFamily="18" charset="0"/>
                  </a:rPr>
                </a:b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3BBE96-D0BE-8D48-B424-3836168CD2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8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3BD1C-CA8B-F84F-9EED-9CE8D3B40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30237-9FA3-EA46-9F5E-0C6B5B7C4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Tilman Wolf &amp; Mike Zink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FFA52-A70B-3444-92EB-CE728AE2F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384D882-CE18-9646-BDA9-5C62501DD542}"/>
              </a:ext>
            </a:extLst>
          </p:cNvPr>
          <p:cNvSpPr txBox="1">
            <a:spLocks/>
          </p:cNvSpPr>
          <p:nvPr/>
        </p:nvSpPr>
        <p:spPr>
          <a:xfrm>
            <a:off x="7239000" y="3048000"/>
            <a:ext cx="3352800" cy="4509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no birth nor death</a:t>
            </a:r>
          </a:p>
          <a:p>
            <a:pPr marL="0" indent="0" algn="ctr">
              <a:buFont typeface="Arial" pitchFamily="34" charset="0"/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38C3CAD-20CE-3843-B580-2E94D391CC4E}"/>
              </a:ext>
            </a:extLst>
          </p:cNvPr>
          <p:cNvSpPr txBox="1">
            <a:spLocks/>
          </p:cNvSpPr>
          <p:nvPr/>
        </p:nvSpPr>
        <p:spPr>
          <a:xfrm>
            <a:off x="7239000" y="3587688"/>
            <a:ext cx="3352800" cy="4509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one birth</a:t>
            </a:r>
          </a:p>
          <a:p>
            <a:pPr marL="0" indent="0" algn="ctr">
              <a:buFont typeface="Arial" pitchFamily="34" charset="0"/>
              <a:buNone/>
            </a:pP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955E01-5B6F-8545-B1EC-CA50E31E4BF6}"/>
              </a:ext>
            </a:extLst>
          </p:cNvPr>
          <p:cNvSpPr txBox="1">
            <a:spLocks/>
          </p:cNvSpPr>
          <p:nvPr/>
        </p:nvSpPr>
        <p:spPr>
          <a:xfrm>
            <a:off x="7239000" y="4091781"/>
            <a:ext cx="3352800" cy="4509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one death</a:t>
            </a:r>
          </a:p>
          <a:p>
            <a:pPr marL="0" indent="0" algn="ctr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7DC36A-26CC-5B46-AFEF-DAA5579EF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726" y="4648200"/>
            <a:ext cx="4495507" cy="173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01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60ADE-2772-D243-AF1B-DC38F9D36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Transient Behavior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B3A9DA-3DF8-F54B-A232-02052DF44E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265967"/>
                <a:ext cx="9144000" cy="5121275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For </a:t>
                </a:r>
                <a:r>
                  <a:rPr lang="en-US" i="1" dirty="0"/>
                  <a:t>k=0</a:t>
                </a:r>
                <a:r>
                  <a:rPr lang="en-US" dirty="0"/>
                  <a:t> a boundary condition applies: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+△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△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△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△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+△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△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△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Subtraction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, division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and taking the time limit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groupChr>
                      <m:groupChrPr>
                        <m:chr m:val="→"/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yields to differential equations which describe the transient behavior of the state probabilities: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right hand side can be interpreted as a probability flow out of respectively into state </a:t>
                </a:r>
                <a:r>
                  <a:rPr lang="en-US" i="1" dirty="0"/>
                  <a:t>k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B3A9DA-3DF8-F54B-A232-02052DF44E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65967"/>
                <a:ext cx="9144000" cy="5121275"/>
              </a:xfrm>
              <a:blipFill>
                <a:blip r:embed="rId2"/>
                <a:stretch>
                  <a:fillRect l="-1111" t="-2222" r="-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0A811-CFF4-0E42-AB99-AB0EF7E3A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1B6C6-7D2F-A14D-8A1A-CDF9F187E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F5DA1-8CBB-3F4A-89CD-4B4FEFBF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883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DE595-205B-E64B-BFF9-9A7F18991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Process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87C36A-F0AA-A044-8673-8213070F4E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Consider a pure birth process,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≥0.</m:t>
                    </m:r>
                  </m:oMath>
                </a14:m>
                <a:r>
                  <a:rPr lang="en-US" dirty="0"/>
                  <a:t> The corresponding differential equations are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/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Assume that the process starts at </a:t>
                </a:r>
                <a:r>
                  <a:rPr lang="en-US" i="1" dirty="0"/>
                  <a:t>t=0 </a:t>
                </a:r>
                <a:r>
                  <a:rPr lang="en-US" dirty="0"/>
                  <a:t>in state </a:t>
                </a:r>
                <a:r>
                  <a:rPr lang="en-US" i="1" dirty="0"/>
                  <a:t>k=0,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It follows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and by induction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Poisson process is recovered.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87C36A-F0AA-A044-8673-8213070F4E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8C2E9-C9F3-7C4D-8E62-5249525F4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CB916-6DA4-A842-9DC5-C0E6F08CA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7EB7A-5F4E-2E46-BBA4-211772037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58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E5385-0923-7741-9B8A-C4A047A5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Equilibrium 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0ECB93-9E6A-D541-BC24-3B6870893E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Assume that the process starts at </a:t>
                </a:r>
                <a:r>
                  <a:rPr lang="en-US" i="1" dirty="0"/>
                  <a:t>t=0</a:t>
                </a:r>
                <a:r>
                  <a:rPr lang="en-US" dirty="0"/>
                  <a:t> in state </a:t>
                </a:r>
                <a:r>
                  <a:rPr lang="en-US" i="1" dirty="0"/>
                  <a:t>k=0</a:t>
                </a:r>
                <a:r>
                  <a:rPr lang="en-US" dirty="0"/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The state probabilities evolve over time according to the derived differential equations.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groupChr>
                      <m:groupChrPr>
                        <m:chr m:val="→"/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and assume that the process converges to an equilibrium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groupChr>
                              <m:groupChrPr>
                                <m:chr m:val="→"/>
                                <m:pos m:val="top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/>
                            </m:groupCh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. These steady state probabilities exist, if the (continuous-time) Markov chain is</a:t>
                </a:r>
              </a:p>
              <a:p>
                <a:r>
                  <a:rPr lang="en-US" dirty="0"/>
                  <a:t>Irreducible, i.e., any state can be reached from any other state</a:t>
                </a:r>
              </a:p>
              <a:p>
                <a:r>
                  <a:rPr lang="en-US" dirty="0"/>
                  <a:t>Recurrent non-null, i.e., the mean time to reach a state again is finite</a:t>
                </a:r>
              </a:p>
              <a:p>
                <a:pPr marL="0" indent="0">
                  <a:buNone/>
                </a:pPr>
                <a:r>
                  <a:rPr lang="en-US" dirty="0"/>
                  <a:t>as opposed to the pure birth process.</a:t>
                </a:r>
              </a:p>
              <a:p>
                <a:pPr marL="0" indent="0">
                  <a:buNone/>
                </a:pPr>
                <a:r>
                  <a:rPr lang="en-US" dirty="0"/>
                  <a:t>Interpretation: The process still changes states when it is in equilibrium, however, the steady state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to find the process in state </a:t>
                </a:r>
                <a:r>
                  <a:rPr lang="en-US" i="1" dirty="0"/>
                  <a:t>k</a:t>
                </a:r>
                <a:r>
                  <a:rPr lang="en-US" dirty="0"/>
                  <a:t> does not change anymore thus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0ECB93-9E6A-D541-BC24-3B6870893E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2241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19CD6-8D0A-7149-B6FB-1E6CB3F9C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FD075-CF58-1F4D-9417-ED5DA8E06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72B2D-4263-F849-BB5B-9C04E4875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8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Process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A stochastic process </a:t>
                </a:r>
                <a:r>
                  <a:rPr lang="en-US" i="1" dirty="0"/>
                  <a:t>X(t)</a:t>
                </a:r>
                <a:r>
                  <a:rPr lang="en-US" dirty="0"/>
                  <a:t>  is a family of random variables that are indexed by time, i.e., a stochastic process is a random variable that changes over time.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Example: Number of customers </a:t>
                </a:r>
                <a:r>
                  <a:rPr lang="en-US" i="1" dirty="0"/>
                  <a:t>X(t)</a:t>
                </a:r>
                <a:r>
                  <a:rPr lang="en-US" dirty="0"/>
                  <a:t>  that are in a grocery store at a given time </a:t>
                </a:r>
                <a:r>
                  <a:rPr lang="en-US" i="1" dirty="0"/>
                  <a:t>t</a:t>
                </a:r>
                <a:r>
                  <a:rPr lang="en-US" dirty="0"/>
                  <a:t> 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Classification:</a:t>
                </a:r>
              </a:p>
              <a:p>
                <a:r>
                  <a:rPr lang="en-US" dirty="0"/>
                  <a:t>State space: discrete or continuous</a:t>
                </a:r>
              </a:p>
              <a:p>
                <a:r>
                  <a:rPr lang="en-US" dirty="0"/>
                  <a:t>Time parameter: discrete or continuous</a:t>
                </a:r>
              </a:p>
              <a:p>
                <a:r>
                  <a:rPr lang="en-US" dirty="0"/>
                  <a:t>Dependence: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b="0" dirty="0">
                    <a:ea typeface="Cambria Math" panose="02040503050406030204" pitchFamily="18" charset="0"/>
                  </a:rPr>
                </a:br>
                <a:r>
                  <a:rPr lang="en-US" b="0" dirty="0">
                    <a:ea typeface="Cambria Math" panose="02040503050406030204" pitchFamily="18" charset="0"/>
                  </a:rPr>
                  <a:t>First order dependence: </a:t>
                </a:r>
                <a:br>
                  <a:rPr lang="en-US" b="0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│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)=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)│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)=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7402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F8B1-0BA3-3C44-BD40-1FA402064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Equations (1/2)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72EC4D-9A6E-3F44-81D8-7673C2BCD8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0"/>
                <a:ext cx="8229600" cy="3078163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In equilibrium, it follows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that the probability flow, also called flux, into state </a:t>
                </a:r>
                <a:r>
                  <a:rPr lang="en-US" i="1" dirty="0"/>
                  <a:t>k</a:t>
                </a:r>
                <a:r>
                  <a:rPr lang="en-US" dirty="0"/>
                  <a:t> equals the probability flow out of state </a:t>
                </a:r>
                <a:r>
                  <a:rPr lang="en-US" i="1" dirty="0"/>
                  <a:t>k. </a:t>
                </a:r>
                <a:r>
                  <a:rPr lang="en-US" dirty="0"/>
                  <a:t>This yields the global balance equations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and the normalization condition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72EC4D-9A6E-3F44-81D8-7673C2BCD8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0"/>
                <a:ext cx="8229600" cy="3078163"/>
              </a:xfrm>
              <a:blipFill>
                <a:blip r:embed="rId2"/>
                <a:stretch>
                  <a:fillRect l="-1080" t="-823" r="-772" b="-49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CBEB9-2E17-074C-AA19-4EE70D6A1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D7873-00E5-AB43-95D6-DE03932A2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53B8C-9FC2-9647-B65F-5A8E10E2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E12876-ECF3-E84B-B1EC-9F7E423A8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03365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78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F8B1-0BA3-3C44-BD40-1FA402064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Equations (2/2)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72EC4D-9A6E-3F44-81D8-7673C2BCD8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0"/>
                <a:ext cx="8229600" cy="3429000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In equilibrium, the conservation laws apply for the flux over any closed boundary, since by iteration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so on to satisfy the global balance equation.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so-called local balance equations follow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groupChr>
                        <m:groupChrPr>
                          <m:chr m:val="⇔"/>
                          <m:pos m:val="to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And by iterative insertion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𝑤h𝑒𝑟𝑒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72EC4D-9A6E-3F44-81D8-7673C2BCD8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0"/>
                <a:ext cx="8229600" cy="3429000"/>
              </a:xfrm>
              <a:blipFill>
                <a:blip r:embed="rId2"/>
                <a:stretch>
                  <a:fillRect l="-617" t="-2583" b="-31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CBEB9-2E17-074C-AA19-4EE70D6A1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D7873-00E5-AB43-95D6-DE03932A2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53B8C-9FC2-9647-B65F-5A8E10E2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E12876-ECF3-E84B-B1EC-9F7E423A8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03365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05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D82B-56A2-0743-9A87-A6F229BF5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the Poisson Arrival Process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E29140-F5F6-F446-94C8-431DA0FBA3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Consider a short time interval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groupChr>
                      <m:groupChrPr>
                        <m:chr m:val="→"/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0. Assume: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𝑎𝑟𝑟𝑖𝑣𝑎𝑙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△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𝑡𝑤𝑜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𝑚𝑜𝑟𝑒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𝑎𝑟𝑟𝑖𝑣𝑎𝑙𝑠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△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i.e., the probability of two or more arrivals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is negligible which is justified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groupChr>
                      <m:groupChrPr>
                        <m:chr m:val="→"/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0 such that any two arrivals fall into separate intervals thus  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𝑎𝑟𝑟𝑖𝑣𝑎𝑙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△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Arrivals in one interval are independent of arrivals in previous intervals, i.e., arrivals are </a:t>
                </a:r>
                <a:r>
                  <a:rPr lang="en-US" i="1" dirty="0"/>
                  <a:t>memoryless.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E29140-F5F6-F446-94C8-431DA0FBA3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8" t="-4202" r="-1698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30B62-C1F0-284B-81BE-E1127EF62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BB17C-78EF-5E4A-AE34-2A5CB7B01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7C8A9-1896-2B42-BC36-BECC2ECF3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397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15AA-8AA4-D341-8F68-D133EAEEF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Arrival Process: Classification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7CE637-B601-6246-88D4-81A7D59D34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91440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How is the Poisson process (as described in previous slide) classified?</a:t>
                </a:r>
              </a:p>
              <a:p>
                <a:r>
                  <a:rPr lang="en-US" dirty="0"/>
                  <a:t>State space: discrete or continuous?</a:t>
                </a:r>
              </a:p>
              <a:p>
                <a:r>
                  <a:rPr lang="en-US" dirty="0"/>
                  <a:t>Time parameter: discrete or continuous?</a:t>
                </a:r>
              </a:p>
              <a:p>
                <a:r>
                  <a:rPr lang="en-US" dirty="0"/>
                  <a:t>Dependence: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△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)≤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△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△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7CE637-B601-6246-88D4-81A7D59D34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9144000" cy="4525963"/>
              </a:xfrm>
              <a:blipFill>
                <a:blip r:embed="rId2"/>
                <a:stretch>
                  <a:fillRect l="-1528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A15A1-8A9C-A14E-B1E7-F82B75AF2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44DB8-B8A2-A44E-B1A7-7E481066D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7C29E-82BB-9146-A139-0AA1F8B8F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96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15AA-8AA4-D341-8F68-D133EAEEF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Arrival Process: Continued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7CE637-B601-6246-88D4-81A7D59D34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070" y="1417638"/>
                <a:ext cx="91440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Under the above assumptions the arrivals in any time interval are independent Bernoulli trials. Hence, the sum of </a:t>
                </a:r>
                <a:r>
                  <a:rPr lang="en-US" i="1" dirty="0"/>
                  <a:t>n</a:t>
                </a:r>
                <a:r>
                  <a:rPr lang="en-US" dirty="0"/>
                  <a:t>  independent trials is a binomial random variable with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𝑎𝑟𝑟𝑖𝑣𝑎𝑙𝑠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△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△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△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 It follows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𝑎𝑟𝑟𝑖𝑣𝑎𝑙𝑠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△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b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den>
                    </m:f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7CE637-B601-6246-88D4-81A7D59D34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070" y="1417638"/>
                <a:ext cx="9144000" cy="4525963"/>
              </a:xfrm>
              <a:blipFill>
                <a:blip r:embed="rId2"/>
                <a:stretch>
                  <a:fillRect l="-1387" t="-1397" r="-1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A15A1-8A9C-A14E-B1E7-F82B75AF2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44DB8-B8A2-A44E-B1A7-7E481066D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7C29E-82BB-9146-A139-0AA1F8B8F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657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15AA-8AA4-D341-8F68-D133EAEEF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Arrival Process: Continued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7CE637-B601-6246-88D4-81A7D59D34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070" y="1417638"/>
                <a:ext cx="9144000" cy="4525963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Now, consider the case of many trials each with a small probability of success.</a:t>
                </a:r>
              </a:p>
              <a:p>
                <a:pPr marL="0" indent="0">
                  <a:buNone/>
                </a:pPr>
                <a:r>
                  <a:rPr lang="en-US" dirty="0"/>
                  <a:t>Fix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groupChr>
                      <m:groupChrPr>
                        <m:chr m:val="→"/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implying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groupChr>
                      <m:groupChrPr>
                        <m:chr m:val="→"/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 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groupChr>
                      <m:groupChrPr>
                        <m:chr m:val="→"/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groupChr>
                                <m:groupChrPr>
                                  <m:chr m:val="→"/>
                                  <m:pos m:val="top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/>
                              </m:groupCh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groupChr>
                            <m:groupChrPr>
                              <m:chr m:val="→"/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/>
                          </m:groupCh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groupChr>
                            <m:groupChrPr>
                              <m:chr m:val="→"/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/>
                          </m:groupCh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groupChr>
                            <m:groupChrPr>
                              <m:chr m:val="→"/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/>
                          </m:groupCh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such that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𝑎𝑟𝑟𝑖𝑣𝑎𝑙𝑠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7CE637-B601-6246-88D4-81A7D59D34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070" y="1417638"/>
                <a:ext cx="9144000" cy="4525963"/>
              </a:xfrm>
              <a:blipFill>
                <a:blip r:embed="rId2"/>
                <a:stretch>
                  <a:fillRect l="-832" t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A15A1-8A9C-A14E-B1E7-F82B75AF2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44DB8-B8A2-A44E-B1A7-7E481066D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7C29E-82BB-9146-A139-0AA1F8B8F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78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15AA-8AA4-D341-8F68-D133EAEEF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Arrival Process: Continued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7CE637-B601-6246-88D4-81A7D59D34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070" y="1417638"/>
                <a:ext cx="9144000" cy="4525963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:r>
                  <a:rPr lang="en-US" i="1" dirty="0"/>
                  <a:t>X</a:t>
                </a:r>
                <a:r>
                  <a:rPr lang="en-US" dirty="0"/>
                  <a:t>  denote the number of arrivals in an interval of length </a:t>
                </a:r>
                <a:r>
                  <a:rPr lang="en-US" i="1" dirty="0"/>
                  <a:t>T</a:t>
                </a:r>
                <a:r>
                  <a:rPr lang="en-US" dirty="0"/>
                  <a:t> .</a:t>
                </a:r>
              </a:p>
              <a:p>
                <a:pPr marL="0" indent="0">
                  <a:buNone/>
                </a:pPr>
                <a:r>
                  <a:rPr lang="en-US" i="1" dirty="0"/>
                  <a:t>X</a:t>
                </a:r>
                <a:r>
                  <a:rPr lang="en-US" dirty="0"/>
                  <a:t>  is a Poisson random variable with probability mass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expected value is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and the variance is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/T can be interpreted as the average rate of the arrivals.</a:t>
                </a:r>
              </a:p>
              <a:p>
                <a:pPr marL="0" indent="0">
                  <a:buNone/>
                </a:pPr>
                <a:r>
                  <a:rPr lang="en-US" dirty="0"/>
                  <a:t>Merging of two Poisson processes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results in a Poisson process with parameter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7CE637-B601-6246-88D4-81A7D59D34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070" y="1417638"/>
                <a:ext cx="9144000" cy="4525963"/>
              </a:xfrm>
              <a:blipFill>
                <a:blip r:embed="rId2"/>
                <a:stretch>
                  <a:fillRect l="-971" t="-2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A15A1-8A9C-A14E-B1E7-F82B75AF2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44DB8-B8A2-A44E-B1A7-7E481066D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7C29E-82BB-9146-A139-0AA1F8B8F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594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78666-2011-FA45-9804-6D44B6556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mass and distribution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06B629-AB2B-FA47-9D9A-1C05311411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685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Poisson random variable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06B629-AB2B-FA47-9D9A-1C05311411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685800"/>
              </a:xfrm>
              <a:blipFill>
                <a:blip r:embed="rId2"/>
                <a:stretch>
                  <a:fillRect l="-1698" t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B825D-005D-D344-8147-EA66EE82E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EB310-D2B5-B345-B8DC-04D18D1BE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Tilman Wolf &amp; Mike Zink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9B584-2195-7F49-9D94-C58CA32FA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27A705-02EA-D745-95F3-18B2CF667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85" y="2603279"/>
            <a:ext cx="4135832" cy="31117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919EB9-3AAD-924A-841D-2F49C94E37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569" y="2603279"/>
            <a:ext cx="4135831" cy="311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19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10106</TotalTime>
  <Words>2759</Words>
  <Application>Microsoft Macintosh PowerPoint</Application>
  <PresentationFormat>On-screen Show (4:3)</PresentationFormat>
  <Paragraphs>290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Cambria Math</vt:lpstr>
      <vt:lpstr>Office Theme</vt:lpstr>
      <vt:lpstr>ECE 671 – Lecture 24</vt:lpstr>
      <vt:lpstr>Overview</vt:lpstr>
      <vt:lpstr>Stochastic Process</vt:lpstr>
      <vt:lpstr>Towards the Poisson Arrival Process</vt:lpstr>
      <vt:lpstr>Poisson Arrival Process: Classification</vt:lpstr>
      <vt:lpstr>Poisson Arrival Process: Continued</vt:lpstr>
      <vt:lpstr>Poisson Arrival Process: Continued</vt:lpstr>
      <vt:lpstr>Poisson Arrival Process: Continued</vt:lpstr>
      <vt:lpstr>Poisson mass and distribution function</vt:lpstr>
      <vt:lpstr>Poisson Arrival Process</vt:lpstr>
      <vt:lpstr>Examples</vt:lpstr>
      <vt:lpstr>Again - Stochastic Process</vt:lpstr>
      <vt:lpstr>Markov Process</vt:lpstr>
      <vt:lpstr>Space Diagram</vt:lpstr>
      <vt:lpstr>Properties of Markov Chains</vt:lpstr>
      <vt:lpstr>Steady State probabilities</vt:lpstr>
      <vt:lpstr>How to Rank Webpages?</vt:lpstr>
      <vt:lpstr>Random Surfer Model</vt:lpstr>
      <vt:lpstr>Example WWW Markov Model (1/2)</vt:lpstr>
      <vt:lpstr>Example WWW Markov Model (2/2)</vt:lpstr>
      <vt:lpstr>Random Server Model Extension</vt:lpstr>
      <vt:lpstr>Transition Probabilities (1/2)</vt:lpstr>
      <vt:lpstr>Transition Probabilities (2/2)</vt:lpstr>
      <vt:lpstr>Birth-death Process (1/2) </vt:lpstr>
      <vt:lpstr>Birth-death Process (2/2) </vt:lpstr>
      <vt:lpstr>State Probabilities</vt:lpstr>
      <vt:lpstr>Transient Behavior</vt:lpstr>
      <vt:lpstr>Poisson Process</vt:lpstr>
      <vt:lpstr>Equilibrium Solution</vt:lpstr>
      <vt:lpstr>Balance Equations (1/2)</vt:lpstr>
      <vt:lpstr>Balance Equations (2/2)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671 – Lecture 1</dc:title>
  <dc:creator>wolf</dc:creator>
  <cp:lastModifiedBy>Michael Zink</cp:lastModifiedBy>
  <cp:revision>198</cp:revision>
  <cp:lastPrinted>2011-10-26T01:26:58Z</cp:lastPrinted>
  <dcterms:created xsi:type="dcterms:W3CDTF">2006-08-16T00:00:00Z</dcterms:created>
  <dcterms:modified xsi:type="dcterms:W3CDTF">2021-04-27T10:59:31Z</dcterms:modified>
</cp:coreProperties>
</file>