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66" r:id="rId3"/>
    <p:sldId id="26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276" r:id="rId28"/>
    <p:sldId id="277" r:id="rId29"/>
    <p:sldId id="278" r:id="rId30"/>
    <p:sldId id="274" r:id="rId31"/>
    <p:sldId id="275" r:id="rId3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77"/>
    <p:restoredTop sz="94742"/>
  </p:normalViewPr>
  <p:slideViewPr>
    <p:cSldViewPr>
      <p:cViewPr varScale="1">
        <p:scale>
          <a:sx n="171" d="100"/>
          <a:sy n="171" d="100"/>
        </p:scale>
        <p:origin x="163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0" d="100"/>
          <a:sy n="70" d="100"/>
        </p:scale>
        <p:origin x="-3282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5A7142C-F8E1-4D39-922F-263049922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00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EC64E53-1351-4AF3-8128-FC0A3B45FD59}" type="datetimeFigureOut">
              <a:rPr lang="en-US" smtClean="0"/>
              <a:t>4/13/21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E5809F0-C92E-4B6F-A0AE-D4F05856EE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809F0-C92E-4B6F-A0AE-D4F05856EEAC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680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1FB2D3-23AD-4551-B1FE-35FEA79DF426}" type="slidenum">
              <a:rPr lang="en-US"/>
              <a:pPr/>
              <a:t>27</a:t>
            </a:fld>
            <a:endParaRPr lang="en-US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913A29-E1A4-4370-AA53-628750C9BD33}" type="slidenum">
              <a:rPr lang="en-US"/>
              <a:pPr/>
              <a:t>28</a:t>
            </a:fld>
            <a:endParaRPr lang="en-US"/>
          </a:p>
        </p:txBody>
      </p:sp>
      <p:sp>
        <p:nvSpPr>
          <p:cNvPr id="576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5F7824-A8B6-4E98-B9D7-A4C0A98C0024}" type="slidenum">
              <a:rPr lang="en-US"/>
              <a:pPr/>
              <a:t>29</a:t>
            </a:fld>
            <a:endParaRPr lang="en-US"/>
          </a:p>
        </p:txBody>
      </p:sp>
      <p:sp>
        <p:nvSpPr>
          <p:cNvPr id="57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6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1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5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2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8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8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3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6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3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25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29000" y="6396335"/>
            <a:ext cx="222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2021 Tilman Wolf &amp; Mike Zink</a:t>
            </a:r>
          </a:p>
          <a:p>
            <a:endParaRPr lang="en-US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34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1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ECE 671 </a:t>
            </a:r>
            <a:r>
              <a:rPr lang="en-US"/>
              <a:t>– Lectures 20 and 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Network security</a:t>
            </a:r>
            <a:br>
              <a:rPr lang="en-US" dirty="0"/>
            </a:br>
            <a:r>
              <a:rPr lang="en-US" dirty="0"/>
              <a:t>Cryptographic  Principles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74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267200" y="1524000"/>
            <a:ext cx="4291013" cy="4754563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533400" y="1600200"/>
            <a:ext cx="38100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</a:rPr>
              <a:t>symmetric key crypto</a:t>
            </a:r>
          </a:p>
          <a:p>
            <a:r>
              <a:rPr lang="en-US" dirty="0"/>
              <a:t>requires sender, receiver know shared secret key</a:t>
            </a:r>
          </a:p>
          <a:p>
            <a:r>
              <a:rPr lang="en-US" dirty="0"/>
              <a:t>Q: how to agree on key in first place (particularly if never </a:t>
            </a:r>
            <a:r>
              <a:rPr lang="ja-JP" altLang="en-US" dirty="0"/>
              <a:t>“</a:t>
            </a:r>
            <a:r>
              <a:rPr lang="en-US" dirty="0"/>
              <a:t>met</a:t>
            </a:r>
            <a:r>
              <a:rPr lang="ja-JP" altLang="en-US" dirty="0"/>
              <a:t>”</a:t>
            </a:r>
            <a:r>
              <a:rPr lang="en-US" dirty="0"/>
              <a:t>)?</a:t>
            </a:r>
          </a:p>
          <a:p>
            <a:endParaRPr lang="en-US" sz="2400" dirty="0">
              <a:latin typeface="Comic Sans MS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419600" y="1524000"/>
            <a:ext cx="3938588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800" u="sng" dirty="0">
                <a:solidFill>
                  <a:srgbClr val="FF0000"/>
                </a:solidFill>
              </a:rPr>
              <a:t>public key cryptography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 dirty="0"/>
              <a:t>radically different approach [Diffie-Hellman76, RSA78]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 dirty="0"/>
              <a:t>sender, receiver do not share secret key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 dirty="0"/>
              <a:t>public encryption key  known to all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 dirty="0"/>
              <a:t>private decryption key known only to receiver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</a:pPr>
            <a:endParaRPr lang="en-US" sz="2800" dirty="0"/>
          </a:p>
        </p:txBody>
      </p:sp>
      <p:pic>
        <p:nvPicPr>
          <p:cNvPr id="10" name="Picture 6" descr="j0078625[1]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99438" y="1647825"/>
            <a:ext cx="563562" cy="17129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7024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Public Key Cryptography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74663" y="3733800"/>
            <a:ext cx="1516062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plaintext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message, m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598863" y="3736975"/>
            <a:ext cx="1457325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ciphertext</a:t>
            </a:r>
          </a:p>
        </p:txBody>
      </p:sp>
      <p:pic>
        <p:nvPicPr>
          <p:cNvPr id="9" name="Picture 5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2982913"/>
            <a:ext cx="511175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109788" y="3683000"/>
            <a:ext cx="1392237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2101850" y="3692525"/>
            <a:ext cx="14351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chemeClr val="bg1"/>
                </a:solidFill>
              </a:rPr>
              <a:t>encryption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algorithm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5330825" y="3695700"/>
            <a:ext cx="1377950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307013" y="3719513"/>
            <a:ext cx="1527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chemeClr val="bg1"/>
                </a:solidFill>
              </a:rPr>
              <a:t>decryption 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algorithm</a:t>
            </a: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flipV="1">
            <a:off x="3530600" y="4090988"/>
            <a:ext cx="1809750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6473825" y="1598613"/>
            <a:ext cx="1762125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/>
              <a:t>Bob</a:t>
            </a:r>
            <a:r>
              <a:rPr lang="ja-JP" altLang="en-US" sz="1800"/>
              <a:t>’</a:t>
            </a:r>
            <a:r>
              <a:rPr lang="en-US" sz="1800"/>
              <a:t>s </a:t>
            </a:r>
            <a:r>
              <a:rPr lang="en-US" sz="1800" u="sng"/>
              <a:t>public</a:t>
            </a:r>
            <a:r>
              <a:rPr lang="en-US" sz="1800"/>
              <a:t> </a:t>
            </a:r>
          </a:p>
          <a:p>
            <a:r>
              <a:rPr lang="en-US" sz="1800"/>
              <a:t>key </a:t>
            </a:r>
          </a:p>
        </p:txBody>
      </p:sp>
      <p:pic>
        <p:nvPicPr>
          <p:cNvPr id="16" name="Picture 12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3000375"/>
            <a:ext cx="6651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1365250" y="4121150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4"/>
          <p:cNvSpPr>
            <a:spLocks noChangeShapeType="1"/>
          </p:cNvSpPr>
          <p:nvPr/>
        </p:nvSpPr>
        <p:spPr bwMode="auto">
          <a:xfrm>
            <a:off x="6750050" y="4076700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" name="Picture 1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516563" y="1741488"/>
            <a:ext cx="4587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6808788" y="3732213"/>
            <a:ext cx="12525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plaintext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message</a:t>
            </a:r>
          </a:p>
        </p:txBody>
      </p:sp>
      <p:grpSp>
        <p:nvGrpSpPr>
          <p:cNvPr id="21" name="Group 17"/>
          <p:cNvGrpSpPr>
            <a:grpSpLocks/>
          </p:cNvGrpSpPr>
          <p:nvPr/>
        </p:nvGrpSpPr>
        <p:grpSpPr bwMode="auto">
          <a:xfrm>
            <a:off x="3954463" y="4064000"/>
            <a:ext cx="876300" cy="615950"/>
            <a:chOff x="2351" y="2077"/>
            <a:chExt cx="552" cy="388"/>
          </a:xfrm>
        </p:grpSpPr>
        <p:sp>
          <p:nvSpPr>
            <p:cNvPr id="22" name="Text Box 18"/>
            <p:cNvSpPr txBox="1">
              <a:spLocks noChangeArrowheads="1"/>
            </p:cNvSpPr>
            <p:nvPr/>
          </p:nvSpPr>
          <p:spPr bwMode="auto">
            <a:xfrm>
              <a:off x="2351" y="2132"/>
              <a:ext cx="5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K  (m)</a:t>
              </a:r>
            </a:p>
          </p:txBody>
        </p:sp>
        <p:sp>
          <p:nvSpPr>
            <p:cNvPr id="23" name="Text Box 19"/>
            <p:cNvSpPr txBox="1">
              <a:spLocks noChangeArrowheads="1"/>
            </p:cNvSpPr>
            <p:nvPr/>
          </p:nvSpPr>
          <p:spPr bwMode="auto">
            <a:xfrm>
              <a:off x="2466" y="2253"/>
              <a:ext cx="19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2475" y="2077"/>
              <a:ext cx="1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+</a:t>
              </a:r>
            </a:p>
          </p:txBody>
        </p:sp>
      </p:grp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6018213" y="1658938"/>
            <a:ext cx="415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K 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6162675" y="1838325"/>
            <a:ext cx="312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6176963" y="1558925"/>
            <a:ext cx="282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6470650" y="2276475"/>
            <a:ext cx="1762125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/>
              <a:t>Bob</a:t>
            </a:r>
            <a:r>
              <a:rPr lang="ja-JP" altLang="en-US" sz="1800"/>
              <a:t>’</a:t>
            </a:r>
            <a:r>
              <a:rPr lang="en-US" sz="1800"/>
              <a:t>s </a:t>
            </a:r>
            <a:r>
              <a:rPr lang="en-US" sz="1800" u="sng"/>
              <a:t>private</a:t>
            </a:r>
          </a:p>
          <a:p>
            <a:r>
              <a:rPr lang="en-US" sz="1800"/>
              <a:t>key </a:t>
            </a:r>
          </a:p>
        </p:txBody>
      </p:sp>
      <p:pic>
        <p:nvPicPr>
          <p:cNvPr id="29" name="Picture 2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513388" y="2414588"/>
            <a:ext cx="542925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6027738" y="2349500"/>
            <a:ext cx="415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K </a:t>
            </a: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235700" y="2541588"/>
            <a:ext cx="312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6256338" y="2262188"/>
            <a:ext cx="268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solidFill>
                  <a:srgbClr val="FF0000"/>
                </a:solidFill>
              </a:rPr>
              <a:t>-</a:t>
            </a:r>
          </a:p>
        </p:txBody>
      </p:sp>
      <p:grpSp>
        <p:nvGrpSpPr>
          <p:cNvPr id="33" name="Group 29"/>
          <p:cNvGrpSpPr>
            <a:grpSpLocks/>
          </p:cNvGrpSpPr>
          <p:nvPr/>
        </p:nvGrpSpPr>
        <p:grpSpPr bwMode="auto">
          <a:xfrm>
            <a:off x="6840538" y="4260850"/>
            <a:ext cx="1885950" cy="635000"/>
            <a:chOff x="2413" y="3394"/>
            <a:chExt cx="1188" cy="400"/>
          </a:xfrm>
        </p:grpSpPr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2413" y="3434"/>
              <a:ext cx="11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m = K  </a:t>
              </a:r>
              <a:r>
                <a:rPr lang="en-US" sz="2400">
                  <a:solidFill>
                    <a:srgbClr val="FF0000"/>
                  </a:solidFill>
                </a:rPr>
                <a:t>(</a:t>
              </a:r>
              <a:r>
                <a:rPr lang="en-US">
                  <a:solidFill>
                    <a:srgbClr val="FF0000"/>
                  </a:solidFill>
                </a:rPr>
                <a:t>K  (m)</a:t>
              </a:r>
              <a:r>
                <a:rPr lang="en-US" sz="2400">
                  <a:solidFill>
                    <a:srgbClr val="FF0000"/>
                  </a:solidFill>
                </a:rPr>
                <a:t>)</a:t>
              </a:r>
            </a:p>
          </p:txBody>
        </p:sp>
        <p:sp>
          <p:nvSpPr>
            <p:cNvPr id="35" name="Text Box 31"/>
            <p:cNvSpPr txBox="1">
              <a:spLocks noChangeArrowheads="1"/>
            </p:cNvSpPr>
            <p:nvPr/>
          </p:nvSpPr>
          <p:spPr bwMode="auto">
            <a:xfrm>
              <a:off x="3093" y="3582"/>
              <a:ext cx="19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36" name="Text Box 32"/>
            <p:cNvSpPr txBox="1">
              <a:spLocks noChangeArrowheads="1"/>
            </p:cNvSpPr>
            <p:nvPr/>
          </p:nvSpPr>
          <p:spPr bwMode="auto">
            <a:xfrm>
              <a:off x="3099" y="3400"/>
              <a:ext cx="1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37" name="Text Box 33"/>
            <p:cNvSpPr txBox="1">
              <a:spLocks noChangeArrowheads="1"/>
            </p:cNvSpPr>
            <p:nvPr/>
          </p:nvSpPr>
          <p:spPr bwMode="auto">
            <a:xfrm>
              <a:off x="2832" y="3570"/>
              <a:ext cx="19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38" name="Text Box 34"/>
            <p:cNvSpPr txBox="1">
              <a:spLocks noChangeArrowheads="1"/>
            </p:cNvSpPr>
            <p:nvPr/>
          </p:nvSpPr>
          <p:spPr bwMode="auto">
            <a:xfrm>
              <a:off x="2851" y="3394"/>
              <a:ext cx="1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-</a:t>
              </a:r>
            </a:p>
          </p:txBody>
        </p:sp>
      </p:grpSp>
      <p:sp>
        <p:nvSpPr>
          <p:cNvPr id="39" name="Freeform 35"/>
          <p:cNvSpPr>
            <a:spLocks/>
          </p:cNvSpPr>
          <p:nvPr/>
        </p:nvSpPr>
        <p:spPr bwMode="auto">
          <a:xfrm>
            <a:off x="3001963" y="1874838"/>
            <a:ext cx="2393950" cy="1754187"/>
          </a:xfrm>
          <a:custGeom>
            <a:avLst/>
            <a:gdLst>
              <a:gd name="T0" fmla="*/ 2147483647 w 1508"/>
              <a:gd name="T1" fmla="*/ 0 h 1105"/>
              <a:gd name="T2" fmla="*/ 0 w 1508"/>
              <a:gd name="T3" fmla="*/ 0 h 1105"/>
              <a:gd name="T4" fmla="*/ 2147483647 w 1508"/>
              <a:gd name="T5" fmla="*/ 2147483647 h 1105"/>
              <a:gd name="T6" fmla="*/ 0 60000 65536"/>
              <a:gd name="T7" fmla="*/ 0 60000 65536"/>
              <a:gd name="T8" fmla="*/ 0 60000 65536"/>
              <a:gd name="T9" fmla="*/ 0 w 1508"/>
              <a:gd name="T10" fmla="*/ 0 h 1105"/>
              <a:gd name="T11" fmla="*/ 1508 w 1508"/>
              <a:gd name="T12" fmla="*/ 1105 h 11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8" h="1105">
                <a:moveTo>
                  <a:pt x="1508" y="0"/>
                </a:moveTo>
                <a:lnTo>
                  <a:pt x="0" y="0"/>
                </a:lnTo>
                <a:lnTo>
                  <a:pt x="5" y="1105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36"/>
          <p:cNvSpPr>
            <a:spLocks/>
          </p:cNvSpPr>
          <p:nvPr/>
        </p:nvSpPr>
        <p:spPr bwMode="auto">
          <a:xfrm>
            <a:off x="5446713" y="2547938"/>
            <a:ext cx="330200" cy="1074737"/>
          </a:xfrm>
          <a:custGeom>
            <a:avLst/>
            <a:gdLst>
              <a:gd name="T0" fmla="*/ 2147483647 w 184"/>
              <a:gd name="T1" fmla="*/ 0 h 1113"/>
              <a:gd name="T2" fmla="*/ 0 w 184"/>
              <a:gd name="T3" fmla="*/ 2147483647 h 1113"/>
              <a:gd name="T4" fmla="*/ 2147483647 w 184"/>
              <a:gd name="T5" fmla="*/ 2147483647 h 1113"/>
              <a:gd name="T6" fmla="*/ 0 60000 65536"/>
              <a:gd name="T7" fmla="*/ 0 60000 65536"/>
              <a:gd name="T8" fmla="*/ 0 60000 65536"/>
              <a:gd name="T9" fmla="*/ 0 w 184"/>
              <a:gd name="T10" fmla="*/ 0 h 1113"/>
              <a:gd name="T11" fmla="*/ 184 w 184"/>
              <a:gd name="T12" fmla="*/ 1113 h 11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4" h="1113">
                <a:moveTo>
                  <a:pt x="184" y="0"/>
                </a:moveTo>
                <a:lnTo>
                  <a:pt x="0" y="8"/>
                </a:lnTo>
                <a:lnTo>
                  <a:pt x="5" y="1113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7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PKE Algorithm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2095500" y="2341563"/>
            <a:ext cx="5619750" cy="62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en-US">
                <a:latin typeface="Comic Sans MS" charset="0"/>
              </a:rPr>
              <a:t>need K  ( ) and K  ( ) such that</a:t>
            </a: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3214688" y="2565400"/>
            <a:ext cx="37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/>
              <a:t>B</a:t>
            </a:r>
            <a:endParaRPr lang="en-US" sz="2400">
              <a:latin typeface="Times New Roman" charset="0"/>
            </a:endParaRP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4816475" y="2603500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/>
              <a:t>B</a:t>
            </a:r>
            <a:endParaRPr lang="en-US" sz="2400">
              <a:latin typeface="Times New Roman" charset="0"/>
            </a:endParaRP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3529013" y="2001838"/>
            <a:ext cx="3365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4800">
                <a:latin typeface="Times New Roman" charset="0"/>
              </a:rPr>
              <a:t>.</a:t>
            </a:r>
            <a:endParaRPr lang="en-US" sz="2400">
              <a:latin typeface="Times New Roman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5113338" y="2039938"/>
            <a:ext cx="3365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4800">
                <a:latin typeface="Times New Roman" charset="0"/>
              </a:rPr>
              <a:t>.</a:t>
            </a:r>
            <a:endParaRPr lang="en-US" sz="2400">
              <a:latin typeface="Times New Roman" charset="0"/>
            </a:endParaRP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531813" y="1535113"/>
            <a:ext cx="2543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/>
              <a:t>Requirements:</a:t>
            </a:r>
            <a:endParaRPr lang="en-US" sz="2400">
              <a:latin typeface="Times New Roman" charset="0"/>
            </a:endParaRPr>
          </a:p>
        </p:txBody>
      </p:sp>
      <p:sp>
        <p:nvSpPr>
          <p:cNvPr id="41" name="Oval 13"/>
          <p:cNvSpPr>
            <a:spLocks noChangeArrowheads="1"/>
          </p:cNvSpPr>
          <p:nvPr/>
        </p:nvSpPr>
        <p:spPr bwMode="auto">
          <a:xfrm>
            <a:off x="1490663" y="2308225"/>
            <a:ext cx="552450" cy="5175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99"/>
              </a:solidFill>
            </a:endParaRPr>
          </a:p>
        </p:txBody>
      </p:sp>
      <p:sp>
        <p:nvSpPr>
          <p:cNvPr id="42" name="Text Box 14"/>
          <p:cNvSpPr txBox="1">
            <a:spLocks noChangeArrowheads="1"/>
          </p:cNvSpPr>
          <p:nvPr/>
        </p:nvSpPr>
        <p:spPr bwMode="auto">
          <a:xfrm>
            <a:off x="1587500" y="230822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>
                <a:solidFill>
                  <a:srgbClr val="000099"/>
                </a:solidFill>
                <a:latin typeface="Times New Roman" charset="0"/>
              </a:rPr>
              <a:t>1</a:t>
            </a:r>
            <a:endParaRPr lang="en-US" sz="2400">
              <a:solidFill>
                <a:srgbClr val="000099"/>
              </a:solidFill>
              <a:latin typeface="Times New Roman" charset="0"/>
            </a:endParaRPr>
          </a:p>
        </p:txBody>
      </p:sp>
      <p:grpSp>
        <p:nvGrpSpPr>
          <p:cNvPr id="43" name="Group 15"/>
          <p:cNvGrpSpPr>
            <a:grpSpLocks/>
          </p:cNvGrpSpPr>
          <p:nvPr/>
        </p:nvGrpSpPr>
        <p:grpSpPr bwMode="auto">
          <a:xfrm>
            <a:off x="1524000" y="3810000"/>
            <a:ext cx="552450" cy="533400"/>
            <a:chOff x="489" y="1776"/>
            <a:chExt cx="348" cy="336"/>
          </a:xfrm>
        </p:grpSpPr>
        <p:sp>
          <p:nvSpPr>
            <p:cNvPr id="44" name="Oval 16"/>
            <p:cNvSpPr>
              <a:spLocks noChangeArrowheads="1"/>
            </p:cNvSpPr>
            <p:nvPr/>
          </p:nvSpPr>
          <p:spPr bwMode="auto">
            <a:xfrm>
              <a:off x="489" y="1786"/>
              <a:ext cx="348" cy="32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99"/>
                </a:solidFill>
              </a:endParaRPr>
            </a:p>
          </p:txBody>
        </p:sp>
        <p:sp>
          <p:nvSpPr>
            <p:cNvPr id="45" name="Text Box 17"/>
            <p:cNvSpPr txBox="1">
              <a:spLocks noChangeArrowheads="1"/>
            </p:cNvSpPr>
            <p:nvPr/>
          </p:nvSpPr>
          <p:spPr bwMode="auto">
            <a:xfrm>
              <a:off x="553" y="1776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>
                  <a:solidFill>
                    <a:srgbClr val="000099"/>
                  </a:solidFill>
                  <a:latin typeface="Times New Roman" charset="0"/>
                </a:rPr>
                <a:t>2</a:t>
              </a:r>
              <a:endParaRPr lang="en-US" sz="2400">
                <a:solidFill>
                  <a:srgbClr val="000099"/>
                </a:solidFill>
                <a:latin typeface="Times New Roman" charset="0"/>
              </a:endParaRPr>
            </a:p>
          </p:txBody>
        </p:sp>
      </p:grpSp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914400" y="5638800"/>
            <a:ext cx="67421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>
                <a:solidFill>
                  <a:srgbClr val="FF0000"/>
                </a:solidFill>
              </a:rPr>
              <a:t>RSA:</a:t>
            </a:r>
            <a:r>
              <a:rPr lang="en-US" sz="2800"/>
              <a:t> Rivest, Shamir, Adelson algorithm</a:t>
            </a:r>
            <a:endParaRPr lang="en-US" sz="2400">
              <a:latin typeface="Times New Roman" charset="0"/>
            </a:endParaRPr>
          </a:p>
        </p:txBody>
      </p:sp>
      <p:sp>
        <p:nvSpPr>
          <p:cNvPr id="47" name="Text Box 19"/>
          <p:cNvSpPr txBox="1">
            <a:spLocks noChangeArrowheads="1"/>
          </p:cNvSpPr>
          <p:nvPr/>
        </p:nvSpPr>
        <p:spPr bwMode="auto">
          <a:xfrm>
            <a:off x="3230563" y="219075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/>
              <a:t>+</a:t>
            </a:r>
            <a:endParaRPr lang="en-US" sz="2400">
              <a:latin typeface="Times New Roman" charset="0"/>
            </a:endParaRPr>
          </a:p>
        </p:txBody>
      </p:sp>
      <p:sp>
        <p:nvSpPr>
          <p:cNvPr id="48" name="Text Box 20"/>
          <p:cNvSpPr txBox="1">
            <a:spLocks noChangeArrowheads="1"/>
          </p:cNvSpPr>
          <p:nvPr/>
        </p:nvSpPr>
        <p:spPr bwMode="auto">
          <a:xfrm>
            <a:off x="4826000" y="2230438"/>
            <a:ext cx="31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/>
              <a:t>-</a:t>
            </a:r>
            <a:endParaRPr lang="en-US" sz="2400">
              <a:latin typeface="Times New Roman" charset="0"/>
            </a:endParaRPr>
          </a:p>
        </p:txBody>
      </p:sp>
      <p:grpSp>
        <p:nvGrpSpPr>
          <p:cNvPr id="49" name="Group 21"/>
          <p:cNvGrpSpPr>
            <a:grpSpLocks/>
          </p:cNvGrpSpPr>
          <p:nvPr/>
        </p:nvGrpSpPr>
        <p:grpSpPr bwMode="auto">
          <a:xfrm>
            <a:off x="3238500" y="2763838"/>
            <a:ext cx="2830513" cy="942975"/>
            <a:chOff x="1340" y="1706"/>
            <a:chExt cx="1783" cy="594"/>
          </a:xfrm>
        </p:grpSpPr>
        <p:grpSp>
          <p:nvGrpSpPr>
            <p:cNvPr id="50" name="Group 22"/>
            <p:cNvGrpSpPr>
              <a:grpSpLocks/>
            </p:cNvGrpSpPr>
            <p:nvPr/>
          </p:nvGrpSpPr>
          <p:grpSpPr bwMode="auto">
            <a:xfrm>
              <a:off x="1340" y="1841"/>
              <a:ext cx="1783" cy="459"/>
              <a:chOff x="1711" y="1463"/>
              <a:chExt cx="1783" cy="459"/>
            </a:xfrm>
          </p:grpSpPr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1711" y="1463"/>
                <a:ext cx="17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>
                    <a:solidFill>
                      <a:srgbClr val="FF0000"/>
                    </a:solidFill>
                  </a:rPr>
                  <a:t>K  (K  (m))  =  m</a:t>
                </a:r>
                <a:r>
                  <a:rPr lang="en-US" sz="2800"/>
                  <a:t> </a:t>
                </a:r>
              </a:p>
            </p:txBody>
          </p:sp>
          <p:sp>
            <p:nvSpPr>
              <p:cNvPr id="54" name="Text Box 24"/>
              <p:cNvSpPr txBox="1">
                <a:spLocks noChangeArrowheads="1"/>
              </p:cNvSpPr>
              <p:nvPr/>
            </p:nvSpPr>
            <p:spPr bwMode="auto">
              <a:xfrm>
                <a:off x="2182" y="1634"/>
                <a:ext cx="23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solidFill>
                      <a:srgbClr val="FF0000"/>
                    </a:solidFill>
                  </a:rPr>
                  <a:t>B</a:t>
                </a:r>
                <a:endParaRPr lang="en-US" sz="2800"/>
              </a:p>
            </p:txBody>
          </p:sp>
          <p:sp>
            <p:nvSpPr>
              <p:cNvPr id="55" name="Text Box 25"/>
              <p:cNvSpPr txBox="1">
                <a:spLocks noChangeArrowheads="1"/>
              </p:cNvSpPr>
              <p:nvPr/>
            </p:nvSpPr>
            <p:spPr bwMode="auto">
              <a:xfrm>
                <a:off x="1864" y="1620"/>
                <a:ext cx="23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solidFill>
                      <a:srgbClr val="FF0000"/>
                    </a:solidFill>
                  </a:rPr>
                  <a:t>B</a:t>
                </a:r>
                <a:endParaRPr lang="en-US" sz="2800"/>
              </a:p>
            </p:txBody>
          </p:sp>
        </p:grpSp>
        <p:sp>
          <p:nvSpPr>
            <p:cNvPr id="51" name="Text Box 26"/>
            <p:cNvSpPr txBox="1">
              <a:spLocks noChangeArrowheads="1"/>
            </p:cNvSpPr>
            <p:nvPr/>
          </p:nvSpPr>
          <p:spPr bwMode="auto">
            <a:xfrm>
              <a:off x="1497" y="1706"/>
              <a:ext cx="1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-</a:t>
              </a:r>
              <a:endParaRPr lang="en-US" sz="240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52" name="Text Box 27"/>
            <p:cNvSpPr txBox="1">
              <a:spLocks noChangeArrowheads="1"/>
            </p:cNvSpPr>
            <p:nvPr/>
          </p:nvSpPr>
          <p:spPr bwMode="auto">
            <a:xfrm>
              <a:off x="1853" y="1722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+</a:t>
              </a:r>
              <a:endParaRPr lang="en-US" sz="2400">
                <a:solidFill>
                  <a:srgbClr val="FF0000"/>
                </a:solidFill>
                <a:latin typeface="Times New Roman" charset="0"/>
              </a:endParaRPr>
            </a:p>
          </p:txBody>
        </p:sp>
      </p:grp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2074862" y="3848660"/>
            <a:ext cx="5468938" cy="179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9pPr>
          </a:lstStyle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800" dirty="0"/>
              <a:t>given public key K  , it should be impossible to compute private key K  </a:t>
            </a:r>
          </a:p>
        </p:txBody>
      </p:sp>
      <p:sp>
        <p:nvSpPr>
          <p:cNvPr id="73" name="Text Box 10"/>
          <p:cNvSpPr txBox="1">
            <a:spLocks noChangeArrowheads="1"/>
          </p:cNvSpPr>
          <p:nvPr/>
        </p:nvSpPr>
        <p:spPr bwMode="auto">
          <a:xfrm>
            <a:off x="4953000" y="4045510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2400"/>
              <a:t>B</a:t>
            </a:r>
            <a:endParaRPr lang="en-US" sz="2400">
              <a:latin typeface="Times New Roman" charset="0"/>
            </a:endParaRPr>
          </a:p>
        </p:txBody>
      </p:sp>
      <p:sp>
        <p:nvSpPr>
          <p:cNvPr id="74" name="Text Box 28"/>
          <p:cNvSpPr txBox="1">
            <a:spLocks noChangeArrowheads="1"/>
          </p:cNvSpPr>
          <p:nvPr/>
        </p:nvSpPr>
        <p:spPr bwMode="auto">
          <a:xfrm>
            <a:off x="5027612" y="369943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2400"/>
              <a:t>+</a:t>
            </a:r>
            <a:endParaRPr lang="en-US" sz="2400">
              <a:latin typeface="Times New Roman" charset="0"/>
            </a:endParaRPr>
          </a:p>
        </p:txBody>
      </p:sp>
      <p:sp>
        <p:nvSpPr>
          <p:cNvPr id="75" name="Text Box 5"/>
          <p:cNvSpPr txBox="1">
            <a:spLocks noChangeArrowheads="1"/>
          </p:cNvSpPr>
          <p:nvPr/>
        </p:nvSpPr>
        <p:spPr bwMode="auto">
          <a:xfrm>
            <a:off x="3327306" y="4943289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2400"/>
              <a:t>B</a:t>
            </a:r>
            <a:endParaRPr lang="en-US" sz="2400">
              <a:latin typeface="Times New Roman" charset="0"/>
            </a:endParaRPr>
          </a:p>
        </p:txBody>
      </p:sp>
      <p:sp>
        <p:nvSpPr>
          <p:cNvPr id="76" name="Text Box 20"/>
          <p:cNvSpPr txBox="1">
            <a:spLocks noChangeArrowheads="1"/>
          </p:cNvSpPr>
          <p:nvPr/>
        </p:nvSpPr>
        <p:spPr bwMode="auto">
          <a:xfrm>
            <a:off x="3336831" y="4570227"/>
            <a:ext cx="31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2400"/>
              <a:t>-</a:t>
            </a:r>
            <a:endParaRPr lang="en-US" sz="2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685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Detour: Modular Arithmetic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600200"/>
            <a:ext cx="79248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90000"/>
              </a:lnSpc>
            </a:pPr>
            <a:r>
              <a:rPr lang="en-US" dirty="0"/>
              <a:t>x mod n = remainder of x when divide by n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Facts:</a:t>
            </a:r>
          </a:p>
          <a:p>
            <a:pPr marL="914400" lvl="1" indent="-457200"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[(a mod n) + (b mod n)] mod n = (</a:t>
            </a:r>
            <a:r>
              <a:rPr lang="en-US" sz="2800" dirty="0" err="1"/>
              <a:t>a+b</a:t>
            </a:r>
            <a:r>
              <a:rPr lang="en-US" sz="2800" dirty="0"/>
              <a:t>) mod n</a:t>
            </a:r>
          </a:p>
          <a:p>
            <a:pPr marL="914400" lvl="1" indent="-457200"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[(a mod n) - (b mod n)] mod n = (a-b) mod n</a:t>
            </a:r>
          </a:p>
          <a:p>
            <a:pPr marL="914400" lvl="1" indent="-457200"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[(a mod n) * (b mod n)] mod n = (a*b) mod n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Thus</a:t>
            </a:r>
          </a:p>
          <a:p>
            <a:pPr marL="533400" indent="-533400">
              <a:lnSpc>
                <a:spcPct val="90000"/>
              </a:lnSpc>
              <a:buFont typeface="Wingdings" charset="0"/>
              <a:buNone/>
            </a:pPr>
            <a:r>
              <a:rPr lang="en-US" dirty="0"/>
              <a:t>      (a mod n)</a:t>
            </a:r>
            <a:r>
              <a:rPr lang="en-US" baseline="30000" dirty="0"/>
              <a:t>d</a:t>
            </a:r>
            <a:r>
              <a:rPr lang="en-US" dirty="0"/>
              <a:t> mod n = a</a:t>
            </a:r>
            <a:r>
              <a:rPr lang="en-US" baseline="30000" dirty="0"/>
              <a:t>d</a:t>
            </a:r>
            <a:r>
              <a:rPr lang="en-US" dirty="0"/>
              <a:t> mod n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Example: x=14, n=10, d=2:</a:t>
            </a:r>
            <a:br>
              <a:rPr lang="en-US" dirty="0"/>
            </a:br>
            <a:r>
              <a:rPr lang="en-US" dirty="0"/>
              <a:t>(x mod n)</a:t>
            </a:r>
            <a:r>
              <a:rPr lang="en-US" baseline="30000" dirty="0"/>
              <a:t>d</a:t>
            </a:r>
            <a:r>
              <a:rPr lang="en-US" dirty="0"/>
              <a:t> mod n = 4</a:t>
            </a:r>
            <a:r>
              <a:rPr lang="en-US" baseline="30000" dirty="0"/>
              <a:t>2</a:t>
            </a:r>
            <a:r>
              <a:rPr lang="en-US" dirty="0"/>
              <a:t> mod 10 = 6</a:t>
            </a:r>
            <a:br>
              <a:rPr lang="en-US" dirty="0"/>
            </a:br>
            <a:r>
              <a:rPr lang="en-US" dirty="0" err="1"/>
              <a:t>x</a:t>
            </a:r>
            <a:r>
              <a:rPr lang="en-US" baseline="30000" dirty="0" err="1"/>
              <a:t>d</a:t>
            </a:r>
            <a:r>
              <a:rPr lang="en-US" dirty="0"/>
              <a:t> = 14</a:t>
            </a:r>
            <a:r>
              <a:rPr lang="en-US" baseline="30000" dirty="0"/>
              <a:t>2</a:t>
            </a:r>
            <a:r>
              <a:rPr lang="en-US" dirty="0"/>
              <a:t> = 196   </a:t>
            </a:r>
            <a:r>
              <a:rPr lang="en-US" dirty="0" err="1"/>
              <a:t>x</a:t>
            </a:r>
            <a:r>
              <a:rPr lang="en-US" baseline="30000" dirty="0" err="1"/>
              <a:t>d</a:t>
            </a:r>
            <a:r>
              <a:rPr lang="en-US" dirty="0"/>
              <a:t> mod 10  = 6 </a:t>
            </a:r>
          </a:p>
        </p:txBody>
      </p:sp>
    </p:spTree>
    <p:extLst>
      <p:ext uri="{BB962C8B-B14F-4D97-AF65-F5344CB8AC3E}">
        <p14:creationId xmlns:p14="http://schemas.microsoft.com/office/powerpoint/2010/main" val="972978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RSA: Getting Ready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600200"/>
            <a:ext cx="77724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90000"/>
              </a:lnSpc>
            </a:pPr>
            <a:r>
              <a:rPr lang="en-US" dirty="0"/>
              <a:t>A message is a bit pattern.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A bit pattern can be uniquely represented by an integer number. 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Thus encrypting a message is equivalent to encrypting a number.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u="sng" dirty="0"/>
              <a:t>Example: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m= 10010001 . This message is uniquely represented by the decimal number 145. 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To encrypt m, we encrypt the corresponding number, which gives a new number (the </a:t>
            </a:r>
            <a:r>
              <a:rPr lang="en-US" dirty="0" err="1"/>
              <a:t>ciphertext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36983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RSA: Creating Private/Public Key Pair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58813" y="1476375"/>
            <a:ext cx="6147837" cy="961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000099"/>
                </a:solidFill>
              </a:rPr>
              <a:t>1.</a:t>
            </a:r>
            <a:r>
              <a:rPr lang="en-US" sz="2400" dirty="0"/>
              <a:t> </a:t>
            </a:r>
            <a:r>
              <a:rPr lang="en-US" sz="2800" dirty="0">
                <a:latin typeface="+mn-lt"/>
                <a:ea typeface="+mn-ea"/>
              </a:rPr>
              <a:t>Choose two large prime numbers p, q.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latin typeface="+mn-lt"/>
                <a:ea typeface="+mn-ea"/>
              </a:rPr>
              <a:t>   (e.g., 1024 bits each)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11188" y="2462213"/>
            <a:ext cx="50541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000099"/>
                </a:solidFill>
              </a:rPr>
              <a:t>2.</a:t>
            </a:r>
            <a:r>
              <a:rPr lang="en-US" sz="2400" dirty="0"/>
              <a:t> </a:t>
            </a:r>
            <a:r>
              <a:rPr lang="en-US" sz="2800" dirty="0">
                <a:latin typeface="+mn-lt"/>
                <a:ea typeface="+mn-ea"/>
              </a:rPr>
              <a:t>Compute </a:t>
            </a:r>
            <a:r>
              <a:rPr lang="en-US" sz="2800" i="1" dirty="0">
                <a:solidFill>
                  <a:srgbClr val="FF0000"/>
                </a:solidFill>
                <a:latin typeface="+mn-lt"/>
                <a:ea typeface="+mn-ea"/>
              </a:rPr>
              <a:t>n</a:t>
            </a:r>
            <a:r>
              <a:rPr lang="en-US" sz="2800" i="1" dirty="0">
                <a:latin typeface="+mn-lt"/>
                <a:ea typeface="+mn-ea"/>
              </a:rPr>
              <a:t> = </a:t>
            </a:r>
            <a:r>
              <a:rPr lang="en-US" sz="2800" i="1" dirty="0" err="1">
                <a:latin typeface="+mn-lt"/>
                <a:ea typeface="+mn-ea"/>
              </a:rPr>
              <a:t>pq</a:t>
            </a:r>
            <a:r>
              <a:rPr lang="en-US" sz="2800" i="1" dirty="0">
                <a:latin typeface="+mn-lt"/>
                <a:ea typeface="+mn-ea"/>
              </a:rPr>
              <a:t>,  z = (p-1)(q-1)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09600" y="3132138"/>
            <a:ext cx="764088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000099"/>
                </a:solidFill>
              </a:rPr>
              <a:t>3.</a:t>
            </a:r>
            <a:r>
              <a:rPr lang="en-US" sz="2400" dirty="0"/>
              <a:t> </a:t>
            </a:r>
            <a:r>
              <a:rPr lang="en-US" sz="2800" dirty="0">
                <a:latin typeface="+mn-lt"/>
                <a:ea typeface="+mn-ea"/>
              </a:rPr>
              <a:t>Choose </a:t>
            </a:r>
            <a:r>
              <a:rPr lang="en-US" sz="2800" i="1" dirty="0">
                <a:solidFill>
                  <a:srgbClr val="FF0000"/>
                </a:solidFill>
                <a:latin typeface="+mn-lt"/>
                <a:ea typeface="+mn-ea"/>
              </a:rPr>
              <a:t>e</a:t>
            </a:r>
            <a:r>
              <a:rPr lang="en-US" sz="2800" dirty="0">
                <a:latin typeface="+mn-lt"/>
                <a:ea typeface="+mn-ea"/>
              </a:rPr>
              <a:t> (with </a:t>
            </a:r>
            <a:r>
              <a:rPr lang="en-US" sz="2800" i="1" dirty="0">
                <a:latin typeface="+mn-lt"/>
                <a:ea typeface="+mn-ea"/>
              </a:rPr>
              <a:t>e&lt;n</a:t>
            </a:r>
            <a:r>
              <a:rPr lang="en-US" sz="2800" dirty="0">
                <a:latin typeface="+mn-lt"/>
                <a:ea typeface="+mn-ea"/>
              </a:rPr>
              <a:t>) that has no common factors</a:t>
            </a:r>
          </a:p>
          <a:p>
            <a:r>
              <a:rPr lang="en-US" sz="2800" dirty="0">
                <a:latin typeface="+mn-lt"/>
                <a:ea typeface="+mn-ea"/>
              </a:rPr>
              <a:t>    with </a:t>
            </a:r>
            <a:r>
              <a:rPr lang="en-US" sz="2800" i="1" dirty="0">
                <a:latin typeface="+mn-lt"/>
                <a:ea typeface="+mn-ea"/>
              </a:rPr>
              <a:t>z</a:t>
            </a:r>
            <a:r>
              <a:rPr lang="en-US" sz="2800" dirty="0">
                <a:latin typeface="+mn-lt"/>
                <a:ea typeface="+mn-ea"/>
              </a:rPr>
              <a:t>. (</a:t>
            </a:r>
            <a:r>
              <a:rPr lang="en-US" sz="2800" i="1" dirty="0">
                <a:latin typeface="+mn-lt"/>
                <a:ea typeface="+mn-ea"/>
              </a:rPr>
              <a:t>e, z </a:t>
            </a:r>
            <a:r>
              <a:rPr lang="en-US" sz="2800" dirty="0">
                <a:latin typeface="+mn-lt"/>
                <a:ea typeface="+mn-ea"/>
              </a:rPr>
              <a:t>are </a:t>
            </a:r>
            <a:r>
              <a:rPr lang="ja-JP" altLang="en-US" sz="2800" dirty="0">
                <a:latin typeface="+mn-lt"/>
                <a:ea typeface="+mn-ea"/>
              </a:rPr>
              <a:t>“</a:t>
            </a:r>
            <a:r>
              <a:rPr lang="en-US" sz="2800" dirty="0">
                <a:latin typeface="+mn-lt"/>
                <a:ea typeface="+mn-ea"/>
              </a:rPr>
              <a:t>relatively prime</a:t>
            </a:r>
            <a:r>
              <a:rPr lang="ja-JP" altLang="en-US" sz="2800" dirty="0">
                <a:latin typeface="+mn-lt"/>
                <a:ea typeface="+mn-ea"/>
              </a:rPr>
              <a:t>”</a:t>
            </a:r>
            <a:r>
              <a:rPr lang="en-US" sz="2800" dirty="0">
                <a:latin typeface="+mn-lt"/>
                <a:ea typeface="+mn-ea"/>
              </a:rPr>
              <a:t>).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25475" y="4121150"/>
            <a:ext cx="756742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000099"/>
                </a:solidFill>
              </a:rPr>
              <a:t>4.</a:t>
            </a:r>
            <a:r>
              <a:rPr lang="en-US" sz="2400" dirty="0"/>
              <a:t> </a:t>
            </a:r>
            <a:r>
              <a:rPr lang="en-US" sz="2800" dirty="0">
                <a:latin typeface="+mn-lt"/>
                <a:ea typeface="+mn-ea"/>
              </a:rPr>
              <a:t>Choose </a:t>
            </a:r>
            <a:r>
              <a:rPr lang="en-US" sz="2800" i="1" dirty="0">
                <a:latin typeface="+mn-lt"/>
                <a:ea typeface="+mn-ea"/>
              </a:rPr>
              <a:t>d</a:t>
            </a:r>
            <a:r>
              <a:rPr lang="en-US" sz="2800" dirty="0">
                <a:latin typeface="+mn-lt"/>
                <a:ea typeface="+mn-ea"/>
              </a:rPr>
              <a:t> such that </a:t>
            </a:r>
            <a:r>
              <a:rPr lang="en-US" sz="2800" i="1" dirty="0">
                <a:latin typeface="+mn-lt"/>
                <a:ea typeface="+mn-ea"/>
              </a:rPr>
              <a:t>ed-1</a:t>
            </a:r>
            <a:r>
              <a:rPr lang="en-US" sz="2800" dirty="0">
                <a:latin typeface="+mn-lt"/>
                <a:ea typeface="+mn-ea"/>
              </a:rPr>
              <a:t> is  exactly divisible by </a:t>
            </a:r>
            <a:r>
              <a:rPr lang="en-US" sz="2800" i="1" dirty="0">
                <a:latin typeface="+mn-lt"/>
                <a:ea typeface="+mn-ea"/>
              </a:rPr>
              <a:t>z</a:t>
            </a:r>
            <a:r>
              <a:rPr lang="en-US" sz="2800" dirty="0">
                <a:latin typeface="+mn-lt"/>
                <a:ea typeface="+mn-ea"/>
              </a:rPr>
              <a:t>.</a:t>
            </a:r>
          </a:p>
          <a:p>
            <a:r>
              <a:rPr lang="en-US" sz="2800" dirty="0">
                <a:latin typeface="+mn-lt"/>
                <a:ea typeface="+mn-ea"/>
              </a:rPr>
              <a:t>    (in other words: </a:t>
            </a:r>
            <a:r>
              <a:rPr lang="en-US" sz="2800" i="1" dirty="0" err="1">
                <a:latin typeface="+mn-lt"/>
                <a:ea typeface="+mn-ea"/>
              </a:rPr>
              <a:t>ed</a:t>
            </a:r>
            <a:r>
              <a:rPr lang="en-US" sz="2800" i="1" dirty="0">
                <a:latin typeface="+mn-lt"/>
                <a:ea typeface="+mn-ea"/>
              </a:rPr>
              <a:t> mod z  = 1 </a:t>
            </a:r>
            <a:r>
              <a:rPr lang="en-US" sz="2800" dirty="0">
                <a:latin typeface="+mn-lt"/>
                <a:ea typeface="+mn-ea"/>
              </a:rPr>
              <a:t>).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36588" y="5156200"/>
            <a:ext cx="60913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000099"/>
                </a:solidFill>
              </a:rPr>
              <a:t>5.</a:t>
            </a:r>
            <a:r>
              <a:rPr lang="en-US" sz="2400" dirty="0"/>
              <a:t> </a:t>
            </a:r>
            <a:r>
              <a:rPr lang="en-US" sz="2800" dirty="0">
                <a:latin typeface="+mn-lt"/>
                <a:ea typeface="+mn-ea"/>
              </a:rPr>
              <a:t>Public key is (</a:t>
            </a:r>
            <a:r>
              <a:rPr lang="en-US" sz="2800" i="1" dirty="0" err="1">
                <a:solidFill>
                  <a:srgbClr val="FF0000"/>
                </a:solidFill>
                <a:latin typeface="+mn-lt"/>
                <a:ea typeface="+mn-ea"/>
              </a:rPr>
              <a:t>n,e</a:t>
            </a:r>
            <a:r>
              <a:rPr lang="en-US" sz="2800" dirty="0">
                <a:latin typeface="+mn-lt"/>
                <a:ea typeface="+mn-ea"/>
              </a:rPr>
              <a:t>).  Private key is (</a:t>
            </a:r>
            <a:r>
              <a:rPr lang="en-US" sz="2800" i="1" dirty="0" err="1">
                <a:solidFill>
                  <a:srgbClr val="FF0000"/>
                </a:solidFill>
                <a:latin typeface="+mn-lt"/>
                <a:ea typeface="+mn-ea"/>
              </a:rPr>
              <a:t>n,d</a:t>
            </a:r>
            <a:r>
              <a:rPr lang="en-US" sz="2800" dirty="0">
                <a:latin typeface="+mn-lt"/>
                <a:ea typeface="+mn-ea"/>
              </a:rPr>
              <a:t>).</a:t>
            </a:r>
          </a:p>
        </p:txBody>
      </p: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2895600" y="5467350"/>
            <a:ext cx="557213" cy="704850"/>
            <a:chOff x="1753" y="3628"/>
            <a:chExt cx="351" cy="444"/>
          </a:xfrm>
        </p:grpSpPr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753" y="3700"/>
              <a:ext cx="2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K</a:t>
              </a:r>
              <a:r>
                <a:rPr lang="en-US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1887" y="3822"/>
              <a:ext cx="2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891" y="3628"/>
              <a:ext cx="19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+</a:t>
              </a:r>
            </a:p>
          </p:txBody>
        </p:sp>
      </p:grp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5843587" y="5467350"/>
            <a:ext cx="557213" cy="704850"/>
            <a:chOff x="1753" y="3628"/>
            <a:chExt cx="351" cy="444"/>
          </a:xfrm>
        </p:grpSpPr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753" y="3700"/>
              <a:ext cx="2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K</a:t>
              </a:r>
              <a:r>
                <a:rPr lang="en-US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887" y="3822"/>
              <a:ext cx="2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1896" y="3628"/>
              <a:ext cx="1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7054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RSA: Encryption/Decryption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12775" y="1500188"/>
            <a:ext cx="656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000099"/>
                </a:solidFill>
              </a:rPr>
              <a:t>0.</a:t>
            </a:r>
            <a:r>
              <a:rPr lang="en-US" sz="2400" dirty="0"/>
              <a:t>  </a:t>
            </a:r>
            <a:r>
              <a:rPr lang="en-US" sz="2800" dirty="0">
                <a:latin typeface="+mn-lt"/>
                <a:ea typeface="+mn-ea"/>
              </a:rPr>
              <a:t>Given (</a:t>
            </a:r>
            <a:r>
              <a:rPr lang="en-US" sz="2800" i="1" dirty="0" err="1">
                <a:latin typeface="+mn-lt"/>
                <a:ea typeface="+mn-ea"/>
              </a:rPr>
              <a:t>n,e</a:t>
            </a:r>
            <a:r>
              <a:rPr lang="en-US" sz="2800" dirty="0">
                <a:latin typeface="+mn-lt"/>
                <a:ea typeface="+mn-ea"/>
              </a:rPr>
              <a:t>) and (</a:t>
            </a:r>
            <a:r>
              <a:rPr lang="en-US" sz="2800" i="1" dirty="0" err="1">
                <a:latin typeface="+mn-lt"/>
                <a:ea typeface="+mn-ea"/>
              </a:rPr>
              <a:t>n,d</a:t>
            </a:r>
            <a:r>
              <a:rPr lang="en-US" sz="2800" dirty="0">
                <a:latin typeface="+mn-lt"/>
                <a:ea typeface="+mn-ea"/>
              </a:rPr>
              <a:t>) as computed above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669925" y="2179638"/>
            <a:ext cx="6024563" cy="965200"/>
            <a:chOff x="407" y="1521"/>
            <a:chExt cx="3795" cy="608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407" y="1521"/>
              <a:ext cx="372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400" dirty="0">
                  <a:solidFill>
                    <a:srgbClr val="000099"/>
                  </a:solidFill>
                </a:rPr>
                <a:t>1.</a:t>
              </a:r>
              <a:r>
                <a:rPr lang="en-US" sz="2400" dirty="0"/>
                <a:t> </a:t>
              </a:r>
              <a:r>
                <a:rPr lang="en-US" sz="2800" dirty="0">
                  <a:latin typeface="+mn-lt"/>
                  <a:ea typeface="+mn-ea"/>
                </a:rPr>
                <a:t>To encrypt message </a:t>
              </a:r>
              <a:r>
                <a:rPr lang="en-US" sz="2800" i="1" dirty="0">
                  <a:latin typeface="+mn-lt"/>
                  <a:ea typeface="+mn-ea"/>
                </a:rPr>
                <a:t>m (&lt;n)</a:t>
              </a:r>
              <a:r>
                <a:rPr lang="en-US" sz="2800" dirty="0">
                  <a:latin typeface="+mn-lt"/>
                  <a:ea typeface="+mn-ea"/>
                </a:rPr>
                <a:t>, compute</a:t>
              </a:r>
            </a:p>
          </p:txBody>
        </p: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563" y="1768"/>
              <a:ext cx="1451" cy="361"/>
              <a:chOff x="1688" y="1812"/>
              <a:chExt cx="1451" cy="361"/>
            </a:xfrm>
          </p:grpSpPr>
          <p:sp>
            <p:nvSpPr>
              <p:cNvPr id="13" name="Text Box 7"/>
              <p:cNvSpPr txBox="1">
                <a:spLocks noChangeArrowheads="1"/>
              </p:cNvSpPr>
              <p:nvPr/>
            </p:nvSpPr>
            <p:spPr bwMode="auto">
              <a:xfrm>
                <a:off x="1688" y="1885"/>
                <a:ext cx="145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i="1" dirty="0">
                    <a:solidFill>
                      <a:srgbClr val="FF0000"/>
                    </a:solidFill>
                  </a:rPr>
                  <a:t>c = m   </a:t>
                </a:r>
                <a:r>
                  <a:rPr lang="en-US" sz="2400" dirty="0">
                    <a:solidFill>
                      <a:srgbClr val="FF0000"/>
                    </a:solidFill>
                  </a:rPr>
                  <a:t>mod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  n</a:t>
                </a:r>
              </a:p>
            </p:txBody>
          </p:sp>
          <p:sp>
            <p:nvSpPr>
              <p:cNvPr id="14" name="Text Box 8"/>
              <p:cNvSpPr txBox="1">
                <a:spLocks noChangeArrowheads="1"/>
              </p:cNvSpPr>
              <p:nvPr/>
            </p:nvSpPr>
            <p:spPr bwMode="auto">
              <a:xfrm>
                <a:off x="2224" y="181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i="1">
                    <a:solidFill>
                      <a:srgbClr val="FF0000"/>
                    </a:solidFill>
                  </a:rPr>
                  <a:t>e</a:t>
                </a:r>
              </a:p>
            </p:txBody>
          </p:sp>
        </p:grp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1966" y="1724"/>
              <a:ext cx="2236" cy="397"/>
              <a:chOff x="777" y="2538"/>
              <a:chExt cx="2236" cy="397"/>
            </a:xfrm>
          </p:grpSpPr>
          <p:sp>
            <p:nvSpPr>
              <p:cNvPr id="11" name="Text Box 10"/>
              <p:cNvSpPr txBox="1">
                <a:spLocks noChangeArrowheads="1"/>
              </p:cNvSpPr>
              <p:nvPr/>
            </p:nvSpPr>
            <p:spPr bwMode="auto">
              <a:xfrm>
                <a:off x="777" y="2647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endParaRPr lang="en-US" sz="2400"/>
              </a:p>
            </p:txBody>
          </p:sp>
          <p:sp>
            <p:nvSpPr>
              <p:cNvPr id="12" name="Text Box 11"/>
              <p:cNvSpPr txBox="1">
                <a:spLocks noChangeArrowheads="1"/>
              </p:cNvSpPr>
              <p:nvPr/>
            </p:nvSpPr>
            <p:spPr bwMode="auto">
              <a:xfrm>
                <a:off x="2897" y="2538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endParaRPr lang="en-US" sz="2400" i="1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669925" y="3449638"/>
            <a:ext cx="686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000099"/>
                </a:solidFill>
              </a:rPr>
              <a:t>2.</a:t>
            </a:r>
            <a:r>
              <a:rPr lang="en-US" sz="2400" dirty="0"/>
              <a:t> </a:t>
            </a:r>
            <a:r>
              <a:rPr lang="en-US" sz="2800" dirty="0">
                <a:latin typeface="+mn-lt"/>
                <a:ea typeface="+mn-ea"/>
              </a:rPr>
              <a:t>To decrypt received bit pattern, </a:t>
            </a:r>
            <a:r>
              <a:rPr lang="en-US" sz="2800" i="1" dirty="0">
                <a:latin typeface="+mn-lt"/>
                <a:ea typeface="+mn-ea"/>
              </a:rPr>
              <a:t>c</a:t>
            </a:r>
            <a:r>
              <a:rPr lang="en-US" sz="2800" dirty="0">
                <a:latin typeface="+mn-lt"/>
                <a:ea typeface="+mn-ea"/>
              </a:rPr>
              <a:t>, compute</a:t>
            </a:r>
          </a:p>
        </p:txBody>
      </p:sp>
      <p:grpSp>
        <p:nvGrpSpPr>
          <p:cNvPr id="16" name="Group 13"/>
          <p:cNvGrpSpPr>
            <a:grpSpLocks/>
          </p:cNvGrpSpPr>
          <p:nvPr/>
        </p:nvGrpSpPr>
        <p:grpSpPr bwMode="auto">
          <a:xfrm>
            <a:off x="917575" y="3841750"/>
            <a:ext cx="2303463" cy="573088"/>
            <a:chOff x="1688" y="1812"/>
            <a:chExt cx="1451" cy="361"/>
          </a:xfrm>
        </p:grpSpPr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688" y="1885"/>
              <a:ext cx="145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>
                  <a:solidFill>
                    <a:srgbClr val="FF0000"/>
                  </a:solidFill>
                </a:rPr>
                <a:t>m = c   </a:t>
              </a:r>
              <a:r>
                <a:rPr lang="en-US" sz="2400">
                  <a:solidFill>
                    <a:srgbClr val="FF0000"/>
                  </a:solidFill>
                </a:rPr>
                <a:t>mod</a:t>
              </a:r>
              <a:r>
                <a:rPr lang="en-US" sz="2400" i="1">
                  <a:solidFill>
                    <a:srgbClr val="FF0000"/>
                  </a:solidFill>
                </a:rPr>
                <a:t>  n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220" y="1812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19" name="Group 16"/>
          <p:cNvGrpSpPr>
            <a:grpSpLocks/>
          </p:cNvGrpSpPr>
          <p:nvPr/>
        </p:nvGrpSpPr>
        <p:grpSpPr bwMode="auto">
          <a:xfrm>
            <a:off x="2965450" y="4922838"/>
            <a:ext cx="3935413" cy="619125"/>
            <a:chOff x="868" y="3287"/>
            <a:chExt cx="2479" cy="390"/>
          </a:xfrm>
        </p:grpSpPr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868" y="3388"/>
              <a:ext cx="17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/>
                <a:t>m  =  (m   </a:t>
              </a:r>
              <a:r>
                <a:rPr lang="en-US" sz="2400"/>
                <a:t>mod</a:t>
              </a:r>
              <a:r>
                <a:rPr lang="en-US" sz="2400" i="1"/>
                <a:t>  n)</a:t>
              </a:r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1617" y="3308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/>
                <a:t>e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2533" y="3389"/>
              <a:ext cx="8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/>
                <a:t> </a:t>
              </a:r>
              <a:r>
                <a:rPr lang="en-US" sz="2400"/>
                <a:t>mod</a:t>
              </a:r>
              <a:r>
                <a:rPr lang="en-US" sz="2400" i="1"/>
                <a:t>  n</a:t>
              </a:r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2450" y="3287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/>
                <a:t>d</a:t>
              </a:r>
            </a:p>
          </p:txBody>
        </p:sp>
      </p:grp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1536700" y="4910138"/>
            <a:ext cx="13906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2400">
                <a:solidFill>
                  <a:srgbClr val="000099"/>
                </a:solidFill>
              </a:rPr>
              <a:t>Magic</a:t>
            </a:r>
          </a:p>
          <a:p>
            <a:pPr algn="r"/>
            <a:r>
              <a:rPr lang="en-US" sz="2400">
                <a:solidFill>
                  <a:srgbClr val="000099"/>
                </a:solidFill>
              </a:rPr>
              <a:t>happens</a:t>
            </a:r>
            <a:r>
              <a:rPr lang="en-US" sz="2400">
                <a:solidFill>
                  <a:schemeClr val="accent2"/>
                </a:solidFill>
              </a:rPr>
              <a:t>!</a:t>
            </a:r>
            <a:endParaRPr lang="en-US" sz="2400">
              <a:latin typeface="Times New Roman" charset="0"/>
            </a:endParaRP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198563" y="4786313"/>
            <a:ext cx="6256337" cy="1268412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23"/>
          <p:cNvSpPr>
            <a:spLocks/>
          </p:cNvSpPr>
          <p:nvPr/>
        </p:nvSpPr>
        <p:spPr bwMode="auto">
          <a:xfrm rot="16200000">
            <a:off x="4688682" y="4985543"/>
            <a:ext cx="139700" cy="1223963"/>
          </a:xfrm>
          <a:prstGeom prst="leftBrace">
            <a:avLst>
              <a:gd name="adj1" fmla="val 73011"/>
              <a:gd name="adj2" fmla="val 5295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4656138" y="5584825"/>
            <a:ext cx="436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717475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25510" y="1300163"/>
            <a:ext cx="6097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+mn-lt"/>
                <a:ea typeface="+mn-ea"/>
              </a:rPr>
              <a:t>Bob chooses </a:t>
            </a:r>
            <a:r>
              <a:rPr lang="en-US" sz="2800" i="1" dirty="0">
                <a:latin typeface="+mn-lt"/>
                <a:ea typeface="+mn-ea"/>
              </a:rPr>
              <a:t>p=5, q=7</a:t>
            </a:r>
            <a:r>
              <a:rPr lang="en-US" sz="2800" dirty="0">
                <a:latin typeface="+mn-lt"/>
                <a:ea typeface="+mn-ea"/>
              </a:rPr>
              <a:t>.  Then </a:t>
            </a:r>
            <a:r>
              <a:rPr lang="en-US" sz="2800" i="1" dirty="0">
                <a:latin typeface="+mn-lt"/>
                <a:ea typeface="+mn-ea"/>
              </a:rPr>
              <a:t>n=35, z=24</a:t>
            </a:r>
            <a:r>
              <a:rPr lang="en-US" sz="2400" dirty="0"/>
              <a:t>.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312988" y="1724025"/>
            <a:ext cx="540507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+mn-lt"/>
                <a:ea typeface="+mn-ea"/>
              </a:rPr>
              <a:t>e=5</a:t>
            </a:r>
            <a:r>
              <a:rPr lang="en-US" sz="2800" dirty="0">
                <a:latin typeface="+mn-lt"/>
                <a:ea typeface="+mn-ea"/>
              </a:rPr>
              <a:t>  (so </a:t>
            </a:r>
            <a:r>
              <a:rPr lang="en-US" sz="2800" i="1" dirty="0">
                <a:latin typeface="+mn-lt"/>
                <a:ea typeface="+mn-ea"/>
              </a:rPr>
              <a:t>e, z  </a:t>
            </a:r>
            <a:r>
              <a:rPr lang="en-US" sz="2800" dirty="0">
                <a:latin typeface="+mn-lt"/>
                <a:ea typeface="+mn-ea"/>
              </a:rPr>
              <a:t>relatively prime).</a:t>
            </a:r>
          </a:p>
          <a:p>
            <a:r>
              <a:rPr lang="en-US" sz="2800" i="1" dirty="0">
                <a:latin typeface="+mn-lt"/>
                <a:ea typeface="+mn-ea"/>
              </a:rPr>
              <a:t>d=29 </a:t>
            </a:r>
            <a:r>
              <a:rPr lang="en-US" sz="2800" dirty="0">
                <a:latin typeface="+mn-lt"/>
                <a:ea typeface="+mn-ea"/>
              </a:rPr>
              <a:t>(so </a:t>
            </a:r>
            <a:r>
              <a:rPr lang="en-US" sz="2800" i="1" dirty="0">
                <a:latin typeface="+mn-lt"/>
                <a:ea typeface="+mn-ea"/>
              </a:rPr>
              <a:t>ed-1</a:t>
            </a:r>
            <a:r>
              <a:rPr lang="en-US" sz="2800" dirty="0">
                <a:latin typeface="+mn-lt"/>
                <a:ea typeface="+mn-ea"/>
              </a:rPr>
              <a:t> exactly divisible by </a:t>
            </a:r>
            <a:r>
              <a:rPr lang="en-US" sz="2800" i="1" dirty="0">
                <a:latin typeface="+mn-lt"/>
                <a:ea typeface="+mn-ea"/>
              </a:rPr>
              <a:t>z</a:t>
            </a:r>
            <a:r>
              <a:rPr lang="en-US" sz="2800" dirty="0">
                <a:latin typeface="+mn-lt"/>
                <a:ea typeface="+mn-ea"/>
              </a:rPr>
              <a:t>).</a:t>
            </a:r>
          </a:p>
          <a:p>
            <a:r>
              <a:rPr lang="en-US" sz="2800" dirty="0">
                <a:latin typeface="+mn-lt"/>
                <a:ea typeface="+mn-ea"/>
              </a:rPr>
              <a:t>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77157" y="3335338"/>
            <a:ext cx="15161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u="sng">
                <a:latin typeface="+mn-lt"/>
              </a:rPr>
              <a:t>bit pattern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597118" y="3311525"/>
            <a:ext cx="4305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u="sng">
                <a:latin typeface="+mn-lt"/>
              </a:rPr>
              <a:t>m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54418" y="3321050"/>
            <a:ext cx="4305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u="sng">
                <a:latin typeface="+mn-lt"/>
              </a:rPr>
              <a:t>m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081588" y="317976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+mn-lt"/>
              </a:rPr>
              <a:t>e</a:t>
            </a:r>
            <a:endParaRPr lang="en-US" sz="2400" u="sng">
              <a:latin typeface="+mn-lt"/>
            </a:endParaRPr>
          </a:p>
        </p:txBody>
      </p: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6570663" y="3190877"/>
            <a:ext cx="1863725" cy="590551"/>
            <a:chOff x="2768" y="1773"/>
            <a:chExt cx="1174" cy="372"/>
          </a:xfrm>
        </p:grpSpPr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768" y="1854"/>
              <a:ext cx="117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u="sng">
                  <a:latin typeface="+mn-lt"/>
                </a:rPr>
                <a:t>c = m  mod  n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3170" y="1773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+mn-lt"/>
                </a:rPr>
                <a:t>e</a:t>
              </a:r>
              <a:endParaRPr lang="en-US" sz="2400" u="sng">
                <a:latin typeface="+mn-lt"/>
              </a:endParaRPr>
            </a:p>
          </p:txBody>
        </p:sp>
      </p:grp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1778000" y="3810000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0000l000</a:t>
            </a:r>
            <a:endParaRPr lang="en-US" sz="2400">
              <a:latin typeface="Times New Roman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513138" y="383222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12</a:t>
            </a:r>
            <a:endParaRPr lang="en-US" sz="2400">
              <a:latin typeface="Times New Roman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554538" y="3824288"/>
            <a:ext cx="1033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24832</a:t>
            </a:r>
            <a:endParaRPr lang="en-US" sz="2400">
              <a:latin typeface="Times New Roman" charset="0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408863" y="38227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17</a:t>
            </a:r>
            <a:endParaRPr lang="en-US" sz="2400">
              <a:latin typeface="Times New Roman" charset="0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2143676" y="4732338"/>
            <a:ext cx="314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u="sng">
                <a:latin typeface="+mn-lt"/>
              </a:rPr>
              <a:t>c</a:t>
            </a:r>
          </a:p>
        </p:txBody>
      </p: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5919788" y="4657727"/>
            <a:ext cx="1863725" cy="590551"/>
            <a:chOff x="2768" y="1773"/>
            <a:chExt cx="1174" cy="372"/>
          </a:xfrm>
        </p:grpSpPr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2768" y="1854"/>
              <a:ext cx="117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u="sng">
                  <a:latin typeface="+mn-lt"/>
                </a:rPr>
                <a:t>m = c  mod  n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171" y="1773"/>
              <a:ext cx="2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+mn-lt"/>
                </a:rPr>
                <a:t>d</a:t>
              </a:r>
              <a:endParaRPr lang="en-US" sz="2400" u="sng">
                <a:latin typeface="+mn-lt"/>
              </a:endParaRPr>
            </a:p>
          </p:txBody>
        </p:sp>
      </p:grp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1979613" y="51593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17</a:t>
            </a:r>
            <a:endParaRPr lang="en-US" sz="2400">
              <a:latin typeface="Times New Roman" charset="0"/>
            </a:endParaRP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2673350" y="5268913"/>
            <a:ext cx="3213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solidFill>
                  <a:srgbClr val="FF0000"/>
                </a:solidFill>
                <a:latin typeface="Arial" charset="0"/>
              </a:rPr>
              <a:t>481968572106750915091411825223071697</a:t>
            </a:r>
            <a:endParaRPr lang="en-US" sz="1200">
              <a:latin typeface="Times New Roman" charset="0"/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6580188" y="51720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12</a:t>
            </a:r>
            <a:endParaRPr lang="en-US" sz="2400">
              <a:latin typeface="Times New Roman" charset="0"/>
            </a:endParaRPr>
          </a:p>
        </p:txBody>
      </p:sp>
      <p:grpSp>
        <p:nvGrpSpPr>
          <p:cNvPr id="26" name="Group 23"/>
          <p:cNvGrpSpPr>
            <a:grpSpLocks/>
          </p:cNvGrpSpPr>
          <p:nvPr/>
        </p:nvGrpSpPr>
        <p:grpSpPr bwMode="auto">
          <a:xfrm>
            <a:off x="3273425" y="4587879"/>
            <a:ext cx="492125" cy="615951"/>
            <a:chOff x="3042" y="2876"/>
            <a:chExt cx="310" cy="388"/>
          </a:xfrm>
        </p:grpSpPr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3042" y="2973"/>
              <a:ext cx="1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u="sng">
                  <a:latin typeface="+mn-lt"/>
                </a:rPr>
                <a:t>c</a:t>
              </a:r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3134" y="2876"/>
              <a:ext cx="2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+mn-lt"/>
                </a:rPr>
                <a:t>d</a:t>
              </a:r>
              <a:endParaRPr lang="en-US" sz="2400" u="sng">
                <a:latin typeface="+mn-lt"/>
              </a:endParaRPr>
            </a:p>
          </p:txBody>
        </p:sp>
      </p:grp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86025" y="3603625"/>
            <a:ext cx="12234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000099"/>
                </a:solidFill>
                <a:latin typeface="+mn-lt"/>
              </a:rPr>
              <a:t>encrypt: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343175" y="4895850"/>
            <a:ext cx="12234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000099"/>
                </a:solidFill>
                <a:latin typeface="+mn-lt"/>
              </a:rPr>
              <a:t>decrypt:</a:t>
            </a: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361950" y="2667000"/>
            <a:ext cx="40773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+mn-lt"/>
                <a:ea typeface="+mn-ea"/>
              </a:rPr>
              <a:t>Encrypting 8-bit messages.</a:t>
            </a:r>
          </a:p>
        </p:txBody>
      </p:sp>
    </p:spTree>
    <p:extLst>
      <p:ext uri="{BB962C8B-B14F-4D97-AF65-F5344CB8AC3E}">
        <p14:creationId xmlns:p14="http://schemas.microsoft.com/office/powerpoint/2010/main" val="89801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RSA Work?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3400" y="1447800"/>
            <a:ext cx="77724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Must show that c</a:t>
            </a:r>
            <a:r>
              <a:rPr lang="en-US" baseline="30000"/>
              <a:t>d</a:t>
            </a:r>
            <a:r>
              <a:rPr lang="en-US"/>
              <a:t> mod n = m </a:t>
            </a:r>
            <a:br>
              <a:rPr lang="en-US"/>
            </a:br>
            <a:r>
              <a:rPr lang="en-US"/>
              <a:t>where c = m</a:t>
            </a:r>
            <a:r>
              <a:rPr lang="en-US" baseline="30000"/>
              <a:t>e</a:t>
            </a:r>
            <a:r>
              <a:rPr lang="en-US"/>
              <a:t> mod n</a:t>
            </a:r>
          </a:p>
          <a:p>
            <a:r>
              <a:rPr lang="en-US"/>
              <a:t>Fact: for any x and y: x</a:t>
            </a:r>
            <a:r>
              <a:rPr lang="en-US" baseline="30000"/>
              <a:t>y</a:t>
            </a:r>
            <a:r>
              <a:rPr lang="en-US"/>
              <a:t> mod n = x</a:t>
            </a:r>
            <a:r>
              <a:rPr lang="en-US" baseline="30000"/>
              <a:t>(y mod z)</a:t>
            </a:r>
            <a:r>
              <a:rPr lang="en-US"/>
              <a:t> mod n</a:t>
            </a:r>
          </a:p>
          <a:p>
            <a:pPr lvl="1"/>
            <a:r>
              <a:rPr lang="en-US"/>
              <a:t>where n= pq and z = (p-1)(q-1)</a:t>
            </a:r>
          </a:p>
          <a:p>
            <a:r>
              <a:rPr lang="en-US"/>
              <a:t>Thus, </a:t>
            </a:r>
            <a:br>
              <a:rPr lang="en-US"/>
            </a:br>
            <a:r>
              <a:rPr lang="en-US"/>
              <a:t> c</a:t>
            </a:r>
            <a:r>
              <a:rPr lang="en-US" baseline="30000"/>
              <a:t>d</a:t>
            </a:r>
            <a:r>
              <a:rPr lang="en-US"/>
              <a:t> mod n = (m</a:t>
            </a:r>
            <a:r>
              <a:rPr lang="en-US" baseline="30000"/>
              <a:t>e</a:t>
            </a:r>
            <a:r>
              <a:rPr lang="en-US"/>
              <a:t> mod n)</a:t>
            </a:r>
            <a:r>
              <a:rPr lang="en-US" baseline="30000"/>
              <a:t>d</a:t>
            </a:r>
            <a:r>
              <a:rPr lang="en-US"/>
              <a:t> mod n</a:t>
            </a:r>
          </a:p>
          <a:p>
            <a:pPr>
              <a:buFont typeface="Wingdings" charset="0"/>
              <a:buNone/>
            </a:pPr>
            <a:r>
              <a:rPr lang="en-US"/>
              <a:t>                  = m</a:t>
            </a:r>
            <a:r>
              <a:rPr lang="en-US" baseline="30000"/>
              <a:t>ed</a:t>
            </a:r>
            <a:r>
              <a:rPr lang="en-US"/>
              <a:t> mod n </a:t>
            </a:r>
          </a:p>
          <a:p>
            <a:pPr>
              <a:buFont typeface="Wingdings" charset="0"/>
              <a:buNone/>
            </a:pPr>
            <a:r>
              <a:rPr lang="en-US"/>
              <a:t>                  = m</a:t>
            </a:r>
            <a:r>
              <a:rPr lang="en-US" baseline="30000"/>
              <a:t>(ed mod z)</a:t>
            </a:r>
            <a:r>
              <a:rPr lang="en-US"/>
              <a:t> mod n</a:t>
            </a:r>
          </a:p>
          <a:p>
            <a:pPr>
              <a:buFont typeface="Wingdings" charset="0"/>
              <a:buNone/>
            </a:pPr>
            <a:r>
              <a:rPr lang="en-US"/>
              <a:t>                  = m</a:t>
            </a:r>
            <a:r>
              <a:rPr lang="en-US" baseline="30000"/>
              <a:t>1</a:t>
            </a:r>
            <a:r>
              <a:rPr lang="en-US"/>
              <a:t> mod n</a:t>
            </a:r>
          </a:p>
          <a:p>
            <a:pPr>
              <a:buFont typeface="Wingdings" charset="0"/>
              <a:buNone/>
            </a:pPr>
            <a:r>
              <a:rPr lang="en-US"/>
              <a:t>                  = 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12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RSA: Another Important Feature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64871" y="1422400"/>
            <a:ext cx="7072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+mn-lt"/>
              </a:rPr>
              <a:t>The following property will be </a:t>
            </a:r>
            <a:r>
              <a:rPr lang="en-US" sz="2800" i="1" dirty="0">
                <a:solidFill>
                  <a:srgbClr val="000099"/>
                </a:solidFill>
                <a:latin typeface="+mn-lt"/>
              </a:rPr>
              <a:t>very</a:t>
            </a:r>
            <a:r>
              <a:rPr lang="en-US" sz="2800" dirty="0">
                <a:latin typeface="+mn-lt"/>
              </a:rPr>
              <a:t> useful later:</a:t>
            </a:r>
            <a:endParaRPr lang="en-US" sz="2400" dirty="0">
              <a:latin typeface="+mn-lt"/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1636713" y="2257425"/>
            <a:ext cx="5259387" cy="942975"/>
            <a:chOff x="501" y="1586"/>
            <a:chExt cx="3313" cy="594"/>
          </a:xfrm>
        </p:grpSpPr>
        <p:grpSp>
          <p:nvGrpSpPr>
            <p:cNvPr id="8" name="Group 5"/>
            <p:cNvGrpSpPr>
              <a:grpSpLocks/>
            </p:cNvGrpSpPr>
            <p:nvPr/>
          </p:nvGrpSpPr>
          <p:grpSpPr bwMode="auto">
            <a:xfrm>
              <a:off x="501" y="1586"/>
              <a:ext cx="1807" cy="594"/>
              <a:chOff x="1328" y="1706"/>
              <a:chExt cx="1807" cy="594"/>
            </a:xfrm>
          </p:grpSpPr>
          <p:grpSp>
            <p:nvGrpSpPr>
              <p:cNvPr id="15" name="Group 6"/>
              <p:cNvGrpSpPr>
                <a:grpSpLocks/>
              </p:cNvGrpSpPr>
              <p:nvPr/>
            </p:nvGrpSpPr>
            <p:grpSpPr bwMode="auto">
              <a:xfrm>
                <a:off x="1328" y="1811"/>
                <a:ext cx="1807" cy="489"/>
                <a:chOff x="1699" y="1433"/>
                <a:chExt cx="1807" cy="489"/>
              </a:xfrm>
            </p:grpSpPr>
            <p:sp>
              <p:nvSpPr>
                <p:cNvPr id="1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699" y="1433"/>
                  <a:ext cx="180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800">
                      <a:solidFill>
                        <a:srgbClr val="FF0000"/>
                      </a:solidFill>
                    </a:rPr>
                    <a:t>K  </a:t>
                  </a:r>
                  <a:r>
                    <a:rPr lang="en-US" sz="3200">
                      <a:solidFill>
                        <a:srgbClr val="FF0000"/>
                      </a:solidFill>
                    </a:rPr>
                    <a:t>(</a:t>
                  </a:r>
                  <a:r>
                    <a:rPr lang="en-US" sz="2800">
                      <a:solidFill>
                        <a:srgbClr val="FF0000"/>
                      </a:solidFill>
                    </a:rPr>
                    <a:t>K  (m)</a:t>
                  </a:r>
                  <a:r>
                    <a:rPr lang="en-US" sz="3200">
                      <a:solidFill>
                        <a:srgbClr val="FF0000"/>
                      </a:solidFill>
                    </a:rPr>
                    <a:t>)</a:t>
                  </a:r>
                  <a:r>
                    <a:rPr lang="en-US" sz="2800">
                      <a:solidFill>
                        <a:srgbClr val="FF0000"/>
                      </a:solidFill>
                    </a:rPr>
                    <a:t>  =  m</a:t>
                  </a:r>
                  <a:r>
                    <a:rPr lang="en-US" sz="2800"/>
                    <a:t> </a:t>
                  </a:r>
                </a:p>
              </p:txBody>
            </p:sp>
            <p:sp>
              <p:nvSpPr>
                <p:cNvPr id="1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182" y="1634"/>
                  <a:ext cx="23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>
                      <a:solidFill>
                        <a:srgbClr val="FF0000"/>
                      </a:solidFill>
                    </a:rPr>
                    <a:t>B</a:t>
                  </a:r>
                  <a:endParaRPr lang="en-US" sz="2800"/>
                </a:p>
              </p:txBody>
            </p:sp>
            <p:sp>
              <p:nvSpPr>
                <p:cNvPr id="2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864" y="1620"/>
                  <a:ext cx="23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>
                      <a:solidFill>
                        <a:srgbClr val="FF0000"/>
                      </a:solidFill>
                    </a:rPr>
                    <a:t>B</a:t>
                  </a:r>
                  <a:endParaRPr lang="en-US" sz="2800"/>
                </a:p>
              </p:txBody>
            </p:sp>
          </p:grpSp>
          <p:sp>
            <p:nvSpPr>
              <p:cNvPr id="16" name="Text Box 10"/>
              <p:cNvSpPr txBox="1">
                <a:spLocks noChangeArrowheads="1"/>
              </p:cNvSpPr>
              <p:nvPr/>
            </p:nvSpPr>
            <p:spPr bwMode="auto">
              <a:xfrm>
                <a:off x="1497" y="1706"/>
                <a:ext cx="19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solidFill>
                      <a:srgbClr val="FF0000"/>
                    </a:solidFill>
                  </a:rPr>
                  <a:t>-</a:t>
                </a:r>
                <a:endParaRPr lang="en-US" sz="2400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  <p:sp>
            <p:nvSpPr>
              <p:cNvPr id="17" name="Text Box 11"/>
              <p:cNvSpPr txBox="1">
                <a:spLocks noChangeArrowheads="1"/>
              </p:cNvSpPr>
              <p:nvPr/>
            </p:nvSpPr>
            <p:spPr bwMode="auto">
              <a:xfrm>
                <a:off x="1853" y="1722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solidFill>
                      <a:srgbClr val="FF0000"/>
                    </a:solidFill>
                  </a:rPr>
                  <a:t>+</a:t>
                </a:r>
                <a:endParaRPr lang="en-US" sz="2400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</p:grpSp>
        <p:sp>
          <p:nvSpPr>
            <p:cNvPr id="9" name="Text Box 12"/>
            <p:cNvSpPr txBox="1">
              <a:spLocks noChangeArrowheads="1"/>
            </p:cNvSpPr>
            <p:nvPr/>
          </p:nvSpPr>
          <p:spPr bwMode="auto">
            <a:xfrm>
              <a:off x="2496" y="1704"/>
              <a:ext cx="131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>
                  <a:solidFill>
                    <a:srgbClr val="FF0000"/>
                  </a:solidFill>
                </a:rPr>
                <a:t>K  </a:t>
              </a:r>
              <a:r>
                <a:rPr lang="en-US" sz="3200">
                  <a:solidFill>
                    <a:srgbClr val="FF0000"/>
                  </a:solidFill>
                </a:rPr>
                <a:t>(</a:t>
              </a:r>
              <a:r>
                <a:rPr lang="en-US" sz="2800">
                  <a:solidFill>
                    <a:srgbClr val="FF0000"/>
                  </a:solidFill>
                </a:rPr>
                <a:t>K  (m)</a:t>
              </a:r>
              <a:r>
                <a:rPr lang="en-US" sz="3200">
                  <a:solidFill>
                    <a:srgbClr val="FF0000"/>
                  </a:solidFill>
                </a:rPr>
                <a:t>)</a:t>
              </a:r>
              <a:r>
                <a:rPr lang="en-US" sz="2800">
                  <a:solidFill>
                    <a:srgbClr val="FF0000"/>
                  </a:solidFill>
                </a:rPr>
                <a:t>  </a:t>
              </a:r>
              <a:endParaRPr lang="en-US" sz="2800"/>
            </a:p>
          </p:txBody>
        </p:sp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3018" y="1887"/>
              <a:ext cx="2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B</a:t>
              </a:r>
              <a:endParaRPr lang="en-US" sz="2800"/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2663" y="1891"/>
              <a:ext cx="2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B</a:t>
              </a:r>
              <a:endParaRPr lang="en-US" sz="2800"/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2654" y="1636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+</a:t>
              </a:r>
              <a:endParaRPr lang="en-US" sz="240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3011" y="1606"/>
              <a:ext cx="1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-</a:t>
              </a:r>
              <a:endParaRPr lang="en-US" sz="240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2261" y="1755"/>
              <a:ext cx="2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=</a:t>
              </a:r>
            </a:p>
          </p:txBody>
        </p:sp>
      </p:grp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1163638" y="3487738"/>
            <a:ext cx="291782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>
                <a:latin typeface="+mn-lt"/>
              </a:rPr>
              <a:t>use public key first, followed by private key </a:t>
            </a:r>
            <a:endParaRPr lang="en-US" sz="2400">
              <a:latin typeface="+mn-lt"/>
            </a:endParaRP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4494213" y="3479800"/>
            <a:ext cx="29178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>
                <a:latin typeface="+mn-lt"/>
              </a:rPr>
              <a:t>use private key first, followed by public key </a:t>
            </a:r>
            <a:endParaRPr lang="en-US" sz="2400">
              <a:latin typeface="+mn-lt"/>
            </a:endParaRPr>
          </a:p>
        </p:txBody>
      </p:sp>
      <p:sp>
        <p:nvSpPr>
          <p:cNvPr id="23" name="AutoShape 20"/>
          <p:cNvSpPr>
            <a:spLocks/>
          </p:cNvSpPr>
          <p:nvPr/>
        </p:nvSpPr>
        <p:spPr bwMode="auto">
          <a:xfrm rot="5400000">
            <a:off x="2481263" y="2509838"/>
            <a:ext cx="138112" cy="1509712"/>
          </a:xfrm>
          <a:prstGeom prst="rightBrace">
            <a:avLst>
              <a:gd name="adj1" fmla="val 910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21"/>
          <p:cNvSpPr>
            <a:spLocks/>
          </p:cNvSpPr>
          <p:nvPr/>
        </p:nvSpPr>
        <p:spPr bwMode="auto">
          <a:xfrm rot="5400000">
            <a:off x="5753100" y="2501900"/>
            <a:ext cx="138113" cy="1509713"/>
          </a:xfrm>
          <a:prstGeom prst="rightBrace">
            <a:avLst>
              <a:gd name="adj1" fmla="val 910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2708275" y="5200650"/>
            <a:ext cx="3467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i="1">
                <a:solidFill>
                  <a:srgbClr val="000099"/>
                </a:solidFill>
                <a:latin typeface="+mn-lt"/>
              </a:rPr>
              <a:t>Result is the same!</a:t>
            </a:r>
            <a:r>
              <a:rPr lang="en-US" sz="2800">
                <a:solidFill>
                  <a:srgbClr val="000099"/>
                </a:solidFill>
                <a:latin typeface="+mn-lt"/>
              </a:rPr>
              <a:t> </a:t>
            </a:r>
            <a:endParaRPr lang="en-US" sz="2400">
              <a:solidFill>
                <a:srgbClr val="00009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3835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in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do we need … ?</a:t>
            </a:r>
          </a:p>
          <a:p>
            <a:pPr lvl="1"/>
            <a:r>
              <a:rPr lang="en-US" dirty="0"/>
              <a:t>Confidentiality</a:t>
            </a:r>
          </a:p>
          <a:p>
            <a:pPr lvl="1"/>
            <a:r>
              <a:rPr lang="en-US" dirty="0"/>
              <a:t>Integrity and non-repudiation</a:t>
            </a:r>
          </a:p>
          <a:p>
            <a:pPr lvl="1"/>
            <a:r>
              <a:rPr lang="en-US" dirty="0"/>
              <a:t>Authentication</a:t>
            </a:r>
          </a:p>
          <a:p>
            <a:r>
              <a:rPr lang="en-US" dirty="0"/>
              <a:t>How to achieve … ?</a:t>
            </a:r>
          </a:p>
          <a:p>
            <a:pPr lvl="1"/>
            <a:r>
              <a:rPr lang="en-US" dirty="0"/>
              <a:t>Confidentiality</a:t>
            </a:r>
          </a:p>
          <a:p>
            <a:pPr lvl="1"/>
            <a:r>
              <a:rPr lang="en-US" dirty="0"/>
              <a:t>Integrity and non-repudiation</a:t>
            </a:r>
          </a:p>
          <a:p>
            <a:pPr lvl="1"/>
            <a:r>
              <a:rPr lang="en-US" dirty="0"/>
              <a:t>Authentication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8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RSA Secure?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371600"/>
            <a:ext cx="77724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suppose you know Bob</a:t>
            </a:r>
            <a:r>
              <a:rPr lang="ja-JP" altLang="en-US" dirty="0"/>
              <a:t>’</a:t>
            </a:r>
            <a:r>
              <a:rPr lang="en-US" dirty="0"/>
              <a:t>s public key (</a:t>
            </a:r>
            <a:r>
              <a:rPr lang="en-US" dirty="0" err="1"/>
              <a:t>n,e</a:t>
            </a:r>
            <a:r>
              <a:rPr lang="en-US" dirty="0"/>
              <a:t>). How hard is it to determine d?</a:t>
            </a:r>
          </a:p>
          <a:p>
            <a:r>
              <a:rPr lang="en-US" dirty="0"/>
              <a:t>essentially need to find factors of n without knowing the two factors p and q. </a:t>
            </a:r>
          </a:p>
          <a:p>
            <a:r>
              <a:rPr lang="en-US" dirty="0"/>
              <a:t>fact: factoring a big number is hard.</a:t>
            </a:r>
          </a:p>
          <a:p>
            <a:pPr>
              <a:buFont typeface="Wingdings" charset="0"/>
              <a:buNone/>
            </a:pP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81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Generation RSA Keys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09600" y="4800600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 dirty="0"/>
              <a:t>have to find big primes p and q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800" dirty="0"/>
              <a:t>approach: make good guess then apply testing rules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8210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Digital Signatures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52838" y="2543175"/>
            <a:ext cx="762000" cy="407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598488" y="2214562"/>
            <a:ext cx="1343025" cy="841375"/>
            <a:chOff x="403" y="1308"/>
            <a:chExt cx="846" cy="530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477" y="1308"/>
              <a:ext cx="685" cy="4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403" y="1318"/>
              <a:ext cx="846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dirty="0">
                  <a:solidFill>
                    <a:srgbClr val="FF0000"/>
                  </a:solidFill>
                </a:rPr>
                <a:t>large </a:t>
              </a:r>
            </a:p>
            <a:p>
              <a:pPr algn="ctr">
                <a:lnSpc>
                  <a:spcPct val="80000"/>
                </a:lnSpc>
              </a:pPr>
              <a:r>
                <a:rPr lang="en-US" dirty="0">
                  <a:solidFill>
                    <a:srgbClr val="FF0000"/>
                  </a:solidFill>
                </a:rPr>
                <a:t>message</a:t>
              </a:r>
            </a:p>
            <a:p>
              <a:pPr algn="ctr">
                <a:lnSpc>
                  <a:spcPct val="80000"/>
                </a:lnSpc>
              </a:pPr>
              <a:r>
                <a:rPr lang="en-US" dirty="0">
                  <a:solidFill>
                    <a:srgbClr val="FF0000"/>
                  </a:solidFill>
                </a:rPr>
                <a:t>m</a:t>
              </a:r>
            </a:p>
          </p:txBody>
        </p:sp>
      </p:grpSp>
      <p:grpSp>
        <p:nvGrpSpPr>
          <p:cNvPr id="10" name="Group 6"/>
          <p:cNvGrpSpPr>
            <a:grpSpLocks/>
          </p:cNvGrpSpPr>
          <p:nvPr/>
        </p:nvGrpSpPr>
        <p:grpSpPr bwMode="auto">
          <a:xfrm>
            <a:off x="2211388" y="2401887"/>
            <a:ext cx="1066800" cy="646113"/>
            <a:chOff x="1376" y="982"/>
            <a:chExt cx="672" cy="407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1397" y="982"/>
              <a:ext cx="619" cy="39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1376" y="985"/>
              <a:ext cx="6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chemeClr val="bg1"/>
                  </a:solidFill>
                </a:rPr>
                <a:t>H: Hash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function</a:t>
              </a:r>
            </a:p>
          </p:txBody>
        </p:sp>
      </p:grp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1765300" y="2684462"/>
            <a:ext cx="5064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603625" y="2566987"/>
            <a:ext cx="846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H(m)</a:t>
            </a:r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>
            <a:off x="3789363" y="2978150"/>
            <a:ext cx="1587" cy="328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>
            <a:off x="3154363" y="2698750"/>
            <a:ext cx="5064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" name="Group 13"/>
          <p:cNvGrpSpPr>
            <a:grpSpLocks/>
          </p:cNvGrpSpPr>
          <p:nvPr/>
        </p:nvGrpSpPr>
        <p:grpSpPr bwMode="auto">
          <a:xfrm>
            <a:off x="3222625" y="3309937"/>
            <a:ext cx="1192213" cy="955675"/>
            <a:chOff x="1126" y="2124"/>
            <a:chExt cx="751" cy="602"/>
          </a:xfrm>
        </p:grpSpPr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1134" y="2127"/>
              <a:ext cx="742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chemeClr val="bg1"/>
                  </a:solidFill>
                </a:rPr>
                <a:t>digital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signature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(encrypt)</a:t>
              </a:r>
            </a:p>
          </p:txBody>
        </p:sp>
      </p:grp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1490663" y="3390900"/>
            <a:ext cx="9604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Bob</a:t>
            </a:r>
            <a:r>
              <a:rPr lang="ja-JP" altLang="en-US" sz="1600"/>
              <a:t>’</a:t>
            </a:r>
            <a:r>
              <a:rPr lang="en-US" sz="1600"/>
              <a:t>s </a:t>
            </a:r>
          </a:p>
          <a:p>
            <a:pPr algn="r"/>
            <a:r>
              <a:rPr lang="en-US" sz="1600"/>
              <a:t>private</a:t>
            </a:r>
          </a:p>
          <a:p>
            <a:pPr algn="r"/>
            <a:r>
              <a:rPr lang="en-US" sz="1600"/>
              <a:t>key </a:t>
            </a:r>
          </a:p>
        </p:txBody>
      </p:sp>
      <p:pic>
        <p:nvPicPr>
          <p:cNvPr id="21" name="Picture 17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468563" y="3471862"/>
            <a:ext cx="4587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Group 18"/>
          <p:cNvGrpSpPr>
            <a:grpSpLocks/>
          </p:cNvGrpSpPr>
          <p:nvPr/>
        </p:nvGrpSpPr>
        <p:grpSpPr bwMode="auto">
          <a:xfrm>
            <a:off x="2411413" y="3797300"/>
            <a:ext cx="482600" cy="603250"/>
            <a:chOff x="2997" y="2073"/>
            <a:chExt cx="304" cy="380"/>
          </a:xfrm>
        </p:grpSpPr>
        <p:grpSp>
          <p:nvGrpSpPr>
            <p:cNvPr id="23" name="Group 19"/>
            <p:cNvGrpSpPr>
              <a:grpSpLocks/>
            </p:cNvGrpSpPr>
            <p:nvPr/>
          </p:nvGrpSpPr>
          <p:grpSpPr bwMode="auto">
            <a:xfrm>
              <a:off x="2997" y="2144"/>
              <a:ext cx="304" cy="309"/>
              <a:chOff x="2997" y="2144"/>
              <a:chExt cx="304" cy="309"/>
            </a:xfrm>
          </p:grpSpPr>
          <p:sp>
            <p:nvSpPr>
              <p:cNvPr id="25" name="Text Box 20"/>
              <p:cNvSpPr txBox="1">
                <a:spLocks noChangeArrowheads="1"/>
              </p:cNvSpPr>
              <p:nvPr/>
            </p:nvSpPr>
            <p:spPr bwMode="auto">
              <a:xfrm>
                <a:off x="2997" y="2144"/>
                <a:ext cx="26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K </a:t>
                </a:r>
              </a:p>
            </p:txBody>
          </p:sp>
          <p:sp>
            <p:nvSpPr>
              <p:cNvPr id="26" name="Text Box 21"/>
              <p:cNvSpPr txBox="1">
                <a:spLocks noChangeArrowheads="1"/>
              </p:cNvSpPr>
              <p:nvPr/>
            </p:nvSpPr>
            <p:spPr bwMode="auto">
              <a:xfrm>
                <a:off x="3104" y="2241"/>
                <a:ext cx="19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3117" y="2073"/>
              <a:ext cx="1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-</a:t>
              </a:r>
            </a:p>
          </p:txBody>
        </p:sp>
      </p:grpSp>
      <p:sp>
        <p:nvSpPr>
          <p:cNvPr id="27" name="Line 23"/>
          <p:cNvSpPr>
            <a:spLocks noChangeShapeType="1"/>
          </p:cNvSpPr>
          <p:nvPr/>
        </p:nvSpPr>
        <p:spPr bwMode="auto">
          <a:xfrm flipV="1">
            <a:off x="2535238" y="3840162"/>
            <a:ext cx="565150" cy="793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3800475" y="4267200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" name="Group 25"/>
          <p:cNvGrpSpPr>
            <a:grpSpLocks/>
          </p:cNvGrpSpPr>
          <p:nvPr/>
        </p:nvGrpSpPr>
        <p:grpSpPr bwMode="auto">
          <a:xfrm>
            <a:off x="828675" y="4937125"/>
            <a:ext cx="846138" cy="519112"/>
            <a:chOff x="984" y="2831"/>
            <a:chExt cx="533" cy="327"/>
          </a:xfrm>
        </p:grpSpPr>
        <p:sp>
          <p:nvSpPr>
            <p:cNvPr id="30" name="Text Box 26"/>
            <p:cNvSpPr txBox="1">
              <a:spLocks noChangeArrowheads="1"/>
            </p:cNvSpPr>
            <p:nvPr/>
          </p:nvSpPr>
          <p:spPr bwMode="auto">
            <a:xfrm>
              <a:off x="984" y="2831"/>
              <a:ext cx="53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/>
                <a:t>+</a:t>
              </a:r>
            </a:p>
          </p:txBody>
        </p:sp>
        <p:sp>
          <p:nvSpPr>
            <p:cNvPr id="31" name="Oval 27"/>
            <p:cNvSpPr>
              <a:spLocks noChangeArrowheads="1"/>
            </p:cNvSpPr>
            <p:nvPr/>
          </p:nvSpPr>
          <p:spPr bwMode="auto">
            <a:xfrm>
              <a:off x="1152" y="2924"/>
              <a:ext cx="195" cy="1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" name="Line 28"/>
          <p:cNvSpPr>
            <a:spLocks noChangeShapeType="1"/>
          </p:cNvSpPr>
          <p:nvPr/>
        </p:nvSpPr>
        <p:spPr bwMode="auto">
          <a:xfrm>
            <a:off x="1276350" y="306705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29"/>
          <p:cNvSpPr>
            <a:spLocks noChangeShapeType="1"/>
          </p:cNvSpPr>
          <p:nvPr/>
        </p:nvSpPr>
        <p:spPr bwMode="auto">
          <a:xfrm>
            <a:off x="1249363" y="5360987"/>
            <a:ext cx="3175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4" name="Picture 30" descr="BS00592_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3775" y="5689600"/>
            <a:ext cx="627063" cy="768350"/>
          </a:xfrm>
          <a:noFill/>
        </p:spPr>
      </p:pic>
      <p:sp>
        <p:nvSpPr>
          <p:cNvPr id="35" name="Rectangle 31"/>
          <p:cNvSpPr>
            <a:spLocks noChangeArrowheads="1"/>
          </p:cNvSpPr>
          <p:nvPr/>
        </p:nvSpPr>
        <p:spPr bwMode="auto">
          <a:xfrm>
            <a:off x="520700" y="1219200"/>
            <a:ext cx="3898900" cy="112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800" dirty="0"/>
              <a:t>Bob sends digitally signed message:</a:t>
            </a:r>
          </a:p>
        </p:txBody>
      </p:sp>
      <p:sp>
        <p:nvSpPr>
          <p:cNvPr id="36" name="Rectangle 32"/>
          <p:cNvSpPr txBox="1">
            <a:spLocks noChangeArrowheads="1"/>
          </p:cNvSpPr>
          <p:nvPr/>
        </p:nvSpPr>
        <p:spPr>
          <a:xfrm>
            <a:off x="4572000" y="1000125"/>
            <a:ext cx="4238625" cy="1057275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0"/>
              <a:buNone/>
            </a:pPr>
            <a:r>
              <a:rPr lang="en-US" dirty="0"/>
              <a:t>Alice verifies signature and integrity of digitally signed message:</a:t>
            </a:r>
          </a:p>
        </p:txBody>
      </p:sp>
      <p:grpSp>
        <p:nvGrpSpPr>
          <p:cNvPr id="37" name="Group 33"/>
          <p:cNvGrpSpPr>
            <a:grpSpLocks/>
          </p:cNvGrpSpPr>
          <p:nvPr/>
        </p:nvGrpSpPr>
        <p:grpSpPr bwMode="auto">
          <a:xfrm>
            <a:off x="2959100" y="4464050"/>
            <a:ext cx="1722438" cy="995362"/>
            <a:chOff x="3157" y="2362"/>
            <a:chExt cx="1085" cy="627"/>
          </a:xfrm>
        </p:grpSpPr>
        <p:grpSp>
          <p:nvGrpSpPr>
            <p:cNvPr id="38" name="Group 34"/>
            <p:cNvGrpSpPr>
              <a:grpSpLocks/>
            </p:cNvGrpSpPr>
            <p:nvPr/>
          </p:nvGrpSpPr>
          <p:grpSpPr bwMode="auto">
            <a:xfrm>
              <a:off x="3220" y="2639"/>
              <a:ext cx="923" cy="339"/>
              <a:chOff x="2546" y="3029"/>
              <a:chExt cx="923" cy="339"/>
            </a:xfrm>
          </p:grpSpPr>
          <p:sp>
            <p:nvSpPr>
              <p:cNvPr id="41" name="Text Box 35"/>
              <p:cNvSpPr txBox="1">
                <a:spLocks noChangeArrowheads="1"/>
              </p:cNvSpPr>
              <p:nvPr/>
            </p:nvSpPr>
            <p:spPr bwMode="auto">
              <a:xfrm>
                <a:off x="2546" y="3118"/>
                <a:ext cx="9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K</a:t>
                </a:r>
                <a:r>
                  <a:rPr lang="en-US" sz="2400" baseline="-25000">
                    <a:solidFill>
                      <a:srgbClr val="FF0000"/>
                    </a:solidFill>
                  </a:rPr>
                  <a:t>B</a:t>
                </a:r>
                <a:r>
                  <a:rPr lang="en-US">
                    <a:solidFill>
                      <a:srgbClr val="FF0000"/>
                    </a:solidFill>
                  </a:rPr>
                  <a:t>(H(m))</a:t>
                </a:r>
              </a:p>
            </p:txBody>
          </p:sp>
          <p:sp>
            <p:nvSpPr>
              <p:cNvPr id="42" name="Text Box 36"/>
              <p:cNvSpPr txBox="1">
                <a:spLocks noChangeArrowheads="1"/>
              </p:cNvSpPr>
              <p:nvPr/>
            </p:nvSpPr>
            <p:spPr bwMode="auto">
              <a:xfrm>
                <a:off x="2554" y="3029"/>
                <a:ext cx="53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-</a:t>
                </a:r>
              </a:p>
            </p:txBody>
          </p:sp>
        </p:grp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3291" y="2378"/>
              <a:ext cx="780" cy="6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3157" y="2362"/>
              <a:ext cx="1085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F0000"/>
                  </a:solidFill>
                </a:rPr>
                <a:t>encrypted </a:t>
              </a:r>
            </a:p>
            <a:p>
              <a:pPr algn="ctr"/>
              <a:r>
                <a:rPr lang="en-US" sz="1800">
                  <a:solidFill>
                    <a:srgbClr val="FF0000"/>
                  </a:solidFill>
                </a:rPr>
                <a:t>msg digest</a:t>
              </a:r>
            </a:p>
          </p:txBody>
        </p:sp>
      </p:grpSp>
      <p:sp>
        <p:nvSpPr>
          <p:cNvPr id="43" name="Line 39"/>
          <p:cNvSpPr>
            <a:spLocks noChangeShapeType="1"/>
          </p:cNvSpPr>
          <p:nvPr/>
        </p:nvSpPr>
        <p:spPr bwMode="auto">
          <a:xfrm flipH="1">
            <a:off x="1377950" y="5216525"/>
            <a:ext cx="18018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4" name="Picture 40" descr="BS00592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038" y="2339975"/>
            <a:ext cx="62706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Line 41"/>
          <p:cNvSpPr>
            <a:spLocks noChangeShapeType="1"/>
          </p:cNvSpPr>
          <p:nvPr/>
        </p:nvSpPr>
        <p:spPr bwMode="auto">
          <a:xfrm>
            <a:off x="8116888" y="3490912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" name="Group 42"/>
          <p:cNvGrpSpPr>
            <a:grpSpLocks/>
          </p:cNvGrpSpPr>
          <p:nvPr/>
        </p:nvGrpSpPr>
        <p:grpSpPr bwMode="auto">
          <a:xfrm>
            <a:off x="7248525" y="2478087"/>
            <a:ext cx="1722438" cy="995363"/>
            <a:chOff x="3157" y="2362"/>
            <a:chExt cx="1085" cy="627"/>
          </a:xfrm>
        </p:grpSpPr>
        <p:grpSp>
          <p:nvGrpSpPr>
            <p:cNvPr id="47" name="Group 43"/>
            <p:cNvGrpSpPr>
              <a:grpSpLocks/>
            </p:cNvGrpSpPr>
            <p:nvPr/>
          </p:nvGrpSpPr>
          <p:grpSpPr bwMode="auto">
            <a:xfrm>
              <a:off x="3220" y="2639"/>
              <a:ext cx="923" cy="339"/>
              <a:chOff x="2546" y="3029"/>
              <a:chExt cx="923" cy="339"/>
            </a:xfrm>
          </p:grpSpPr>
          <p:sp>
            <p:nvSpPr>
              <p:cNvPr id="50" name="Text Box 44"/>
              <p:cNvSpPr txBox="1">
                <a:spLocks noChangeArrowheads="1"/>
              </p:cNvSpPr>
              <p:nvPr/>
            </p:nvSpPr>
            <p:spPr bwMode="auto">
              <a:xfrm>
                <a:off x="2546" y="3118"/>
                <a:ext cx="9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K</a:t>
                </a:r>
                <a:r>
                  <a:rPr lang="en-US" sz="2400" baseline="-25000">
                    <a:solidFill>
                      <a:srgbClr val="FF0000"/>
                    </a:solidFill>
                  </a:rPr>
                  <a:t>B</a:t>
                </a:r>
                <a:r>
                  <a:rPr lang="en-US">
                    <a:solidFill>
                      <a:srgbClr val="FF0000"/>
                    </a:solidFill>
                  </a:rPr>
                  <a:t>(H(m))</a:t>
                </a:r>
              </a:p>
            </p:txBody>
          </p:sp>
          <p:sp>
            <p:nvSpPr>
              <p:cNvPr id="51" name="Text Box 45"/>
              <p:cNvSpPr txBox="1">
                <a:spLocks noChangeArrowheads="1"/>
              </p:cNvSpPr>
              <p:nvPr/>
            </p:nvSpPr>
            <p:spPr bwMode="auto">
              <a:xfrm>
                <a:off x="2554" y="3029"/>
                <a:ext cx="53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-</a:t>
                </a:r>
              </a:p>
            </p:txBody>
          </p:sp>
        </p:grp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3291" y="2378"/>
              <a:ext cx="780" cy="6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47"/>
            <p:cNvSpPr txBox="1">
              <a:spLocks noChangeArrowheads="1"/>
            </p:cNvSpPr>
            <p:nvPr/>
          </p:nvSpPr>
          <p:spPr bwMode="auto">
            <a:xfrm>
              <a:off x="3157" y="2362"/>
              <a:ext cx="1085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F0000"/>
                  </a:solidFill>
                </a:rPr>
                <a:t>encrypted </a:t>
              </a:r>
            </a:p>
            <a:p>
              <a:pPr algn="ctr"/>
              <a:r>
                <a:rPr lang="en-US" sz="1800">
                  <a:solidFill>
                    <a:srgbClr val="FF0000"/>
                  </a:solidFill>
                </a:rPr>
                <a:t>msg digest</a:t>
              </a:r>
            </a:p>
          </p:txBody>
        </p:sp>
      </p:grpSp>
      <p:grpSp>
        <p:nvGrpSpPr>
          <p:cNvPr id="52" name="Group 48"/>
          <p:cNvGrpSpPr>
            <a:grpSpLocks/>
          </p:cNvGrpSpPr>
          <p:nvPr/>
        </p:nvGrpSpPr>
        <p:grpSpPr bwMode="auto">
          <a:xfrm>
            <a:off x="5054600" y="3392487"/>
            <a:ext cx="1343025" cy="841375"/>
            <a:chOff x="403" y="1308"/>
            <a:chExt cx="846" cy="530"/>
          </a:xfrm>
        </p:grpSpPr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477" y="1308"/>
              <a:ext cx="685" cy="4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Text Box 50"/>
            <p:cNvSpPr txBox="1">
              <a:spLocks noChangeArrowheads="1"/>
            </p:cNvSpPr>
            <p:nvPr/>
          </p:nvSpPr>
          <p:spPr bwMode="auto">
            <a:xfrm>
              <a:off x="403" y="1318"/>
              <a:ext cx="846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>
                  <a:solidFill>
                    <a:srgbClr val="FF0000"/>
                  </a:solidFill>
                </a:rPr>
                <a:t>large </a:t>
              </a:r>
            </a:p>
            <a:p>
              <a:pPr algn="ctr">
                <a:lnSpc>
                  <a:spcPct val="80000"/>
                </a:lnSpc>
              </a:pPr>
              <a:r>
                <a:rPr lang="en-US">
                  <a:solidFill>
                    <a:srgbClr val="FF0000"/>
                  </a:solidFill>
                </a:rPr>
                <a:t>message</a:t>
              </a:r>
            </a:p>
            <a:p>
              <a:pPr algn="ctr">
                <a:lnSpc>
                  <a:spcPct val="80000"/>
                </a:lnSpc>
              </a:pPr>
              <a:r>
                <a:rPr lang="en-US">
                  <a:solidFill>
                    <a:srgbClr val="FF0000"/>
                  </a:solidFill>
                </a:rPr>
                <a:t>m</a:t>
              </a:r>
            </a:p>
          </p:txBody>
        </p:sp>
      </p:grpSp>
      <p:grpSp>
        <p:nvGrpSpPr>
          <p:cNvPr id="55" name="Group 51"/>
          <p:cNvGrpSpPr>
            <a:grpSpLocks/>
          </p:cNvGrpSpPr>
          <p:nvPr/>
        </p:nvGrpSpPr>
        <p:grpSpPr bwMode="auto">
          <a:xfrm>
            <a:off x="5164138" y="4425950"/>
            <a:ext cx="1066800" cy="646112"/>
            <a:chOff x="1376" y="982"/>
            <a:chExt cx="672" cy="407"/>
          </a:xfrm>
        </p:grpSpPr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1397" y="982"/>
              <a:ext cx="619" cy="39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Text Box 53"/>
            <p:cNvSpPr txBox="1">
              <a:spLocks noChangeArrowheads="1"/>
            </p:cNvSpPr>
            <p:nvPr/>
          </p:nvSpPr>
          <p:spPr bwMode="auto">
            <a:xfrm>
              <a:off x="1376" y="985"/>
              <a:ext cx="6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chemeClr val="bg1"/>
                  </a:solidFill>
                </a:rPr>
                <a:t>H: Hash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function</a:t>
              </a:r>
            </a:p>
          </p:txBody>
        </p:sp>
      </p:grpSp>
      <p:grpSp>
        <p:nvGrpSpPr>
          <p:cNvPr id="58" name="Group 54"/>
          <p:cNvGrpSpPr>
            <a:grpSpLocks/>
          </p:cNvGrpSpPr>
          <p:nvPr/>
        </p:nvGrpSpPr>
        <p:grpSpPr bwMode="auto">
          <a:xfrm>
            <a:off x="5289550" y="5270500"/>
            <a:ext cx="873125" cy="420687"/>
            <a:chOff x="3305" y="3136"/>
            <a:chExt cx="550" cy="265"/>
          </a:xfrm>
        </p:grpSpPr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3336" y="3136"/>
              <a:ext cx="480" cy="25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56"/>
            <p:cNvSpPr txBox="1">
              <a:spLocks noChangeArrowheads="1"/>
            </p:cNvSpPr>
            <p:nvPr/>
          </p:nvSpPr>
          <p:spPr bwMode="auto">
            <a:xfrm>
              <a:off x="3305" y="3151"/>
              <a:ext cx="55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H(m)</a:t>
              </a:r>
            </a:p>
          </p:txBody>
        </p:sp>
      </p:grpSp>
      <p:grpSp>
        <p:nvGrpSpPr>
          <p:cNvPr id="61" name="Group 57"/>
          <p:cNvGrpSpPr>
            <a:grpSpLocks/>
          </p:cNvGrpSpPr>
          <p:nvPr/>
        </p:nvGrpSpPr>
        <p:grpSpPr bwMode="auto">
          <a:xfrm>
            <a:off x="7596188" y="3843337"/>
            <a:ext cx="1196975" cy="955675"/>
            <a:chOff x="1126" y="2124"/>
            <a:chExt cx="754" cy="602"/>
          </a:xfrm>
        </p:grpSpPr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Text Box 59"/>
            <p:cNvSpPr txBox="1">
              <a:spLocks noChangeArrowheads="1"/>
            </p:cNvSpPr>
            <p:nvPr/>
          </p:nvSpPr>
          <p:spPr bwMode="auto">
            <a:xfrm>
              <a:off x="1131" y="2127"/>
              <a:ext cx="749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chemeClr val="bg1"/>
                  </a:solidFill>
                </a:rPr>
                <a:t>digital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signature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(decrypt)</a:t>
              </a:r>
            </a:p>
          </p:txBody>
        </p:sp>
      </p:grpSp>
      <p:sp>
        <p:nvSpPr>
          <p:cNvPr id="64" name="Line 60"/>
          <p:cNvSpPr>
            <a:spLocks noChangeShapeType="1"/>
          </p:cNvSpPr>
          <p:nvPr/>
        </p:nvSpPr>
        <p:spPr bwMode="auto">
          <a:xfrm>
            <a:off x="8132763" y="4886325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5" name="Group 61"/>
          <p:cNvGrpSpPr>
            <a:grpSpLocks/>
          </p:cNvGrpSpPr>
          <p:nvPr/>
        </p:nvGrpSpPr>
        <p:grpSpPr bwMode="auto">
          <a:xfrm>
            <a:off x="7762875" y="5267325"/>
            <a:ext cx="873125" cy="420687"/>
            <a:chOff x="3305" y="3136"/>
            <a:chExt cx="550" cy="265"/>
          </a:xfrm>
        </p:grpSpPr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3336" y="3136"/>
              <a:ext cx="480" cy="25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Text Box 63"/>
            <p:cNvSpPr txBox="1">
              <a:spLocks noChangeArrowheads="1"/>
            </p:cNvSpPr>
            <p:nvPr/>
          </p:nvSpPr>
          <p:spPr bwMode="auto">
            <a:xfrm>
              <a:off x="3305" y="3151"/>
              <a:ext cx="55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H(m)</a:t>
              </a:r>
            </a:p>
          </p:txBody>
        </p:sp>
      </p:grpSp>
      <p:sp>
        <p:nvSpPr>
          <p:cNvPr id="68" name="Line 64"/>
          <p:cNvSpPr>
            <a:spLocks noChangeShapeType="1"/>
          </p:cNvSpPr>
          <p:nvPr/>
        </p:nvSpPr>
        <p:spPr bwMode="auto">
          <a:xfrm flipH="1">
            <a:off x="6003925" y="2709862"/>
            <a:ext cx="1449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Line 65"/>
          <p:cNvSpPr>
            <a:spLocks noChangeShapeType="1"/>
          </p:cNvSpPr>
          <p:nvPr/>
        </p:nvSpPr>
        <p:spPr bwMode="auto">
          <a:xfrm>
            <a:off x="5638800" y="3052762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Line 66"/>
          <p:cNvSpPr>
            <a:spLocks noChangeShapeType="1"/>
          </p:cNvSpPr>
          <p:nvPr/>
        </p:nvSpPr>
        <p:spPr bwMode="auto">
          <a:xfrm>
            <a:off x="5678488" y="4175125"/>
            <a:ext cx="15875" cy="312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Line 67"/>
          <p:cNvSpPr>
            <a:spLocks noChangeShapeType="1"/>
          </p:cNvSpPr>
          <p:nvPr/>
        </p:nvSpPr>
        <p:spPr bwMode="auto">
          <a:xfrm>
            <a:off x="5689600" y="5030787"/>
            <a:ext cx="15875" cy="31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Text Box 68"/>
          <p:cNvSpPr txBox="1">
            <a:spLocks noChangeArrowheads="1"/>
          </p:cNvSpPr>
          <p:nvPr/>
        </p:nvSpPr>
        <p:spPr bwMode="auto">
          <a:xfrm>
            <a:off x="6061075" y="3781425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Bob</a:t>
            </a:r>
            <a:r>
              <a:rPr lang="ja-JP" altLang="en-US" sz="1600"/>
              <a:t>’</a:t>
            </a:r>
            <a:r>
              <a:rPr lang="en-US" sz="1600"/>
              <a:t>s </a:t>
            </a:r>
          </a:p>
          <a:p>
            <a:pPr algn="r"/>
            <a:r>
              <a:rPr lang="en-US" sz="1600"/>
              <a:t>public</a:t>
            </a:r>
          </a:p>
          <a:p>
            <a:pPr algn="r"/>
            <a:r>
              <a:rPr lang="en-US" sz="1600"/>
              <a:t>key </a:t>
            </a:r>
          </a:p>
        </p:txBody>
      </p:sp>
      <p:pic>
        <p:nvPicPr>
          <p:cNvPr id="73" name="Picture 69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038975" y="3862387"/>
            <a:ext cx="45878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4" name="Group 70"/>
          <p:cNvGrpSpPr>
            <a:grpSpLocks/>
          </p:cNvGrpSpPr>
          <p:nvPr/>
        </p:nvGrpSpPr>
        <p:grpSpPr bwMode="auto">
          <a:xfrm>
            <a:off x="6981825" y="4187825"/>
            <a:ext cx="482600" cy="603250"/>
            <a:chOff x="2997" y="2073"/>
            <a:chExt cx="304" cy="380"/>
          </a:xfrm>
        </p:grpSpPr>
        <p:grpSp>
          <p:nvGrpSpPr>
            <p:cNvPr id="75" name="Group 71"/>
            <p:cNvGrpSpPr>
              <a:grpSpLocks/>
            </p:cNvGrpSpPr>
            <p:nvPr/>
          </p:nvGrpSpPr>
          <p:grpSpPr bwMode="auto">
            <a:xfrm>
              <a:off x="2997" y="2144"/>
              <a:ext cx="304" cy="309"/>
              <a:chOff x="2997" y="2144"/>
              <a:chExt cx="304" cy="309"/>
            </a:xfrm>
          </p:grpSpPr>
          <p:sp>
            <p:nvSpPr>
              <p:cNvPr id="77" name="Text Box 72"/>
              <p:cNvSpPr txBox="1">
                <a:spLocks noChangeArrowheads="1"/>
              </p:cNvSpPr>
              <p:nvPr/>
            </p:nvSpPr>
            <p:spPr bwMode="auto">
              <a:xfrm>
                <a:off x="2997" y="2144"/>
                <a:ext cx="26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K </a:t>
                </a:r>
              </a:p>
            </p:txBody>
          </p:sp>
          <p:sp>
            <p:nvSpPr>
              <p:cNvPr id="78" name="Text Box 73"/>
              <p:cNvSpPr txBox="1">
                <a:spLocks noChangeArrowheads="1"/>
              </p:cNvSpPr>
              <p:nvPr/>
            </p:nvSpPr>
            <p:spPr bwMode="auto">
              <a:xfrm>
                <a:off x="3104" y="2241"/>
                <a:ext cx="19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sp>
          <p:nvSpPr>
            <p:cNvPr id="76" name="Text Box 74"/>
            <p:cNvSpPr txBox="1">
              <a:spLocks noChangeArrowheads="1"/>
            </p:cNvSpPr>
            <p:nvPr/>
          </p:nvSpPr>
          <p:spPr bwMode="auto">
            <a:xfrm>
              <a:off x="3113" y="2073"/>
              <a:ext cx="1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+</a:t>
              </a:r>
            </a:p>
          </p:txBody>
        </p:sp>
      </p:grpSp>
      <p:sp>
        <p:nvSpPr>
          <p:cNvPr id="79" name="Line 75"/>
          <p:cNvSpPr>
            <a:spLocks noChangeShapeType="1"/>
          </p:cNvSpPr>
          <p:nvPr/>
        </p:nvSpPr>
        <p:spPr bwMode="auto">
          <a:xfrm flipV="1">
            <a:off x="7105650" y="4230687"/>
            <a:ext cx="423863" cy="793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Line 76"/>
          <p:cNvSpPr>
            <a:spLocks noChangeShapeType="1"/>
          </p:cNvSpPr>
          <p:nvPr/>
        </p:nvSpPr>
        <p:spPr bwMode="auto">
          <a:xfrm>
            <a:off x="5681663" y="5719762"/>
            <a:ext cx="873125" cy="21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77"/>
          <p:cNvSpPr>
            <a:spLocks noChangeShapeType="1"/>
          </p:cNvSpPr>
          <p:nvPr/>
        </p:nvSpPr>
        <p:spPr bwMode="auto">
          <a:xfrm flipH="1">
            <a:off x="7299325" y="5713412"/>
            <a:ext cx="873125" cy="21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Text Box 78"/>
          <p:cNvSpPr txBox="1">
            <a:spLocks noChangeArrowheads="1"/>
          </p:cNvSpPr>
          <p:nvPr/>
        </p:nvSpPr>
        <p:spPr bwMode="auto">
          <a:xfrm>
            <a:off x="6170613" y="5778500"/>
            <a:ext cx="14398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/>
              <a:t>equal</a:t>
            </a:r>
          </a:p>
          <a:p>
            <a:pPr algn="ctr"/>
            <a:r>
              <a:rPr lang="en-US" sz="240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923172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Signatures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04838" y="1266825"/>
            <a:ext cx="814705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suppose Alice receives </a:t>
            </a:r>
            <a:r>
              <a:rPr lang="en-US" sz="2400" dirty="0" err="1"/>
              <a:t>msg</a:t>
            </a:r>
            <a:r>
              <a:rPr lang="en-US" sz="2400" dirty="0"/>
              <a:t> m, digital signature K</a:t>
            </a:r>
            <a:r>
              <a:rPr lang="en-US" sz="2400" baseline="-25000" dirty="0"/>
              <a:t>B</a:t>
            </a:r>
            <a:r>
              <a:rPr lang="en-US" sz="2400" dirty="0"/>
              <a:t>(m)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Alice verifies m  signed by Bob by applying Bob</a:t>
            </a:r>
            <a:r>
              <a:rPr lang="ja-JP" altLang="en-US" sz="2400" dirty="0"/>
              <a:t>’</a:t>
            </a:r>
            <a:r>
              <a:rPr lang="en-US" sz="2400" dirty="0"/>
              <a:t>s public key K</a:t>
            </a:r>
            <a:r>
              <a:rPr lang="en-US" sz="2400" baseline="-25000" dirty="0"/>
              <a:t>B</a:t>
            </a:r>
            <a:r>
              <a:rPr lang="en-US" sz="2400" dirty="0"/>
              <a:t> to K</a:t>
            </a:r>
            <a:r>
              <a:rPr lang="en-US" sz="2400" baseline="-25000" dirty="0"/>
              <a:t>B</a:t>
            </a:r>
            <a:r>
              <a:rPr lang="en-US" sz="2400" dirty="0"/>
              <a:t>(m) then checks K</a:t>
            </a:r>
            <a:r>
              <a:rPr lang="en-US" sz="2400" baseline="-25000" dirty="0"/>
              <a:t>B</a:t>
            </a:r>
            <a:r>
              <a:rPr lang="en-US" sz="2400" dirty="0"/>
              <a:t>(K</a:t>
            </a:r>
            <a:r>
              <a:rPr lang="en-US" sz="2400" baseline="-25000" dirty="0"/>
              <a:t>B</a:t>
            </a:r>
            <a:r>
              <a:rPr lang="en-US" sz="2400" dirty="0"/>
              <a:t>(m) ) = m.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if K</a:t>
            </a:r>
            <a:r>
              <a:rPr lang="en-US" sz="2400" baseline="-25000" dirty="0"/>
              <a:t>B</a:t>
            </a:r>
            <a:r>
              <a:rPr lang="en-US" sz="2400" dirty="0"/>
              <a:t>(K</a:t>
            </a:r>
            <a:r>
              <a:rPr lang="en-US" sz="2400" baseline="-25000" dirty="0"/>
              <a:t>B</a:t>
            </a:r>
            <a:r>
              <a:rPr lang="en-US" sz="2400" dirty="0"/>
              <a:t>(m) ) = m, whoever signed m must have used Bob</a:t>
            </a:r>
            <a:r>
              <a:rPr lang="ja-JP" altLang="en-US" sz="2400" dirty="0"/>
              <a:t>’</a:t>
            </a:r>
            <a:r>
              <a:rPr lang="en-US" sz="2400" dirty="0"/>
              <a:t>s private key.</a:t>
            </a: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14400" y="2092325"/>
            <a:ext cx="736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800" dirty="0">
                <a:latin typeface="Arial Unicode MS" charset="0"/>
                <a:cs typeface="Arial Unicode MS" charset="0"/>
              </a:rPr>
              <a:t>+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886200" y="2092325"/>
            <a:ext cx="736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800" dirty="0">
                <a:latin typeface="Arial Unicode MS" charset="0"/>
                <a:cs typeface="Arial Unicode MS" charset="0"/>
              </a:rPr>
              <a:t>+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143000" y="2590800"/>
            <a:ext cx="736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800" dirty="0">
                <a:latin typeface="Arial Unicode MS" charset="0"/>
                <a:cs typeface="Arial Unicode MS" charset="0"/>
              </a:rPr>
              <a:t>+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549400" y="2092325"/>
            <a:ext cx="736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800" dirty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216400" y="2092325"/>
            <a:ext cx="736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800" dirty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473200" y="2549525"/>
            <a:ext cx="736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800" dirty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14" name="Rectangle 11"/>
          <p:cNvSpPr txBox="1">
            <a:spLocks noChangeArrowheads="1"/>
          </p:cNvSpPr>
          <p:nvPr/>
        </p:nvSpPr>
        <p:spPr>
          <a:xfrm>
            <a:off x="990600" y="3648075"/>
            <a:ext cx="7391400" cy="2311400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solidFill>
                  <a:srgbClr val="FF0000"/>
                </a:solidFill>
              </a:rPr>
              <a:t>Alice thus verifies that:</a:t>
            </a:r>
          </a:p>
          <a:p>
            <a:pPr marL="800100" lvl="1" indent="-342900">
              <a:lnSpc>
                <a:spcPct val="90000"/>
              </a:lnSpc>
              <a:buFont typeface="ZapfDingbats" charset="0"/>
              <a:buChar char="ü"/>
            </a:pPr>
            <a:r>
              <a:rPr lang="en-US"/>
              <a:t>Bob signed m.</a:t>
            </a:r>
          </a:p>
          <a:p>
            <a:pPr marL="800100" lvl="1" indent="-342900">
              <a:lnSpc>
                <a:spcPct val="90000"/>
              </a:lnSpc>
              <a:buFont typeface="ZapfDingbats" charset="0"/>
              <a:buChar char="ü"/>
            </a:pPr>
            <a:r>
              <a:rPr lang="en-US"/>
              <a:t>no one else signed m.</a:t>
            </a:r>
          </a:p>
          <a:p>
            <a:pPr marL="800100" lvl="1" indent="-342900">
              <a:lnSpc>
                <a:spcPct val="90000"/>
              </a:lnSpc>
              <a:buFont typeface="ZapfDingbats" charset="0"/>
              <a:buChar char="ü"/>
            </a:pPr>
            <a:r>
              <a:rPr lang="en-US"/>
              <a:t>Bob signed m and not m</a:t>
            </a:r>
            <a:r>
              <a:rPr lang="ja-JP" altLang="en-US"/>
              <a:t>’</a:t>
            </a:r>
            <a:r>
              <a:rPr lang="en-US"/>
              <a:t>.</a:t>
            </a:r>
          </a:p>
          <a:p>
            <a:pPr marL="381000" indent="-381000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solidFill>
                  <a:srgbClr val="FF0000"/>
                </a:solidFill>
              </a:rPr>
              <a:t>Non-repudiation</a:t>
            </a:r>
            <a:r>
              <a:rPr lang="en-US" sz="2400"/>
              <a:t>:</a:t>
            </a:r>
          </a:p>
          <a:p>
            <a:pPr marL="800100" lvl="1" indent="-342900">
              <a:lnSpc>
                <a:spcPct val="90000"/>
              </a:lnSpc>
              <a:buFont typeface="Wingdings" charset="0"/>
              <a:buChar char="ü"/>
            </a:pPr>
            <a:r>
              <a:rPr lang="en-US"/>
              <a:t>Alice can take m, and signature K</a:t>
            </a:r>
            <a:r>
              <a:rPr lang="en-US" baseline="-25000"/>
              <a:t>B</a:t>
            </a:r>
            <a:r>
              <a:rPr lang="en-US"/>
              <a:t>(m) to court and prove that Bob signed m. </a:t>
            </a:r>
          </a:p>
          <a:p>
            <a:pPr marL="381000" indent="-381000">
              <a:lnSpc>
                <a:spcPct val="90000"/>
              </a:lnSpc>
              <a:buFont typeface="Wingdings" charset="0"/>
              <a:buChar char="ü"/>
            </a:pPr>
            <a:endParaRPr lang="en-US" sz="2400" dirty="0"/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638800" y="5521325"/>
            <a:ext cx="736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800" dirty="0">
                <a:latin typeface="Arial Unicode MS" charset="0"/>
                <a:cs typeface="Arial Unicode MS" charset="0"/>
              </a:rPr>
              <a:t>-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731000" y="1219200"/>
            <a:ext cx="7366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1800" dirty="0">
                <a:latin typeface="Arial Unicode MS" charset="0"/>
                <a:cs typeface="Arial Unicode MS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549567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Certification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600200"/>
            <a:ext cx="7772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motivation: Trudy plays pizza prank on Bob</a:t>
            </a:r>
          </a:p>
          <a:p>
            <a:pPr lvl="1"/>
            <a:r>
              <a:rPr lang="en-US"/>
              <a:t>Trudy creates e-mail order: </a:t>
            </a:r>
            <a:br>
              <a:rPr lang="en-US"/>
            </a:br>
            <a:r>
              <a:rPr lang="en-US" i="1"/>
              <a:t>Dear Pizza Store, Please deliver to me four pepperoni pizzas. Thank you, Bob</a:t>
            </a:r>
          </a:p>
          <a:p>
            <a:pPr lvl="1"/>
            <a:r>
              <a:rPr lang="en-US"/>
              <a:t>Trudy signs order with her private key</a:t>
            </a:r>
          </a:p>
          <a:p>
            <a:pPr lvl="1"/>
            <a:r>
              <a:rPr lang="en-US"/>
              <a:t>Trudy sends order to Pizza Store</a:t>
            </a:r>
          </a:p>
          <a:p>
            <a:pPr lvl="1"/>
            <a:r>
              <a:rPr lang="en-US"/>
              <a:t>Trudy sends to Pizza Store her public key, but says it</a:t>
            </a:r>
            <a:r>
              <a:rPr lang="ja-JP" altLang="en-US"/>
              <a:t>’</a:t>
            </a:r>
            <a:r>
              <a:rPr lang="en-US"/>
              <a:t>s Bob</a:t>
            </a:r>
            <a:r>
              <a:rPr lang="ja-JP" altLang="en-US"/>
              <a:t>’</a:t>
            </a:r>
            <a:r>
              <a:rPr lang="en-US"/>
              <a:t>s public key.</a:t>
            </a:r>
          </a:p>
          <a:p>
            <a:pPr lvl="1"/>
            <a:r>
              <a:rPr lang="en-US"/>
              <a:t>Pizza Store verifies signature; then delivers four pizzas to Bob.</a:t>
            </a:r>
          </a:p>
          <a:p>
            <a:pPr lvl="1"/>
            <a:r>
              <a:rPr lang="en-US"/>
              <a:t>Bob doesn</a:t>
            </a:r>
            <a:r>
              <a:rPr lang="ja-JP" altLang="en-US"/>
              <a:t>’</a:t>
            </a:r>
            <a:r>
              <a:rPr lang="en-US"/>
              <a:t>t even like Pepperoni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617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 Authorities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61975" y="1382713"/>
            <a:ext cx="7902575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>
                <a:solidFill>
                  <a:srgbClr val="FF0000"/>
                </a:solidFill>
                <a:latin typeface="Comic Sans MS" charset="0"/>
              </a:rPr>
              <a:t>Certification authority (CA): </a:t>
            </a:r>
            <a:r>
              <a:rPr lang="en-US" sz="2400">
                <a:latin typeface="Comic Sans MS" charset="0"/>
              </a:rPr>
              <a:t>binds public key to particular entity, E.</a:t>
            </a:r>
          </a:p>
          <a:p>
            <a:r>
              <a:rPr lang="en-US" sz="2400">
                <a:latin typeface="Comic Sans MS" charset="0"/>
              </a:rPr>
              <a:t>E (person, router) registers its public key with CA.</a:t>
            </a:r>
          </a:p>
          <a:p>
            <a:pPr lvl="1"/>
            <a:r>
              <a:rPr lang="en-US" sz="2000">
                <a:latin typeface="Comic Sans MS" charset="0"/>
              </a:rPr>
              <a:t>E provides </a:t>
            </a:r>
            <a:r>
              <a:rPr lang="ja-JP" altLang="en-US" sz="2000">
                <a:latin typeface="Comic Sans MS" charset="0"/>
              </a:rPr>
              <a:t>“</a:t>
            </a:r>
            <a:r>
              <a:rPr lang="en-US" sz="2000">
                <a:latin typeface="Comic Sans MS" charset="0"/>
              </a:rPr>
              <a:t>proof of identity</a:t>
            </a:r>
            <a:r>
              <a:rPr lang="ja-JP" altLang="en-US" sz="2000">
                <a:latin typeface="Comic Sans MS" charset="0"/>
              </a:rPr>
              <a:t>”</a:t>
            </a:r>
            <a:r>
              <a:rPr lang="en-US" sz="2000">
                <a:latin typeface="Comic Sans MS" charset="0"/>
              </a:rPr>
              <a:t> to CA. </a:t>
            </a:r>
          </a:p>
          <a:p>
            <a:pPr lvl="1"/>
            <a:r>
              <a:rPr lang="en-US" sz="2000">
                <a:latin typeface="Comic Sans MS" charset="0"/>
              </a:rPr>
              <a:t>CA creates certificate binding E to its public key.</a:t>
            </a:r>
          </a:p>
          <a:p>
            <a:pPr lvl="1"/>
            <a:r>
              <a:rPr lang="en-US" sz="2000">
                <a:latin typeface="Comic Sans MS" charset="0"/>
              </a:rPr>
              <a:t>certificate containing E</a:t>
            </a:r>
            <a:r>
              <a:rPr lang="ja-JP" altLang="en-US" sz="2000">
                <a:latin typeface="Comic Sans MS" charset="0"/>
              </a:rPr>
              <a:t>’</a:t>
            </a:r>
            <a:r>
              <a:rPr lang="en-US" sz="2000">
                <a:latin typeface="Comic Sans MS" charset="0"/>
              </a:rPr>
              <a:t>s public key digitally signed by CA – CA says </a:t>
            </a:r>
            <a:r>
              <a:rPr lang="ja-JP" altLang="en-US" sz="2000">
                <a:latin typeface="Comic Sans MS" charset="0"/>
              </a:rPr>
              <a:t>“</a:t>
            </a:r>
            <a:r>
              <a:rPr lang="en-US" sz="2000">
                <a:latin typeface="Comic Sans MS" charset="0"/>
              </a:rPr>
              <a:t>this is E</a:t>
            </a:r>
            <a:r>
              <a:rPr lang="ja-JP" altLang="en-US" sz="2000">
                <a:latin typeface="Comic Sans MS" charset="0"/>
              </a:rPr>
              <a:t>’</a:t>
            </a:r>
            <a:r>
              <a:rPr lang="en-US" sz="2000">
                <a:latin typeface="Comic Sans MS" charset="0"/>
              </a:rPr>
              <a:t>s public key</a:t>
            </a:r>
            <a:r>
              <a:rPr lang="ja-JP" altLang="en-US" sz="2000">
                <a:latin typeface="Comic Sans MS" charset="0"/>
              </a:rPr>
              <a:t>”</a:t>
            </a:r>
            <a:endParaRPr lang="en-US" sz="2000" dirty="0">
              <a:latin typeface="Comic Sans MS" charset="0"/>
            </a:endParaRPr>
          </a:p>
        </p:txBody>
      </p:sp>
      <p:pic>
        <p:nvPicPr>
          <p:cNvPr id="7" name="Picture 4" descr="j0175664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24225" y="4979988"/>
            <a:ext cx="1155700" cy="917575"/>
          </a:xfrm>
          <a:prstGeom prst="rect">
            <a:avLst/>
          </a:prstGeom>
          <a:noFill/>
        </p:spPr>
      </p:pic>
      <p:pic>
        <p:nvPicPr>
          <p:cNvPr id="8" name="Picture 5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388" y="5702300"/>
            <a:ext cx="5905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155700" y="432435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Bob</a:t>
            </a:r>
            <a:r>
              <a:rPr lang="ja-JP" altLang="en-US" sz="1600"/>
              <a:t>’</a:t>
            </a:r>
            <a:r>
              <a:rPr lang="en-US" sz="1600"/>
              <a:t>s </a:t>
            </a:r>
          </a:p>
          <a:p>
            <a:pPr algn="r"/>
            <a:r>
              <a:rPr lang="en-US" sz="1600"/>
              <a:t>public</a:t>
            </a:r>
          </a:p>
          <a:p>
            <a:pPr algn="r"/>
            <a:r>
              <a:rPr lang="en-US" sz="1600"/>
              <a:t>key </a:t>
            </a:r>
          </a:p>
        </p:txBody>
      </p:sp>
      <p:pic>
        <p:nvPicPr>
          <p:cNvPr id="10" name="Picture 7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133600" y="4405313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2047875" y="4643438"/>
            <a:ext cx="482600" cy="603250"/>
            <a:chOff x="2997" y="2073"/>
            <a:chExt cx="304" cy="380"/>
          </a:xfrm>
        </p:grpSpPr>
        <p:grpSp>
          <p:nvGrpSpPr>
            <p:cNvPr id="12" name="Group 9"/>
            <p:cNvGrpSpPr>
              <a:grpSpLocks/>
            </p:cNvGrpSpPr>
            <p:nvPr/>
          </p:nvGrpSpPr>
          <p:grpSpPr bwMode="auto">
            <a:xfrm>
              <a:off x="2997" y="2144"/>
              <a:ext cx="304" cy="309"/>
              <a:chOff x="2997" y="2144"/>
              <a:chExt cx="304" cy="309"/>
            </a:xfrm>
          </p:grpSpPr>
          <p:sp>
            <p:nvSpPr>
              <p:cNvPr id="14" name="Text Box 10"/>
              <p:cNvSpPr txBox="1">
                <a:spLocks noChangeArrowheads="1"/>
              </p:cNvSpPr>
              <p:nvPr/>
            </p:nvSpPr>
            <p:spPr bwMode="auto">
              <a:xfrm>
                <a:off x="2997" y="2144"/>
                <a:ext cx="26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K </a:t>
                </a:r>
              </a:p>
            </p:txBody>
          </p:sp>
          <p:sp>
            <p:nvSpPr>
              <p:cNvPr id="15" name="Text Box 11"/>
              <p:cNvSpPr txBox="1">
                <a:spLocks noChangeArrowheads="1"/>
              </p:cNvSpPr>
              <p:nvPr/>
            </p:nvSpPr>
            <p:spPr bwMode="auto">
              <a:xfrm>
                <a:off x="3104" y="2241"/>
                <a:ext cx="19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3113" y="2073"/>
              <a:ext cx="1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+</a:t>
              </a:r>
            </a:p>
          </p:txBody>
        </p:sp>
      </p:grp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2562225" y="4651375"/>
            <a:ext cx="698500" cy="6159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65150" y="5507038"/>
            <a:ext cx="130968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Bob</a:t>
            </a:r>
            <a:r>
              <a:rPr lang="ja-JP" altLang="en-US" sz="1600"/>
              <a:t>’</a:t>
            </a:r>
            <a:r>
              <a:rPr lang="en-US" sz="1600"/>
              <a:t>s </a:t>
            </a:r>
          </a:p>
          <a:p>
            <a:pPr algn="r"/>
            <a:r>
              <a:rPr lang="en-US" sz="1600"/>
              <a:t>identifying information 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2525713" y="5434013"/>
            <a:ext cx="741362" cy="34131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" name="Group 16"/>
          <p:cNvGrpSpPr>
            <a:grpSpLocks/>
          </p:cNvGrpSpPr>
          <p:nvPr/>
        </p:nvGrpSpPr>
        <p:grpSpPr bwMode="auto">
          <a:xfrm>
            <a:off x="4856163" y="4224338"/>
            <a:ext cx="1192212" cy="955675"/>
            <a:chOff x="1126" y="2124"/>
            <a:chExt cx="751" cy="602"/>
          </a:xfrm>
        </p:grpSpPr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1134" y="2127"/>
              <a:ext cx="742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chemeClr val="bg1"/>
                  </a:solidFill>
                </a:rPr>
                <a:t>digital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signature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(encrypt)</a:t>
              </a:r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4546600" y="52197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CA </a:t>
            </a:r>
          </a:p>
          <a:p>
            <a:pPr algn="r"/>
            <a:r>
              <a:rPr lang="en-US" sz="1600"/>
              <a:t>private</a:t>
            </a:r>
          </a:p>
          <a:p>
            <a:pPr algn="r"/>
            <a:r>
              <a:rPr lang="en-US" sz="1600"/>
              <a:t>key </a:t>
            </a:r>
          </a:p>
        </p:txBody>
      </p:sp>
      <p:pic>
        <p:nvPicPr>
          <p:cNvPr id="23" name="Picture 20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715000" y="5313363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" name="Group 21"/>
          <p:cNvGrpSpPr>
            <a:grpSpLocks/>
          </p:cNvGrpSpPr>
          <p:nvPr/>
        </p:nvGrpSpPr>
        <p:grpSpPr bwMode="auto">
          <a:xfrm>
            <a:off x="5408613" y="5551488"/>
            <a:ext cx="627062" cy="477837"/>
            <a:chOff x="3773" y="3688"/>
            <a:chExt cx="395" cy="301"/>
          </a:xfrm>
        </p:grpSpPr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3773" y="3688"/>
              <a:ext cx="26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K </a:t>
              </a:r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3881" y="3777"/>
              <a:ext cx="2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CA</a:t>
              </a:r>
            </a:p>
          </p:txBody>
        </p:sp>
      </p:grp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5594350" y="5386388"/>
            <a:ext cx="31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 flipV="1">
            <a:off x="5634038" y="5132388"/>
            <a:ext cx="0" cy="4286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>
            <a:off x="2613025" y="4468813"/>
            <a:ext cx="22225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V="1">
            <a:off x="6089650" y="4495800"/>
            <a:ext cx="11334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" name="Group 28"/>
          <p:cNvGrpSpPr>
            <a:grpSpLocks/>
          </p:cNvGrpSpPr>
          <p:nvPr/>
        </p:nvGrpSpPr>
        <p:grpSpPr bwMode="auto">
          <a:xfrm>
            <a:off x="7058025" y="4203700"/>
            <a:ext cx="858838" cy="1158875"/>
            <a:chOff x="4446" y="2648"/>
            <a:chExt cx="541" cy="730"/>
          </a:xfrm>
        </p:grpSpPr>
        <p:pic>
          <p:nvPicPr>
            <p:cNvPr id="32" name="Picture 29" descr="SO00109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" y="2648"/>
              <a:ext cx="541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3" name="Group 30"/>
            <p:cNvGrpSpPr>
              <a:grpSpLocks/>
            </p:cNvGrpSpPr>
            <p:nvPr/>
          </p:nvGrpSpPr>
          <p:grpSpPr bwMode="auto">
            <a:xfrm>
              <a:off x="4613" y="2766"/>
              <a:ext cx="304" cy="380"/>
              <a:chOff x="2997" y="2073"/>
              <a:chExt cx="304" cy="380"/>
            </a:xfrm>
          </p:grpSpPr>
          <p:grpSp>
            <p:nvGrpSpPr>
              <p:cNvPr id="35" name="Group 31"/>
              <p:cNvGrpSpPr>
                <a:grpSpLocks/>
              </p:cNvGrpSpPr>
              <p:nvPr/>
            </p:nvGrpSpPr>
            <p:grpSpPr bwMode="auto">
              <a:xfrm>
                <a:off x="2997" y="2144"/>
                <a:ext cx="304" cy="309"/>
                <a:chOff x="2997" y="2144"/>
                <a:chExt cx="304" cy="309"/>
              </a:xfrm>
            </p:grpSpPr>
            <p:sp>
              <p:nvSpPr>
                <p:cNvPr id="37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997" y="2144"/>
                  <a:ext cx="262" cy="25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>
                      <a:solidFill>
                        <a:srgbClr val="FF0000"/>
                      </a:solidFill>
                    </a:rPr>
                    <a:t>K </a:t>
                  </a:r>
                </a:p>
              </p:txBody>
            </p:sp>
            <p:sp>
              <p:nvSpPr>
                <p:cNvPr id="3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104" y="2241"/>
                  <a:ext cx="19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1600">
                      <a:solidFill>
                        <a:srgbClr val="FF0000"/>
                      </a:solidFill>
                    </a:rPr>
                    <a:t>B</a:t>
                  </a:r>
                </a:p>
              </p:txBody>
            </p:sp>
          </p:grpSp>
          <p:sp>
            <p:nvSpPr>
              <p:cNvPr id="36" name="Text Box 34"/>
              <p:cNvSpPr txBox="1">
                <a:spLocks noChangeArrowheads="1"/>
              </p:cNvSpPr>
              <p:nvPr/>
            </p:nvSpPr>
            <p:spPr bwMode="auto">
              <a:xfrm>
                <a:off x="3113" y="2073"/>
                <a:ext cx="17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>
                    <a:solidFill>
                      <a:srgbClr val="FF0000"/>
                    </a:solidFill>
                  </a:rPr>
                  <a:t>+</a:t>
                </a:r>
              </a:p>
            </p:txBody>
          </p:sp>
        </p:grpSp>
        <p:pic>
          <p:nvPicPr>
            <p:cNvPr id="34" name="Picture 35" descr="BS00768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40" y="3118"/>
              <a:ext cx="289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6319838" y="5297488"/>
            <a:ext cx="23129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/>
              <a:t>certificate for Bob</a:t>
            </a:r>
            <a:r>
              <a:rPr lang="ja-JP" altLang="en-US"/>
              <a:t>’</a:t>
            </a:r>
            <a:r>
              <a:rPr lang="en-US"/>
              <a:t>s public key, signed by CA</a:t>
            </a:r>
          </a:p>
        </p:txBody>
      </p:sp>
    </p:spTree>
    <p:extLst>
      <p:ext uri="{BB962C8B-B14F-4D97-AF65-F5344CB8AC3E}">
        <p14:creationId xmlns:p14="http://schemas.microsoft.com/office/powerpoint/2010/main" val="22746158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 Authorities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50875" y="1325563"/>
            <a:ext cx="7727950" cy="4648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when Alice wants Bob</a:t>
            </a:r>
            <a:r>
              <a:rPr lang="ja-JP" altLang="en-US" sz="2400" dirty="0"/>
              <a:t>’</a:t>
            </a:r>
            <a:r>
              <a:rPr lang="en-US" sz="2400" dirty="0"/>
              <a:t>s public key: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gets Bob</a:t>
            </a:r>
            <a:r>
              <a:rPr lang="ja-JP" altLang="en-US" dirty="0">
                <a:solidFill>
                  <a:srgbClr val="FF0000"/>
                </a:solidFill>
              </a:rPr>
              <a:t>’</a:t>
            </a:r>
            <a:r>
              <a:rPr lang="en-US" dirty="0">
                <a:solidFill>
                  <a:srgbClr val="FF0000"/>
                </a:solidFill>
              </a:rPr>
              <a:t>s certificate (Bob or elsewhere).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apply CA</a:t>
            </a:r>
            <a:r>
              <a:rPr lang="ja-JP" altLang="en-US" dirty="0">
                <a:solidFill>
                  <a:srgbClr val="FF0000"/>
                </a:solidFill>
              </a:rPr>
              <a:t>’</a:t>
            </a:r>
            <a:r>
              <a:rPr lang="en-US" dirty="0">
                <a:solidFill>
                  <a:srgbClr val="FF0000"/>
                </a:solidFill>
              </a:rPr>
              <a:t>s public key to Bob</a:t>
            </a:r>
            <a:r>
              <a:rPr lang="ja-JP" altLang="en-US" dirty="0">
                <a:solidFill>
                  <a:srgbClr val="FF0000"/>
                </a:solidFill>
              </a:rPr>
              <a:t>’</a:t>
            </a:r>
            <a:r>
              <a:rPr lang="en-US" dirty="0">
                <a:solidFill>
                  <a:srgbClr val="FF0000"/>
                </a:solidFill>
              </a:rPr>
              <a:t>s certificate, get Bob</a:t>
            </a:r>
            <a:r>
              <a:rPr lang="ja-JP" altLang="en-US" dirty="0">
                <a:solidFill>
                  <a:srgbClr val="FF0000"/>
                </a:solidFill>
              </a:rPr>
              <a:t>’</a:t>
            </a:r>
            <a:r>
              <a:rPr lang="en-US" dirty="0">
                <a:solidFill>
                  <a:srgbClr val="FF0000"/>
                </a:solidFill>
              </a:rPr>
              <a:t>s public key</a:t>
            </a:r>
            <a:endParaRPr lang="en-US" dirty="0"/>
          </a:p>
        </p:txBody>
      </p:sp>
      <p:pic>
        <p:nvPicPr>
          <p:cNvPr id="7" name="Picture 4" descr="j0175664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79888" y="5241925"/>
            <a:ext cx="938212" cy="744538"/>
          </a:xfrm>
          <a:prstGeom prst="rect">
            <a:avLst/>
          </a:prstGeom>
          <a:noFill/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642100" y="3467100"/>
            <a:ext cx="960438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Bob</a:t>
            </a:r>
            <a:r>
              <a:rPr lang="ja-JP" altLang="en-US" sz="1600"/>
              <a:t>’</a:t>
            </a:r>
            <a:r>
              <a:rPr lang="en-US" sz="1600"/>
              <a:t>s </a:t>
            </a:r>
          </a:p>
          <a:p>
            <a:pPr algn="r"/>
            <a:r>
              <a:rPr lang="en-US" sz="1600"/>
              <a:t>public</a:t>
            </a:r>
          </a:p>
          <a:p>
            <a:pPr algn="r"/>
            <a:r>
              <a:rPr lang="en-US" sz="1600"/>
              <a:t>key </a:t>
            </a:r>
          </a:p>
        </p:txBody>
      </p:sp>
      <p:pic>
        <p:nvPicPr>
          <p:cNvPr id="9" name="Picture 6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73825" y="3592513"/>
            <a:ext cx="458788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6388100" y="3830638"/>
            <a:ext cx="482600" cy="603250"/>
            <a:chOff x="2997" y="2073"/>
            <a:chExt cx="304" cy="380"/>
          </a:xfrm>
        </p:grpSpPr>
        <p:grpSp>
          <p:nvGrpSpPr>
            <p:cNvPr id="11" name="Group 8"/>
            <p:cNvGrpSpPr>
              <a:grpSpLocks/>
            </p:cNvGrpSpPr>
            <p:nvPr/>
          </p:nvGrpSpPr>
          <p:grpSpPr bwMode="auto">
            <a:xfrm>
              <a:off x="2997" y="2144"/>
              <a:ext cx="304" cy="309"/>
              <a:chOff x="2997" y="2144"/>
              <a:chExt cx="304" cy="309"/>
            </a:xfrm>
          </p:grpSpPr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2997" y="2144"/>
                <a:ext cx="26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K </a:t>
                </a:r>
              </a:p>
            </p:txBody>
          </p:sp>
          <p:sp>
            <p:nvSpPr>
              <p:cNvPr id="14" name="Text Box 10"/>
              <p:cNvSpPr txBox="1">
                <a:spLocks noChangeArrowheads="1"/>
              </p:cNvSpPr>
              <p:nvPr/>
            </p:nvSpPr>
            <p:spPr bwMode="auto">
              <a:xfrm>
                <a:off x="3104" y="2241"/>
                <a:ext cx="19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3113" y="2073"/>
              <a:ext cx="1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+</a:t>
              </a:r>
            </a:p>
          </p:txBody>
        </p:sp>
      </p:grp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4029075" y="3425825"/>
            <a:ext cx="1196975" cy="955675"/>
            <a:chOff x="1126" y="2124"/>
            <a:chExt cx="754" cy="602"/>
          </a:xfrm>
        </p:grpSpPr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1126" y="2124"/>
              <a:ext cx="751" cy="60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131" y="2127"/>
              <a:ext cx="749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chemeClr val="bg1"/>
                  </a:solidFill>
                </a:rPr>
                <a:t>digital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signature</a:t>
              </a:r>
            </a:p>
            <a:p>
              <a:pPr algn="ctr"/>
              <a:r>
                <a:rPr lang="en-US" sz="1800">
                  <a:solidFill>
                    <a:schemeClr val="bg1"/>
                  </a:solidFill>
                </a:rPr>
                <a:t>(decrypt)</a:t>
              </a:r>
            </a:p>
          </p:txBody>
        </p:sp>
      </p:grp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560763" y="4522788"/>
            <a:ext cx="9604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CA </a:t>
            </a:r>
          </a:p>
          <a:p>
            <a:pPr algn="r"/>
            <a:r>
              <a:rPr lang="en-US" sz="1600"/>
              <a:t>public</a:t>
            </a:r>
          </a:p>
          <a:p>
            <a:pPr algn="r"/>
            <a:r>
              <a:rPr lang="en-US" sz="1600"/>
              <a:t>key </a:t>
            </a:r>
          </a:p>
        </p:txBody>
      </p:sp>
      <p:pic>
        <p:nvPicPr>
          <p:cNvPr id="19" name="Picture 16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800600" y="4530725"/>
            <a:ext cx="458788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4784725" y="4810125"/>
            <a:ext cx="627063" cy="477838"/>
            <a:chOff x="3773" y="3688"/>
            <a:chExt cx="395" cy="301"/>
          </a:xfrm>
        </p:grpSpPr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773" y="3688"/>
              <a:ext cx="26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K 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881" y="3777"/>
              <a:ext cx="2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solidFill>
                    <a:srgbClr val="FF0000"/>
                  </a:solidFill>
                </a:rPr>
                <a:t>CA</a:t>
              </a:r>
            </a:p>
          </p:txBody>
        </p:sp>
      </p:grp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4959350" y="46450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 flipV="1">
            <a:off x="4603750" y="4449763"/>
            <a:ext cx="0" cy="8937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>
            <a:off x="2379663" y="3873500"/>
            <a:ext cx="1627187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3"/>
          <p:cNvSpPr>
            <a:spLocks noChangeShapeType="1"/>
          </p:cNvSpPr>
          <p:nvPr/>
        </p:nvSpPr>
        <p:spPr bwMode="auto">
          <a:xfrm flipV="1">
            <a:off x="5248275" y="3886200"/>
            <a:ext cx="1133475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" name="Group 24"/>
          <p:cNvGrpSpPr>
            <a:grpSpLocks/>
          </p:cNvGrpSpPr>
          <p:nvPr/>
        </p:nvGrpSpPr>
        <p:grpSpPr bwMode="auto">
          <a:xfrm>
            <a:off x="1558925" y="3305175"/>
            <a:ext cx="858838" cy="1158875"/>
            <a:chOff x="4446" y="2648"/>
            <a:chExt cx="541" cy="730"/>
          </a:xfrm>
        </p:grpSpPr>
        <p:pic>
          <p:nvPicPr>
            <p:cNvPr id="28" name="Picture 25" descr="SO00109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" y="2648"/>
              <a:ext cx="541" cy="7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9" name="Group 26"/>
            <p:cNvGrpSpPr>
              <a:grpSpLocks/>
            </p:cNvGrpSpPr>
            <p:nvPr/>
          </p:nvGrpSpPr>
          <p:grpSpPr bwMode="auto">
            <a:xfrm>
              <a:off x="4613" y="2766"/>
              <a:ext cx="304" cy="380"/>
              <a:chOff x="2997" y="2073"/>
              <a:chExt cx="304" cy="380"/>
            </a:xfrm>
          </p:grpSpPr>
          <p:grpSp>
            <p:nvGrpSpPr>
              <p:cNvPr id="31" name="Group 27"/>
              <p:cNvGrpSpPr>
                <a:grpSpLocks/>
              </p:cNvGrpSpPr>
              <p:nvPr/>
            </p:nvGrpSpPr>
            <p:grpSpPr bwMode="auto">
              <a:xfrm>
                <a:off x="2997" y="2144"/>
                <a:ext cx="304" cy="309"/>
                <a:chOff x="2997" y="2144"/>
                <a:chExt cx="304" cy="309"/>
              </a:xfrm>
            </p:grpSpPr>
            <p:sp>
              <p:nvSpPr>
                <p:cNvPr id="33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997" y="2144"/>
                  <a:ext cx="262" cy="25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>
                      <a:solidFill>
                        <a:srgbClr val="FF0000"/>
                      </a:solidFill>
                    </a:rPr>
                    <a:t>K </a:t>
                  </a:r>
                </a:p>
              </p:txBody>
            </p:sp>
            <p:sp>
              <p:nvSpPr>
                <p:cNvPr id="34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104" y="2241"/>
                  <a:ext cx="19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1600">
                      <a:solidFill>
                        <a:srgbClr val="FF0000"/>
                      </a:solidFill>
                    </a:rPr>
                    <a:t>B</a:t>
                  </a:r>
                </a:p>
              </p:txBody>
            </p:sp>
          </p:grpSp>
          <p:sp>
            <p:nvSpPr>
              <p:cNvPr id="32" name="Text Box 30"/>
              <p:cNvSpPr txBox="1">
                <a:spLocks noChangeArrowheads="1"/>
              </p:cNvSpPr>
              <p:nvPr/>
            </p:nvSpPr>
            <p:spPr bwMode="auto">
              <a:xfrm>
                <a:off x="3113" y="2073"/>
                <a:ext cx="17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600">
                    <a:solidFill>
                      <a:srgbClr val="FF0000"/>
                    </a:solidFill>
                  </a:rPr>
                  <a:t>+</a:t>
                </a:r>
              </a:p>
            </p:txBody>
          </p:sp>
        </p:grpSp>
        <p:pic>
          <p:nvPicPr>
            <p:cNvPr id="30" name="Picture 31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40" y="3118"/>
              <a:ext cx="289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60371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Certificates Summary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600200"/>
            <a:ext cx="7772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primary standard X.509 (RFC 2459)</a:t>
            </a:r>
          </a:p>
          <a:p>
            <a:r>
              <a:rPr lang="en-US" dirty="0"/>
              <a:t>certificate contains:</a:t>
            </a:r>
          </a:p>
          <a:p>
            <a:pPr lvl="1"/>
            <a:r>
              <a:rPr lang="en-US" dirty="0"/>
              <a:t>issuer name</a:t>
            </a:r>
          </a:p>
          <a:p>
            <a:pPr lvl="1"/>
            <a:r>
              <a:rPr lang="en-US" dirty="0"/>
              <a:t>entity name, address, domain name, etc.</a:t>
            </a:r>
          </a:p>
          <a:p>
            <a:pPr lvl="1"/>
            <a:r>
              <a:rPr lang="en-US" dirty="0"/>
              <a:t>entity</a:t>
            </a:r>
            <a:r>
              <a:rPr lang="ja-JP" altLang="en-US" dirty="0"/>
              <a:t>’</a:t>
            </a:r>
            <a:r>
              <a:rPr lang="en-US" dirty="0"/>
              <a:t>s public key</a:t>
            </a:r>
          </a:p>
          <a:p>
            <a:pPr lvl="1"/>
            <a:r>
              <a:rPr lang="en-US" dirty="0"/>
              <a:t>digital signature (signed with issuer</a:t>
            </a:r>
            <a:r>
              <a:rPr lang="ja-JP" altLang="en-US" dirty="0"/>
              <a:t>’</a:t>
            </a:r>
            <a:r>
              <a:rPr lang="en-US" dirty="0"/>
              <a:t>s private key)</a:t>
            </a:r>
          </a:p>
          <a:p>
            <a:r>
              <a:rPr lang="en-US" dirty="0"/>
              <a:t>Public-Key Infrastructure (PKI)</a:t>
            </a:r>
          </a:p>
          <a:p>
            <a:pPr lvl="1"/>
            <a:r>
              <a:rPr lang="en-US" dirty="0"/>
              <a:t>certificates, certification authorities</a:t>
            </a:r>
          </a:p>
          <a:p>
            <a:pPr lvl="1"/>
            <a:r>
              <a:rPr lang="en-US" dirty="0"/>
              <a:t>often considered </a:t>
            </a:r>
            <a:r>
              <a:rPr lang="ja-JP" altLang="en-US" dirty="0"/>
              <a:t>“</a:t>
            </a:r>
            <a:r>
              <a:rPr lang="en-US" dirty="0"/>
              <a:t>heavy</a:t>
            </a:r>
            <a:r>
              <a:rPr lang="ja-JP" altLang="en-US" dirty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251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z="4000"/>
              <a:t>Certificate example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Multiple certificate</a:t>
            </a:r>
            <a:br>
              <a:rPr lang="en-US" dirty="0"/>
            </a:br>
            <a:r>
              <a:rPr lang="en-US" dirty="0"/>
              <a:t>authorities</a:t>
            </a:r>
          </a:p>
          <a:p>
            <a:pPr lvl="1"/>
            <a:r>
              <a:rPr lang="en-US" dirty="0"/>
              <a:t>E.g., VeriSign</a:t>
            </a:r>
          </a:p>
          <a:p>
            <a:r>
              <a:rPr lang="en-US" dirty="0"/>
              <a:t>Example VeriSign </a:t>
            </a:r>
            <a:br>
              <a:rPr lang="en-US" dirty="0"/>
            </a:br>
            <a:r>
              <a:rPr lang="en-US" dirty="0"/>
              <a:t>certificate: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219200"/>
            <a:ext cx="4191000" cy="51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8795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z="4000"/>
              <a:t>SSL certificates</a:t>
            </a:r>
          </a:p>
        </p:txBody>
      </p:sp>
      <p:sp>
        <p:nvSpPr>
          <p:cNvPr id="575491" name="Rectangle 3"/>
          <p:cNvSpPr>
            <a:spLocks noGrp="1" noChangeAspect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Certification as a business: </a:t>
            </a:r>
          </a:p>
        </p:txBody>
      </p:sp>
      <p:pic>
        <p:nvPicPr>
          <p:cNvPr id="575492" name="Picture 4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80106"/>
            <a:ext cx="6708876" cy="4354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5550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538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95600"/>
            <a:ext cx="4448175" cy="270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7539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4000"/>
              <a:t>Chain of trust</a:t>
            </a:r>
          </a:p>
        </p:txBody>
      </p:sp>
      <p:sp>
        <p:nvSpPr>
          <p:cNvPr id="577540" name="Rectangle 4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Chain of trust can go multiple levels</a:t>
            </a:r>
          </a:p>
          <a:p>
            <a:pPr lvl="1"/>
            <a:r>
              <a:rPr lang="en-US" dirty="0"/>
              <a:t>Root certificates are final step</a:t>
            </a:r>
          </a:p>
          <a:p>
            <a:r>
              <a:rPr lang="en-US" dirty="0"/>
              <a:t>Private keys need to protected well</a:t>
            </a:r>
          </a:p>
          <a:p>
            <a:r>
              <a:rPr lang="en-US" dirty="0"/>
              <a:t>Security hardware:</a:t>
            </a:r>
          </a:p>
          <a:p>
            <a:pPr lvl="1"/>
            <a:r>
              <a:rPr lang="en-US" dirty="0"/>
              <a:t>Tamper-proof</a:t>
            </a:r>
          </a:p>
          <a:p>
            <a:pPr lvl="1"/>
            <a:r>
              <a:rPr lang="en-US" dirty="0"/>
              <a:t>On-board key generation</a:t>
            </a:r>
          </a:p>
          <a:p>
            <a:pPr lvl="1"/>
            <a:r>
              <a:rPr lang="en-US" dirty="0"/>
              <a:t>On-board cryptographic engine</a:t>
            </a:r>
          </a:p>
          <a:p>
            <a:pPr lvl="1"/>
            <a:r>
              <a:rPr lang="en-US" dirty="0"/>
              <a:t>E.g., IBM 4758 Cryptographic</a:t>
            </a:r>
            <a:br>
              <a:rPr lang="en-US" dirty="0"/>
            </a:br>
            <a:r>
              <a:rPr lang="en-US" dirty="0"/>
              <a:t>Coprocessor</a:t>
            </a:r>
          </a:p>
          <a:p>
            <a:r>
              <a:rPr lang="en-US" dirty="0"/>
              <a:t>Many modern computers have security module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84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Confidentiality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Encryption of information</a:t>
            </a:r>
          </a:p>
          <a:p>
            <a:r>
              <a:rPr lang="en-US" dirty="0"/>
              <a:t>How to do encryption?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Kerckhoffs</a:t>
            </a:r>
            <a:r>
              <a:rPr lang="en-US" dirty="0"/>
              <a:t>’ principle</a:t>
            </a:r>
          </a:p>
          <a:p>
            <a:pPr lvl="1"/>
            <a:r>
              <a:rPr lang="en-US" dirty="0"/>
              <a:t>System should remain secure if everything is known </a:t>
            </a:r>
            <a:br>
              <a:rPr lang="en-US" dirty="0"/>
            </a:br>
            <a:r>
              <a:rPr lang="en-US" dirty="0"/>
              <a:t>(except secret key)</a:t>
            </a:r>
          </a:p>
          <a:p>
            <a:pPr lvl="1"/>
            <a:r>
              <a:rPr lang="en-US" dirty="0"/>
              <a:t>Variation: security should not be based on obfuscation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0874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in network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focus: confidentiality</a:t>
            </a:r>
          </a:p>
          <a:p>
            <a:r>
              <a:rPr lang="en-US" dirty="0"/>
              <a:t>Protocols provide security at different layers: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664952"/>
              </p:ext>
            </p:extLst>
          </p:nvPr>
        </p:nvGraphicFramePr>
        <p:xfrm>
          <a:off x="228600" y="2743200"/>
          <a:ext cx="8894762" cy="256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60" name="Visio" r:id="rId3" imgW="8894053" imgH="2563663" progId="Visio.Drawing.11">
                  <p:embed/>
                </p:oleObj>
              </mc:Choice>
              <mc:Fallback>
                <p:oleObj name="Visio" r:id="rId3" imgW="8894053" imgH="2563663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" y="2743200"/>
                        <a:ext cx="8894762" cy="2563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12248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in network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IPSec</a:t>
            </a:r>
            <a:r>
              <a:rPr lang="en-US" dirty="0"/>
              <a:t> provides security between network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TLS / SSL provides security between sockets</a:t>
            </a:r>
          </a:p>
          <a:p>
            <a:pPr lvl="1"/>
            <a:r>
              <a:rPr lang="en-US" dirty="0"/>
              <a:t>Security between end-systems</a:t>
            </a:r>
          </a:p>
          <a:p>
            <a:pPr lvl="1"/>
            <a:r>
              <a:rPr lang="en-US" dirty="0"/>
              <a:t>“Lock icon” in browser</a:t>
            </a:r>
          </a:p>
          <a:p>
            <a:pPr lvl="1"/>
            <a:r>
              <a:rPr lang="en-US" dirty="0"/>
              <a:t>How to establish trust with new end-system?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718780"/>
              </p:ext>
            </p:extLst>
          </p:nvPr>
        </p:nvGraphicFramePr>
        <p:xfrm>
          <a:off x="1600200" y="2209800"/>
          <a:ext cx="5432425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84" name="Visio" r:id="rId3" imgW="5432357" imgH="1891611" progId="Visio.Drawing.11">
                  <p:embed/>
                </p:oleObj>
              </mc:Choice>
              <mc:Fallback>
                <p:oleObj name="Visio" r:id="rId3" imgW="5432357" imgH="1891611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00200" y="2209800"/>
                        <a:ext cx="5432425" cy="189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075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of Cryptography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27025" y="4816475"/>
            <a:ext cx="8218488" cy="12033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m </a:t>
            </a:r>
            <a:r>
              <a:rPr lang="en-US" sz="2400">
                <a:latin typeface="Comic Sans MS" charset="0"/>
              </a:rPr>
              <a:t>plaintext message</a:t>
            </a:r>
          </a:p>
          <a:p>
            <a:pPr>
              <a:buFont typeface="Wingdings" charset="0"/>
              <a:buNone/>
            </a:pPr>
            <a:r>
              <a:rPr lang="en-US" sz="2400">
                <a:solidFill>
                  <a:srgbClr val="FF0000"/>
                </a:solidFill>
                <a:latin typeface="Comic Sans MS" charset="0"/>
              </a:rPr>
              <a:t>K</a:t>
            </a:r>
            <a:r>
              <a:rPr lang="en-US" sz="2400" baseline="-25000">
                <a:solidFill>
                  <a:srgbClr val="FF0000"/>
                </a:solidFill>
                <a:latin typeface="Comic Sans MS" charset="0"/>
              </a:rPr>
              <a:t>A</a:t>
            </a:r>
            <a:r>
              <a:rPr lang="en-US" sz="2400">
                <a:solidFill>
                  <a:srgbClr val="FF0000"/>
                </a:solidFill>
                <a:latin typeface="Comic Sans MS" charset="0"/>
              </a:rPr>
              <a:t>(m) </a:t>
            </a:r>
            <a:r>
              <a:rPr lang="en-US" sz="2400">
                <a:latin typeface="Comic Sans MS" charset="0"/>
              </a:rPr>
              <a:t>ciphertext, encrypted with key K</a:t>
            </a:r>
            <a:r>
              <a:rPr lang="en-US" sz="2400" baseline="-25000">
                <a:latin typeface="Comic Sans MS" charset="0"/>
              </a:rPr>
              <a:t>A</a:t>
            </a:r>
            <a:endParaRPr lang="en-US" sz="2400">
              <a:latin typeface="Comic Sans MS" charset="0"/>
            </a:endParaRPr>
          </a:p>
          <a:p>
            <a:pPr>
              <a:buFont typeface="Wingdings" charset="0"/>
              <a:buNone/>
            </a:pPr>
            <a:r>
              <a:rPr lang="en-US" sz="2400">
                <a:solidFill>
                  <a:srgbClr val="FF3300"/>
                </a:solidFill>
                <a:latin typeface="Comic Sans MS" charset="0"/>
              </a:rPr>
              <a:t>m = K</a:t>
            </a:r>
            <a:r>
              <a:rPr lang="en-US" sz="2400" baseline="-25000">
                <a:solidFill>
                  <a:srgbClr val="FF3300"/>
                </a:solidFill>
                <a:latin typeface="Comic Sans MS" charset="0"/>
              </a:rPr>
              <a:t>B</a:t>
            </a:r>
            <a:r>
              <a:rPr lang="en-US" sz="2400">
                <a:solidFill>
                  <a:srgbClr val="FF3300"/>
                </a:solidFill>
                <a:latin typeface="Comic Sans MS" charset="0"/>
              </a:rPr>
              <a:t>(K</a:t>
            </a:r>
            <a:r>
              <a:rPr lang="en-US" sz="2400" baseline="-25000">
                <a:solidFill>
                  <a:srgbClr val="FF3300"/>
                </a:solidFill>
                <a:latin typeface="Comic Sans MS" charset="0"/>
              </a:rPr>
              <a:t>A</a:t>
            </a:r>
            <a:r>
              <a:rPr lang="en-US" sz="2400">
                <a:solidFill>
                  <a:srgbClr val="FF3300"/>
                </a:solidFill>
                <a:latin typeface="Comic Sans MS" charset="0"/>
              </a:rPr>
              <a:t>(m))</a:t>
            </a:r>
            <a:endParaRPr lang="en-US" sz="2400" baseline="-25000">
              <a:solidFill>
                <a:srgbClr val="FF3300"/>
              </a:solidFill>
              <a:latin typeface="Comic Sans MS" charset="0"/>
            </a:endParaRPr>
          </a:p>
          <a:p>
            <a:pPr>
              <a:buFont typeface="Wingdings" charset="0"/>
              <a:buNone/>
            </a:pPr>
            <a:endParaRPr lang="en-US" sz="2400">
              <a:latin typeface="Comic Sans MS" charset="0"/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596900" y="1452562"/>
            <a:ext cx="7805738" cy="3309938"/>
            <a:chOff x="357" y="896"/>
            <a:chExt cx="4917" cy="2085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57" y="1679"/>
              <a:ext cx="789" cy="2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plaintext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4482" y="1667"/>
              <a:ext cx="789" cy="2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plaintext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391" y="1655"/>
              <a:ext cx="918" cy="2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ciphertext</a:t>
              </a:r>
            </a:p>
          </p:txBody>
        </p:sp>
        <p:grpSp>
          <p:nvGrpSpPr>
            <p:cNvPr id="11" name="Group 8"/>
            <p:cNvGrpSpPr>
              <a:grpSpLocks/>
            </p:cNvGrpSpPr>
            <p:nvPr/>
          </p:nvGrpSpPr>
          <p:grpSpPr bwMode="auto">
            <a:xfrm>
              <a:off x="1342" y="1036"/>
              <a:ext cx="329" cy="383"/>
              <a:chOff x="195" y="1789"/>
              <a:chExt cx="329" cy="383"/>
            </a:xfrm>
          </p:grpSpPr>
          <p:sp>
            <p:nvSpPr>
              <p:cNvPr id="33" name="Text Box 9"/>
              <p:cNvSpPr txBox="1">
                <a:spLocks noChangeArrowheads="1"/>
              </p:cNvSpPr>
              <p:nvPr/>
            </p:nvSpPr>
            <p:spPr bwMode="auto">
              <a:xfrm>
                <a:off x="195" y="1789"/>
                <a:ext cx="233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solidFill>
                      <a:srgbClr val="FF0000"/>
                    </a:solidFill>
                  </a:rPr>
                  <a:t>K</a:t>
                </a:r>
                <a:endParaRPr lang="en-US" sz="2400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  <p:sp>
            <p:nvSpPr>
              <p:cNvPr id="34" name="Text Box 10"/>
              <p:cNvSpPr txBox="1">
                <a:spLocks noChangeArrowheads="1"/>
              </p:cNvSpPr>
              <p:nvPr/>
            </p:nvSpPr>
            <p:spPr bwMode="auto">
              <a:xfrm>
                <a:off x="291" y="1922"/>
                <a:ext cx="23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A</a:t>
                </a:r>
                <a:endParaRPr lang="en-US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</p:grpSp>
        <p:pic>
          <p:nvPicPr>
            <p:cNvPr id="12" name="Picture 11" descr="Alic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" y="1050"/>
              <a:ext cx="440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 descr="Ev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3" y="2165"/>
              <a:ext cx="682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249" y="1621"/>
              <a:ext cx="877" cy="5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244" y="1627"/>
              <a:ext cx="90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bg1"/>
                  </a:solidFill>
                </a:rPr>
                <a:t>encryption</a:t>
              </a:r>
            </a:p>
            <a:p>
              <a:pPr algn="ctr"/>
              <a:r>
                <a:rPr lang="en-US">
                  <a:solidFill>
                    <a:schemeClr val="bg1"/>
                  </a:solidFill>
                </a:rPr>
                <a:t>algorithm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606" y="1629"/>
              <a:ext cx="868" cy="5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3591" y="1644"/>
              <a:ext cx="96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bg1"/>
                  </a:solidFill>
                </a:rPr>
                <a:t>decryption </a:t>
              </a:r>
            </a:p>
            <a:p>
              <a:pPr algn="ctr"/>
              <a:r>
                <a:rPr lang="en-US">
                  <a:solidFill>
                    <a:schemeClr val="bg1"/>
                  </a:solidFill>
                </a:rPr>
                <a:t>algorithm</a:t>
              </a: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144" y="1881"/>
              <a:ext cx="1450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2446" y="1914"/>
              <a:ext cx="361" cy="576"/>
            </a:xfrm>
            <a:custGeom>
              <a:avLst/>
              <a:gdLst>
                <a:gd name="T0" fmla="*/ 0 w 344"/>
                <a:gd name="T1" fmla="*/ 0 h 789"/>
                <a:gd name="T2" fmla="*/ 358 w 344"/>
                <a:gd name="T3" fmla="*/ 55 h 789"/>
                <a:gd name="T4" fmla="*/ 379 w 344"/>
                <a:gd name="T5" fmla="*/ 307 h 789"/>
                <a:gd name="T6" fmla="*/ 0 60000 65536"/>
                <a:gd name="T7" fmla="*/ 0 60000 65536"/>
                <a:gd name="T8" fmla="*/ 0 60000 65536"/>
                <a:gd name="T9" fmla="*/ 0 w 344"/>
                <a:gd name="T10" fmla="*/ 0 h 789"/>
                <a:gd name="T11" fmla="*/ 344 w 344"/>
                <a:gd name="T12" fmla="*/ 789 h 7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789">
                  <a:moveTo>
                    <a:pt x="0" y="0"/>
                  </a:moveTo>
                  <a:cubicBezTo>
                    <a:pt x="52" y="24"/>
                    <a:pt x="255" y="10"/>
                    <a:pt x="310" y="142"/>
                  </a:cubicBezTo>
                  <a:cubicBezTo>
                    <a:pt x="344" y="248"/>
                    <a:pt x="324" y="654"/>
                    <a:pt x="328" y="78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 flipH="1">
              <a:off x="2871" y="1913"/>
              <a:ext cx="361" cy="576"/>
            </a:xfrm>
            <a:custGeom>
              <a:avLst/>
              <a:gdLst>
                <a:gd name="T0" fmla="*/ 0 w 344"/>
                <a:gd name="T1" fmla="*/ 0 h 789"/>
                <a:gd name="T2" fmla="*/ 358 w 344"/>
                <a:gd name="T3" fmla="*/ 55 h 789"/>
                <a:gd name="T4" fmla="*/ 379 w 344"/>
                <a:gd name="T5" fmla="*/ 307 h 789"/>
                <a:gd name="T6" fmla="*/ 0 60000 65536"/>
                <a:gd name="T7" fmla="*/ 0 60000 65536"/>
                <a:gd name="T8" fmla="*/ 0 60000 65536"/>
                <a:gd name="T9" fmla="*/ 0 w 344"/>
                <a:gd name="T10" fmla="*/ 0 h 789"/>
                <a:gd name="T11" fmla="*/ 344 w 344"/>
                <a:gd name="T12" fmla="*/ 789 h 7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789">
                  <a:moveTo>
                    <a:pt x="0" y="0"/>
                  </a:moveTo>
                  <a:cubicBezTo>
                    <a:pt x="52" y="24"/>
                    <a:pt x="255" y="10"/>
                    <a:pt x="310" y="142"/>
                  </a:cubicBezTo>
                  <a:cubicBezTo>
                    <a:pt x="344" y="248"/>
                    <a:pt x="324" y="654"/>
                    <a:pt x="328" y="78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H="1">
              <a:off x="1495" y="1382"/>
              <a:ext cx="1" cy="2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H="1">
              <a:off x="3744" y="1363"/>
              <a:ext cx="1" cy="2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1603" y="897"/>
              <a:ext cx="950" cy="6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/>
                <a:t>Alice</a:t>
              </a:r>
              <a:r>
                <a:rPr lang="ja-JP" altLang="en-US"/>
                <a:t>’</a:t>
              </a:r>
              <a:r>
                <a:rPr lang="en-US"/>
                <a:t>s </a:t>
              </a:r>
            </a:p>
            <a:p>
              <a:r>
                <a:rPr lang="en-US"/>
                <a:t>encryption</a:t>
              </a:r>
            </a:p>
            <a:p>
              <a:r>
                <a:rPr lang="en-US"/>
                <a:t>key</a:t>
              </a: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3896" y="940"/>
              <a:ext cx="950" cy="6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/>
                <a:t>Bob</a:t>
              </a:r>
              <a:r>
                <a:rPr lang="ja-JP" altLang="en-US"/>
                <a:t>’</a:t>
              </a:r>
              <a:r>
                <a:rPr lang="en-US"/>
                <a:t>s </a:t>
              </a:r>
            </a:p>
            <a:p>
              <a:r>
                <a:rPr lang="en-US"/>
                <a:t>decryption</a:t>
              </a:r>
            </a:p>
            <a:p>
              <a:r>
                <a:rPr lang="en-US"/>
                <a:t>key</a:t>
              </a:r>
            </a:p>
          </p:txBody>
        </p:sp>
        <p:pic>
          <p:nvPicPr>
            <p:cNvPr id="25" name="Picture 24" descr="Bo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2" y="1178"/>
              <a:ext cx="51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3656" y="1118"/>
              <a:ext cx="321" cy="383"/>
              <a:chOff x="195" y="1789"/>
              <a:chExt cx="321" cy="383"/>
            </a:xfrm>
          </p:grpSpPr>
          <p:sp>
            <p:nvSpPr>
              <p:cNvPr id="31" name="Text Box 26"/>
              <p:cNvSpPr txBox="1">
                <a:spLocks noChangeArrowheads="1"/>
              </p:cNvSpPr>
              <p:nvPr/>
            </p:nvSpPr>
            <p:spPr bwMode="auto">
              <a:xfrm>
                <a:off x="195" y="1789"/>
                <a:ext cx="233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>
                    <a:solidFill>
                      <a:srgbClr val="FF0000"/>
                    </a:solidFill>
                  </a:rPr>
                  <a:t>K</a:t>
                </a:r>
                <a:endParaRPr lang="en-US" sz="2400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  <p:sp>
            <p:nvSpPr>
              <p:cNvPr id="32" name="Text Box 27"/>
              <p:cNvSpPr txBox="1">
                <a:spLocks noChangeArrowheads="1"/>
              </p:cNvSpPr>
              <p:nvPr/>
            </p:nvSpPr>
            <p:spPr bwMode="auto">
              <a:xfrm>
                <a:off x="299" y="1922"/>
                <a:ext cx="21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solidFill>
                      <a:srgbClr val="FF0000"/>
                    </a:solidFill>
                  </a:rPr>
                  <a:t>B</a:t>
                </a:r>
                <a:endParaRPr lang="en-US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</p:grp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780" y="1897"/>
              <a:ext cx="4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9"/>
            <p:cNvSpPr>
              <a:spLocks noChangeShapeType="1"/>
            </p:cNvSpPr>
            <p:nvPr/>
          </p:nvSpPr>
          <p:spPr bwMode="auto">
            <a:xfrm>
              <a:off x="4518" y="1904"/>
              <a:ext cx="4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9" name="Picture 30" descr="BS00768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371" y="896"/>
              <a:ext cx="293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31" descr="BS00768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625" y="955"/>
              <a:ext cx="293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6025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Encryption Scheme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371600"/>
            <a:ext cx="8077200" cy="1214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substitution cipher:</a:t>
            </a:r>
            <a:r>
              <a:rPr lang="en-US" sz="2400" dirty="0"/>
              <a:t> substituting one thing for another</a:t>
            </a:r>
          </a:p>
          <a:p>
            <a:pPr lvl="1"/>
            <a:r>
              <a:rPr lang="en-US" sz="2000" dirty="0" err="1"/>
              <a:t>monoalphabetic</a:t>
            </a:r>
            <a:r>
              <a:rPr lang="en-US" sz="2000" dirty="0"/>
              <a:t> cipher: substitute one letter for another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446213" y="2330450"/>
            <a:ext cx="7121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Courier New" charset="0"/>
              </a:rPr>
              <a:t>plaintext:  </a:t>
            </a:r>
            <a:r>
              <a:rPr lang="en-US" sz="2400" b="1" dirty="0" err="1">
                <a:latin typeface="Courier New" charset="0"/>
              </a:rPr>
              <a:t>abcdefghijklmnopqrstuvwxyz</a:t>
            </a:r>
            <a:endParaRPr lang="en-US" sz="2400" b="1" dirty="0">
              <a:latin typeface="Courier New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282700" y="3109913"/>
            <a:ext cx="7304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ourier New" charset="0"/>
              </a:rPr>
              <a:t>ciphertext:  mnbvcxzasdfghjklpoiuytrewq</a:t>
            </a: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808413" y="2740025"/>
            <a:ext cx="0" cy="4937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8382000" y="2703513"/>
            <a:ext cx="0" cy="4937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392363" y="3881438"/>
            <a:ext cx="6208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ourier New" charset="0"/>
              </a:rPr>
              <a:t>Plaintext: bob. i love you. alice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2236788" y="4306888"/>
            <a:ext cx="639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latin typeface="Courier New" charset="0"/>
              </a:rPr>
              <a:t>ciphertext</a:t>
            </a:r>
            <a:r>
              <a:rPr lang="en-US" sz="2400" b="1" dirty="0">
                <a:latin typeface="Courier New" charset="0"/>
              </a:rPr>
              <a:t>: </a:t>
            </a:r>
            <a:r>
              <a:rPr lang="en-US" sz="2400" b="1" dirty="0" err="1">
                <a:latin typeface="Courier New" charset="0"/>
              </a:rPr>
              <a:t>nkn</a:t>
            </a:r>
            <a:r>
              <a:rPr lang="en-US" sz="2400" b="1" dirty="0">
                <a:latin typeface="Courier New" charset="0"/>
              </a:rPr>
              <a:t>. s </a:t>
            </a:r>
            <a:r>
              <a:rPr lang="en-US" sz="2400" b="1" dirty="0" err="1">
                <a:latin typeface="Courier New" charset="0"/>
              </a:rPr>
              <a:t>gktc</a:t>
            </a:r>
            <a:r>
              <a:rPr lang="en-US" sz="2400" b="1" dirty="0">
                <a:latin typeface="Courier New" charset="0"/>
              </a:rPr>
              <a:t> </a:t>
            </a:r>
            <a:r>
              <a:rPr lang="en-US" sz="2400" b="1" dirty="0" err="1">
                <a:latin typeface="Courier New" charset="0"/>
              </a:rPr>
              <a:t>wky</a:t>
            </a:r>
            <a:r>
              <a:rPr lang="en-US" sz="2400" b="1" dirty="0">
                <a:latin typeface="Courier New" charset="0"/>
              </a:rPr>
              <a:t>. </a:t>
            </a:r>
            <a:r>
              <a:rPr lang="en-US" sz="2400" b="1" dirty="0" err="1">
                <a:latin typeface="Courier New" charset="0"/>
              </a:rPr>
              <a:t>mgsbc</a:t>
            </a:r>
            <a:endParaRPr lang="en-US" sz="2400" b="1" dirty="0">
              <a:latin typeface="Courier New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488274" y="3816350"/>
            <a:ext cx="717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u="sng" dirty="0">
                <a:solidFill>
                  <a:srgbClr val="000099"/>
                </a:solidFill>
                <a:latin typeface="+mn-lt"/>
              </a:rPr>
              <a:t>E.g.: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81038" y="5332413"/>
            <a:ext cx="63822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u="sng" dirty="0">
                <a:solidFill>
                  <a:srgbClr val="FF0000"/>
                </a:solidFill>
                <a:latin typeface="+mn-lt"/>
              </a:rPr>
              <a:t>Key:</a:t>
            </a:r>
            <a:r>
              <a:rPr lang="en-US" sz="2400" dirty="0">
                <a:solidFill>
                  <a:srgbClr val="FF0000"/>
                </a:solidFill>
                <a:latin typeface="+mn-lt"/>
              </a:rPr>
              <a:t> the mapping from the set of 26 letters to the </a:t>
            </a:r>
            <a:br>
              <a:rPr lang="en-US" sz="2400" dirty="0">
                <a:solidFill>
                  <a:srgbClr val="FF0000"/>
                </a:solidFill>
                <a:latin typeface="+mn-lt"/>
              </a:rPr>
            </a:br>
            <a:r>
              <a:rPr lang="en-US" sz="2400" dirty="0">
                <a:solidFill>
                  <a:srgbClr val="FF0000"/>
                </a:solidFill>
                <a:latin typeface="+mn-lt"/>
              </a:rPr>
              <a:t>set of 26 letters</a:t>
            </a:r>
          </a:p>
        </p:txBody>
      </p:sp>
    </p:spTree>
    <p:extLst>
      <p:ext uri="{BB962C8B-B14F-4D97-AF65-F5344CB8AC3E}">
        <p14:creationId xmlns:p14="http://schemas.microsoft.com/office/powerpoint/2010/main" val="175811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Polyalphabetic Encryption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19113" y="1371600"/>
            <a:ext cx="7772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 </a:t>
            </a:r>
            <a:r>
              <a:rPr lang="en-US" dirty="0" err="1"/>
              <a:t>monoalphabetic</a:t>
            </a:r>
            <a:r>
              <a:rPr lang="en-US" dirty="0"/>
              <a:t> ciphers, </a:t>
            </a:r>
            <a:r>
              <a:rPr lang="en-US" i="1" dirty="0"/>
              <a:t>M1,M2,…,</a:t>
            </a:r>
            <a:r>
              <a:rPr lang="en-US" i="1" dirty="0" err="1"/>
              <a:t>Mn</a:t>
            </a:r>
            <a:endParaRPr lang="en-US" i="1" dirty="0"/>
          </a:p>
          <a:p>
            <a:r>
              <a:rPr lang="en-US" dirty="0"/>
              <a:t>Cycling pattern:</a:t>
            </a:r>
          </a:p>
          <a:p>
            <a:pPr lvl="1"/>
            <a:r>
              <a:rPr lang="en-US" sz="2800" dirty="0"/>
              <a:t>e.g., </a:t>
            </a:r>
            <a:r>
              <a:rPr lang="en-US" sz="2800" i="1" dirty="0"/>
              <a:t>n=4, M1,M3,M4,M3,M2; M1,M3,M4,M3,M2; </a:t>
            </a:r>
          </a:p>
          <a:p>
            <a:r>
              <a:rPr lang="en-US" dirty="0"/>
              <a:t>For each new plaintext symbol, use subsequent </a:t>
            </a:r>
            <a:r>
              <a:rPr lang="en-US" dirty="0" err="1"/>
              <a:t>monoalphabetic</a:t>
            </a:r>
            <a:r>
              <a:rPr lang="en-US" dirty="0"/>
              <a:t> pattern in cyclic pattern</a:t>
            </a:r>
          </a:p>
          <a:p>
            <a:pPr lvl="1"/>
            <a:r>
              <a:rPr lang="en-US" sz="2800" dirty="0"/>
              <a:t>dog: d from M1, o from M3, g from M4</a:t>
            </a:r>
          </a:p>
          <a:p>
            <a:r>
              <a:rPr lang="en-US" dirty="0"/>
              <a:t>Key: the n ciphers and the cyclic pattern</a:t>
            </a:r>
          </a:p>
        </p:txBody>
      </p:sp>
    </p:spTree>
    <p:extLst>
      <p:ext uri="{BB962C8B-B14F-4D97-AF65-F5344CB8AC3E}">
        <p14:creationId xmlns:p14="http://schemas.microsoft.com/office/powerpoint/2010/main" val="311801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Encryption Scheme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600200"/>
            <a:ext cx="41148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Cipher-text only attack: Trudy has </a:t>
            </a:r>
            <a:r>
              <a:rPr lang="en-US" dirty="0" err="1"/>
              <a:t>ciphertext</a:t>
            </a:r>
            <a:r>
              <a:rPr lang="en-US" dirty="0"/>
              <a:t> that she can analyze</a:t>
            </a:r>
          </a:p>
          <a:p>
            <a:r>
              <a:rPr lang="en-US" dirty="0"/>
              <a:t>Two approaches:</a:t>
            </a:r>
          </a:p>
          <a:p>
            <a:pPr lvl="1"/>
            <a:r>
              <a:rPr lang="en-US" sz="2800" dirty="0"/>
              <a:t>Search through all keys: must be able to differentiate resulting plaintext from gibberish</a:t>
            </a:r>
          </a:p>
          <a:p>
            <a:pPr lvl="1"/>
            <a:r>
              <a:rPr lang="en-US" sz="2800" dirty="0"/>
              <a:t>Statistical analysis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95800" y="1600200"/>
            <a:ext cx="4648200" cy="4648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Known-plaintext attack: Trudy has some plaintext corresponding to some </a:t>
            </a:r>
            <a:r>
              <a:rPr lang="en-US" dirty="0" err="1"/>
              <a:t>ciphertext</a:t>
            </a:r>
            <a:endParaRPr lang="en-US" dirty="0"/>
          </a:p>
          <a:p>
            <a:pPr lvl="1"/>
            <a:r>
              <a:rPr lang="en-US" sz="2800" dirty="0"/>
              <a:t>e.g., in </a:t>
            </a:r>
            <a:r>
              <a:rPr lang="en-US" sz="2800" dirty="0" err="1"/>
              <a:t>monoalphabetic</a:t>
            </a:r>
            <a:r>
              <a:rPr lang="en-US" sz="2800" dirty="0"/>
              <a:t> cipher, Trudy determines pairings for </a:t>
            </a:r>
            <a:r>
              <a:rPr lang="en-US" sz="2800" dirty="0" err="1"/>
              <a:t>a,l,i,c,e,b,o</a:t>
            </a:r>
            <a:r>
              <a:rPr lang="en-US" sz="2800" dirty="0"/>
              <a:t>,</a:t>
            </a:r>
          </a:p>
          <a:p>
            <a:r>
              <a:rPr lang="en-US" dirty="0"/>
              <a:t>Chosen-plaintext attack: Trudy can get the </a:t>
            </a:r>
            <a:r>
              <a:rPr lang="en-US" dirty="0" err="1"/>
              <a:t>ciphertext</a:t>
            </a:r>
            <a:r>
              <a:rPr lang="en-US" dirty="0"/>
              <a:t> for some chosen plaintext</a:t>
            </a:r>
          </a:p>
          <a:p>
            <a:pPr>
              <a:buFont typeface="Wingdings" charset="0"/>
              <a:buNone/>
            </a:pPr>
            <a:endParaRPr lang="en-US" sz="2400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992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Cryptography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600200"/>
            <a:ext cx="77724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/>
              <a:t>Crypto often uses keys: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Algorithm is known to everyone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Only </a:t>
            </a:r>
            <a:r>
              <a:rPr lang="ja-JP" altLang="en-US" sz="2800" dirty="0"/>
              <a:t>“</a:t>
            </a:r>
            <a:r>
              <a:rPr lang="en-US" sz="2800" dirty="0"/>
              <a:t>keys</a:t>
            </a:r>
            <a:r>
              <a:rPr lang="ja-JP" altLang="en-US" sz="2800" dirty="0"/>
              <a:t>”</a:t>
            </a:r>
            <a:r>
              <a:rPr lang="en-US" sz="2800" dirty="0"/>
              <a:t> are secret</a:t>
            </a:r>
          </a:p>
          <a:p>
            <a:pPr>
              <a:lnSpc>
                <a:spcPct val="90000"/>
              </a:lnSpc>
            </a:pPr>
            <a:r>
              <a:rPr lang="en-US" dirty="0"/>
              <a:t>Public key cryptography 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Involves the use of two keys</a:t>
            </a:r>
          </a:p>
          <a:p>
            <a:pPr>
              <a:lnSpc>
                <a:spcPct val="90000"/>
              </a:lnSpc>
            </a:pPr>
            <a:r>
              <a:rPr lang="en-US" dirty="0"/>
              <a:t>Symmetric key cryptography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Involves the use one key</a:t>
            </a:r>
          </a:p>
          <a:p>
            <a:pPr>
              <a:lnSpc>
                <a:spcPct val="90000"/>
              </a:lnSpc>
            </a:pPr>
            <a:r>
              <a:rPr lang="en-US" dirty="0"/>
              <a:t>Hash functions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Involves the use of no keys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Nothing secret: How can this be useful?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4502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Symmetric Key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25475" y="4021138"/>
            <a:ext cx="8218488" cy="23796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rgbClr val="FF0000"/>
                </a:solidFill>
              </a:rPr>
              <a:t>symmetric key crypto</a:t>
            </a:r>
            <a:r>
              <a:rPr lang="en-US" dirty="0"/>
              <a:t>: Bob and Alice share same (symmetric) key: K</a:t>
            </a:r>
          </a:p>
          <a:p>
            <a:pPr>
              <a:lnSpc>
                <a:spcPct val="90000"/>
              </a:lnSpc>
            </a:pPr>
            <a:r>
              <a:rPr lang="en-US" dirty="0"/>
              <a:t>e.g., key is knowing substitution pattern in mono alphabetic substitution cipher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rgbClr val="FF0000"/>
                </a:solidFill>
              </a:rPr>
              <a:t>Q: </a:t>
            </a:r>
            <a:r>
              <a:rPr lang="en-US" dirty="0"/>
              <a:t>how do Bob and Alice agree on key value?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491288" y="2632075"/>
            <a:ext cx="1252537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plaintext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462338" y="2613025"/>
            <a:ext cx="1457325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ciphertext</a:t>
            </a:r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2174875" y="1716088"/>
            <a:ext cx="633413" cy="579437"/>
            <a:chOff x="1388" y="1036"/>
            <a:chExt cx="399" cy="365"/>
          </a:xfrm>
        </p:grpSpPr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388" y="1036"/>
              <a:ext cx="233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K</a:t>
              </a:r>
              <a:endParaRPr lang="en-US" sz="240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560" y="115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S</a:t>
              </a:r>
              <a:endParaRPr lang="en-US">
                <a:solidFill>
                  <a:srgbClr val="FF0000"/>
                </a:solidFill>
                <a:latin typeface="Times New Roman" charset="0"/>
              </a:endParaRPr>
            </a:p>
          </p:txBody>
        </p:sp>
      </p:grpSp>
      <p:pic>
        <p:nvPicPr>
          <p:cNvPr id="12" name="Picture 9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950" y="1666875"/>
            <a:ext cx="6985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982788" y="2573338"/>
            <a:ext cx="1392237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974850" y="2582863"/>
            <a:ext cx="14351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chemeClr val="bg1"/>
                </a:solidFill>
              </a:rPr>
              <a:t>encryption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algorithm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100638" y="2571750"/>
            <a:ext cx="1377950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076825" y="2595563"/>
            <a:ext cx="1527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chemeClr val="bg1"/>
                </a:solidFill>
              </a:rPr>
              <a:t>decryption 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algorithm</a:t>
            </a: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3403600" y="2986088"/>
            <a:ext cx="1692275" cy="7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H="1">
            <a:off x="2373313" y="2193925"/>
            <a:ext cx="1587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" name="Picture 16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788" y="1855788"/>
            <a:ext cx="812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1238250" y="3011488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>
            <a:off x="6548438" y="3008313"/>
            <a:ext cx="6746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" name="Picture 19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511425" y="1639888"/>
            <a:ext cx="4651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3711575" y="4579938"/>
            <a:ext cx="32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/>
              <a:t>S</a:t>
            </a:r>
          </a:p>
        </p:txBody>
      </p:sp>
      <p:grpSp>
        <p:nvGrpSpPr>
          <p:cNvPr id="24" name="Group 21"/>
          <p:cNvGrpSpPr>
            <a:grpSpLocks/>
          </p:cNvGrpSpPr>
          <p:nvPr/>
        </p:nvGrpSpPr>
        <p:grpSpPr bwMode="auto">
          <a:xfrm>
            <a:off x="5360988" y="1665288"/>
            <a:ext cx="633412" cy="579437"/>
            <a:chOff x="1388" y="1036"/>
            <a:chExt cx="399" cy="365"/>
          </a:xfrm>
        </p:grpSpPr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1388" y="1036"/>
              <a:ext cx="233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solidFill>
                    <a:srgbClr val="FF0000"/>
                  </a:solidFill>
                </a:rPr>
                <a:t>K</a:t>
              </a:r>
              <a:endParaRPr lang="en-US" sz="240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560" y="1151"/>
              <a:ext cx="22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rgbClr val="FF0000"/>
                  </a:solidFill>
                </a:rPr>
                <a:t>S</a:t>
              </a:r>
              <a:endParaRPr lang="en-US">
                <a:solidFill>
                  <a:srgbClr val="FF0000"/>
                </a:solidFill>
                <a:latin typeface="Times New Roman" charset="0"/>
              </a:endParaRPr>
            </a:p>
          </p:txBody>
        </p:sp>
      </p:grpSp>
      <p:sp>
        <p:nvSpPr>
          <p:cNvPr id="27" name="Line 24"/>
          <p:cNvSpPr>
            <a:spLocks noChangeShapeType="1"/>
          </p:cNvSpPr>
          <p:nvPr/>
        </p:nvSpPr>
        <p:spPr bwMode="auto">
          <a:xfrm flipH="1">
            <a:off x="5559425" y="2143125"/>
            <a:ext cx="1588" cy="392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8" name="Picture 2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697538" y="1589088"/>
            <a:ext cx="46513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387350" y="2643188"/>
            <a:ext cx="15160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plaintext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message, m</a:t>
            </a: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3662363" y="3149600"/>
            <a:ext cx="1028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K    (m)</a:t>
            </a: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3914775" y="3341688"/>
            <a:ext cx="32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6689725" y="3141663"/>
            <a:ext cx="177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m = K</a:t>
            </a:r>
            <a:r>
              <a:rPr lang="en-US" baseline="-25000">
                <a:solidFill>
                  <a:srgbClr val="FF0000"/>
                </a:solidFill>
              </a:rPr>
              <a:t>S</a:t>
            </a:r>
            <a:r>
              <a:rPr lang="en-US">
                <a:solidFill>
                  <a:srgbClr val="FF0000"/>
                </a:solidFill>
              </a:rPr>
              <a:t>(K</a:t>
            </a:r>
            <a:r>
              <a:rPr lang="en-US" baseline="-25000">
                <a:solidFill>
                  <a:srgbClr val="FF0000"/>
                </a:solidFill>
              </a:rPr>
              <a:t>S</a:t>
            </a:r>
            <a:r>
              <a:rPr lang="en-US">
                <a:solidFill>
                  <a:srgbClr val="FF0000"/>
                </a:solidFill>
              </a:rPr>
              <a:t>(m))</a:t>
            </a:r>
          </a:p>
        </p:txBody>
      </p:sp>
    </p:spTree>
    <p:extLst>
      <p:ext uri="{BB962C8B-B14F-4D97-AF65-F5344CB8AC3E}">
        <p14:creationId xmlns:p14="http://schemas.microsoft.com/office/powerpoint/2010/main" val="7505330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9381</TotalTime>
  <Words>2043</Words>
  <Application>Microsoft Macintosh PowerPoint</Application>
  <PresentationFormat>On-screen Show (4:3)</PresentationFormat>
  <Paragraphs>482</Paragraphs>
  <Slides>31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Arial Unicode MS</vt:lpstr>
      <vt:lpstr>ZapfDingbats</vt:lpstr>
      <vt:lpstr>Arial</vt:lpstr>
      <vt:lpstr>Calibri</vt:lpstr>
      <vt:lpstr>Comic Sans MS</vt:lpstr>
      <vt:lpstr>Courier New</vt:lpstr>
      <vt:lpstr>Times New Roman</vt:lpstr>
      <vt:lpstr>Wingdings</vt:lpstr>
      <vt:lpstr>Office Theme</vt:lpstr>
      <vt:lpstr>Visio</vt:lpstr>
      <vt:lpstr>ECE 671 – Lectures 20 and 21</vt:lpstr>
      <vt:lpstr>Security in networks</vt:lpstr>
      <vt:lpstr>Confidentiality</vt:lpstr>
      <vt:lpstr>Language of Cryptography</vt:lpstr>
      <vt:lpstr>Simple Encryption Scheme</vt:lpstr>
      <vt:lpstr>Polyalphabetic Encryption</vt:lpstr>
      <vt:lpstr>Breaking Encryption Scheme</vt:lpstr>
      <vt:lpstr>Types of Cryptography</vt:lpstr>
      <vt:lpstr>Symmetric Key</vt:lpstr>
      <vt:lpstr>Public Key Cryptography</vt:lpstr>
      <vt:lpstr>Public Key Cryptography</vt:lpstr>
      <vt:lpstr>PKE Algorithm</vt:lpstr>
      <vt:lpstr>Detour: Modular Arithmetic</vt:lpstr>
      <vt:lpstr>RSA: Getting Ready</vt:lpstr>
      <vt:lpstr>RSA: Creating Private/Public Key Pair</vt:lpstr>
      <vt:lpstr>RSA: Encryption/Decryption</vt:lpstr>
      <vt:lpstr>RSA Example</vt:lpstr>
      <vt:lpstr>Why Does RSA Work?</vt:lpstr>
      <vt:lpstr>RSA: Another Important Feature</vt:lpstr>
      <vt:lpstr>Why is RSA Secure?</vt:lpstr>
      <vt:lpstr>Digital Signatures</vt:lpstr>
      <vt:lpstr>Digital Signatures</vt:lpstr>
      <vt:lpstr>Public Key Certification</vt:lpstr>
      <vt:lpstr>Certification Authorities</vt:lpstr>
      <vt:lpstr>Certification Authorities</vt:lpstr>
      <vt:lpstr>Certificates Summary</vt:lpstr>
      <vt:lpstr>Certificate example</vt:lpstr>
      <vt:lpstr>SSL certificates</vt:lpstr>
      <vt:lpstr>Chain of trust</vt:lpstr>
      <vt:lpstr>Security in network protocols</vt:lpstr>
      <vt:lpstr>Security in network protocols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671 – Lecture 1</dc:title>
  <dc:creator>wolf</dc:creator>
  <cp:lastModifiedBy>Michael Zink</cp:lastModifiedBy>
  <cp:revision>181</cp:revision>
  <cp:lastPrinted>2011-10-26T01:26:58Z</cp:lastPrinted>
  <dcterms:created xsi:type="dcterms:W3CDTF">2006-08-16T00:00:00Z</dcterms:created>
  <dcterms:modified xsi:type="dcterms:W3CDTF">2021-04-13T12:10:47Z</dcterms:modified>
</cp:coreProperties>
</file>