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6" r:id="rId5"/>
    <p:sldId id="267" r:id="rId6"/>
    <p:sldId id="268" r:id="rId7"/>
    <p:sldId id="270" r:id="rId8"/>
    <p:sldId id="269" r:id="rId9"/>
    <p:sldId id="261" r:id="rId10"/>
    <p:sldId id="262" r:id="rId11"/>
    <p:sldId id="259" r:id="rId12"/>
    <p:sldId id="260" r:id="rId13"/>
    <p:sldId id="272" r:id="rId14"/>
    <p:sldId id="271" r:id="rId15"/>
    <p:sldId id="265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4"/>
    <p:restoredTop sz="94697"/>
  </p:normalViewPr>
  <p:slideViewPr>
    <p:cSldViewPr>
      <p:cViewPr varScale="1">
        <p:scale>
          <a:sx n="173" d="100"/>
          <a:sy n="173" d="100"/>
        </p:scale>
        <p:origin x="291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0" d="100"/>
          <a:sy n="70" d="100"/>
        </p:scale>
        <p:origin x="-3282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5A7142C-F8E1-4D39-922F-263049922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00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EC64E53-1351-4AF3-8128-FC0A3B45FD59}" type="datetimeFigureOut">
              <a:rPr lang="en-US" smtClean="0"/>
              <a:t>4/13/21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E5809F0-C92E-4B6F-A0AE-D4F05856E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1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CA43F-89A8-4BE3-8679-4442A319DF6F}" type="slidenum">
              <a:rPr lang="en-US"/>
              <a:pPr/>
              <a:t>9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6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1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2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5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2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8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8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3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6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3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5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2021 Tilman Wolf  &amp; Mike Zink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4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image" Target="../media/image7.png"/><Relationship Id="rId4" Type="http://schemas.openxmlformats.org/officeDocument/2006/relationships/tags" Target="../tags/tag10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3.emf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ECE 671 – Lecture 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Network security</a:t>
            </a:r>
            <a:br>
              <a:rPr lang="en-US" dirty="0"/>
            </a:br>
            <a:r>
              <a:rPr lang="en-US" dirty="0"/>
              <a:t>Network attacks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7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4000" dirty="0"/>
              <a:t>Botnets</a:t>
            </a:r>
          </a:p>
        </p:txBody>
      </p:sp>
      <p:sp>
        <p:nvSpPr>
          <p:cNvPr id="6041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Geographic distribution of botnets</a:t>
            </a:r>
          </a:p>
        </p:txBody>
      </p:sp>
      <p:pic>
        <p:nvPicPr>
          <p:cNvPr id="604173" name="Picture 1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57200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74" name="Picture 1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57200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93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DoS</a:t>
            </a:r>
            <a:r>
              <a:rPr lang="en-US" dirty="0"/>
              <a:t> attack for economic 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2011 Tilman Wolf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4" r="67909" b="4890"/>
          <a:stretch>
            <a:fillRect/>
          </a:stretch>
        </p:blipFill>
        <p:spPr bwMode="auto">
          <a:xfrm>
            <a:off x="5509759" y="1377950"/>
            <a:ext cx="3200435" cy="5403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54629" y="5758542"/>
            <a:ext cx="6003925" cy="990600"/>
          </a:xfrm>
          <a:prstGeom prst="wedgeRoundRectCallout">
            <a:avLst>
              <a:gd name="adj1" fmla="val 37042"/>
              <a:gd name="adj2" fmla="val -106889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77" r="67909" b="29587"/>
          <a:stretch>
            <a:fillRect/>
          </a:stretch>
        </p:blipFill>
        <p:spPr bwMode="auto">
          <a:xfrm>
            <a:off x="1714954" y="5943600"/>
            <a:ext cx="5929313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06829" y="1377950"/>
            <a:ext cx="5105400" cy="4038600"/>
            <a:chOff x="192" y="1632"/>
            <a:chExt cx="2256" cy="1728"/>
          </a:xfrm>
        </p:grpSpPr>
        <p:sp>
          <p:nvSpPr>
            <p:cNvPr id="11" name="Rectangle 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92" y="1632"/>
              <a:ext cx="2256" cy="17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9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71" t="44896" r="15715" b="20654"/>
            <a:stretch>
              <a:fillRect/>
            </a:stretch>
          </p:blipFill>
          <p:spPr bwMode="auto">
            <a:xfrm>
              <a:off x="220" y="1968"/>
              <a:ext cx="2208" cy="1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 Box 1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0" y="1680"/>
              <a:ext cx="90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PC World: Web of Crime</a:t>
              </a:r>
              <a:br>
                <a:rPr lang="en-US" sz="1200"/>
              </a:br>
              <a:r>
                <a:rPr lang="en-US" sz="1200"/>
                <a:t>August 22, 2005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9476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DoS</a:t>
            </a:r>
            <a:r>
              <a:rPr lang="en-US" dirty="0"/>
              <a:t> attack as cyber warfare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2011 Tilman Wolf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62050"/>
            <a:ext cx="5451838" cy="569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097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5D6BA-7B2B-9A4F-83E7-5F0FD6D9D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644A8-8D4F-FB43-A156-F16605A2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44386" name="Picture 2">
            <a:extLst>
              <a:ext uri="{FF2B5EF4-FFF2-40B4-BE49-F238E27FC236}">
                <a16:creationId xmlns:a16="http://schemas.microsoft.com/office/drawing/2014/main" id="{24992F75-64ED-3441-A2C6-68B554490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813"/>
            <a:ext cx="9144000" cy="477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440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B0E83-04B0-A24D-A658-C97E79CE8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Ransomware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174A9-F3A5-9D4D-808F-E1C44C29B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88BE4-3D4E-6342-89E4-CF4342559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D74E019-4167-D44E-8C11-955998694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066800"/>
            <a:ext cx="4667250" cy="536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43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 is based on “on-by-default” principle</a:t>
            </a:r>
          </a:p>
          <a:p>
            <a:pPr lvl="1"/>
            <a:r>
              <a:rPr lang="en-US" dirty="0"/>
              <a:t>Any node can send traffic to any other node</a:t>
            </a:r>
          </a:p>
          <a:p>
            <a:r>
              <a:rPr lang="en-US" dirty="0"/>
              <a:t>Open approach is good for cooperative environment</a:t>
            </a:r>
          </a:p>
          <a:p>
            <a:pPr lvl="1"/>
            <a:r>
              <a:rPr lang="en-US" dirty="0"/>
              <a:t>Difficult to deal with malicious users</a:t>
            </a:r>
          </a:p>
          <a:p>
            <a:r>
              <a:rPr lang="en-US" dirty="0"/>
              <a:t>Some network attacks can be solved with crypto</a:t>
            </a:r>
          </a:p>
          <a:p>
            <a:pPr lvl="1"/>
            <a:r>
              <a:rPr lang="en-US" dirty="0"/>
              <a:t>Confidentiality, integrity, authentication in protocols</a:t>
            </a:r>
          </a:p>
          <a:p>
            <a:r>
              <a:rPr lang="en-US" dirty="0"/>
              <a:t>Availability of resources still an open problem</a:t>
            </a:r>
          </a:p>
          <a:p>
            <a:pPr lvl="1"/>
            <a:r>
              <a:rPr lang="en-US" dirty="0"/>
              <a:t>New network architectures aim to address security </a:t>
            </a:r>
            <a:r>
              <a:rPr lang="en-US"/>
              <a:t>at core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03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issues in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security in context of networks?</a:t>
            </a:r>
          </a:p>
          <a:p>
            <a:r>
              <a:rPr lang="en-US" dirty="0"/>
              <a:t>What are potential attacks?</a:t>
            </a:r>
          </a:p>
          <a:p>
            <a:r>
              <a:rPr lang="en-US" dirty="0"/>
              <a:t>What can an attacker gain?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7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Confidentiality</a:t>
            </a:r>
          </a:p>
          <a:p>
            <a:pPr lvl="1"/>
            <a:r>
              <a:rPr lang="en-US" dirty="0"/>
              <a:t>Content is hidden</a:t>
            </a:r>
          </a:p>
          <a:p>
            <a:r>
              <a:rPr lang="en-US" dirty="0"/>
              <a:t>Authentication</a:t>
            </a:r>
          </a:p>
          <a:p>
            <a:pPr lvl="1"/>
            <a:r>
              <a:rPr lang="en-US" dirty="0"/>
              <a:t>Source is verified</a:t>
            </a:r>
          </a:p>
          <a:p>
            <a:r>
              <a:rPr lang="en-US" dirty="0"/>
              <a:t>Message integrity and non-repudiation</a:t>
            </a:r>
          </a:p>
          <a:p>
            <a:pPr lvl="1"/>
            <a:r>
              <a:rPr lang="en-US" dirty="0"/>
              <a:t>Message is unchanged and undeniable</a:t>
            </a:r>
          </a:p>
          <a:p>
            <a:r>
              <a:rPr lang="en-US" dirty="0"/>
              <a:t>Availability and access control</a:t>
            </a:r>
          </a:p>
          <a:p>
            <a:pPr lvl="1"/>
            <a:r>
              <a:rPr lang="en-US" dirty="0"/>
              <a:t>Legitimate users should have access</a:t>
            </a:r>
          </a:p>
          <a:p>
            <a:r>
              <a:rPr lang="en-US" dirty="0"/>
              <a:t>Today: availability; next lecture: “CIA triad”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4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Classification of attacks by target: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46480"/>
              </p:ext>
            </p:extLst>
          </p:nvPr>
        </p:nvGraphicFramePr>
        <p:xfrm>
          <a:off x="76200" y="2209800"/>
          <a:ext cx="9036695" cy="3079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3" name="Visio" r:id="rId3" imgW="5813087" imgH="1981110" progId="Visio.Drawing.11">
                  <p:embed/>
                </p:oleObj>
              </mc:Choice>
              <mc:Fallback>
                <p:oleObj name="Visio" r:id="rId3" imgW="5813087" imgH="198111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2209800"/>
                        <a:ext cx="9036695" cy="3079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131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system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End-system intrusion</a:t>
            </a:r>
          </a:p>
          <a:p>
            <a:pPr lvl="1"/>
            <a:r>
              <a:rPr lang="en-US" dirty="0"/>
              <a:t>Exploit software vulnerabilities to gain access</a:t>
            </a:r>
          </a:p>
          <a:p>
            <a:pPr lvl="1"/>
            <a:r>
              <a:rPr lang="en-US" dirty="0"/>
              <a:t>Steal data or control system to launch attacks</a:t>
            </a:r>
          </a:p>
          <a:p>
            <a:r>
              <a:rPr lang="en-US" dirty="0"/>
              <a:t>Denial of service</a:t>
            </a:r>
          </a:p>
          <a:p>
            <a:pPr lvl="1"/>
            <a:r>
              <a:rPr lang="en-US" dirty="0"/>
              <a:t>Overwhelm system with traffic</a:t>
            </a:r>
          </a:p>
          <a:p>
            <a:r>
              <a:rPr lang="en-US" dirty="0"/>
              <a:t>Defenses</a:t>
            </a:r>
          </a:p>
          <a:p>
            <a:pPr lvl="1"/>
            <a:r>
              <a:rPr lang="en-US" dirty="0"/>
              <a:t>Firewalls</a:t>
            </a:r>
          </a:p>
          <a:p>
            <a:pPr lvl="1"/>
            <a:r>
              <a:rPr lang="en-US" dirty="0"/>
              <a:t>Intrusion detection systems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22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plane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Mapping</a:t>
            </a:r>
          </a:p>
          <a:p>
            <a:pPr lvl="1"/>
            <a:r>
              <a:rPr lang="en-US" dirty="0"/>
              <a:t>Analysis of target domain (network topology, contact info) Tools: ping, </a:t>
            </a:r>
            <a:r>
              <a:rPr lang="en-US" dirty="0" err="1"/>
              <a:t>traceroute</a:t>
            </a:r>
            <a:r>
              <a:rPr lang="en-US" dirty="0"/>
              <a:t>, port scanners</a:t>
            </a:r>
          </a:p>
          <a:p>
            <a:r>
              <a:rPr lang="en-US" dirty="0"/>
              <a:t>Hijacking of connections</a:t>
            </a:r>
          </a:p>
          <a:p>
            <a:pPr lvl="1"/>
            <a:r>
              <a:rPr lang="en-US" dirty="0"/>
              <a:t>Eavesdrop on connection state</a:t>
            </a:r>
          </a:p>
          <a:p>
            <a:pPr lvl="1"/>
            <a:r>
              <a:rPr lang="en-US" dirty="0" err="1"/>
              <a:t>DoS</a:t>
            </a:r>
            <a:r>
              <a:rPr lang="en-US" dirty="0"/>
              <a:t> attack on one side</a:t>
            </a:r>
          </a:p>
          <a:p>
            <a:pPr lvl="1"/>
            <a:r>
              <a:rPr lang="en-US" dirty="0"/>
              <a:t>Spoof towards other side</a:t>
            </a:r>
          </a:p>
          <a:p>
            <a:r>
              <a:rPr lang="en-US" dirty="0"/>
              <a:t>DNS attacks</a:t>
            </a:r>
          </a:p>
          <a:p>
            <a:pPr lvl="1"/>
            <a:r>
              <a:rPr lang="en-US" dirty="0" err="1"/>
              <a:t>DoS</a:t>
            </a:r>
            <a:r>
              <a:rPr lang="en-US" dirty="0"/>
              <a:t> attack on root server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76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plane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2011 Tilman Wolf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3001"/>
            <a:ext cx="5714999" cy="5714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93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plane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Packet sniffing</a:t>
            </a:r>
          </a:p>
          <a:p>
            <a:pPr lvl="1"/>
            <a:r>
              <a:rPr lang="en-US" dirty="0"/>
              <a:t>Ethernet interface in promiscuous mode</a:t>
            </a:r>
          </a:p>
          <a:p>
            <a:r>
              <a:rPr lang="en-US" dirty="0"/>
              <a:t>Spoofing</a:t>
            </a:r>
          </a:p>
          <a:p>
            <a:pPr lvl="1"/>
            <a:r>
              <a:rPr lang="en-US" dirty="0"/>
              <a:t>Forging of IP source address</a:t>
            </a:r>
          </a:p>
          <a:p>
            <a:pPr lvl="1"/>
            <a:r>
              <a:rPr lang="en-US" dirty="0"/>
              <a:t>Actual sender hard to identify</a:t>
            </a:r>
          </a:p>
          <a:p>
            <a:r>
              <a:rPr lang="en-US" dirty="0"/>
              <a:t>Denial of Service attacks</a:t>
            </a:r>
          </a:p>
          <a:p>
            <a:pPr lvl="1"/>
            <a:r>
              <a:rPr lang="en-US" dirty="0"/>
              <a:t>Use up network or end-system resources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690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000" dirty="0"/>
              <a:t>Denial of Service attacks</a:t>
            </a:r>
          </a:p>
        </p:txBody>
      </p:sp>
      <p:sp>
        <p:nvSpPr>
          <p:cNvPr id="600068" name="Rectangle 4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Denial of service (</a:t>
            </a:r>
            <a:r>
              <a:rPr lang="en-US" dirty="0" err="1"/>
              <a:t>DoS</a:t>
            </a:r>
            <a:r>
              <a:rPr lang="en-US" dirty="0"/>
              <a:t>) attack</a:t>
            </a:r>
          </a:p>
          <a:p>
            <a:pPr lvl="1"/>
            <a:r>
              <a:rPr lang="en-US" dirty="0"/>
              <a:t>SYN flooding</a:t>
            </a:r>
          </a:p>
          <a:p>
            <a:pPr lvl="2"/>
            <a:r>
              <a:rPr lang="en-US" dirty="0"/>
              <a:t>TCP state exhaustion</a:t>
            </a:r>
          </a:p>
          <a:p>
            <a:pPr lvl="1"/>
            <a:r>
              <a:rPr lang="en-US" dirty="0"/>
              <a:t>Smurf attack</a:t>
            </a:r>
          </a:p>
          <a:p>
            <a:pPr lvl="2"/>
            <a:r>
              <a:rPr lang="en-US" dirty="0"/>
              <a:t>ICMP echo request </a:t>
            </a:r>
            <a:br>
              <a:rPr lang="en-US" dirty="0"/>
            </a:br>
            <a:r>
              <a:rPr lang="en-US" dirty="0"/>
              <a:t>converge on single host</a:t>
            </a:r>
          </a:p>
          <a:p>
            <a:pPr lvl="1"/>
            <a:r>
              <a:rPr lang="en-US" dirty="0"/>
              <a:t>Distributed </a:t>
            </a:r>
            <a:r>
              <a:rPr lang="en-US" dirty="0" err="1"/>
              <a:t>DoS</a:t>
            </a:r>
            <a:r>
              <a:rPr lang="en-US" dirty="0"/>
              <a:t> (</a:t>
            </a:r>
            <a:r>
              <a:rPr lang="en-US" dirty="0" err="1"/>
              <a:t>DDoS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attacks</a:t>
            </a:r>
          </a:p>
          <a:p>
            <a:pPr lvl="2"/>
            <a:r>
              <a:rPr lang="en-US" dirty="0"/>
              <a:t>Large number of hosts </a:t>
            </a:r>
            <a:br>
              <a:rPr lang="en-US" dirty="0"/>
            </a:br>
            <a:r>
              <a:rPr lang="en-US" dirty="0"/>
              <a:t>attack single node</a:t>
            </a:r>
          </a:p>
          <a:p>
            <a:pPr lvl="2"/>
            <a:r>
              <a:rPr lang="en-US" dirty="0"/>
              <a:t>Much better scalability of attack</a:t>
            </a:r>
          </a:p>
          <a:p>
            <a:pPr lvl="2"/>
            <a:r>
              <a:rPr lang="en-US" dirty="0"/>
              <a:t>Often based on botnets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935650"/>
              </p:ext>
            </p:extLst>
          </p:nvPr>
        </p:nvGraphicFramePr>
        <p:xfrm>
          <a:off x="4191000" y="2209800"/>
          <a:ext cx="4724400" cy="3242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6" name="Visio" r:id="rId6" imgW="5612860" imgH="3852503" progId="Visio.Drawing.11">
                  <p:embed/>
                </p:oleObj>
              </mc:Choice>
              <mc:Fallback>
                <p:oleObj name="Visio" r:id="rId6" imgW="5612860" imgH="385250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91000" y="2209800"/>
                        <a:ext cx="4724400" cy="3242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1061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7467</TotalTime>
  <Words>386</Words>
  <Application>Microsoft Macintosh PowerPoint</Application>
  <PresentationFormat>On-screen Show (4:3)</PresentationFormat>
  <Paragraphs>102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 Theme</vt:lpstr>
      <vt:lpstr>Visio</vt:lpstr>
      <vt:lpstr>ECE 671 – Lecture 19</vt:lpstr>
      <vt:lpstr>Security issues in networks</vt:lpstr>
      <vt:lpstr>Security principles</vt:lpstr>
      <vt:lpstr>Attack types</vt:lpstr>
      <vt:lpstr>End system attacks</vt:lpstr>
      <vt:lpstr>Control plane attacks</vt:lpstr>
      <vt:lpstr>Control plane attacks</vt:lpstr>
      <vt:lpstr>Data plane attacks</vt:lpstr>
      <vt:lpstr>Denial of Service attacks</vt:lpstr>
      <vt:lpstr>Botnets</vt:lpstr>
      <vt:lpstr>DoS attack for economic gain</vt:lpstr>
      <vt:lpstr>DoS attack as cyber warfare</vt:lpstr>
      <vt:lpstr>PowerPoint Presentation</vt:lpstr>
      <vt:lpstr>Ransomware</vt:lpstr>
      <vt:lpstr>Network attacks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671 – Lecture 1</dc:title>
  <dc:creator>wolf</dc:creator>
  <cp:lastModifiedBy>Michael Zink</cp:lastModifiedBy>
  <cp:revision>159</cp:revision>
  <cp:lastPrinted>2011-10-26T01:26:58Z</cp:lastPrinted>
  <dcterms:created xsi:type="dcterms:W3CDTF">2006-08-16T00:00:00Z</dcterms:created>
  <dcterms:modified xsi:type="dcterms:W3CDTF">2021-04-13T12:13:06Z</dcterms:modified>
</cp:coreProperties>
</file>