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70" r:id="rId4"/>
    <p:sldId id="271" r:id="rId5"/>
    <p:sldId id="272" r:id="rId6"/>
    <p:sldId id="265" r:id="rId7"/>
    <p:sldId id="296" r:id="rId8"/>
    <p:sldId id="258" r:id="rId9"/>
    <p:sldId id="266" r:id="rId10"/>
    <p:sldId id="273" r:id="rId11"/>
    <p:sldId id="259" r:id="rId12"/>
    <p:sldId id="260" r:id="rId13"/>
    <p:sldId id="267" r:id="rId14"/>
    <p:sldId id="274" r:id="rId15"/>
    <p:sldId id="261" r:id="rId16"/>
    <p:sldId id="275" r:id="rId17"/>
    <p:sldId id="262" r:id="rId18"/>
    <p:sldId id="268" r:id="rId19"/>
    <p:sldId id="263" r:id="rId20"/>
    <p:sldId id="264" r:id="rId21"/>
    <p:sldId id="26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5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8"/>
    <p:restoredTop sz="77391"/>
  </p:normalViewPr>
  <p:slideViewPr>
    <p:cSldViewPr>
      <p:cViewPr>
        <p:scale>
          <a:sx n="138" d="100"/>
          <a:sy n="138" d="100"/>
        </p:scale>
        <p:origin x="153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C64E53-1351-4AF3-8128-FC0A3B45FD59}" type="datetimeFigureOut">
              <a:rPr lang="en-US" smtClean="0"/>
              <a:t>3/23/21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ECMP – Equal Cost Multi-Path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09F0-C92E-4B6F-A0AE-D4F05856EE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9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396335"/>
            <a:ext cx="222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2021 Tilman Wolf &amp; Mike Zink</a:t>
            </a:r>
          </a:p>
          <a:p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MultiPath</a:t>
            </a:r>
            <a:r>
              <a:rPr lang="en-US" dirty="0"/>
              <a:t> TCP</a:t>
            </a:r>
          </a:p>
          <a:p>
            <a:endParaRPr lang="en-US" dirty="0"/>
          </a:p>
          <a:p>
            <a:r>
              <a:rPr lang="en-US" sz="1600" dirty="0"/>
              <a:t>Material from http://multipath-</a:t>
            </a:r>
            <a:r>
              <a:rPr lang="en-US" sz="1600" dirty="0" err="1"/>
              <a:t>tcp.org</a:t>
            </a:r>
            <a:r>
              <a:rPr lang="en-US" sz="1600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7" y="334668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1" y="350162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r 5"/>
          <p:cNvGrpSpPr/>
          <p:nvPr/>
        </p:nvGrpSpPr>
        <p:grpSpPr>
          <a:xfrm>
            <a:off x="1102063" y="1876322"/>
            <a:ext cx="6367266" cy="609305"/>
            <a:chOff x="1714500" y="3138944"/>
            <a:chExt cx="14046690" cy="1036179"/>
          </a:xfrm>
        </p:grpSpPr>
        <p:cxnSp>
          <p:nvCxnSpPr>
            <p:cNvPr id="11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7"/>
            <p:cNvSpPr txBox="1"/>
            <p:nvPr/>
          </p:nvSpPr>
          <p:spPr>
            <a:xfrm>
              <a:off x="3206749" y="3138944"/>
              <a:ext cx="5121785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FF0000"/>
                  </a:solidFill>
                </a:rPr>
                <a:t>1234</a:t>
              </a:r>
              <a:r>
                <a:rPr lang="fr-FR" sz="2400" dirty="0"/>
                <a:t>,"abcd"</a:t>
              </a:r>
            </a:p>
          </p:txBody>
        </p:sp>
      </p:grpSp>
      <p:grpSp>
        <p:nvGrpSpPr>
          <p:cNvPr id="13" name="Grouper 8"/>
          <p:cNvGrpSpPr/>
          <p:nvPr/>
        </p:nvGrpSpPr>
        <p:grpSpPr>
          <a:xfrm>
            <a:off x="1127017" y="2857839"/>
            <a:ext cx="6367267" cy="596220"/>
            <a:chOff x="1393511" y="4526113"/>
            <a:chExt cx="6367267" cy="596220"/>
          </a:xfrm>
        </p:grpSpPr>
        <p:cxnSp>
          <p:nvCxnSpPr>
            <p:cNvPr id="14" name="Connecteur droit avec flèche 9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0"/>
            <p:cNvSpPr txBox="1"/>
            <p:nvPr/>
          </p:nvSpPr>
          <p:spPr>
            <a:xfrm>
              <a:off x="2204959" y="4526113"/>
              <a:ext cx="28007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ACK,ack</a:t>
              </a:r>
              <a:r>
                <a:rPr lang="fr-FR" sz="2400" dirty="0"/>
                <a:t>=</a:t>
              </a:r>
              <a:r>
                <a:rPr lang="fr-FR" sz="2400" i="1" dirty="0">
                  <a:solidFill>
                    <a:srgbClr val="FF0000"/>
                  </a:solidFill>
                </a:rPr>
                <a:t>1238</a:t>
              </a:r>
              <a:r>
                <a:rPr lang="fr-FR" sz="2400" dirty="0"/>
                <a:t>,win=4</a:t>
              </a:r>
            </a:p>
          </p:txBody>
        </p:sp>
      </p:grpSp>
      <p:grpSp>
        <p:nvGrpSpPr>
          <p:cNvPr id="16" name="Grouper 11"/>
          <p:cNvGrpSpPr/>
          <p:nvPr/>
        </p:nvGrpSpPr>
        <p:grpSpPr>
          <a:xfrm>
            <a:off x="1102063" y="3706567"/>
            <a:ext cx="6367266" cy="609305"/>
            <a:chOff x="1714500" y="3138944"/>
            <a:chExt cx="14046690" cy="1036179"/>
          </a:xfrm>
        </p:grpSpPr>
        <p:cxnSp>
          <p:nvCxnSpPr>
            <p:cNvPr id="17" name="Connecteur droit avec flèche 12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3"/>
            <p:cNvSpPr txBox="1"/>
            <p:nvPr/>
          </p:nvSpPr>
          <p:spPr>
            <a:xfrm>
              <a:off x="3206749" y="3138944"/>
              <a:ext cx="5147618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</a:t>
              </a:r>
              <a:r>
                <a:rPr lang="fr-FR" sz="2400" i="1" dirty="0">
                  <a:solidFill>
                    <a:srgbClr val="FF0000"/>
                  </a:solidFill>
                </a:rPr>
                <a:t>1238</a:t>
              </a:r>
              <a:r>
                <a:rPr lang="fr-FR" sz="2400" dirty="0"/>
                <a:t>,"efgh"</a:t>
              </a:r>
              <a:endParaRPr lang="fr-FR" sz="2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er 14"/>
          <p:cNvGrpSpPr/>
          <p:nvPr/>
        </p:nvGrpSpPr>
        <p:grpSpPr>
          <a:xfrm>
            <a:off x="1102063" y="4510322"/>
            <a:ext cx="6367267" cy="596220"/>
            <a:chOff x="1393511" y="4526113"/>
            <a:chExt cx="6367267" cy="596220"/>
          </a:xfrm>
        </p:grpSpPr>
        <p:cxnSp>
          <p:nvCxnSpPr>
            <p:cNvPr id="20" name="Connecteur droit avec flèche 15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16"/>
            <p:cNvSpPr txBox="1"/>
            <p:nvPr/>
          </p:nvSpPr>
          <p:spPr>
            <a:xfrm>
              <a:off x="2204959" y="4526113"/>
              <a:ext cx="27967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ACK,ack</a:t>
              </a:r>
              <a:r>
                <a:rPr lang="fr-FR" sz="2400" dirty="0"/>
                <a:t>=</a:t>
              </a:r>
              <a:r>
                <a:rPr lang="fr-FR" sz="2400" i="1" dirty="0">
                  <a:solidFill>
                    <a:srgbClr val="FF0000"/>
                  </a:solidFill>
                </a:rPr>
                <a:t>1242</a:t>
              </a:r>
              <a:r>
                <a:rPr lang="fr-FR" sz="2400" dirty="0"/>
                <a:t>,win=0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4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Release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7" y="4017958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1" y="417290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r 5"/>
          <p:cNvGrpSpPr/>
          <p:nvPr/>
        </p:nvGrpSpPr>
        <p:grpSpPr>
          <a:xfrm>
            <a:off x="1102063" y="2547600"/>
            <a:ext cx="6367266" cy="609305"/>
            <a:chOff x="1714500" y="3138944"/>
            <a:chExt cx="14046690" cy="1036179"/>
          </a:xfrm>
        </p:grpSpPr>
        <p:cxnSp>
          <p:nvCxnSpPr>
            <p:cNvPr id="11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7"/>
            <p:cNvSpPr txBox="1"/>
            <p:nvPr/>
          </p:nvSpPr>
          <p:spPr>
            <a:xfrm>
              <a:off x="3206749" y="3138944"/>
              <a:ext cx="5121785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FF0000"/>
                  </a:solidFill>
                </a:rPr>
                <a:t>1234</a:t>
              </a:r>
              <a:r>
                <a:rPr lang="fr-FR" sz="2400" dirty="0"/>
                <a:t>,"abcd"</a:t>
              </a:r>
            </a:p>
          </p:txBody>
        </p:sp>
      </p:grpSp>
      <p:grpSp>
        <p:nvGrpSpPr>
          <p:cNvPr id="13" name="Grouper 8"/>
          <p:cNvGrpSpPr/>
          <p:nvPr/>
        </p:nvGrpSpPr>
        <p:grpSpPr>
          <a:xfrm>
            <a:off x="1127017" y="3529117"/>
            <a:ext cx="6367267" cy="596220"/>
            <a:chOff x="1393511" y="4526113"/>
            <a:chExt cx="6367267" cy="596220"/>
          </a:xfrm>
        </p:grpSpPr>
        <p:cxnSp>
          <p:nvCxnSpPr>
            <p:cNvPr id="14" name="Connecteur droit avec flèche 9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0"/>
            <p:cNvSpPr txBox="1"/>
            <p:nvPr/>
          </p:nvSpPr>
          <p:spPr>
            <a:xfrm>
              <a:off x="2204959" y="4526113"/>
              <a:ext cx="64633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5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Release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0" y="369379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54" y="384873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r 5"/>
          <p:cNvGrpSpPr/>
          <p:nvPr/>
        </p:nvGrpSpPr>
        <p:grpSpPr>
          <a:xfrm>
            <a:off x="1155616" y="2223432"/>
            <a:ext cx="6367266" cy="609305"/>
            <a:chOff x="1714500" y="3138944"/>
            <a:chExt cx="14046690" cy="1036179"/>
          </a:xfrm>
        </p:grpSpPr>
        <p:cxnSp>
          <p:nvCxnSpPr>
            <p:cNvPr id="11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7"/>
            <p:cNvSpPr txBox="1"/>
            <p:nvPr/>
          </p:nvSpPr>
          <p:spPr>
            <a:xfrm>
              <a:off x="3206749" y="3138944"/>
              <a:ext cx="5121785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FF0000"/>
                  </a:solidFill>
                </a:rPr>
                <a:t>1234</a:t>
              </a:r>
              <a:r>
                <a:rPr lang="fr-FR" sz="2400" dirty="0"/>
                <a:t>,"abcd"</a:t>
              </a:r>
            </a:p>
          </p:txBody>
        </p:sp>
      </p:grpSp>
      <p:grpSp>
        <p:nvGrpSpPr>
          <p:cNvPr id="13" name="Grouper 8"/>
          <p:cNvGrpSpPr/>
          <p:nvPr/>
        </p:nvGrpSpPr>
        <p:grpSpPr>
          <a:xfrm>
            <a:off x="1180570" y="3204949"/>
            <a:ext cx="6367267" cy="596220"/>
            <a:chOff x="1393511" y="4526113"/>
            <a:chExt cx="6367267" cy="596220"/>
          </a:xfrm>
        </p:grpSpPr>
        <p:cxnSp>
          <p:nvCxnSpPr>
            <p:cNvPr id="14" name="Connecteur droit avec flèche 9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0"/>
            <p:cNvSpPr txBox="1"/>
            <p:nvPr/>
          </p:nvSpPr>
          <p:spPr>
            <a:xfrm>
              <a:off x="2204959" y="4526113"/>
              <a:ext cx="19582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ACK,ack</a:t>
              </a:r>
              <a:r>
                <a:rPr lang="fr-FR" sz="2400" dirty="0"/>
                <a:t>=</a:t>
              </a:r>
              <a:r>
                <a:rPr lang="fr-FR" sz="2400" i="1" dirty="0">
                  <a:solidFill>
                    <a:srgbClr val="FF0000"/>
                  </a:solidFill>
                </a:rPr>
                <a:t>1239</a:t>
              </a:r>
              <a:endParaRPr lang="fr-FR" sz="2400" dirty="0"/>
            </a:p>
          </p:txBody>
        </p:sp>
      </p:grpSp>
      <p:grpSp>
        <p:nvGrpSpPr>
          <p:cNvPr id="16" name="Grouper 11"/>
          <p:cNvGrpSpPr/>
          <p:nvPr/>
        </p:nvGrpSpPr>
        <p:grpSpPr>
          <a:xfrm>
            <a:off x="1180572" y="5136296"/>
            <a:ext cx="6367266" cy="609305"/>
            <a:chOff x="1714500" y="3138944"/>
            <a:chExt cx="14046690" cy="1036179"/>
          </a:xfrm>
        </p:grpSpPr>
        <p:cxnSp>
          <p:nvCxnSpPr>
            <p:cNvPr id="17" name="Connecteur droit avec flèche 12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3"/>
            <p:cNvSpPr txBox="1"/>
            <p:nvPr/>
          </p:nvSpPr>
          <p:spPr>
            <a:xfrm>
              <a:off x="3206749" y="3138944"/>
              <a:ext cx="3919950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FIN,ack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0000FF"/>
                  </a:solidFill>
                </a:rPr>
                <a:t>350</a:t>
              </a:r>
              <a:endParaRPr lang="fr-FR" sz="24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er 14"/>
          <p:cNvGrpSpPr/>
          <p:nvPr/>
        </p:nvGrpSpPr>
        <p:grpSpPr>
          <a:xfrm>
            <a:off x="1180571" y="3924623"/>
            <a:ext cx="6367267" cy="596220"/>
            <a:chOff x="1393511" y="4526113"/>
            <a:chExt cx="6367267" cy="596220"/>
          </a:xfrm>
        </p:grpSpPr>
        <p:cxnSp>
          <p:nvCxnSpPr>
            <p:cNvPr id="20" name="Connecteur droit avec flèche 15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16"/>
            <p:cNvSpPr txBox="1"/>
            <p:nvPr/>
          </p:nvSpPr>
          <p:spPr>
            <a:xfrm>
              <a:off x="2204959" y="4526113"/>
              <a:ext cx="19195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0000FF"/>
                  </a:solidFill>
                </a:rPr>
                <a:t>345</a:t>
              </a:r>
              <a:r>
                <a:rPr lang="fr-FR" sz="2400" dirty="0"/>
                <a:t>,"ijkl"</a:t>
              </a:r>
            </a:p>
          </p:txBody>
        </p:sp>
      </p:grpSp>
      <p:grpSp>
        <p:nvGrpSpPr>
          <p:cNvPr id="22" name="Grouper 17"/>
          <p:cNvGrpSpPr/>
          <p:nvPr/>
        </p:nvGrpSpPr>
        <p:grpSpPr>
          <a:xfrm>
            <a:off x="1180571" y="2621322"/>
            <a:ext cx="6367266" cy="609305"/>
            <a:chOff x="1714500" y="3138944"/>
            <a:chExt cx="14046690" cy="1036179"/>
          </a:xfrm>
        </p:grpSpPr>
        <p:cxnSp>
          <p:nvCxnSpPr>
            <p:cNvPr id="23" name="Connecteur droit avec flèche 18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19"/>
            <p:cNvSpPr txBox="1"/>
            <p:nvPr/>
          </p:nvSpPr>
          <p:spPr>
            <a:xfrm>
              <a:off x="3206749" y="3138944"/>
              <a:ext cx="4495852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FIN, </a:t>
              </a:r>
              <a:r>
                <a:rPr lang="fr-FR" sz="2400" dirty="0" err="1"/>
                <a:t>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FF0000"/>
                  </a:solidFill>
                </a:rPr>
                <a:t>1238</a:t>
              </a:r>
              <a:endParaRPr lang="fr-FR" sz="2400" dirty="0"/>
            </a:p>
          </p:txBody>
        </p:sp>
      </p:grpSp>
      <p:grpSp>
        <p:nvGrpSpPr>
          <p:cNvPr id="25" name="Grouper 22"/>
          <p:cNvGrpSpPr/>
          <p:nvPr/>
        </p:nvGrpSpPr>
        <p:grpSpPr>
          <a:xfrm>
            <a:off x="1155615" y="4430305"/>
            <a:ext cx="6367267" cy="610871"/>
            <a:chOff x="1155615" y="4430305"/>
            <a:chExt cx="6367267" cy="610871"/>
          </a:xfrm>
        </p:grpSpPr>
        <p:cxnSp>
          <p:nvCxnSpPr>
            <p:cNvPr id="26" name="Connecteur droit avec flèche 20"/>
            <p:cNvCxnSpPr/>
            <p:nvPr/>
          </p:nvCxnSpPr>
          <p:spPr>
            <a:xfrm flipH="1">
              <a:off x="1155615" y="4520843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1"/>
            <p:cNvSpPr txBox="1"/>
            <p:nvPr/>
          </p:nvSpPr>
          <p:spPr>
            <a:xfrm>
              <a:off x="2912552" y="4430305"/>
              <a:ext cx="17355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FIN,seq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0000FF"/>
                  </a:solidFill>
                </a:rPr>
                <a:t>349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TCP Connection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771014" y="1600200"/>
            <a:ext cx="36068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fr-FR" b="1" dirty="0">
                <a:solidFill>
                  <a:srgbClr val="008000"/>
                </a:solidFill>
              </a:rPr>
              <a:t>Four </a:t>
            </a:r>
            <a:r>
              <a:rPr lang="fr-FR" b="1" dirty="0" err="1">
                <a:solidFill>
                  <a:srgbClr val="008000"/>
                </a:solidFill>
              </a:rPr>
              <a:t>tuple</a:t>
            </a:r>
            <a:endParaRPr lang="fr-FR" b="1" dirty="0">
              <a:solidFill>
                <a:srgbClr val="008000"/>
              </a:solidFill>
            </a:endParaRPr>
          </a:p>
          <a:p>
            <a:pPr lvl="1"/>
            <a:r>
              <a:rPr lang="fr-FR" dirty="0" err="1"/>
              <a:t>IP</a:t>
            </a:r>
            <a:r>
              <a:rPr lang="fr-FR" baseline="-25000" dirty="0" err="1"/>
              <a:t>source</a:t>
            </a:r>
            <a:endParaRPr lang="fr-FR" baseline="-25000" dirty="0"/>
          </a:p>
          <a:p>
            <a:pPr lvl="1"/>
            <a:r>
              <a:rPr lang="fr-FR" dirty="0" err="1"/>
              <a:t>IP</a:t>
            </a:r>
            <a:r>
              <a:rPr lang="fr-FR" baseline="-25000" dirty="0" err="1"/>
              <a:t>dest</a:t>
            </a:r>
            <a:endParaRPr lang="fr-FR" baseline="-25000" dirty="0"/>
          </a:p>
          <a:p>
            <a:pPr lvl="1"/>
            <a:r>
              <a:rPr lang="fr-FR" dirty="0" err="1"/>
              <a:t>Port</a:t>
            </a:r>
            <a:r>
              <a:rPr lang="fr-FR" baseline="-25000" dirty="0" err="1"/>
              <a:t>source</a:t>
            </a:r>
            <a:endParaRPr lang="fr-FR" baseline="-25000" dirty="0"/>
          </a:p>
          <a:p>
            <a:pPr lvl="1"/>
            <a:r>
              <a:rPr lang="fr-FR" dirty="0" err="1"/>
              <a:t>Port</a:t>
            </a:r>
            <a:r>
              <a:rPr lang="fr-FR" baseline="-25000" dirty="0" err="1"/>
              <a:t>dest</a:t>
            </a:r>
            <a:endParaRPr lang="fr-FR" baseline="-25000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All TCP segments </a:t>
            </a:r>
            <a:r>
              <a:rPr lang="fr-FR" dirty="0" err="1"/>
              <a:t>contain</a:t>
            </a:r>
            <a:r>
              <a:rPr lang="fr-FR" dirty="0"/>
              <a:t> the four </a:t>
            </a:r>
            <a:r>
              <a:rPr lang="fr-FR" dirty="0" err="1"/>
              <a:t>tuple</a:t>
            </a:r>
            <a:endParaRPr lang="fr-FR" dirty="0"/>
          </a:p>
        </p:txBody>
      </p:sp>
      <p:grpSp>
        <p:nvGrpSpPr>
          <p:cNvPr id="8" name="Grouper 3"/>
          <p:cNvGrpSpPr/>
          <p:nvPr/>
        </p:nvGrpSpPr>
        <p:grpSpPr>
          <a:xfrm>
            <a:off x="832070" y="1755775"/>
            <a:ext cx="3448050" cy="4613275"/>
            <a:chOff x="739775" y="2006601"/>
            <a:chExt cx="3448050" cy="4613275"/>
          </a:xfrm>
          <a:solidFill>
            <a:schemeClr val="bg1"/>
          </a:solidFill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739775" y="3622676"/>
              <a:ext cx="3444875" cy="1611312"/>
              <a:chOff x="0" y="0"/>
              <a:chExt cx="2170" cy="1015"/>
            </a:xfrm>
            <a:grpFill/>
          </p:grpSpPr>
          <p:sp>
            <p:nvSpPr>
              <p:cNvPr id="51" name="AutoShape 6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2" name="AutoShape 7"/>
              <p:cNvSpPr>
                <a:spLocks/>
              </p:cNvSpPr>
              <p:nvPr/>
            </p:nvSpPr>
            <p:spPr bwMode="auto">
              <a:xfrm>
                <a:off x="0" y="203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3" name="AutoShape 8"/>
              <p:cNvSpPr>
                <a:spLocks/>
              </p:cNvSpPr>
              <p:nvPr/>
            </p:nvSpPr>
            <p:spPr bwMode="auto">
              <a:xfrm>
                <a:off x="0" y="406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4" name="AutoShape 9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5" name="AutoShape 10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1062038" y="3676651"/>
              <a:ext cx="1007525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</a:t>
              </a:r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 bwMode="auto">
            <a:xfrm>
              <a:off x="2692400" y="3676651"/>
              <a:ext cx="1376416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498725" y="3640138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1093788" y="4987926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01900" y="49149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 bwMode="auto">
            <a:xfrm>
              <a:off x="2820988" y="4965701"/>
              <a:ext cx="113823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Urgent pointer</a:t>
              </a:r>
            </a:p>
          </p:txBody>
        </p:sp>
        <p:sp>
          <p:nvSpPr>
            <p:cNvPr id="16" name="Rectangle 17"/>
            <p:cNvSpPr>
              <a:spLocks/>
            </p:cNvSpPr>
            <p:nvPr/>
          </p:nvSpPr>
          <p:spPr bwMode="auto">
            <a:xfrm>
              <a:off x="777875" y="4643438"/>
              <a:ext cx="1735138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THL  Reserved  Flags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501900" y="46101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123950" y="4595813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998663" y="4598988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1554163" y="4322763"/>
              <a:ext cx="201771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Acknowledgment number</a:t>
              </a:r>
            </a:p>
          </p:txBody>
        </p:sp>
        <p:sp>
          <p:nvSpPr>
            <p:cNvPr id="21" name="Rectangle 22"/>
            <p:cNvSpPr>
              <a:spLocks/>
            </p:cNvSpPr>
            <p:nvPr/>
          </p:nvSpPr>
          <p:spPr bwMode="auto">
            <a:xfrm>
              <a:off x="1554163" y="4000501"/>
              <a:ext cx="146526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number</a:t>
              </a:r>
            </a:p>
          </p:txBody>
        </p:sp>
        <p:sp>
          <p:nvSpPr>
            <p:cNvPr id="22" name="Rectangle 23"/>
            <p:cNvSpPr>
              <a:spLocks/>
            </p:cNvSpPr>
            <p:nvPr/>
          </p:nvSpPr>
          <p:spPr bwMode="auto">
            <a:xfrm>
              <a:off x="2820988" y="4656138"/>
              <a:ext cx="6445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Window</a:t>
              </a:r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742950" y="2014538"/>
              <a:ext cx="3444875" cy="1611313"/>
              <a:chOff x="0" y="0"/>
              <a:chExt cx="2170" cy="1015"/>
            </a:xfrm>
            <a:grpFill/>
          </p:grpSpPr>
          <p:sp>
            <p:nvSpPr>
              <p:cNvPr id="46" name="AutoShape 25"/>
              <p:cNvSpPr>
                <a:spLocks/>
              </p:cNvSpPr>
              <p:nvPr/>
            </p:nvSpPr>
            <p:spPr bwMode="auto">
              <a:xfrm>
                <a:off x="0" y="0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7" name="AutoShape 26"/>
              <p:cNvSpPr>
                <a:spLocks/>
              </p:cNvSpPr>
              <p:nvPr/>
            </p:nvSpPr>
            <p:spPr bwMode="auto">
              <a:xfrm>
                <a:off x="0" y="204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8" name="AutoShape 27"/>
              <p:cNvSpPr>
                <a:spLocks/>
              </p:cNvSpPr>
              <p:nvPr/>
            </p:nvSpPr>
            <p:spPr bwMode="auto">
              <a:xfrm>
                <a:off x="0" y="407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49" name="AutoShape 28"/>
              <p:cNvSpPr>
                <a:spLocks/>
              </p:cNvSpPr>
              <p:nvPr/>
            </p:nvSpPr>
            <p:spPr bwMode="auto">
              <a:xfrm>
                <a:off x="0" y="609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50" name="AutoShape 29"/>
              <p:cNvSpPr>
                <a:spLocks/>
              </p:cNvSpPr>
              <p:nvPr/>
            </p:nvSpPr>
            <p:spPr bwMode="auto">
              <a:xfrm>
                <a:off x="0" y="812"/>
                <a:ext cx="2170" cy="203"/>
              </a:xfrm>
              <a:prstGeom prst="roundRect">
                <a:avLst>
                  <a:gd name="adj" fmla="val 486"/>
                </a:avLst>
              </a:prstGeom>
              <a:grp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4" name="Rectangle 30"/>
            <p:cNvSpPr>
              <a:spLocks/>
            </p:cNvSpPr>
            <p:nvPr/>
          </p:nvSpPr>
          <p:spPr bwMode="auto">
            <a:xfrm>
              <a:off x="828675" y="2068513"/>
              <a:ext cx="144780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Ver</a:t>
              </a: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IHL       </a:t>
              </a:r>
              <a:r>
                <a:rPr lang="en-US" sz="1400" b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ToS</a:t>
              </a:r>
              <a:endPara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" name="Rectangle 31"/>
            <p:cNvSpPr>
              <a:spLocks/>
            </p:cNvSpPr>
            <p:nvPr/>
          </p:nvSpPr>
          <p:spPr bwMode="auto">
            <a:xfrm>
              <a:off x="2862263" y="2070101"/>
              <a:ext cx="9207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Total length</a:t>
              </a: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2487613" y="200660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33"/>
            <p:cNvSpPr>
              <a:spLocks/>
            </p:cNvSpPr>
            <p:nvPr/>
          </p:nvSpPr>
          <p:spPr bwMode="auto">
            <a:xfrm>
              <a:off x="2840038" y="2711451"/>
              <a:ext cx="852487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Checksum</a:t>
              </a:r>
            </a:p>
          </p:txBody>
        </p:sp>
        <p:sp>
          <p:nvSpPr>
            <p:cNvPr id="28" name="Rectangle 34"/>
            <p:cNvSpPr>
              <a:spLocks/>
            </p:cNvSpPr>
            <p:nvPr/>
          </p:nvSpPr>
          <p:spPr bwMode="auto">
            <a:xfrm>
              <a:off x="914400" y="2717801"/>
              <a:ext cx="151447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TTL       Protocol</a:t>
              </a:r>
            </a:p>
          </p:txBody>
        </p:sp>
        <p:sp>
          <p:nvSpPr>
            <p:cNvPr id="29" name="Rectangle 35"/>
            <p:cNvSpPr>
              <a:spLocks/>
            </p:cNvSpPr>
            <p:nvPr/>
          </p:nvSpPr>
          <p:spPr bwMode="auto">
            <a:xfrm>
              <a:off x="2549525" y="2408238"/>
              <a:ext cx="14319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 Frag. Offset</a:t>
              </a:r>
            </a:p>
          </p:txBody>
        </p:sp>
        <p:sp>
          <p:nvSpPr>
            <p:cNvPr id="30" name="Rectangle 36"/>
            <p:cNvSpPr>
              <a:spLocks/>
            </p:cNvSpPr>
            <p:nvPr/>
          </p:nvSpPr>
          <p:spPr bwMode="auto">
            <a:xfrm>
              <a:off x="1625600" y="3041651"/>
              <a:ext cx="1564531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IP address </a:t>
              </a:r>
            </a:p>
          </p:txBody>
        </p:sp>
        <p:sp>
          <p:nvSpPr>
            <p:cNvPr id="31" name="Rectangle 37"/>
            <p:cNvSpPr>
              <a:spLocks/>
            </p:cNvSpPr>
            <p:nvPr/>
          </p:nvSpPr>
          <p:spPr bwMode="auto">
            <a:xfrm>
              <a:off x="1114425" y="2406651"/>
              <a:ext cx="10096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35100" algn="l"/>
                </a:tabLst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Identification</a:t>
              </a:r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16840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1708150" y="2028826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2484438" y="2355851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003550" y="235585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2484438" y="2670176"/>
              <a:ext cx="1587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1704975" y="2679701"/>
              <a:ext cx="1588" cy="3048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Rectangle 44"/>
            <p:cNvSpPr>
              <a:spLocks/>
            </p:cNvSpPr>
            <p:nvPr/>
          </p:nvSpPr>
          <p:spPr bwMode="auto">
            <a:xfrm>
              <a:off x="1446213" y="3355976"/>
              <a:ext cx="193642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b="1" dirty="0">
                  <a:solidFill>
                    <a:srgbClr val="008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IP address </a:t>
              </a: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742950" y="5060951"/>
              <a:ext cx="1588" cy="4587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4186238" y="5062538"/>
              <a:ext cx="1587" cy="4572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AutoShape 47"/>
            <p:cNvSpPr>
              <a:spLocks/>
            </p:cNvSpPr>
            <p:nvPr/>
          </p:nvSpPr>
          <p:spPr bwMode="auto">
            <a:xfrm>
              <a:off x="742950" y="5235576"/>
              <a:ext cx="3441700" cy="1384300"/>
            </a:xfrm>
            <a:prstGeom prst="roundRect">
              <a:avLst>
                <a:gd name="adj" fmla="val 106"/>
              </a:avLst>
            </a:prstGeom>
            <a:grp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48"/>
            <p:cNvSpPr>
              <a:spLocks/>
            </p:cNvSpPr>
            <p:nvPr/>
          </p:nvSpPr>
          <p:spPr bwMode="auto">
            <a:xfrm>
              <a:off x="2257425" y="6107113"/>
              <a:ext cx="654050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Payload</a:t>
              </a:r>
            </a:p>
          </p:txBody>
        </p:sp>
        <p:sp>
          <p:nvSpPr>
            <p:cNvPr id="43" name="Rectangle 49"/>
            <p:cNvSpPr>
              <a:spLocks/>
            </p:cNvSpPr>
            <p:nvPr/>
          </p:nvSpPr>
          <p:spPr bwMode="auto">
            <a:xfrm>
              <a:off x="2152650" y="5259388"/>
              <a:ext cx="656868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r>
                <a:rPr lang="en-US" sz="1400" i="1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Options</a:t>
              </a:r>
            </a:p>
          </p:txBody>
        </p:sp>
        <p:sp>
          <p:nvSpPr>
            <p:cNvPr id="44" name="Rectangle 50"/>
            <p:cNvSpPr>
              <a:spLocks/>
            </p:cNvSpPr>
            <p:nvPr/>
          </p:nvSpPr>
          <p:spPr bwMode="auto">
            <a:xfrm>
              <a:off x="2152650" y="5602288"/>
              <a:ext cx="0" cy="186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59000" algn="l"/>
                </a:tabLst>
              </a:pPr>
              <a:endParaRPr lang="en-US" sz="14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 rot="10800000" flipH="1">
              <a:off x="762000" y="5545138"/>
              <a:ext cx="3400425" cy="95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56" name="Connecteur droit avec flèche 51"/>
          <p:cNvCxnSpPr/>
          <p:nvPr/>
        </p:nvCxnSpPr>
        <p:spPr>
          <a:xfrm>
            <a:off x="564455" y="1734530"/>
            <a:ext cx="12330" cy="15573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2"/>
          <p:cNvCxnSpPr/>
          <p:nvPr/>
        </p:nvCxnSpPr>
        <p:spPr>
          <a:xfrm>
            <a:off x="576785" y="3291868"/>
            <a:ext cx="12330" cy="3057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30"/>
          <p:cNvSpPr>
            <a:spLocks/>
          </p:cNvSpPr>
          <p:nvPr/>
        </p:nvSpPr>
        <p:spPr bwMode="auto">
          <a:xfrm>
            <a:off x="491970" y="2362509"/>
            <a:ext cx="169630" cy="18671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</a:t>
            </a:r>
          </a:p>
        </p:txBody>
      </p:sp>
      <p:sp>
        <p:nvSpPr>
          <p:cNvPr id="59" name="Rectangle 30"/>
          <p:cNvSpPr>
            <a:spLocks/>
          </p:cNvSpPr>
          <p:nvPr/>
        </p:nvSpPr>
        <p:spPr bwMode="auto">
          <a:xfrm>
            <a:off x="381000" y="4295642"/>
            <a:ext cx="359073" cy="18671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59000" algn="l"/>
              </a:tabLst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418211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Bytestream</a:t>
            </a:r>
            <a:r>
              <a:rPr lang="en-US" dirty="0"/>
              <a:t>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" y="4377612"/>
            <a:ext cx="2131200" cy="147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/>
          <p:cNvSpPr>
            <a:spLocks/>
          </p:cNvSpPr>
          <p:nvPr/>
        </p:nvSpPr>
        <p:spPr bwMode="auto">
          <a:xfrm rot="10800000" flipH="1">
            <a:off x="2956321" y="2192903"/>
            <a:ext cx="3568320" cy="483891"/>
          </a:xfrm>
          <a:custGeom>
            <a:avLst/>
            <a:gdLst/>
            <a:ahLst/>
            <a:cxnLst/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Oval 11"/>
          <p:cNvSpPr>
            <a:spLocks/>
          </p:cNvSpPr>
          <p:nvPr/>
        </p:nvSpPr>
        <p:spPr bwMode="auto">
          <a:xfrm rot="5400000" flipH="1">
            <a:off x="2733095" y="2315328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AutoShape 12"/>
          <p:cNvSpPr>
            <a:spLocks/>
          </p:cNvSpPr>
          <p:nvPr/>
        </p:nvSpPr>
        <p:spPr bwMode="auto">
          <a:xfrm>
            <a:off x="1198080" y="2073370"/>
            <a:ext cx="1152000" cy="115212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1486080" y="2096412"/>
            <a:ext cx="608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Client</a:t>
            </a:r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6900480" y="1981200"/>
            <a:ext cx="1152000" cy="115212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7107840" y="2096412"/>
            <a:ext cx="656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Server</a:t>
            </a: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 rot="10800000" flipH="1">
            <a:off x="2979361" y="2799206"/>
            <a:ext cx="3602880" cy="488212"/>
          </a:xfrm>
          <a:custGeom>
            <a:avLst/>
            <a:gdLst/>
            <a:ahLst/>
            <a:cxnLst/>
            <a:rect l="0" t="0" r="r" b="b"/>
            <a:pathLst>
              <a:path w="21184" h="21600">
                <a:moveTo>
                  <a:pt x="249" y="0"/>
                </a:moveTo>
                <a:lnTo>
                  <a:pt x="19792" y="96"/>
                </a:lnTo>
                <a:cubicBezTo>
                  <a:pt x="21172" y="899"/>
                  <a:pt x="21113" y="6869"/>
                  <a:pt x="21152" y="10412"/>
                </a:cubicBezTo>
                <a:cubicBezTo>
                  <a:pt x="21191" y="13956"/>
                  <a:pt x="21390" y="19365"/>
                  <a:pt x="20024" y="21358"/>
                </a:cubicBezTo>
                <a:lnTo>
                  <a:pt x="20" y="21600"/>
                </a:lnTo>
                <a:cubicBezTo>
                  <a:pt x="1359" y="20272"/>
                  <a:pt x="-60" y="14846"/>
                  <a:pt x="20" y="10921"/>
                </a:cubicBezTo>
                <a:cubicBezTo>
                  <a:pt x="-210" y="6970"/>
                  <a:pt x="1655" y="1333"/>
                  <a:pt x="249" y="0"/>
                </a:cubicBezTo>
                <a:close/>
                <a:moveTo>
                  <a:pt x="249" y="0"/>
                </a:moveTo>
              </a:path>
            </a:pathLst>
          </a:custGeom>
          <a:solidFill>
            <a:srgbClr val="CADBFE"/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Oval 17"/>
          <p:cNvSpPr>
            <a:spLocks/>
          </p:cNvSpPr>
          <p:nvPr/>
        </p:nvSpPr>
        <p:spPr bwMode="auto">
          <a:xfrm rot="5400000" flipH="1">
            <a:off x="6212135" y="2914431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Oval 18"/>
          <p:cNvSpPr>
            <a:spLocks/>
          </p:cNvSpPr>
          <p:nvPr/>
        </p:nvSpPr>
        <p:spPr bwMode="auto">
          <a:xfrm rot="5400000" flipH="1">
            <a:off x="2796455" y="2851071"/>
            <a:ext cx="483891" cy="368640"/>
          </a:xfrm>
          <a:prstGeom prst="ellipse">
            <a:avLst/>
          </a:prstGeom>
          <a:solidFill>
            <a:srgbClr val="CADBFE"/>
          </a:solidFill>
          <a:ln w="19050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Rectangle 19"/>
          <p:cNvSpPr>
            <a:spLocks/>
          </p:cNvSpPr>
          <p:nvPr/>
        </p:nvSpPr>
        <p:spPr bwMode="auto">
          <a:xfrm>
            <a:off x="3432960" y="2223145"/>
            <a:ext cx="1697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ABCDEF...111232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5437440" y="2442048"/>
            <a:ext cx="9331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018240" y="3029630"/>
            <a:ext cx="460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9" name="Rectangle 22"/>
          <p:cNvSpPr>
            <a:spLocks/>
          </p:cNvSpPr>
          <p:nvPr/>
        </p:nvSpPr>
        <p:spPr bwMode="auto">
          <a:xfrm>
            <a:off x="3559680" y="2833769"/>
            <a:ext cx="1707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0988989 ... XYZZ</a:t>
            </a: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00" y="5068884"/>
            <a:ext cx="403200" cy="8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00" y="5068884"/>
            <a:ext cx="403200" cy="8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5"/>
          <p:cNvSpPr>
            <a:spLocks/>
          </p:cNvSpPr>
          <p:nvPr/>
        </p:nvSpPr>
        <p:spPr bwMode="auto">
          <a:xfrm>
            <a:off x="2223360" y="4930384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rgbClr val="008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IP:1.2.3.4</a:t>
            </a:r>
          </a:p>
        </p:txBody>
      </p:sp>
      <p:sp>
        <p:nvSpPr>
          <p:cNvPr id="23" name="Rectangle 26"/>
          <p:cNvSpPr>
            <a:spLocks/>
          </p:cNvSpPr>
          <p:nvPr/>
        </p:nvSpPr>
        <p:spPr bwMode="auto">
          <a:xfrm>
            <a:off x="5885280" y="4803896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IP:4.5.6.7</a:t>
            </a:r>
          </a:p>
        </p:txBody>
      </p:sp>
      <p:pic>
        <p:nvPicPr>
          <p:cNvPr id="24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20" y="4285442"/>
            <a:ext cx="1935360" cy="14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" y="4320006"/>
            <a:ext cx="1972800" cy="15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80" y="4665642"/>
            <a:ext cx="2017440" cy="8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0"/>
          <p:cNvSpPr>
            <a:spLocks/>
          </p:cNvSpPr>
          <p:nvPr/>
        </p:nvSpPr>
        <p:spPr bwMode="auto">
          <a:xfrm>
            <a:off x="2145600" y="4158219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IP:2.3.4.5</a:t>
            </a:r>
          </a:p>
        </p:txBody>
      </p:sp>
      <p:sp>
        <p:nvSpPr>
          <p:cNvPr id="28" name="Rectangle 31"/>
          <p:cNvSpPr>
            <a:spLocks/>
          </p:cNvSpPr>
          <p:nvPr/>
        </p:nvSpPr>
        <p:spPr bwMode="auto">
          <a:xfrm>
            <a:off x="5930307" y="4205283"/>
            <a:ext cx="88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IP:6.7.8.9</a:t>
            </a: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2119680" y="5264745"/>
            <a:ext cx="1589760" cy="31107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30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20" y="4124146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20" y="527626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40" y="4124146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00" y="527626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37"/>
          <p:cNvSpPr>
            <a:spLocks noChangeShapeType="1"/>
          </p:cNvSpPr>
          <p:nvPr/>
        </p:nvSpPr>
        <p:spPr bwMode="auto">
          <a:xfrm rot="10800000" flipH="1">
            <a:off x="5621760" y="5264745"/>
            <a:ext cx="1428480" cy="33411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rot="10800000" flipH="1">
            <a:off x="4308480" y="5621902"/>
            <a:ext cx="817920" cy="3456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4158720" y="4446739"/>
            <a:ext cx="806400" cy="1008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916800" y="4631078"/>
            <a:ext cx="57600" cy="72583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5310720" y="4631078"/>
            <a:ext cx="57600" cy="72583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rot="10800000" flipH="1">
            <a:off x="1981440" y="4481303"/>
            <a:ext cx="1658880" cy="6912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5529600" y="4435218"/>
            <a:ext cx="1543680" cy="36867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181814" y="3684405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0869" y="3697660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" y="3707930"/>
            <a:ext cx="240630" cy="367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492376" y="3697660"/>
            <a:ext cx="240630" cy="3672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40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1 -0.0007 C 0.05802 3.03058E-6 0.0971 3.03058E-6 0.13618 0.00162 C 0.14956 0.00208 0.16276 0.00926 0.17631 0.01135 C 0.21782 0.00857 0.29078 0.02456 0.31718 0.00162 C 0.33386 0.00533 0.35001 0.0132 0.36651 0.01876 C 0.38874 0.02595 0.41133 0.03035 0.43408 0.03591 C 0.44207 0.03776 0.44971 0.04263 0.45788 0.04309 C 0.48828 0.04448 0.51885 0.04471 0.54942 0.04564 C 0.5654 0.04888 0.58051 0.0556 0.5951 0.0651 C 0.59736 0.06649 0.60587 0.06904 0.60778 0.06997 C 0.61143 0.07136 0.6189 0.07483 0.6189 0.07483 C 0.62637 0.08248 0.63332 0.09036 0.64252 0.0943 C 0.64426 0.09661 0.64582 0.09963 0.64808 0.10171 C 0.64964 0.1031 0.65208 0.10241 0.65364 0.10403 C 0.66806 0.11932 0.64895 0.10611 0.66094 0.11376 " pathEditMode="relative" ptsTypes="ffffffffffffff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3522 C 0.00225 0.04796 0.00746 0.05283 0.01302 0.06441 C 0.02171 0.08272 0.02206 0.08388 0.02761 0.09871 C 0.03109 0.11817 0.0264 0.09847 0.03491 0.11817 C 0.04203 0.13485 0.03734 0.14945 0.05141 0.16196 C 0.05819 0.17447 0.06096 0.1747 0.07139 0.18165 C 0.0799 0.18721 0.08806 0.19324 0.09709 0.19857 C 0.10317 0.20204 0.10404 0.20112 0.11169 0.20343 C 0.11776 0.20505 0.12384 0.20922 0.12992 0.21085 C 0.13392 0.21177 0.16067 0.21525 0.16293 0.21571 C 0.19263 0.24259 0.26142 0.23216 0.28348 0.23286 C 0.32256 0.2368 0.35157 0.23865 0.39499 0.24004 C 0.41479 0.24213 0.43355 0.24745 0.45353 0.24977 C 0.49574 0.25417 0.49678 0.25278 0.5541 0.25464 C 0.60274 0.26599 0.65051 0.2646 0.70036 0.2646 " pathEditMode="relative" ptsTypes="ffffffffffffff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3081 C 0.0033 0.05491 0.00243 0.0563 0.01406 0.07483 C 0.01806 0.09244 0.01215 0.07113 0.02136 0.08943 C 0.03144 0.10982 0.01146 0.08109 0.02675 0.10658 C 0.03335 0.11747 0.0429 0.12812 0.05054 0.13832 C 0.05297 0.14156 0.05471 0.14597 0.05784 0.14805 C 0.06027 0.14967 0.06288 0.15083 0.06513 0.15292 C 0.07243 0.15987 0.07069 0.16543 0.08163 0.17006 C 0.10022 0.17771 0.11915 0.18281 0.13826 0.18952 C 0.14851 0.19856 0.1598 0.20065 0.17126 0.20644 C 0.17422 0.20783 0.177 0.21038 0.1803 0.2113 C 0.19055 0.21385 0.21139 0.2164 0.21139 0.2164 C 0.23588 0.23262 0.26784 0.24444 0.29564 0.24791 C 0.30467 0.24884 0.3137 0.24907 0.32291 0.25046 C 0.33142 0.25162 0.34861 0.25533 0.34861 0.25533 C 0.36199 0.26158 0.34479 0.25417 0.37241 0.26019 C 0.37727 0.26112 0.38196 0.26459 0.387 0.26506 C 0.39673 0.26575 0.40646 0.26668 0.41618 0.26761 C 0.43668 0.27641 0.42695 0.27363 0.44554 0.27734 C 0.58433 0.27317 0.5039 0.27479 0.68681 0.27479 " pathEditMode="relative" ptsTypes="fffffffffffffffffff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371E-6 3.26228E-6 C 0.03734 0.00139 0.05454 0.00185 0.08598 0.00741 C 0.11411 0.01946 0.08632 0.00834 0.16275 0.01228 C 0.17109 0.01251 0.19958 0.01598 0.20843 0.01714 C 0.25481 0.01482 0.2965 0.01112 0.34375 0.00973 C 0.36824 0.00695 0.38978 -0.00047 0.41497 -0.00487 C 0.41913 -0.0058 0.42348 -0.00672 0.42782 -0.00742 C 0.43147 -0.00835 0.43876 -0.00974 0.43876 -0.00974 C 0.4801 -0.00904 0.52162 -0.00904 0.56313 -0.00742 C 0.59093 -0.00649 0.61507 0.01413 0.63991 0.01714 C 0.66232 0.01969 0.6849 0.01853 0.70748 0.01946 C 0.71651 0.02247 0.72572 0.02386 0.73492 0.02687 C 0.73666 0.02734 0.73979 0.02664 0.74048 0.02919 C 0.74205 0.03521 0.74048 0.04216 0.74048 0.04888 " pathEditMode="relative" ptsTypes="fffffffffffff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utoUpdateAnimBg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MultiPath</a:t>
            </a:r>
            <a:r>
              <a:rPr lang="en-US" dirty="0"/>
              <a:t> TCP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Plane</a:t>
            </a:r>
          </a:p>
          <a:p>
            <a:pPr lvl="1"/>
            <a:r>
              <a:rPr lang="en-US" dirty="0"/>
              <a:t>How to manage TCP connection that uses several paths?</a:t>
            </a:r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How to transport data?</a:t>
            </a:r>
          </a:p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How to perform congestion control over multiple paths?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2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MultiPath</a:t>
            </a:r>
            <a:r>
              <a:rPr lang="en-US" dirty="0"/>
              <a:t> TCP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Control Plane</a:t>
            </a:r>
          </a:p>
          <a:p>
            <a:pPr lvl="1"/>
            <a:r>
              <a:rPr lang="en-US" dirty="0"/>
              <a:t>How to manage TCP connection that uses several paths?</a:t>
            </a:r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How to transport data?</a:t>
            </a:r>
          </a:p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How to perform congestion control over multiple paths?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3" y="3724270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40" y="372585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r 6"/>
          <p:cNvGrpSpPr/>
          <p:nvPr/>
        </p:nvGrpSpPr>
        <p:grpSpPr>
          <a:xfrm>
            <a:off x="3462752" y="4600571"/>
            <a:ext cx="2447922" cy="592137"/>
            <a:chOff x="4024312" y="4024314"/>
            <a:chExt cx="2447922" cy="592137"/>
          </a:xfrm>
        </p:grpSpPr>
        <p:sp>
          <p:nvSpPr>
            <p:cNvPr id="11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4" name="AutoShape 17"/>
          <p:cNvSpPr>
            <a:spLocks/>
          </p:cNvSpPr>
          <p:nvPr/>
        </p:nvSpPr>
        <p:spPr bwMode="auto">
          <a:xfrm rot="10800000" flipH="1">
            <a:off x="1278353" y="3724270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18"/>
          <p:cNvSpPr>
            <a:spLocks/>
          </p:cNvSpPr>
          <p:nvPr/>
        </p:nvSpPr>
        <p:spPr bwMode="auto">
          <a:xfrm>
            <a:off x="1278353" y="4183057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AutoShape 19"/>
          <p:cNvSpPr>
            <a:spLocks/>
          </p:cNvSpPr>
          <p:nvPr/>
        </p:nvSpPr>
        <p:spPr bwMode="auto">
          <a:xfrm flipH="1">
            <a:off x="5902740" y="4183057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AutoShape 20"/>
          <p:cNvSpPr>
            <a:spLocks/>
          </p:cNvSpPr>
          <p:nvPr/>
        </p:nvSpPr>
        <p:spPr bwMode="auto">
          <a:xfrm rot="10800000">
            <a:off x="5902740" y="3725857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 rot="5400000">
            <a:off x="4389059" y="2504276"/>
            <a:ext cx="584200" cy="2443162"/>
            <a:chOff x="0" y="0"/>
            <a:chExt cx="368" cy="1538"/>
          </a:xfrm>
        </p:grpSpPr>
        <p:sp>
          <p:nvSpPr>
            <p:cNvPr id="19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2" name="Grouper 18"/>
          <p:cNvGrpSpPr/>
          <p:nvPr/>
        </p:nvGrpSpPr>
        <p:grpSpPr>
          <a:xfrm>
            <a:off x="1333543" y="1828800"/>
            <a:ext cx="6423397" cy="560528"/>
            <a:chOff x="1344240" y="2003432"/>
            <a:chExt cx="6423397" cy="560528"/>
          </a:xfrm>
        </p:grpSpPr>
        <p:cxnSp>
          <p:nvCxnSpPr>
            <p:cNvPr id="23" name="Connecteur droit avec flèche 1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0"/>
            <p:cNvSpPr txBox="1"/>
            <p:nvPr/>
          </p:nvSpPr>
          <p:spPr>
            <a:xfrm>
              <a:off x="2107964" y="2003432"/>
              <a:ext cx="23443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SYN+ACK+Option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1"/>
          <p:cNvGrpSpPr/>
          <p:nvPr/>
        </p:nvGrpSpPr>
        <p:grpSpPr>
          <a:xfrm>
            <a:off x="1336718" y="2292720"/>
            <a:ext cx="6423397" cy="461665"/>
            <a:chOff x="1347415" y="2467352"/>
            <a:chExt cx="6423397" cy="461665"/>
          </a:xfrm>
        </p:grpSpPr>
        <p:cxnSp>
          <p:nvCxnSpPr>
            <p:cNvPr id="26" name="Connecteur droit avec flèche 22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3"/>
            <p:cNvSpPr txBox="1"/>
            <p:nvPr/>
          </p:nvSpPr>
          <p:spPr>
            <a:xfrm>
              <a:off x="4811831" y="2467352"/>
              <a:ext cx="68675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24"/>
          <p:cNvGrpSpPr/>
          <p:nvPr/>
        </p:nvGrpSpPr>
        <p:grpSpPr>
          <a:xfrm>
            <a:off x="1336718" y="2890105"/>
            <a:ext cx="6423397" cy="461665"/>
            <a:chOff x="1347415" y="3064737"/>
            <a:chExt cx="6423397" cy="461665"/>
          </a:xfrm>
        </p:grpSpPr>
        <p:cxnSp>
          <p:nvCxnSpPr>
            <p:cNvPr id="29" name="Connecteur droit avec flèche 25"/>
            <p:cNvCxnSpPr/>
            <p:nvPr/>
          </p:nvCxnSpPr>
          <p:spPr>
            <a:xfrm>
              <a:off x="1347415" y="3240324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6"/>
            <p:cNvSpPr txBox="1"/>
            <p:nvPr/>
          </p:nvSpPr>
          <p:spPr>
            <a:xfrm>
              <a:off x="2738277" y="3064737"/>
              <a:ext cx="207355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=123, "abc"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1" name="Grouper 27"/>
          <p:cNvGrpSpPr/>
          <p:nvPr/>
        </p:nvGrpSpPr>
        <p:grpSpPr>
          <a:xfrm>
            <a:off x="1278352" y="5350603"/>
            <a:ext cx="6423397" cy="461665"/>
            <a:chOff x="1289049" y="5525235"/>
            <a:chExt cx="6423397" cy="461665"/>
          </a:xfrm>
        </p:grpSpPr>
        <p:cxnSp>
          <p:nvCxnSpPr>
            <p:cNvPr id="32" name="Connecteur droit avec flèche 28"/>
            <p:cNvCxnSpPr/>
            <p:nvPr/>
          </p:nvCxnSpPr>
          <p:spPr>
            <a:xfrm>
              <a:off x="1289049" y="5664001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29"/>
            <p:cNvSpPr txBox="1"/>
            <p:nvPr/>
          </p:nvSpPr>
          <p:spPr>
            <a:xfrm>
              <a:off x="2273461" y="5525235"/>
              <a:ext cx="204304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=126, "</a:t>
              </a:r>
              <a:r>
                <a:rPr lang="fr-FR" sz="2400" dirty="0" err="1"/>
                <a:t>def</a:t>
              </a:r>
              <a:r>
                <a:rPr lang="fr-FR" sz="2400" dirty="0"/>
                <a:t>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Working!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890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18"/>
          <p:cNvGrpSpPr/>
          <p:nvPr/>
        </p:nvGrpSpPr>
        <p:grpSpPr>
          <a:xfrm>
            <a:off x="3473449" y="4775203"/>
            <a:ext cx="2447922" cy="592137"/>
            <a:chOff x="4024312" y="4024314"/>
            <a:chExt cx="2447922" cy="592137"/>
          </a:xfrm>
        </p:grpSpPr>
        <p:sp>
          <p:nvSpPr>
            <p:cNvPr id="10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AutoShape 17"/>
          <p:cNvSpPr>
            <a:spLocks/>
          </p:cNvSpPr>
          <p:nvPr/>
        </p:nvSpPr>
        <p:spPr bwMode="auto">
          <a:xfrm rot="10800000" flipH="1">
            <a:off x="1289050" y="3898902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8"/>
          <p:cNvSpPr>
            <a:spLocks/>
          </p:cNvSpPr>
          <p:nvPr/>
        </p:nvSpPr>
        <p:spPr bwMode="auto">
          <a:xfrm>
            <a:off x="1289050" y="4357689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19"/>
          <p:cNvSpPr>
            <a:spLocks/>
          </p:cNvSpPr>
          <p:nvPr/>
        </p:nvSpPr>
        <p:spPr bwMode="auto">
          <a:xfrm flipH="1">
            <a:off x="5913437" y="4357689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 rot="10800000">
            <a:off x="5913437" y="3900489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 rot="5400000">
            <a:off x="4399756" y="2678908"/>
            <a:ext cx="584200" cy="2443162"/>
            <a:chOff x="0" y="0"/>
            <a:chExt cx="368" cy="1538"/>
          </a:xfrm>
        </p:grpSpPr>
        <p:sp>
          <p:nvSpPr>
            <p:cNvPr id="18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1" name="Grouper 34"/>
          <p:cNvGrpSpPr/>
          <p:nvPr/>
        </p:nvGrpSpPr>
        <p:grpSpPr>
          <a:xfrm>
            <a:off x="1344240" y="1417638"/>
            <a:ext cx="6423397" cy="568626"/>
            <a:chOff x="1344240" y="1417638"/>
            <a:chExt cx="6423397" cy="568626"/>
          </a:xfrm>
        </p:grpSpPr>
        <p:cxnSp>
          <p:nvCxnSpPr>
            <p:cNvPr id="22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1"/>
            <p:cNvSpPr txBox="1"/>
            <p:nvPr/>
          </p:nvSpPr>
          <p:spPr>
            <a:xfrm>
              <a:off x="4078308" y="1417638"/>
              <a:ext cx="1688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4" name="Grouper 35"/>
          <p:cNvGrpSpPr/>
          <p:nvPr/>
        </p:nvGrpSpPr>
        <p:grpSpPr>
          <a:xfrm>
            <a:off x="1344240" y="2003432"/>
            <a:ext cx="6423397" cy="560528"/>
            <a:chOff x="1344240" y="2003432"/>
            <a:chExt cx="6423397" cy="560528"/>
          </a:xfrm>
        </p:grpSpPr>
        <p:cxnSp>
          <p:nvCxnSpPr>
            <p:cNvPr id="25" name="Connecteur droit avec flèche 23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6"/>
            <p:cNvSpPr txBox="1"/>
            <p:nvPr/>
          </p:nvSpPr>
          <p:spPr>
            <a:xfrm>
              <a:off x="2107964" y="2003432"/>
              <a:ext cx="23443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SYN+ACK+Option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36"/>
          <p:cNvGrpSpPr/>
          <p:nvPr/>
        </p:nvGrpSpPr>
        <p:grpSpPr>
          <a:xfrm>
            <a:off x="1347415" y="2467352"/>
            <a:ext cx="6423397" cy="461665"/>
            <a:chOff x="1347415" y="2467352"/>
            <a:chExt cx="6423397" cy="461665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30"/>
            <p:cNvSpPr txBox="1"/>
            <p:nvPr/>
          </p:nvSpPr>
          <p:spPr>
            <a:xfrm>
              <a:off x="4811831" y="2467352"/>
              <a:ext cx="68675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37"/>
          <p:cNvGrpSpPr/>
          <p:nvPr/>
        </p:nvGrpSpPr>
        <p:grpSpPr>
          <a:xfrm>
            <a:off x="1347415" y="3064737"/>
            <a:ext cx="6423397" cy="461665"/>
            <a:chOff x="1347415" y="3064737"/>
            <a:chExt cx="6423397" cy="461665"/>
          </a:xfrm>
        </p:grpSpPr>
        <p:cxnSp>
          <p:nvCxnSpPr>
            <p:cNvPr id="31" name="Connecteur droit avec flèche 31"/>
            <p:cNvCxnSpPr/>
            <p:nvPr/>
          </p:nvCxnSpPr>
          <p:spPr>
            <a:xfrm>
              <a:off x="1347415" y="3240324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2"/>
            <p:cNvSpPr txBox="1"/>
            <p:nvPr/>
          </p:nvSpPr>
          <p:spPr>
            <a:xfrm>
              <a:off x="2738277" y="3064737"/>
              <a:ext cx="207355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=123, "abc"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er 38"/>
          <p:cNvGrpSpPr/>
          <p:nvPr/>
        </p:nvGrpSpPr>
        <p:grpSpPr>
          <a:xfrm>
            <a:off x="1289050" y="5525235"/>
            <a:ext cx="2978132" cy="461665"/>
            <a:chOff x="1289049" y="5525235"/>
            <a:chExt cx="6423397" cy="461665"/>
          </a:xfrm>
        </p:grpSpPr>
        <p:cxnSp>
          <p:nvCxnSpPr>
            <p:cNvPr id="34" name="Connecteur droit avec flèche 29"/>
            <p:cNvCxnSpPr/>
            <p:nvPr/>
          </p:nvCxnSpPr>
          <p:spPr>
            <a:xfrm>
              <a:off x="1289049" y="5664001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3"/>
            <p:cNvSpPr txBox="1"/>
            <p:nvPr/>
          </p:nvSpPr>
          <p:spPr>
            <a:xfrm>
              <a:off x="2273461" y="5525235"/>
              <a:ext cx="450582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err="1"/>
                <a:t>seq</a:t>
              </a:r>
              <a:r>
                <a:rPr lang="fr-FR" sz="2400" dirty="0"/>
                <a:t>=126, "</a:t>
              </a:r>
              <a:r>
                <a:rPr lang="fr-FR" sz="2400" dirty="0" err="1"/>
                <a:t>def</a:t>
              </a:r>
              <a:r>
                <a:rPr lang="fr-FR" sz="2400" dirty="0"/>
                <a:t>"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6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4267182" y="5639324"/>
            <a:ext cx="880118" cy="484031"/>
          </a:xfrm>
          <a:prstGeom prst="rect">
            <a:avLst/>
          </a:prstGeom>
        </p:spPr>
      </p:pic>
      <p:grpSp>
        <p:nvGrpSpPr>
          <p:cNvPr id="37" name="Grouper 40"/>
          <p:cNvGrpSpPr/>
          <p:nvPr/>
        </p:nvGrpSpPr>
        <p:grpSpPr>
          <a:xfrm>
            <a:off x="5498587" y="4312532"/>
            <a:ext cx="2682517" cy="1525413"/>
            <a:chOff x="6231511" y="1600200"/>
            <a:chExt cx="2682517" cy="1068019"/>
          </a:xfrm>
          <a:solidFill>
            <a:srgbClr val="FFFFFF"/>
          </a:solidFill>
        </p:grpSpPr>
        <p:sp>
          <p:nvSpPr>
            <p:cNvPr id="38" name="Bulle ronde 41"/>
            <p:cNvSpPr/>
            <p:nvPr/>
          </p:nvSpPr>
          <p:spPr>
            <a:xfrm>
              <a:off x="6231511" y="1600200"/>
              <a:ext cx="2682517" cy="1068019"/>
            </a:xfrm>
            <a:prstGeom prst="wedgeEllipseCallout">
              <a:avLst>
                <a:gd name="adj1" fmla="val -69068"/>
                <a:gd name="adj2" fmla="val 55251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42"/>
            <p:cNvSpPr txBox="1"/>
            <p:nvPr/>
          </p:nvSpPr>
          <p:spPr>
            <a:xfrm>
              <a:off x="6684640" y="1820065"/>
              <a:ext cx="1799065" cy="7111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/>
                <a:t>There </a:t>
              </a:r>
              <a:r>
                <a:rPr lang="fr-FR" sz="2000" dirty="0" err="1"/>
                <a:t>is</a:t>
              </a:r>
              <a:r>
                <a:rPr lang="fr-FR" sz="2000" dirty="0"/>
                <a:t> no</a:t>
              </a:r>
              <a:br>
                <a:rPr lang="fr-FR" sz="2000" dirty="0"/>
              </a:br>
              <a:r>
                <a:rPr lang="fr-FR" sz="2000" dirty="0" err="1"/>
                <a:t>corresponding</a:t>
              </a:r>
              <a:r>
                <a:rPr lang="fr-FR" sz="2000" dirty="0"/>
                <a:t> </a:t>
              </a:r>
              <a:br>
                <a:rPr lang="fr-FR" sz="2000" dirty="0"/>
              </a:br>
              <a:r>
                <a:rPr lang="fr-FR" sz="2000" dirty="0"/>
                <a:t>TCP </a:t>
              </a:r>
              <a:r>
                <a:rPr lang="fr-FR" sz="2000" dirty="0" err="1"/>
                <a:t>connection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9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multipath TCP connection is composed of one or more regular, combined TCP </a:t>
            </a:r>
            <a:r>
              <a:rPr lang="en-US" dirty="0" err="1"/>
              <a:t>subflows</a:t>
            </a:r>
            <a:endParaRPr lang="en-US" dirty="0"/>
          </a:p>
          <a:p>
            <a:r>
              <a:rPr lang="en-US" dirty="0"/>
              <a:t>Host maintains state that glues TCP </a:t>
            </a:r>
            <a:r>
              <a:rPr lang="en-US" dirty="0" err="1"/>
              <a:t>subflows</a:t>
            </a:r>
            <a:r>
              <a:rPr lang="en-US" dirty="0"/>
              <a:t> that compose a TCP multipath connection together</a:t>
            </a:r>
          </a:p>
          <a:p>
            <a:pPr marL="342900" lvl="2" indent="-342900"/>
            <a:r>
              <a:rPr lang="fr-FR" sz="2800" dirty="0" err="1"/>
              <a:t>Each</a:t>
            </a:r>
            <a:r>
              <a:rPr lang="fr-FR" sz="2800" dirty="0"/>
              <a:t> TCP </a:t>
            </a:r>
            <a:r>
              <a:rPr lang="fr-FR" sz="2800" dirty="0" err="1"/>
              <a:t>subflow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sent over a single </a:t>
            </a:r>
            <a:r>
              <a:rPr lang="fr-FR" sz="2800" dirty="0" err="1"/>
              <a:t>path</a:t>
            </a:r>
            <a:r>
              <a:rPr lang="fr-FR" sz="2800" dirty="0"/>
              <a:t> and </a:t>
            </a:r>
            <a:r>
              <a:rPr lang="fr-FR" sz="2800" dirty="0" err="1"/>
              <a:t>appears</a:t>
            </a:r>
            <a:r>
              <a:rPr lang="fr-FR" sz="2800" dirty="0"/>
              <a:t> </a:t>
            </a:r>
            <a:r>
              <a:rPr lang="fr-FR" sz="2800" dirty="0" err="1"/>
              <a:t>like</a:t>
            </a:r>
            <a:r>
              <a:rPr lang="fr-FR" sz="2800" dirty="0"/>
              <a:t> a </a:t>
            </a:r>
            <a:r>
              <a:rPr lang="fr-FR" sz="2800" b="1" dirty="0" err="1"/>
              <a:t>regular</a:t>
            </a:r>
            <a:r>
              <a:rPr lang="fr-FR" sz="2800" dirty="0"/>
              <a:t> TCP </a:t>
            </a:r>
            <a:r>
              <a:rPr lang="fr-FR" sz="2800" dirty="0" err="1"/>
              <a:t>connection</a:t>
            </a:r>
            <a:r>
              <a:rPr lang="fr-FR" sz="2800" dirty="0"/>
              <a:t> </a:t>
            </a:r>
            <a:r>
              <a:rPr lang="fr-FR" sz="2800" dirty="0" err="1"/>
              <a:t>along</a:t>
            </a:r>
            <a:r>
              <a:rPr lang="fr-FR" sz="2800" dirty="0"/>
              <a:t> </a:t>
            </a:r>
            <a:r>
              <a:rPr lang="fr-FR" sz="2800" dirty="0" err="1"/>
              <a:t>this</a:t>
            </a:r>
            <a:r>
              <a:rPr lang="fr-FR" sz="2800" dirty="0"/>
              <a:t> </a:t>
            </a:r>
            <a:r>
              <a:rPr lang="fr-FR" sz="2800" dirty="0" err="1"/>
              <a:t>path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6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Mobile, wireless clients</a:t>
            </a:r>
          </a:p>
          <a:p>
            <a:r>
              <a:rPr lang="en-US" dirty="0"/>
              <a:t>ECMP</a:t>
            </a:r>
          </a:p>
          <a:p>
            <a:r>
              <a:rPr lang="en-US" dirty="0"/>
              <a:t>Data Centers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9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 TCP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817444" y="4398173"/>
            <a:ext cx="1414463" cy="434975"/>
            <a:chOff x="0" y="0"/>
            <a:chExt cx="891" cy="273"/>
          </a:xfrm>
        </p:grpSpPr>
        <p:sp>
          <p:nvSpPr>
            <p:cNvPr id="41" name="AutoShape 5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6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Physical</a:t>
              </a: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 rot="10800000" flipH="1">
            <a:off x="817444" y="3672685"/>
            <a:ext cx="1588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10800000" flipH="1">
            <a:off x="2230319" y="3672685"/>
            <a:ext cx="1588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817444" y="3947323"/>
            <a:ext cx="1414463" cy="433387"/>
            <a:chOff x="0" y="0"/>
            <a:chExt cx="891" cy="273"/>
          </a:xfrm>
        </p:grpSpPr>
        <p:sp>
          <p:nvSpPr>
            <p:cNvPr id="46" name="AutoShape 14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" name="Rectangle 15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Datalink</a:t>
              </a:r>
            </a:p>
          </p:txBody>
        </p:sp>
      </p:grp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817444" y="3496473"/>
            <a:ext cx="1414463" cy="434975"/>
            <a:chOff x="0" y="0"/>
            <a:chExt cx="891" cy="273"/>
          </a:xfrm>
        </p:grpSpPr>
        <p:sp>
          <p:nvSpPr>
            <p:cNvPr id="49" name="AutoShape 23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0" name="Rectangle 24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Network</a:t>
              </a:r>
            </a:p>
          </p:txBody>
        </p:sp>
      </p:grpSp>
      <p:grpSp>
        <p:nvGrpSpPr>
          <p:cNvPr id="51" name="Group 38"/>
          <p:cNvGrpSpPr>
            <a:grpSpLocks/>
          </p:cNvGrpSpPr>
          <p:nvPr/>
        </p:nvGrpSpPr>
        <p:grpSpPr bwMode="auto">
          <a:xfrm>
            <a:off x="817444" y="3045623"/>
            <a:ext cx="1414463" cy="433387"/>
            <a:chOff x="0" y="0"/>
            <a:chExt cx="891" cy="273"/>
          </a:xfrm>
        </p:grpSpPr>
        <p:sp>
          <p:nvSpPr>
            <p:cNvPr id="52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Transport</a:t>
              </a:r>
            </a:p>
          </p:txBody>
        </p:sp>
      </p:grpSp>
      <p:grpSp>
        <p:nvGrpSpPr>
          <p:cNvPr id="54" name="Group 38"/>
          <p:cNvGrpSpPr>
            <a:grpSpLocks/>
          </p:cNvGrpSpPr>
          <p:nvPr/>
        </p:nvGrpSpPr>
        <p:grpSpPr bwMode="auto">
          <a:xfrm>
            <a:off x="819032" y="2613169"/>
            <a:ext cx="1414463" cy="433387"/>
            <a:chOff x="0" y="0"/>
            <a:chExt cx="891" cy="273"/>
          </a:xfrm>
        </p:grpSpPr>
        <p:sp>
          <p:nvSpPr>
            <p:cNvPr id="55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6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Application</a:t>
              </a:r>
            </a:p>
          </p:txBody>
        </p:sp>
      </p:grpSp>
      <p:grpSp>
        <p:nvGrpSpPr>
          <p:cNvPr id="57" name="Group 38"/>
          <p:cNvGrpSpPr>
            <a:grpSpLocks/>
          </p:cNvGrpSpPr>
          <p:nvPr/>
        </p:nvGrpSpPr>
        <p:grpSpPr bwMode="auto">
          <a:xfrm>
            <a:off x="4439556" y="2192834"/>
            <a:ext cx="3246183" cy="2122789"/>
            <a:chOff x="0" y="0"/>
            <a:chExt cx="891" cy="273"/>
          </a:xfrm>
        </p:grpSpPr>
        <p:sp>
          <p:nvSpPr>
            <p:cNvPr id="58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9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504080" y="2702857"/>
            <a:ext cx="3125644" cy="406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Multipath</a:t>
            </a:r>
            <a:r>
              <a:rPr lang="fr-FR" dirty="0"/>
              <a:t> TCP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43359" y="3339695"/>
            <a:ext cx="790314" cy="6522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TCP1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04080" y="2284494"/>
            <a:ext cx="3112551" cy="31528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socket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51513" y="3332367"/>
            <a:ext cx="790314" cy="6522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TCP2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26317" y="3330284"/>
            <a:ext cx="790314" cy="6522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TCPn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5" name="ZoneTexte 28"/>
          <p:cNvSpPr txBox="1"/>
          <p:nvPr/>
        </p:nvSpPr>
        <p:spPr>
          <a:xfrm>
            <a:off x="6388276" y="3499489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...</a:t>
            </a:r>
          </a:p>
        </p:txBody>
      </p:sp>
      <p:grpSp>
        <p:nvGrpSpPr>
          <p:cNvPr id="66" name="Group 38"/>
          <p:cNvGrpSpPr>
            <a:grpSpLocks/>
          </p:cNvGrpSpPr>
          <p:nvPr/>
        </p:nvGrpSpPr>
        <p:grpSpPr bwMode="auto">
          <a:xfrm>
            <a:off x="4439556" y="1600200"/>
            <a:ext cx="3246183" cy="592634"/>
            <a:chOff x="0" y="0"/>
            <a:chExt cx="891" cy="273"/>
          </a:xfrm>
        </p:grpSpPr>
        <p:sp>
          <p:nvSpPr>
            <p:cNvPr id="67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8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Application</a:t>
              </a:r>
            </a:p>
          </p:txBody>
        </p:sp>
      </p:grpSp>
      <p:sp>
        <p:nvSpPr>
          <p:cNvPr id="69" name="Ellipse 32"/>
          <p:cNvSpPr/>
          <p:nvPr/>
        </p:nvSpPr>
        <p:spPr>
          <a:xfrm>
            <a:off x="5865777" y="2103831"/>
            <a:ext cx="376050" cy="18066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34"/>
          <p:cNvCxnSpPr/>
          <p:nvPr/>
        </p:nvCxnSpPr>
        <p:spPr>
          <a:xfrm flipV="1">
            <a:off x="2230318" y="2192834"/>
            <a:ext cx="2209238" cy="852789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35"/>
          <p:cNvCxnSpPr/>
          <p:nvPr/>
        </p:nvCxnSpPr>
        <p:spPr>
          <a:xfrm>
            <a:off x="2230318" y="3472951"/>
            <a:ext cx="2209238" cy="842672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19031" y="5953780"/>
            <a:ext cx="767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A. Ford, C. </a:t>
            </a:r>
            <a:r>
              <a:rPr lang="fr-FR" sz="1400" dirty="0" err="1"/>
              <a:t>Raiciu</a:t>
            </a:r>
            <a:r>
              <a:rPr lang="fr-FR" sz="1400" dirty="0"/>
              <a:t>, M. </a:t>
            </a:r>
            <a:r>
              <a:rPr lang="fr-FR" sz="1400" dirty="0" err="1"/>
              <a:t>Handley</a:t>
            </a:r>
            <a:r>
              <a:rPr lang="fr-FR" sz="1400" dirty="0"/>
              <a:t>, S. Barre, and J. </a:t>
            </a:r>
            <a:r>
              <a:rPr lang="fr-FR" sz="1400" dirty="0" err="1"/>
              <a:t>Iyengar</a:t>
            </a:r>
            <a:r>
              <a:rPr lang="fr-FR" sz="1400" dirty="0"/>
              <a:t>, “Architectural guidelines for </a:t>
            </a:r>
            <a:r>
              <a:rPr lang="fr-FR" sz="1400" dirty="0" err="1"/>
              <a:t>multipath</a:t>
            </a:r>
            <a:r>
              <a:rPr lang="fr-FR" sz="1400" dirty="0"/>
              <a:t> TCP </a:t>
            </a:r>
            <a:r>
              <a:rPr lang="fr-FR" sz="1400" dirty="0" err="1"/>
              <a:t>development</a:t>
            </a:r>
            <a:r>
              <a:rPr lang="fr-FR" sz="1400" dirty="0"/>
              <a:t>", RFC6182 2011.</a:t>
            </a:r>
          </a:p>
        </p:txBody>
      </p:sp>
    </p:spTree>
    <p:extLst>
      <p:ext uri="{BB962C8B-B14F-4D97-AF65-F5344CB8AC3E}">
        <p14:creationId xmlns:p14="http://schemas.microsoft.com/office/powerpoint/2010/main" val="14082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Subflow</a:t>
            </a:r>
            <a:r>
              <a:rPr lang="en-US" dirty="0"/>
              <a:t>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44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18"/>
          <p:cNvGrpSpPr/>
          <p:nvPr/>
        </p:nvGrpSpPr>
        <p:grpSpPr>
          <a:xfrm>
            <a:off x="3473449" y="4359746"/>
            <a:ext cx="2447922" cy="592137"/>
            <a:chOff x="4024312" y="4024314"/>
            <a:chExt cx="2447922" cy="592137"/>
          </a:xfrm>
        </p:grpSpPr>
        <p:sp>
          <p:nvSpPr>
            <p:cNvPr id="10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AutoShape 17"/>
          <p:cNvSpPr>
            <a:spLocks/>
          </p:cNvSpPr>
          <p:nvPr/>
        </p:nvSpPr>
        <p:spPr bwMode="auto">
          <a:xfrm rot="10800000" flipH="1">
            <a:off x="1289050" y="3483445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8"/>
          <p:cNvSpPr>
            <a:spLocks/>
          </p:cNvSpPr>
          <p:nvPr/>
        </p:nvSpPr>
        <p:spPr bwMode="auto">
          <a:xfrm>
            <a:off x="1289050" y="3942232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19"/>
          <p:cNvSpPr>
            <a:spLocks/>
          </p:cNvSpPr>
          <p:nvPr/>
        </p:nvSpPr>
        <p:spPr bwMode="auto">
          <a:xfrm flipH="1">
            <a:off x="5913437" y="3942232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 rot="10800000">
            <a:off x="5913437" y="3485032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 rot="5400000">
            <a:off x="4399756" y="2263451"/>
            <a:ext cx="584200" cy="2443162"/>
            <a:chOff x="0" y="0"/>
            <a:chExt cx="368" cy="1538"/>
          </a:xfrm>
        </p:grpSpPr>
        <p:sp>
          <p:nvSpPr>
            <p:cNvPr id="18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1" name="Grouper 17"/>
          <p:cNvGrpSpPr/>
          <p:nvPr/>
        </p:nvGrpSpPr>
        <p:grpSpPr>
          <a:xfrm>
            <a:off x="1344240" y="1560078"/>
            <a:ext cx="6423397" cy="461665"/>
            <a:chOff x="1344240" y="1560078"/>
            <a:chExt cx="6423397" cy="461665"/>
          </a:xfrm>
        </p:grpSpPr>
        <p:cxnSp>
          <p:nvCxnSpPr>
            <p:cNvPr id="22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1"/>
            <p:cNvSpPr txBox="1"/>
            <p:nvPr/>
          </p:nvSpPr>
          <p:spPr>
            <a:xfrm>
              <a:off x="4078308" y="1560078"/>
              <a:ext cx="168898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4" name="Grouper 19"/>
          <p:cNvGrpSpPr/>
          <p:nvPr/>
        </p:nvGrpSpPr>
        <p:grpSpPr>
          <a:xfrm>
            <a:off x="1344240" y="2074652"/>
            <a:ext cx="6423397" cy="489308"/>
            <a:chOff x="1344240" y="2074652"/>
            <a:chExt cx="6423397" cy="489308"/>
          </a:xfrm>
        </p:grpSpPr>
        <p:cxnSp>
          <p:nvCxnSpPr>
            <p:cNvPr id="25" name="Connecteur droit avec flèche 23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6"/>
            <p:cNvSpPr txBox="1"/>
            <p:nvPr/>
          </p:nvSpPr>
          <p:spPr>
            <a:xfrm>
              <a:off x="2167314" y="2074652"/>
              <a:ext cx="23443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SYN+ACK+Option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er 22"/>
          <p:cNvGrpSpPr/>
          <p:nvPr/>
        </p:nvGrpSpPr>
        <p:grpSpPr>
          <a:xfrm>
            <a:off x="1347415" y="2538154"/>
            <a:ext cx="6423397" cy="461665"/>
            <a:chOff x="1347415" y="2538154"/>
            <a:chExt cx="6423397" cy="461665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30"/>
            <p:cNvSpPr txBox="1"/>
            <p:nvPr/>
          </p:nvSpPr>
          <p:spPr>
            <a:xfrm>
              <a:off x="4625985" y="2538154"/>
              <a:ext cx="68675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0" name="Grouper 24"/>
          <p:cNvGrpSpPr/>
          <p:nvPr/>
        </p:nvGrpSpPr>
        <p:grpSpPr>
          <a:xfrm>
            <a:off x="1288503" y="4970231"/>
            <a:ext cx="6423397" cy="461665"/>
            <a:chOff x="1288503" y="4970231"/>
            <a:chExt cx="6423397" cy="461665"/>
          </a:xfrm>
        </p:grpSpPr>
        <p:cxnSp>
          <p:nvCxnSpPr>
            <p:cNvPr id="31" name="Connecteur droit avec flèche 29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28"/>
            <p:cNvSpPr txBox="1"/>
            <p:nvPr/>
          </p:nvSpPr>
          <p:spPr>
            <a:xfrm>
              <a:off x="4468249" y="4970231"/>
              <a:ext cx="2418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SYN+OtherOption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Grouper 25"/>
          <p:cNvGrpSpPr/>
          <p:nvPr/>
        </p:nvGrpSpPr>
        <p:grpSpPr>
          <a:xfrm>
            <a:off x="1288503" y="5472815"/>
            <a:ext cx="6479135" cy="461665"/>
            <a:chOff x="1288503" y="5472815"/>
            <a:chExt cx="6479135" cy="461665"/>
          </a:xfrm>
        </p:grpSpPr>
        <p:cxnSp>
          <p:nvCxnSpPr>
            <p:cNvPr id="34" name="Connecteur droit avec flèche 34"/>
            <p:cNvCxnSpPr/>
            <p:nvPr/>
          </p:nvCxnSpPr>
          <p:spPr>
            <a:xfrm flipH="1">
              <a:off x="1288503" y="5598229"/>
              <a:ext cx="6479135" cy="28311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5"/>
            <p:cNvSpPr txBox="1"/>
            <p:nvPr/>
          </p:nvSpPr>
          <p:spPr>
            <a:xfrm>
              <a:off x="2625782" y="5472815"/>
              <a:ext cx="30733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SYN+ACK+OtherOption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38"/>
          <p:cNvGrpSpPr/>
          <p:nvPr/>
        </p:nvGrpSpPr>
        <p:grpSpPr>
          <a:xfrm>
            <a:off x="1288503" y="5912301"/>
            <a:ext cx="6423397" cy="461665"/>
            <a:chOff x="1288503" y="5912301"/>
            <a:chExt cx="6423397" cy="461665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288503" y="614313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4969363" y="5912301"/>
              <a:ext cx="6867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ACK</a:t>
              </a:r>
              <a:endParaRPr lang="fr-FR" sz="2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2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combine </a:t>
            </a:r>
            <a:r>
              <a:rPr lang="en-US" dirty="0" err="1"/>
              <a:t>subflows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er 35"/>
          <p:cNvGrpSpPr/>
          <p:nvPr/>
        </p:nvGrpSpPr>
        <p:grpSpPr>
          <a:xfrm>
            <a:off x="457200" y="1767452"/>
            <a:ext cx="6134274" cy="3844726"/>
            <a:chOff x="402010" y="1560078"/>
            <a:chExt cx="8219287" cy="4857756"/>
          </a:xfrm>
        </p:grpSpPr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10" y="3496668"/>
              <a:ext cx="887040" cy="116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637" y="3348994"/>
              <a:ext cx="853660" cy="85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er 5"/>
            <p:cNvGrpSpPr/>
            <p:nvPr/>
          </p:nvGrpSpPr>
          <p:grpSpPr>
            <a:xfrm>
              <a:off x="3473449" y="4359746"/>
              <a:ext cx="2447922" cy="592137"/>
              <a:chOff x="4024312" y="4024314"/>
              <a:chExt cx="2447922" cy="592137"/>
            </a:xfrm>
          </p:grpSpPr>
          <p:sp>
            <p:nvSpPr>
              <p:cNvPr id="36" name="AutoShape 13"/>
              <p:cNvSpPr>
                <a:spLocks/>
              </p:cNvSpPr>
              <p:nvPr/>
            </p:nvSpPr>
            <p:spPr bwMode="auto">
              <a:xfrm rot="5400000">
                <a:off x="4960142" y="3104358"/>
                <a:ext cx="584200" cy="24399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651"/>
                    </a:move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close/>
                    <a:moveTo>
                      <a:pt x="0" y="651"/>
                    </a:move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fr-FR">
                  <a:noFill/>
                </a:endParaRPr>
              </a:p>
            </p:txBody>
          </p:sp>
          <p:sp>
            <p:nvSpPr>
              <p:cNvPr id="37" name="AutoShape 14"/>
              <p:cNvSpPr>
                <a:spLocks/>
              </p:cNvSpPr>
              <p:nvPr/>
            </p:nvSpPr>
            <p:spPr bwMode="auto">
              <a:xfrm rot="5400000">
                <a:off x="6102303" y="4243341"/>
                <a:ext cx="584200" cy="14614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8" name="AutoShape 15"/>
              <p:cNvSpPr>
                <a:spLocks/>
              </p:cNvSpPr>
              <p:nvPr/>
            </p:nvSpPr>
            <p:spPr bwMode="auto">
              <a:xfrm rot="5400000">
                <a:off x="4952205" y="3096421"/>
                <a:ext cx="584200" cy="243998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651"/>
                    </a:moveTo>
                    <a:cubicBezTo>
                      <a:pt x="21600" y="1011"/>
                      <a:pt x="16765" y="1303"/>
                      <a:pt x="10800" y="1303"/>
                    </a:cubicBezTo>
                    <a:cubicBezTo>
                      <a:pt x="4835" y="1303"/>
                      <a:pt x="0" y="1011"/>
                      <a:pt x="0" y="651"/>
                    </a:cubicBez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lnTo>
                      <a:pt x="0" y="65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10" name="AutoShape 17"/>
            <p:cNvSpPr>
              <a:spLocks/>
            </p:cNvSpPr>
            <p:nvPr/>
          </p:nvSpPr>
          <p:spPr bwMode="auto">
            <a:xfrm rot="10800000" flipH="1">
              <a:off x="1289050" y="3483445"/>
              <a:ext cx="2192337" cy="4587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1289050" y="3942232"/>
              <a:ext cx="2192337" cy="717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AutoShape 19"/>
            <p:cNvSpPr>
              <a:spLocks/>
            </p:cNvSpPr>
            <p:nvPr/>
          </p:nvSpPr>
          <p:spPr bwMode="auto">
            <a:xfrm flipH="1">
              <a:off x="5913437" y="3942232"/>
              <a:ext cx="1854200" cy="7175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3" name="AutoShape 20"/>
            <p:cNvSpPr>
              <a:spLocks/>
            </p:cNvSpPr>
            <p:nvPr/>
          </p:nvSpPr>
          <p:spPr bwMode="auto">
            <a:xfrm rot="10800000">
              <a:off x="5913437" y="3485032"/>
              <a:ext cx="1854200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>
              <a:solidFill>
                <a:srgbClr val="7F7F7F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 rot="5400000">
              <a:off x="4399756" y="2263451"/>
              <a:ext cx="584200" cy="2443162"/>
              <a:chOff x="0" y="0"/>
              <a:chExt cx="368" cy="1538"/>
            </a:xfrm>
          </p:grpSpPr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>
                <a:off x="0" y="2"/>
                <a:ext cx="368" cy="15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651"/>
                    </a:move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close/>
                    <a:moveTo>
                      <a:pt x="0" y="651"/>
                    </a:moveTo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4" name="AutoShape 14"/>
              <p:cNvSpPr>
                <a:spLocks/>
              </p:cNvSpPr>
              <p:nvPr/>
            </p:nvSpPr>
            <p:spPr bwMode="auto">
              <a:xfrm>
                <a:off x="0" y="0"/>
                <a:ext cx="368" cy="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5" name="AutoShape 15"/>
              <p:cNvSpPr>
                <a:spLocks/>
              </p:cNvSpPr>
              <p:nvPr/>
            </p:nvSpPr>
            <p:spPr bwMode="auto">
              <a:xfrm>
                <a:off x="0" y="2"/>
                <a:ext cx="368" cy="15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651"/>
                    </a:moveTo>
                    <a:cubicBezTo>
                      <a:pt x="21600" y="1011"/>
                      <a:pt x="16765" y="1303"/>
                      <a:pt x="10800" y="1303"/>
                    </a:cubicBezTo>
                    <a:cubicBezTo>
                      <a:pt x="4835" y="1303"/>
                      <a:pt x="0" y="1011"/>
                      <a:pt x="0" y="651"/>
                    </a:cubicBezTo>
                    <a:cubicBezTo>
                      <a:pt x="0" y="292"/>
                      <a:pt x="4835" y="0"/>
                      <a:pt x="10800" y="0"/>
                    </a:cubicBezTo>
                    <a:cubicBezTo>
                      <a:pt x="16765" y="0"/>
                      <a:pt x="21600" y="292"/>
                      <a:pt x="21600" y="651"/>
                    </a:cubicBezTo>
                    <a:lnTo>
                      <a:pt x="21600" y="20949"/>
                    </a:lnTo>
                    <a:cubicBezTo>
                      <a:pt x="21600" y="21308"/>
                      <a:pt x="16765" y="21600"/>
                      <a:pt x="10800" y="21600"/>
                    </a:cubicBezTo>
                    <a:cubicBezTo>
                      <a:pt x="4835" y="21600"/>
                      <a:pt x="0" y="21308"/>
                      <a:pt x="0" y="20949"/>
                    </a:cubicBezTo>
                    <a:lnTo>
                      <a:pt x="0" y="65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grpSp>
          <p:nvGrpSpPr>
            <p:cNvPr id="15" name="Grouper 17"/>
            <p:cNvGrpSpPr/>
            <p:nvPr/>
          </p:nvGrpSpPr>
          <p:grpSpPr>
            <a:xfrm>
              <a:off x="1344240" y="1560078"/>
              <a:ext cx="6423397" cy="505533"/>
              <a:chOff x="1344240" y="1560078"/>
              <a:chExt cx="6423397" cy="505533"/>
            </a:xfrm>
          </p:grpSpPr>
          <p:cxnSp>
            <p:nvCxnSpPr>
              <p:cNvPr id="31" name="Connecteur droit avec flèche 18"/>
              <p:cNvCxnSpPr/>
              <p:nvPr/>
            </p:nvCxnSpPr>
            <p:spPr>
              <a:xfrm>
                <a:off x="1344240" y="1768925"/>
                <a:ext cx="6423397" cy="2173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19"/>
              <p:cNvSpPr txBox="1"/>
              <p:nvPr/>
            </p:nvSpPr>
            <p:spPr>
              <a:xfrm>
                <a:off x="4078308" y="1560078"/>
                <a:ext cx="1927124" cy="50553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/>
                  <a:t>SYN+Option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6" name="Grouper 20"/>
            <p:cNvGrpSpPr/>
            <p:nvPr/>
          </p:nvGrpSpPr>
          <p:grpSpPr>
            <a:xfrm>
              <a:off x="1344240" y="2074652"/>
              <a:ext cx="6423397" cy="505534"/>
              <a:chOff x="1344240" y="2074652"/>
              <a:chExt cx="6423397" cy="505534"/>
            </a:xfrm>
          </p:grpSpPr>
          <p:cxnSp>
            <p:nvCxnSpPr>
              <p:cNvPr id="29" name="Connecteur droit avec flèche 21"/>
              <p:cNvCxnSpPr/>
              <p:nvPr/>
            </p:nvCxnSpPr>
            <p:spPr>
              <a:xfrm flipH="1">
                <a:off x="1344240" y="2170600"/>
                <a:ext cx="6423397" cy="3933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2"/>
              <p:cNvSpPr txBox="1"/>
              <p:nvPr/>
            </p:nvSpPr>
            <p:spPr>
              <a:xfrm>
                <a:off x="2167314" y="2074652"/>
                <a:ext cx="2658905" cy="50553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/>
                  <a:t>SYN+ACK+Option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7" name="Grouper 23"/>
            <p:cNvGrpSpPr/>
            <p:nvPr/>
          </p:nvGrpSpPr>
          <p:grpSpPr>
            <a:xfrm>
              <a:off x="1347415" y="2538154"/>
              <a:ext cx="6423397" cy="505533"/>
              <a:chOff x="1347415" y="2538154"/>
              <a:chExt cx="6423397" cy="505533"/>
            </a:xfrm>
          </p:grpSpPr>
          <p:cxnSp>
            <p:nvCxnSpPr>
              <p:cNvPr id="27" name="Connecteur droit avec flèche 24"/>
              <p:cNvCxnSpPr/>
              <p:nvPr/>
            </p:nvCxnSpPr>
            <p:spPr>
              <a:xfrm>
                <a:off x="1347415" y="2698185"/>
                <a:ext cx="6423397" cy="2173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5"/>
              <p:cNvSpPr txBox="1"/>
              <p:nvPr/>
            </p:nvSpPr>
            <p:spPr>
              <a:xfrm>
                <a:off x="4625984" y="2538154"/>
                <a:ext cx="814468" cy="50553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/>
                  <a:t>ACK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8" name="Grouper 26"/>
            <p:cNvGrpSpPr/>
            <p:nvPr/>
          </p:nvGrpSpPr>
          <p:grpSpPr>
            <a:xfrm>
              <a:off x="1288503" y="4970231"/>
              <a:ext cx="6423397" cy="505533"/>
              <a:chOff x="1288503" y="4970231"/>
              <a:chExt cx="6423397" cy="505533"/>
            </a:xfrm>
          </p:grpSpPr>
          <p:cxnSp>
            <p:nvCxnSpPr>
              <p:cNvPr id="25" name="Connecteur droit avec flèche 27"/>
              <p:cNvCxnSpPr/>
              <p:nvPr/>
            </p:nvCxnSpPr>
            <p:spPr>
              <a:xfrm>
                <a:off x="1288503" y="5201064"/>
                <a:ext cx="6423397" cy="217339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8"/>
              <p:cNvSpPr txBox="1"/>
              <p:nvPr/>
            </p:nvSpPr>
            <p:spPr>
              <a:xfrm>
                <a:off x="4468248" y="4970231"/>
                <a:ext cx="2741128" cy="505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/>
                  <a:t>SYN+OtherOption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9" name="Grouper 29"/>
            <p:cNvGrpSpPr/>
            <p:nvPr/>
          </p:nvGrpSpPr>
          <p:grpSpPr>
            <a:xfrm>
              <a:off x="1288503" y="5472815"/>
              <a:ext cx="6479135" cy="505533"/>
              <a:chOff x="1288503" y="5472815"/>
              <a:chExt cx="6479135" cy="505533"/>
            </a:xfrm>
          </p:grpSpPr>
          <p:cxnSp>
            <p:nvCxnSpPr>
              <p:cNvPr id="23" name="Connecteur droit avec flèche 30"/>
              <p:cNvCxnSpPr/>
              <p:nvPr/>
            </p:nvCxnSpPr>
            <p:spPr>
              <a:xfrm flipH="1">
                <a:off x="1288503" y="5598229"/>
                <a:ext cx="6479135" cy="28311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31"/>
              <p:cNvSpPr txBox="1"/>
              <p:nvPr/>
            </p:nvSpPr>
            <p:spPr>
              <a:xfrm>
                <a:off x="2625782" y="5472815"/>
                <a:ext cx="3472909" cy="505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/>
                  <a:t>SYN+ACK+OtherOption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20" name="Grouper 32"/>
            <p:cNvGrpSpPr/>
            <p:nvPr/>
          </p:nvGrpSpPr>
          <p:grpSpPr>
            <a:xfrm>
              <a:off x="1288503" y="5912301"/>
              <a:ext cx="6423397" cy="505533"/>
              <a:chOff x="1288503" y="5912301"/>
              <a:chExt cx="6423397" cy="505533"/>
            </a:xfrm>
          </p:grpSpPr>
          <p:cxnSp>
            <p:nvCxnSpPr>
              <p:cNvPr id="21" name="Connecteur droit avec flèche 33"/>
              <p:cNvCxnSpPr/>
              <p:nvPr/>
            </p:nvCxnSpPr>
            <p:spPr>
              <a:xfrm>
                <a:off x="1288503" y="6143134"/>
                <a:ext cx="6423397" cy="217339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34"/>
              <p:cNvSpPr txBox="1"/>
              <p:nvPr/>
            </p:nvSpPr>
            <p:spPr>
              <a:xfrm>
                <a:off x="4969363" y="5912301"/>
                <a:ext cx="814468" cy="505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000" dirty="0"/>
                  <a:t>ACK</a:t>
                </a:r>
                <a:endParaRPr lang="fr-FR" sz="20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39" name="Grouper 39"/>
          <p:cNvGrpSpPr/>
          <p:nvPr/>
        </p:nvGrpSpPr>
        <p:grpSpPr>
          <a:xfrm>
            <a:off x="6383911" y="4429482"/>
            <a:ext cx="2682517" cy="1068019"/>
            <a:chOff x="6231511" y="1600200"/>
            <a:chExt cx="2682517" cy="1068019"/>
          </a:xfrm>
        </p:grpSpPr>
        <p:sp>
          <p:nvSpPr>
            <p:cNvPr id="40" name="Bulle ronde 40"/>
            <p:cNvSpPr/>
            <p:nvPr/>
          </p:nvSpPr>
          <p:spPr>
            <a:xfrm>
              <a:off x="6231511" y="1600200"/>
              <a:ext cx="2682517" cy="1068019"/>
            </a:xfrm>
            <a:prstGeom prst="wedgeEllipseCallout">
              <a:avLst>
                <a:gd name="adj1" fmla="val -64472"/>
                <a:gd name="adj2" fmla="val -16682"/>
              </a:avLst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1"/>
            <p:cNvSpPr txBox="1"/>
            <p:nvPr/>
          </p:nvSpPr>
          <p:spPr>
            <a:xfrm>
              <a:off x="6591474" y="1705897"/>
              <a:ext cx="22312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/>
                <a:t>How to </a:t>
              </a:r>
              <a:r>
                <a:rPr lang="fr-FR" sz="2400" dirty="0" err="1"/>
                <a:t>link</a:t>
              </a:r>
              <a:r>
                <a:rPr lang="fr-FR" sz="2400" dirty="0"/>
                <a:t> </a:t>
              </a:r>
              <a:r>
                <a:rPr lang="fr-FR" sz="2400" dirty="0" err="1"/>
                <a:t>with</a:t>
              </a:r>
              <a:endParaRPr lang="fr-FR" sz="2400" dirty="0"/>
            </a:p>
            <a:p>
              <a:r>
                <a:rPr lang="fr-FR" sz="2400" dirty="0" err="1"/>
                <a:t>blue</a:t>
              </a:r>
              <a:r>
                <a:rPr lang="fr-FR" sz="2400" dirty="0"/>
                <a:t> </a:t>
              </a:r>
              <a:r>
                <a:rPr lang="fr-FR" sz="2400" dirty="0" err="1"/>
                <a:t>subflow</a:t>
              </a:r>
              <a:r>
                <a:rPr lang="fr-FR" sz="2400" dirty="0"/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link </a:t>
            </a:r>
            <a:r>
              <a:rPr lang="en-US" dirty="0" err="1"/>
              <a:t>subflows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44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5"/>
          <p:cNvGrpSpPr/>
          <p:nvPr/>
        </p:nvGrpSpPr>
        <p:grpSpPr>
          <a:xfrm>
            <a:off x="3473449" y="4359746"/>
            <a:ext cx="2447922" cy="592137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289050" y="3483445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289050" y="3942232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913437" y="3942232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913437" y="3485032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399756" y="2263451"/>
            <a:ext cx="584200" cy="244316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20" name="Grouper 17"/>
          <p:cNvGrpSpPr/>
          <p:nvPr/>
        </p:nvGrpSpPr>
        <p:grpSpPr>
          <a:xfrm>
            <a:off x="1344240" y="1560078"/>
            <a:ext cx="6423397" cy="426186"/>
            <a:chOff x="1344240" y="1560078"/>
            <a:chExt cx="6423397" cy="426186"/>
          </a:xfrm>
        </p:grpSpPr>
        <p:cxnSp>
          <p:nvCxnSpPr>
            <p:cNvPr id="21" name="Connecteur droit avec flèche 18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19"/>
            <p:cNvSpPr txBox="1"/>
            <p:nvPr/>
          </p:nvSpPr>
          <p:spPr>
            <a:xfrm>
              <a:off x="3481387" y="1560078"/>
              <a:ext cx="39299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SYN, </a:t>
              </a:r>
              <a:r>
                <a:rPr lang="fr-FR" sz="2000" dirty="0" err="1"/>
                <a:t>Port</a:t>
              </a:r>
              <a:r>
                <a:rPr lang="fr-FR" sz="2000" baseline="-25000" dirty="0" err="1"/>
                <a:t>src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0000FF"/>
                  </a:solidFill>
                </a:rPr>
                <a:t>1234</a:t>
              </a:r>
              <a:r>
                <a:rPr lang="fr-FR" sz="2000" dirty="0"/>
                <a:t>,Port</a:t>
              </a:r>
              <a:r>
                <a:rPr lang="fr-FR" sz="2000" baseline="-25000" dirty="0"/>
                <a:t>dst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0000FF"/>
                  </a:solidFill>
                </a:rPr>
                <a:t>80</a:t>
              </a:r>
              <a:r>
                <a:rPr lang="fr-FR" sz="2000" dirty="0"/>
                <a:t>+Option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0"/>
          <p:cNvGrpSpPr/>
          <p:nvPr/>
        </p:nvGrpSpPr>
        <p:grpSpPr>
          <a:xfrm>
            <a:off x="1344240" y="2074652"/>
            <a:ext cx="6423397" cy="489308"/>
            <a:chOff x="1344240" y="2074652"/>
            <a:chExt cx="6423397" cy="489308"/>
          </a:xfrm>
        </p:grpSpPr>
        <p:cxnSp>
          <p:nvCxnSpPr>
            <p:cNvPr id="24" name="Connecteur droit avec flèche 2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2"/>
            <p:cNvSpPr txBox="1"/>
            <p:nvPr/>
          </p:nvSpPr>
          <p:spPr>
            <a:xfrm>
              <a:off x="2167314" y="2074652"/>
              <a:ext cx="14907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SYN+ACK[...]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6" name="Grouper 23"/>
          <p:cNvGrpSpPr/>
          <p:nvPr/>
        </p:nvGrpSpPr>
        <p:grpSpPr>
          <a:xfrm>
            <a:off x="1347415" y="2538154"/>
            <a:ext cx="6423397" cy="400110"/>
            <a:chOff x="1347415" y="2538154"/>
            <a:chExt cx="6423397" cy="400110"/>
          </a:xfrm>
        </p:grpSpPr>
        <p:cxnSp>
          <p:nvCxnSpPr>
            <p:cNvPr id="27" name="Connecteur droit avec flèche 24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5"/>
            <p:cNvSpPr txBox="1"/>
            <p:nvPr/>
          </p:nvSpPr>
          <p:spPr>
            <a:xfrm>
              <a:off x="4625985" y="2538154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er 26"/>
          <p:cNvGrpSpPr/>
          <p:nvPr/>
        </p:nvGrpSpPr>
        <p:grpSpPr>
          <a:xfrm>
            <a:off x="1288503" y="5370134"/>
            <a:ext cx="6423397" cy="707886"/>
            <a:chOff x="1288503" y="5173454"/>
            <a:chExt cx="6423397" cy="707886"/>
          </a:xfrm>
        </p:grpSpPr>
        <p:cxnSp>
          <p:nvCxnSpPr>
            <p:cNvPr id="30" name="Connecteur droit avec flèche 27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28"/>
            <p:cNvSpPr txBox="1"/>
            <p:nvPr/>
          </p:nvSpPr>
          <p:spPr>
            <a:xfrm>
              <a:off x="2619692" y="5173454"/>
              <a:ext cx="401258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SYN, </a:t>
              </a:r>
              <a:r>
                <a:rPr lang="fr-FR" sz="2000" dirty="0" err="1"/>
                <a:t>Port</a:t>
              </a:r>
              <a:r>
                <a:rPr lang="fr-FR" sz="2000" baseline="-25000" dirty="0" err="1"/>
                <a:t>src</a:t>
              </a:r>
              <a:r>
                <a:rPr lang="fr-FR" sz="2000" dirty="0"/>
                <a:t>=1235,Port</a:t>
              </a:r>
              <a:r>
                <a:rPr lang="fr-FR" sz="2000" baseline="-25000" dirty="0"/>
                <a:t>dst</a:t>
              </a:r>
              <a:r>
                <a:rPr lang="fr-FR" sz="2000" dirty="0"/>
                <a:t>=80</a:t>
              </a:r>
            </a:p>
            <a:p>
              <a:r>
                <a:rPr lang="fr-FR" sz="2000" dirty="0"/>
                <a:t>+Option[</a:t>
              </a:r>
              <a:r>
                <a:rPr lang="fr-FR" sz="2000" dirty="0" err="1"/>
                <a:t>link</a:t>
              </a:r>
              <a:r>
                <a:rPr lang="fr-FR" sz="2000" dirty="0"/>
                <a:t> </a:t>
              </a:r>
              <a:r>
                <a:rPr lang="fr-FR" sz="2000" dirty="0" err="1"/>
                <a:t>Port</a:t>
              </a:r>
              <a:r>
                <a:rPr lang="fr-FR" sz="2000" baseline="-25000" dirty="0" err="1"/>
                <a:t>src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0000FF"/>
                  </a:solidFill>
                </a:rPr>
                <a:t>1234</a:t>
              </a:r>
              <a:r>
                <a:rPr lang="fr-FR" sz="2000" dirty="0"/>
                <a:t>,Port</a:t>
              </a:r>
              <a:r>
                <a:rPr lang="fr-FR" sz="2000" baseline="-25000" dirty="0"/>
                <a:t>dst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0000FF"/>
                  </a:solidFill>
                </a:rPr>
                <a:t>80</a:t>
              </a:r>
              <a:r>
                <a:rPr lang="fr-FR" sz="2000" dirty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2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391346" y="3348994"/>
            <a:ext cx="2469278" cy="1358008"/>
          </a:xfrm>
          <a:prstGeom prst="rect">
            <a:avLst/>
          </a:prstGeom>
        </p:spPr>
      </p:pic>
      <p:grpSp>
        <p:nvGrpSpPr>
          <p:cNvPr id="33" name="Grouper 29"/>
          <p:cNvGrpSpPr/>
          <p:nvPr/>
        </p:nvGrpSpPr>
        <p:grpSpPr>
          <a:xfrm>
            <a:off x="6199645" y="2074652"/>
            <a:ext cx="2682517" cy="1525413"/>
            <a:chOff x="6231511" y="1600200"/>
            <a:chExt cx="2682517" cy="1068019"/>
          </a:xfrm>
          <a:solidFill>
            <a:srgbClr val="FFFFFF"/>
          </a:solidFill>
        </p:grpSpPr>
        <p:sp>
          <p:nvSpPr>
            <p:cNvPr id="34" name="Bulle ronde 30"/>
            <p:cNvSpPr/>
            <p:nvPr/>
          </p:nvSpPr>
          <p:spPr>
            <a:xfrm>
              <a:off x="6231511" y="1600200"/>
              <a:ext cx="2682517" cy="1068019"/>
            </a:xfrm>
            <a:prstGeom prst="wedgeEllipseCallout">
              <a:avLst>
                <a:gd name="adj1" fmla="val -69068"/>
                <a:gd name="adj2" fmla="val 55251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1"/>
            <p:cNvSpPr txBox="1"/>
            <p:nvPr/>
          </p:nvSpPr>
          <p:spPr>
            <a:xfrm>
              <a:off x="6554700" y="1820065"/>
              <a:ext cx="2058939" cy="64647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A NAT </a:t>
              </a:r>
              <a:r>
                <a:rPr lang="fr-FR" dirty="0" err="1"/>
                <a:t>could</a:t>
              </a:r>
              <a:r>
                <a:rPr lang="fr-FR" dirty="0"/>
                <a:t> change</a:t>
              </a:r>
              <a:br>
                <a:rPr lang="fr-FR" dirty="0"/>
              </a:br>
              <a:r>
                <a:rPr lang="fr-FR" dirty="0" err="1"/>
                <a:t>addresses</a:t>
              </a:r>
              <a:r>
                <a:rPr lang="fr-FR" dirty="0"/>
                <a:t> and </a:t>
              </a:r>
              <a:br>
                <a:rPr lang="fr-FR" dirty="0"/>
              </a:br>
              <a:r>
                <a:rPr lang="fr-FR" dirty="0"/>
                <a:t>port </a:t>
              </a:r>
              <a:r>
                <a:rPr lang="fr-FR" dirty="0" err="1"/>
                <a:t>numbers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696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link </a:t>
            </a:r>
            <a:r>
              <a:rPr lang="en-US" dirty="0" err="1"/>
              <a:t>subflows</a:t>
            </a:r>
            <a:r>
              <a:rPr lang="en-US" dirty="0"/>
              <a:t>?</a:t>
            </a:r>
          </a:p>
        </p:txBody>
      </p:sp>
      <p:pic>
        <p:nvPicPr>
          <p:cNvPr id="6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44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334899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er 5"/>
          <p:cNvGrpSpPr/>
          <p:nvPr/>
        </p:nvGrpSpPr>
        <p:grpSpPr>
          <a:xfrm>
            <a:off x="3473449" y="4359746"/>
            <a:ext cx="2447922" cy="592137"/>
            <a:chOff x="4024312" y="4024314"/>
            <a:chExt cx="2447922" cy="592137"/>
          </a:xfrm>
        </p:grpSpPr>
        <p:sp>
          <p:nvSpPr>
            <p:cNvPr id="70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71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2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73" name="AutoShape 17"/>
          <p:cNvSpPr>
            <a:spLocks/>
          </p:cNvSpPr>
          <p:nvPr/>
        </p:nvSpPr>
        <p:spPr bwMode="auto">
          <a:xfrm rot="10800000" flipH="1">
            <a:off x="1289050" y="3483445"/>
            <a:ext cx="2192337" cy="4587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4" name="AutoShape 18"/>
          <p:cNvSpPr>
            <a:spLocks/>
          </p:cNvSpPr>
          <p:nvPr/>
        </p:nvSpPr>
        <p:spPr bwMode="auto">
          <a:xfrm>
            <a:off x="1289050" y="3942232"/>
            <a:ext cx="2192337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5" name="AutoShape 19"/>
          <p:cNvSpPr>
            <a:spLocks/>
          </p:cNvSpPr>
          <p:nvPr/>
        </p:nvSpPr>
        <p:spPr bwMode="auto">
          <a:xfrm flipH="1">
            <a:off x="5913437" y="3942232"/>
            <a:ext cx="1854200" cy="7175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76" name="AutoShape 20"/>
          <p:cNvSpPr>
            <a:spLocks/>
          </p:cNvSpPr>
          <p:nvPr/>
        </p:nvSpPr>
        <p:spPr bwMode="auto">
          <a:xfrm rot="10800000">
            <a:off x="5913437" y="3485032"/>
            <a:ext cx="1854200" cy="457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77" name="Group 12"/>
          <p:cNvGrpSpPr>
            <a:grpSpLocks/>
          </p:cNvGrpSpPr>
          <p:nvPr/>
        </p:nvGrpSpPr>
        <p:grpSpPr bwMode="auto">
          <a:xfrm rot="5400000">
            <a:off x="4399756" y="2263451"/>
            <a:ext cx="584200" cy="2443162"/>
            <a:chOff x="0" y="0"/>
            <a:chExt cx="368" cy="1538"/>
          </a:xfrm>
        </p:grpSpPr>
        <p:sp>
          <p:nvSpPr>
            <p:cNvPr id="78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9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0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81" name="Grouper 17"/>
          <p:cNvGrpSpPr/>
          <p:nvPr/>
        </p:nvGrpSpPr>
        <p:grpSpPr>
          <a:xfrm>
            <a:off x="1344240" y="1560078"/>
            <a:ext cx="6423397" cy="707886"/>
            <a:chOff x="1344240" y="1560078"/>
            <a:chExt cx="6423397" cy="707886"/>
          </a:xfrm>
        </p:grpSpPr>
        <p:cxnSp>
          <p:nvCxnSpPr>
            <p:cNvPr id="82" name="Connecteur droit avec flèche 18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19"/>
            <p:cNvSpPr txBox="1"/>
            <p:nvPr/>
          </p:nvSpPr>
          <p:spPr>
            <a:xfrm>
              <a:off x="3481387" y="1560078"/>
              <a:ext cx="3113402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SYN, </a:t>
              </a:r>
              <a:r>
                <a:rPr lang="fr-FR" sz="2000" dirty="0" err="1"/>
                <a:t>Port</a:t>
              </a:r>
              <a:r>
                <a:rPr lang="fr-FR" sz="2000" baseline="-25000" dirty="0" err="1"/>
                <a:t>src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0000FF"/>
                  </a:solidFill>
                </a:rPr>
                <a:t>1234</a:t>
              </a:r>
              <a:r>
                <a:rPr lang="fr-FR" sz="2000" dirty="0"/>
                <a:t>,Port</a:t>
              </a:r>
              <a:r>
                <a:rPr lang="fr-FR" sz="2000" baseline="-25000" dirty="0"/>
                <a:t>dst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0000FF"/>
                  </a:solidFill>
                </a:rPr>
                <a:t>80</a:t>
              </a:r>
              <a:br>
                <a:rPr lang="fr-FR" sz="2000" b="1" dirty="0">
                  <a:solidFill>
                    <a:srgbClr val="0000FF"/>
                  </a:solidFill>
                </a:rPr>
              </a:br>
              <a:r>
                <a:rPr lang="fr-FR" sz="2000" dirty="0"/>
                <a:t>+Option[</a:t>
              </a:r>
              <a:r>
                <a:rPr lang="fr-FR" sz="2000" dirty="0" err="1"/>
                <a:t>Token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5678</a:t>
              </a:r>
              <a:r>
                <a:rPr lang="fr-FR" sz="2000" dirty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4" name="Grouper 20"/>
          <p:cNvGrpSpPr/>
          <p:nvPr/>
        </p:nvGrpSpPr>
        <p:grpSpPr>
          <a:xfrm>
            <a:off x="1344240" y="2170600"/>
            <a:ext cx="6423397" cy="476768"/>
            <a:chOff x="1344240" y="2170600"/>
            <a:chExt cx="6423397" cy="476768"/>
          </a:xfrm>
        </p:grpSpPr>
        <p:cxnSp>
          <p:nvCxnSpPr>
            <p:cNvPr id="85" name="Connecteur droit avec flèche 2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22"/>
            <p:cNvSpPr txBox="1"/>
            <p:nvPr/>
          </p:nvSpPr>
          <p:spPr>
            <a:xfrm>
              <a:off x="2167314" y="2247258"/>
              <a:ext cx="342861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SYN+ACK+Option</a:t>
              </a:r>
              <a:r>
                <a:rPr lang="fr-FR" sz="2000" dirty="0"/>
                <a:t>[</a:t>
              </a:r>
              <a:r>
                <a:rPr lang="fr-FR" sz="2000" dirty="0" err="1"/>
                <a:t>Token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6543</a:t>
              </a:r>
              <a:r>
                <a:rPr lang="fr-FR" sz="2000" dirty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7" name="Grouper 23"/>
          <p:cNvGrpSpPr/>
          <p:nvPr/>
        </p:nvGrpSpPr>
        <p:grpSpPr>
          <a:xfrm>
            <a:off x="1347415" y="2538154"/>
            <a:ext cx="6423397" cy="400110"/>
            <a:chOff x="1347415" y="2538154"/>
            <a:chExt cx="6423397" cy="400110"/>
          </a:xfrm>
        </p:grpSpPr>
        <p:cxnSp>
          <p:nvCxnSpPr>
            <p:cNvPr id="88" name="Connecteur droit avec flèche 24"/>
            <p:cNvCxnSpPr/>
            <p:nvPr/>
          </p:nvCxnSpPr>
          <p:spPr>
            <a:xfrm>
              <a:off x="1347415" y="269818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25"/>
            <p:cNvSpPr txBox="1"/>
            <p:nvPr/>
          </p:nvSpPr>
          <p:spPr>
            <a:xfrm>
              <a:off x="4625985" y="2538154"/>
              <a:ext cx="60785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ACK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0" name="Grouper 26"/>
          <p:cNvGrpSpPr/>
          <p:nvPr/>
        </p:nvGrpSpPr>
        <p:grpSpPr>
          <a:xfrm>
            <a:off x="1288503" y="5370134"/>
            <a:ext cx="6423397" cy="707886"/>
            <a:chOff x="1288503" y="5173454"/>
            <a:chExt cx="6423397" cy="707886"/>
          </a:xfrm>
        </p:grpSpPr>
        <p:cxnSp>
          <p:nvCxnSpPr>
            <p:cNvPr id="91" name="Connecteur droit avec flèche 27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28"/>
            <p:cNvSpPr txBox="1"/>
            <p:nvPr/>
          </p:nvSpPr>
          <p:spPr>
            <a:xfrm>
              <a:off x="2619692" y="5173454"/>
              <a:ext cx="311340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SYN, </a:t>
              </a:r>
              <a:r>
                <a:rPr lang="fr-FR" sz="2000" dirty="0" err="1"/>
                <a:t>Port</a:t>
              </a:r>
              <a:r>
                <a:rPr lang="fr-FR" sz="2000" baseline="-25000" dirty="0" err="1"/>
                <a:t>src</a:t>
              </a:r>
              <a:r>
                <a:rPr lang="fr-FR" sz="2000" dirty="0"/>
                <a:t>=1235,Port</a:t>
              </a:r>
              <a:r>
                <a:rPr lang="fr-FR" sz="2000" baseline="-25000" dirty="0"/>
                <a:t>dst</a:t>
              </a:r>
              <a:r>
                <a:rPr lang="fr-FR" sz="2000" dirty="0"/>
                <a:t>=80</a:t>
              </a:r>
            </a:p>
            <a:p>
              <a:r>
                <a:rPr lang="fr-FR" sz="2000" dirty="0"/>
                <a:t>+Option[</a:t>
              </a:r>
              <a:r>
                <a:rPr lang="fr-FR" sz="2000" dirty="0" err="1"/>
                <a:t>Token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6543</a:t>
              </a:r>
              <a:r>
                <a:rPr lang="fr-FR" sz="2000" dirty="0"/>
                <a:t>]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93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391346" y="3348994"/>
            <a:ext cx="2469278" cy="1358008"/>
          </a:xfrm>
          <a:prstGeom prst="rect">
            <a:avLst/>
          </a:prstGeom>
        </p:spPr>
      </p:pic>
      <p:sp>
        <p:nvSpPr>
          <p:cNvPr id="94" name="ZoneTexte 2"/>
          <p:cNvSpPr txBox="1"/>
          <p:nvPr/>
        </p:nvSpPr>
        <p:spPr>
          <a:xfrm>
            <a:off x="123296" y="286870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MyToken</a:t>
            </a:r>
            <a:r>
              <a:rPr lang="fr-FR" dirty="0"/>
              <a:t>=</a:t>
            </a:r>
            <a:r>
              <a:rPr lang="fr-FR" dirty="0">
                <a:solidFill>
                  <a:srgbClr val="FF0000"/>
                </a:solidFill>
              </a:rPr>
              <a:t>5678</a:t>
            </a:r>
          </a:p>
        </p:txBody>
      </p:sp>
      <p:sp>
        <p:nvSpPr>
          <p:cNvPr id="95" name="ZoneTexte 30"/>
          <p:cNvSpPr txBox="1"/>
          <p:nvPr/>
        </p:nvSpPr>
        <p:spPr>
          <a:xfrm>
            <a:off x="123296" y="3176112"/>
            <a:ext cx="17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YourToken</a:t>
            </a:r>
            <a:r>
              <a:rPr lang="fr-FR" dirty="0"/>
              <a:t>=</a:t>
            </a:r>
            <a:r>
              <a:rPr lang="fr-FR" dirty="0">
                <a:solidFill>
                  <a:srgbClr val="FF0000"/>
                </a:solidFill>
              </a:rPr>
              <a:t>6543</a:t>
            </a:r>
          </a:p>
        </p:txBody>
      </p:sp>
      <p:sp>
        <p:nvSpPr>
          <p:cNvPr id="96" name="ZoneTexte 31"/>
          <p:cNvSpPr txBox="1"/>
          <p:nvPr/>
        </p:nvSpPr>
        <p:spPr>
          <a:xfrm>
            <a:off x="7365148" y="4339676"/>
            <a:ext cx="164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MyToken</a:t>
            </a:r>
            <a:r>
              <a:rPr lang="fr-FR" dirty="0"/>
              <a:t>=</a:t>
            </a:r>
            <a:r>
              <a:rPr lang="fr-FR" dirty="0">
                <a:solidFill>
                  <a:srgbClr val="FF0000"/>
                </a:solidFill>
              </a:rPr>
              <a:t>6543</a:t>
            </a:r>
          </a:p>
        </p:txBody>
      </p:sp>
      <p:sp>
        <p:nvSpPr>
          <p:cNvPr id="97" name="ZoneTexte 32"/>
          <p:cNvSpPr txBox="1"/>
          <p:nvPr/>
        </p:nvSpPr>
        <p:spPr>
          <a:xfrm>
            <a:off x="7365148" y="4647087"/>
            <a:ext cx="17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YourToken</a:t>
            </a:r>
            <a:r>
              <a:rPr lang="fr-FR" dirty="0"/>
              <a:t>=</a:t>
            </a:r>
            <a:r>
              <a:rPr lang="fr-FR" dirty="0">
                <a:solidFill>
                  <a:srgbClr val="FF0000"/>
                </a:solidFill>
              </a:rPr>
              <a:t>5678</a:t>
            </a:r>
          </a:p>
        </p:txBody>
      </p:sp>
    </p:spTree>
    <p:extLst>
      <p:ext uri="{BB962C8B-B14F-4D97-AF65-F5344CB8AC3E}">
        <p14:creationId xmlns:p14="http://schemas.microsoft.com/office/powerpoint/2010/main" val="9743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Subflow</a:t>
            </a:r>
            <a:r>
              <a:rPr lang="en-US" dirty="0"/>
              <a:t> Agility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/>
              <a:t>Multipath TCP supports</a:t>
            </a:r>
          </a:p>
          <a:p>
            <a:pPr lvl="1"/>
            <a:r>
              <a:rPr lang="en-US" dirty="0"/>
              <a:t>Addition of </a:t>
            </a:r>
            <a:r>
              <a:rPr lang="en-US" dirty="0" err="1"/>
              <a:t>subflows</a:t>
            </a:r>
            <a:endParaRPr lang="en-US" dirty="0"/>
          </a:p>
          <a:p>
            <a:pPr lvl="1"/>
            <a:r>
              <a:rPr lang="en-US" dirty="0"/>
              <a:t>Removal of </a:t>
            </a:r>
            <a:r>
              <a:rPr lang="en-US" dirty="0" err="1"/>
              <a:t>subflows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3" y="436297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40" y="4394889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5"/>
          <p:cNvGrpSpPr/>
          <p:nvPr/>
        </p:nvGrpSpPr>
        <p:grpSpPr>
          <a:xfrm>
            <a:off x="3532620" y="5098794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354553" y="4597106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354553" y="4821764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964693" y="4821764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978940" y="4597106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526757" y="3498172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35"/>
          <p:cNvSpPr/>
          <p:nvPr/>
        </p:nvSpPr>
        <p:spPr>
          <a:xfrm>
            <a:off x="1409743" y="3803319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36"/>
          <p:cNvSpPr/>
          <p:nvPr/>
        </p:nvSpPr>
        <p:spPr>
          <a:xfrm>
            <a:off x="1409743" y="5788884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ouble flèche horizontale 37"/>
          <p:cNvSpPr/>
          <p:nvPr/>
        </p:nvSpPr>
        <p:spPr>
          <a:xfrm>
            <a:off x="1406925" y="342136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 err="1"/>
              <a:t>Subflows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subflows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to a </a:t>
            </a:r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err="1"/>
              <a:t>connection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 err="1"/>
              <a:t>At</a:t>
            </a:r>
            <a:r>
              <a:rPr lang="fr-FR" dirty="0"/>
              <a:t> least one of the </a:t>
            </a:r>
            <a:r>
              <a:rPr lang="fr-FR" dirty="0" err="1"/>
              <a:t>elements</a:t>
            </a:r>
            <a:r>
              <a:rPr lang="fr-FR" dirty="0"/>
              <a:t> of the four-</a:t>
            </a:r>
            <a:r>
              <a:rPr lang="fr-FR" dirty="0" err="1"/>
              <a:t>tuple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differ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subflows</a:t>
            </a:r>
            <a:endParaRPr lang="fr-FR" dirty="0"/>
          </a:p>
          <a:p>
            <a:pPr lvl="2"/>
            <a:r>
              <a:rPr lang="fr-FR" dirty="0"/>
              <a:t>Local IP </a:t>
            </a:r>
            <a:r>
              <a:rPr lang="fr-FR" dirty="0" err="1"/>
              <a:t>address</a:t>
            </a:r>
            <a:endParaRPr lang="fr-FR" dirty="0"/>
          </a:p>
          <a:p>
            <a:pPr lvl="2"/>
            <a:r>
              <a:rPr lang="fr-FR" dirty="0" err="1"/>
              <a:t>Remote</a:t>
            </a:r>
            <a:r>
              <a:rPr lang="fr-FR" dirty="0"/>
              <a:t> IP </a:t>
            </a:r>
            <a:r>
              <a:rPr lang="fr-FR" dirty="0" err="1"/>
              <a:t>address</a:t>
            </a:r>
            <a:endParaRPr lang="fr-FR" dirty="0"/>
          </a:p>
          <a:p>
            <a:pPr lvl="2"/>
            <a:r>
              <a:rPr lang="fr-FR" dirty="0"/>
              <a:t>Local port</a:t>
            </a:r>
          </a:p>
          <a:p>
            <a:pPr lvl="2"/>
            <a:r>
              <a:rPr lang="fr-FR" dirty="0" err="1"/>
              <a:t>Remote</a:t>
            </a:r>
            <a:r>
              <a:rPr lang="fr-FR" dirty="0"/>
              <a:t>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9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MultiPath</a:t>
            </a:r>
            <a:r>
              <a:rPr lang="en-US" dirty="0"/>
              <a:t> TCP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Plane</a:t>
            </a:r>
          </a:p>
          <a:p>
            <a:pPr lvl="1"/>
            <a:r>
              <a:rPr lang="en-US" dirty="0"/>
              <a:t>How to manage TCP connection that uses several paths?</a:t>
            </a:r>
          </a:p>
          <a:p>
            <a:r>
              <a:rPr lang="en-US" dirty="0">
                <a:solidFill>
                  <a:schemeClr val="accent2"/>
                </a:solidFill>
              </a:rPr>
              <a:t>Data Plane</a:t>
            </a:r>
          </a:p>
          <a:p>
            <a:pPr lvl="1"/>
            <a:r>
              <a:rPr lang="en-US" dirty="0"/>
              <a:t>How to transport data?</a:t>
            </a:r>
          </a:p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How to perform congestion control over multiple paths?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0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Transfer Data?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34041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37232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5"/>
          <p:cNvGrpSpPr/>
          <p:nvPr/>
        </p:nvGrpSpPr>
        <p:grpSpPr>
          <a:xfrm>
            <a:off x="3411925" y="4076229"/>
            <a:ext cx="2439984" cy="440520"/>
            <a:chOff x="4024312" y="4024314"/>
            <a:chExt cx="2447922" cy="592137"/>
          </a:xfrm>
        </p:grpSpPr>
        <p:sp>
          <p:nvSpPr>
            <p:cNvPr id="10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AutoShape 17"/>
          <p:cNvSpPr>
            <a:spLocks/>
          </p:cNvSpPr>
          <p:nvPr/>
        </p:nvSpPr>
        <p:spPr bwMode="auto">
          <a:xfrm rot="10800000" flipH="1">
            <a:off x="1233858" y="3574541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8"/>
          <p:cNvSpPr>
            <a:spLocks/>
          </p:cNvSpPr>
          <p:nvPr/>
        </p:nvSpPr>
        <p:spPr bwMode="auto">
          <a:xfrm>
            <a:off x="1233858" y="3799199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19"/>
          <p:cNvSpPr>
            <a:spLocks/>
          </p:cNvSpPr>
          <p:nvPr/>
        </p:nvSpPr>
        <p:spPr bwMode="auto">
          <a:xfrm flipH="1">
            <a:off x="5843998" y="3799199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 rot="10800000">
            <a:off x="5858245" y="3574541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 rot="5400000">
            <a:off x="4406062" y="2475607"/>
            <a:ext cx="469138" cy="2428872"/>
            <a:chOff x="0" y="0"/>
            <a:chExt cx="368" cy="1538"/>
          </a:xfrm>
        </p:grpSpPr>
        <p:sp>
          <p:nvSpPr>
            <p:cNvPr id="18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1" name="Double flèche horizontale 17"/>
          <p:cNvSpPr/>
          <p:nvPr/>
        </p:nvSpPr>
        <p:spPr>
          <a:xfrm>
            <a:off x="1233858" y="3094498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ouble flèche horizontale 18"/>
          <p:cNvSpPr/>
          <p:nvPr/>
        </p:nvSpPr>
        <p:spPr>
          <a:xfrm>
            <a:off x="1289048" y="4488493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4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1"/>
            <p:cNvSpPr txBox="1"/>
            <p:nvPr/>
          </p:nvSpPr>
          <p:spPr>
            <a:xfrm>
              <a:off x="3481387" y="1560078"/>
              <a:ext cx="145755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6" name="Grouper 22"/>
          <p:cNvGrpSpPr/>
          <p:nvPr/>
        </p:nvGrpSpPr>
        <p:grpSpPr>
          <a:xfrm>
            <a:off x="1233857" y="4794445"/>
            <a:ext cx="6423397" cy="400110"/>
            <a:chOff x="1288503" y="5173454"/>
            <a:chExt cx="6423397" cy="400110"/>
          </a:xfrm>
        </p:grpSpPr>
        <p:cxnSp>
          <p:nvCxnSpPr>
            <p:cNvPr id="27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4"/>
            <p:cNvSpPr txBox="1"/>
            <p:nvPr/>
          </p:nvSpPr>
          <p:spPr>
            <a:xfrm>
              <a:off x="2619692" y="5173454"/>
              <a:ext cx="1469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=124,"b"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er 31"/>
          <p:cNvGrpSpPr/>
          <p:nvPr/>
        </p:nvGrpSpPr>
        <p:grpSpPr>
          <a:xfrm>
            <a:off x="1344240" y="2371248"/>
            <a:ext cx="6423397" cy="426186"/>
            <a:chOff x="1344240" y="1560078"/>
            <a:chExt cx="6423397" cy="426186"/>
          </a:xfrm>
        </p:grpSpPr>
        <p:cxnSp>
          <p:nvCxnSpPr>
            <p:cNvPr id="30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3"/>
            <p:cNvSpPr txBox="1"/>
            <p:nvPr/>
          </p:nvSpPr>
          <p:spPr>
            <a:xfrm>
              <a:off x="3481387" y="1560078"/>
              <a:ext cx="144314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=125,"c"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34"/>
          <p:cNvGrpSpPr/>
          <p:nvPr/>
        </p:nvGrpSpPr>
        <p:grpSpPr>
          <a:xfrm>
            <a:off x="1289048" y="5598651"/>
            <a:ext cx="6423397" cy="400110"/>
            <a:chOff x="1288503" y="5173454"/>
            <a:chExt cx="6423397" cy="400110"/>
          </a:xfrm>
        </p:grpSpPr>
        <p:cxnSp>
          <p:nvCxnSpPr>
            <p:cNvPr id="33" name="Connecteur droit avec flèche 35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6"/>
            <p:cNvSpPr txBox="1"/>
            <p:nvPr/>
          </p:nvSpPr>
          <p:spPr>
            <a:xfrm>
              <a:off x="2619692" y="5173454"/>
              <a:ext cx="1469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=126,"d"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5" name="Grouper 37"/>
          <p:cNvGrpSpPr/>
          <p:nvPr/>
        </p:nvGrpSpPr>
        <p:grpSpPr>
          <a:xfrm>
            <a:off x="1289050" y="2074652"/>
            <a:ext cx="6478588" cy="400110"/>
            <a:chOff x="1344240" y="2074652"/>
            <a:chExt cx="6423397" cy="660080"/>
          </a:xfrm>
        </p:grpSpPr>
        <p:cxnSp>
          <p:nvCxnSpPr>
            <p:cNvPr id="36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9"/>
            <p:cNvSpPr txBox="1"/>
            <p:nvPr/>
          </p:nvSpPr>
          <p:spPr>
            <a:xfrm>
              <a:off x="2167314" y="2074652"/>
              <a:ext cx="1041341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8" name="Grouper 42"/>
          <p:cNvGrpSpPr/>
          <p:nvPr/>
        </p:nvGrpSpPr>
        <p:grpSpPr>
          <a:xfrm>
            <a:off x="1233858" y="2784910"/>
            <a:ext cx="6478588" cy="400110"/>
            <a:chOff x="1233858" y="2784910"/>
            <a:chExt cx="6478588" cy="400110"/>
          </a:xfrm>
        </p:grpSpPr>
        <p:cxnSp>
          <p:nvCxnSpPr>
            <p:cNvPr id="39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41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=126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1" name="Grouper 43"/>
          <p:cNvGrpSpPr/>
          <p:nvPr/>
        </p:nvGrpSpPr>
        <p:grpSpPr>
          <a:xfrm>
            <a:off x="1151061" y="5152926"/>
            <a:ext cx="6478588" cy="400110"/>
            <a:chOff x="1233858" y="2784910"/>
            <a:chExt cx="6478588" cy="400110"/>
          </a:xfrm>
        </p:grpSpPr>
        <p:cxnSp>
          <p:nvCxnSpPr>
            <p:cNvPr id="42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5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8"/>
          <p:cNvGrpSpPr/>
          <p:nvPr/>
        </p:nvGrpSpPr>
        <p:grpSpPr>
          <a:xfrm>
            <a:off x="1199784" y="5951976"/>
            <a:ext cx="6478588" cy="400110"/>
            <a:chOff x="1254976" y="6429857"/>
            <a:chExt cx="6478588" cy="400110"/>
          </a:xfrm>
        </p:grpSpPr>
        <p:cxnSp>
          <p:nvCxnSpPr>
            <p:cNvPr id="45" name="Connecteur droit avec flèche 46"/>
            <p:cNvCxnSpPr/>
            <p:nvPr/>
          </p:nvCxnSpPr>
          <p:spPr>
            <a:xfrm flipH="1">
              <a:off x="1254976" y="6476642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7"/>
            <p:cNvSpPr txBox="1"/>
            <p:nvPr/>
          </p:nvSpPr>
          <p:spPr>
            <a:xfrm>
              <a:off x="1827091" y="6429857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7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340412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372324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5"/>
          <p:cNvGrpSpPr/>
          <p:nvPr/>
        </p:nvGrpSpPr>
        <p:grpSpPr>
          <a:xfrm>
            <a:off x="3411925" y="4076229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233858" y="3574541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233858" y="3799199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843998" y="3799199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858245" y="3574541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406062" y="2475607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17"/>
          <p:cNvSpPr/>
          <p:nvPr/>
        </p:nvSpPr>
        <p:spPr>
          <a:xfrm>
            <a:off x="1233858" y="3094498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18"/>
          <p:cNvSpPr/>
          <p:nvPr/>
        </p:nvSpPr>
        <p:spPr>
          <a:xfrm>
            <a:off x="1289048" y="4488493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23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1"/>
            <p:cNvSpPr txBox="1"/>
            <p:nvPr/>
          </p:nvSpPr>
          <p:spPr>
            <a:xfrm>
              <a:off x="3481387" y="1560078"/>
              <a:ext cx="145755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2"/>
          <p:cNvGrpSpPr/>
          <p:nvPr/>
        </p:nvGrpSpPr>
        <p:grpSpPr>
          <a:xfrm>
            <a:off x="1233857" y="4794445"/>
            <a:ext cx="6423397" cy="400110"/>
            <a:chOff x="1288503" y="5173454"/>
            <a:chExt cx="6423397" cy="400110"/>
          </a:xfrm>
        </p:grpSpPr>
        <p:cxnSp>
          <p:nvCxnSpPr>
            <p:cNvPr id="26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4"/>
            <p:cNvSpPr txBox="1"/>
            <p:nvPr/>
          </p:nvSpPr>
          <p:spPr>
            <a:xfrm>
              <a:off x="2619692" y="5173454"/>
              <a:ext cx="1469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=124,"b"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31"/>
          <p:cNvGrpSpPr/>
          <p:nvPr/>
        </p:nvGrpSpPr>
        <p:grpSpPr>
          <a:xfrm>
            <a:off x="1344240" y="2371248"/>
            <a:ext cx="6423397" cy="426186"/>
            <a:chOff x="1344240" y="1560078"/>
            <a:chExt cx="6423397" cy="426186"/>
          </a:xfrm>
        </p:grpSpPr>
        <p:cxnSp>
          <p:nvCxnSpPr>
            <p:cNvPr id="29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33"/>
            <p:cNvSpPr txBox="1"/>
            <p:nvPr/>
          </p:nvSpPr>
          <p:spPr>
            <a:xfrm>
              <a:off x="3481387" y="1560078"/>
              <a:ext cx="144314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seq</a:t>
              </a:r>
              <a:r>
                <a:rPr lang="fr-FR" sz="2000" dirty="0"/>
                <a:t>=125,"c"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1" name="Grouper 37"/>
          <p:cNvGrpSpPr/>
          <p:nvPr/>
        </p:nvGrpSpPr>
        <p:grpSpPr>
          <a:xfrm>
            <a:off x="1289050" y="2074652"/>
            <a:ext cx="6478588" cy="400110"/>
            <a:chOff x="1344240" y="2074652"/>
            <a:chExt cx="6423397" cy="660080"/>
          </a:xfrm>
        </p:grpSpPr>
        <p:cxnSp>
          <p:nvCxnSpPr>
            <p:cNvPr id="32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9"/>
            <p:cNvSpPr txBox="1"/>
            <p:nvPr/>
          </p:nvSpPr>
          <p:spPr>
            <a:xfrm>
              <a:off x="2167314" y="2074652"/>
              <a:ext cx="1041341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4" name="Grouper 42"/>
          <p:cNvGrpSpPr/>
          <p:nvPr/>
        </p:nvGrpSpPr>
        <p:grpSpPr>
          <a:xfrm>
            <a:off x="1233858" y="2784910"/>
            <a:ext cx="6478588" cy="400110"/>
            <a:chOff x="1233858" y="2784910"/>
            <a:chExt cx="6478588" cy="400110"/>
          </a:xfrm>
        </p:grpSpPr>
        <p:cxnSp>
          <p:nvCxnSpPr>
            <p:cNvPr id="35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41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=126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er 43"/>
          <p:cNvGrpSpPr/>
          <p:nvPr/>
        </p:nvGrpSpPr>
        <p:grpSpPr>
          <a:xfrm>
            <a:off x="1151061" y="5152926"/>
            <a:ext cx="6478588" cy="400110"/>
            <a:chOff x="1233858" y="2784910"/>
            <a:chExt cx="6478588" cy="400110"/>
          </a:xfrm>
        </p:grpSpPr>
        <p:cxnSp>
          <p:nvCxnSpPr>
            <p:cNvPr id="38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45"/>
            <p:cNvSpPr txBox="1"/>
            <p:nvPr/>
          </p:nvSpPr>
          <p:spPr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ack</a:t>
              </a:r>
              <a:r>
                <a:rPr lang="fr-FR" sz="2000" dirty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40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709980" y="3557812"/>
            <a:ext cx="1770939" cy="973948"/>
          </a:xfrm>
          <a:prstGeom prst="rect">
            <a:avLst/>
          </a:prstGeom>
        </p:spPr>
      </p:pic>
      <p:grpSp>
        <p:nvGrpSpPr>
          <p:cNvPr id="41" name="Grouper 27"/>
          <p:cNvGrpSpPr/>
          <p:nvPr/>
        </p:nvGrpSpPr>
        <p:grpSpPr>
          <a:xfrm>
            <a:off x="4827816" y="2956819"/>
            <a:ext cx="4316184" cy="967793"/>
            <a:chOff x="3413745" y="6622504"/>
            <a:chExt cx="4316184" cy="967793"/>
          </a:xfrm>
          <a:solidFill>
            <a:srgbClr val="FFFFFF"/>
          </a:solidFill>
        </p:grpSpPr>
        <p:sp>
          <p:nvSpPr>
            <p:cNvPr id="42" name="Bulle ronde 25"/>
            <p:cNvSpPr/>
            <p:nvPr/>
          </p:nvSpPr>
          <p:spPr>
            <a:xfrm>
              <a:off x="3413745" y="6622504"/>
              <a:ext cx="4316184" cy="967793"/>
            </a:xfrm>
            <a:prstGeom prst="wedgeEllipseCallout">
              <a:avLst>
                <a:gd name="adj1" fmla="val -49344"/>
                <a:gd name="adj2" fmla="val -6467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26"/>
            <p:cNvSpPr txBox="1"/>
            <p:nvPr/>
          </p:nvSpPr>
          <p:spPr>
            <a:xfrm>
              <a:off x="3870273" y="6797993"/>
              <a:ext cx="340245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Gap in </a:t>
              </a:r>
              <a:r>
                <a:rPr lang="fr-FR" dirty="0" err="1"/>
                <a:t>sequence</a:t>
              </a:r>
              <a:r>
                <a:rPr lang="fr-FR" dirty="0"/>
                <a:t> </a:t>
              </a:r>
              <a:r>
                <a:rPr lang="fr-FR" dirty="0" err="1"/>
                <a:t>numbering</a:t>
              </a:r>
              <a:r>
                <a:rPr lang="fr-FR" dirty="0"/>
                <a:t> </a:t>
              </a:r>
              <a:r>
                <a:rPr lang="fr-FR" dirty="0" err="1"/>
                <a:t>space</a:t>
              </a:r>
              <a:endParaRPr lang="fr-FR" dirty="0"/>
            </a:p>
            <a:p>
              <a:r>
                <a:rPr lang="fr-FR" dirty="0" err="1"/>
                <a:t>Some</a:t>
              </a:r>
              <a:r>
                <a:rPr lang="fr-FR" dirty="0"/>
                <a:t> DPI </a:t>
              </a:r>
              <a:r>
                <a:rPr lang="fr-FR" dirty="0" err="1"/>
                <a:t>will</a:t>
              </a:r>
              <a:r>
                <a:rPr lang="fr-FR" dirty="0"/>
                <a:t> not </a:t>
              </a:r>
              <a:r>
                <a:rPr lang="fr-FR" dirty="0" err="1"/>
                <a:t>allow</a:t>
              </a:r>
              <a:r>
                <a:rPr lang="fr-FR" dirty="0"/>
                <a:t> </a:t>
              </a:r>
              <a:r>
                <a:rPr lang="fr-FR" dirty="0" err="1"/>
                <a:t>this</a:t>
              </a:r>
              <a:r>
                <a:rPr lang="fr-FR" dirty="0"/>
                <a:t>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Wireless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483520" y="1849154"/>
            <a:ext cx="0" cy="29955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2531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835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333760" y="2839978"/>
            <a:ext cx="29952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414400" y="2536107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41440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33376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33376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525312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14400" y="2307122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580480" y="2435296"/>
            <a:ext cx="2524320" cy="524215"/>
            <a:chOff x="0" y="0"/>
            <a:chExt cx="1752" cy="364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762" y="0"/>
              <a:ext cx="990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762" y="173"/>
              <a:ext cx="152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0" y="190"/>
              <a:ext cx="914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Oval 21"/>
          <p:cNvSpPr>
            <a:spLocks/>
          </p:cNvSpPr>
          <p:nvPr/>
        </p:nvSpPr>
        <p:spPr bwMode="auto">
          <a:xfrm>
            <a:off x="5944320" y="4059787"/>
            <a:ext cx="460800" cy="460848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405120" y="4288770"/>
            <a:ext cx="8409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713920" y="3083364"/>
            <a:ext cx="456480" cy="97642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4122720" y="4553759"/>
            <a:ext cx="1768320" cy="15265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5559840" y="2619635"/>
            <a:ext cx="1607040" cy="2458338"/>
            <a:chOff x="0" y="0"/>
            <a:chExt cx="1115" cy="1707"/>
          </a:xfrm>
        </p:grpSpPr>
        <p:sp>
          <p:nvSpPr>
            <p:cNvPr id="25" name="AutoShape 26"/>
            <p:cNvSpPr>
              <a:spLocks/>
            </p:cNvSpPr>
            <p:nvPr/>
          </p:nvSpPr>
          <p:spPr bwMode="auto">
            <a:xfrm>
              <a:off x="0" y="0"/>
              <a:ext cx="1115" cy="1707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6" name="AutoShape 27"/>
            <p:cNvSpPr>
              <a:spLocks/>
            </p:cNvSpPr>
            <p:nvPr/>
          </p:nvSpPr>
          <p:spPr bwMode="auto">
            <a:xfrm>
              <a:off x="891" y="323"/>
              <a:ext cx="185" cy="1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7" name="AutoShape 28"/>
            <p:cNvSpPr>
              <a:spLocks/>
            </p:cNvSpPr>
            <p:nvPr/>
          </p:nvSpPr>
          <p:spPr bwMode="auto">
            <a:xfrm>
              <a:off x="839" y="437"/>
              <a:ext cx="124" cy="1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8" name="AutoShape 29"/>
            <p:cNvSpPr>
              <a:spLocks/>
            </p:cNvSpPr>
            <p:nvPr/>
          </p:nvSpPr>
          <p:spPr bwMode="auto">
            <a:xfrm>
              <a:off x="831" y="508"/>
              <a:ext cx="62" cy="6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9" name="AutoShape 30"/>
            <p:cNvSpPr>
              <a:spLocks/>
            </p:cNvSpPr>
            <p:nvPr/>
          </p:nvSpPr>
          <p:spPr bwMode="auto">
            <a:xfrm>
              <a:off x="56" y="86"/>
              <a:ext cx="1023" cy="14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0" name="Rectangle 31"/>
          <p:cNvSpPr>
            <a:spLocks/>
          </p:cNvSpPr>
          <p:nvPr/>
        </p:nvSpPr>
        <p:spPr bwMode="auto">
          <a:xfrm>
            <a:off x="5621760" y="1745463"/>
            <a:ext cx="175230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4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3G </a:t>
            </a:r>
            <a:r>
              <a:rPr lang="en-US" sz="2400" dirty="0" err="1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celltower</a:t>
            </a:r>
            <a:endParaRPr lang="en-US" sz="24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1" name="AutoShape 32"/>
          <p:cNvSpPr>
            <a:spLocks/>
          </p:cNvSpPr>
          <p:nvPr/>
        </p:nvSpPr>
        <p:spPr bwMode="auto">
          <a:xfrm rot="5400000" flipH="1">
            <a:off x="5546071" y="2369865"/>
            <a:ext cx="1692178" cy="18201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2580480" y="2435296"/>
            <a:ext cx="2905920" cy="633667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33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40" y="2536107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0" y="3958976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4386701"/>
            <a:ext cx="70704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1"/>
          <p:cNvSpPr>
            <a:spLocks/>
          </p:cNvSpPr>
          <p:nvPr/>
        </p:nvSpPr>
        <p:spPr bwMode="auto">
          <a:xfrm>
            <a:off x="1608560" y="3682213"/>
            <a:ext cx="1059808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1.2.3.4</a:t>
            </a:r>
          </a:p>
        </p:txBody>
      </p:sp>
    </p:spTree>
    <p:extLst>
      <p:ext uri="{BB962C8B-B14F-4D97-AF65-F5344CB8AC3E}">
        <p14:creationId xmlns:p14="http://schemas.microsoft.com/office/powerpoint/2010/main" val="385892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 Data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/>
              <a:t>Two levels of sequence numbers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812725" y="3505900"/>
            <a:ext cx="2185629" cy="2122789"/>
            <a:chOff x="0" y="0"/>
            <a:chExt cx="891" cy="273"/>
          </a:xfrm>
        </p:grpSpPr>
        <p:sp>
          <p:nvSpPr>
            <p:cNvPr id="7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3435" y="4015923"/>
            <a:ext cx="2003266" cy="406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Multipath</a:t>
            </a:r>
            <a:r>
              <a:rPr lang="fr-FR" dirty="0"/>
              <a:t> TCP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6528" y="4548008"/>
            <a:ext cx="790314" cy="3982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TCP1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376" y="3576982"/>
            <a:ext cx="1976139" cy="31528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201" y="5064090"/>
            <a:ext cx="790314" cy="4623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TCP2</a:t>
            </a:r>
          </a:p>
        </p:txBody>
      </p:sp>
      <p:sp>
        <p:nvSpPr>
          <p:cNvPr id="13" name="Ellipse 12"/>
          <p:cNvSpPr/>
          <p:nvPr/>
        </p:nvSpPr>
        <p:spPr>
          <a:xfrm>
            <a:off x="1754497" y="3416897"/>
            <a:ext cx="376050" cy="18066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6224019" y="3521235"/>
            <a:ext cx="2185629" cy="2122789"/>
            <a:chOff x="0" y="0"/>
            <a:chExt cx="891" cy="273"/>
          </a:xfrm>
        </p:grpSpPr>
        <p:sp>
          <p:nvSpPr>
            <p:cNvPr id="15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4729" y="4031258"/>
            <a:ext cx="2003266" cy="406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Multipath</a:t>
            </a:r>
            <a:r>
              <a:rPr lang="fr-FR" dirty="0"/>
              <a:t> TCP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01495" y="4548008"/>
            <a:ext cx="790314" cy="3982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TCP1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5670" y="3592317"/>
            <a:ext cx="1976139" cy="31528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socket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7822" y="5064090"/>
            <a:ext cx="790314" cy="4623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TCP2</a:t>
            </a:r>
          </a:p>
        </p:txBody>
      </p:sp>
      <p:sp>
        <p:nvSpPr>
          <p:cNvPr id="21" name="Ellipse 20"/>
          <p:cNvSpPr/>
          <p:nvPr/>
        </p:nvSpPr>
        <p:spPr>
          <a:xfrm>
            <a:off x="7165791" y="3432232"/>
            <a:ext cx="376050" cy="18066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19"/>
          <p:cNvSpPr>
            <a:spLocks/>
          </p:cNvSpPr>
          <p:nvPr/>
        </p:nvSpPr>
        <p:spPr bwMode="auto">
          <a:xfrm>
            <a:off x="3432960" y="2776611"/>
            <a:ext cx="8852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40321"/>
            <a:r>
              <a: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ABCDEF</a:t>
            </a:r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0800000" flipH="1">
            <a:off x="2959073" y="2753123"/>
            <a:ext cx="2959076" cy="483891"/>
          </a:xfrm>
          <a:custGeom>
            <a:avLst/>
            <a:gdLst/>
            <a:ahLst/>
            <a:cxnLst/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4" name="Oval 11"/>
          <p:cNvSpPr>
            <a:spLocks/>
          </p:cNvSpPr>
          <p:nvPr/>
        </p:nvSpPr>
        <p:spPr bwMode="auto">
          <a:xfrm rot="5400000" flipH="1">
            <a:off x="2733095" y="2868794"/>
            <a:ext cx="483891" cy="24192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cxnSp>
        <p:nvCxnSpPr>
          <p:cNvPr id="25" name="Connecteur droit avec flèche 25"/>
          <p:cNvCxnSpPr/>
          <p:nvPr/>
        </p:nvCxnSpPr>
        <p:spPr>
          <a:xfrm>
            <a:off x="3096001" y="4203185"/>
            <a:ext cx="303164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6"/>
          <p:cNvSpPr txBox="1"/>
          <p:nvPr/>
        </p:nvSpPr>
        <p:spPr>
          <a:xfrm>
            <a:off x="3626831" y="4203185"/>
            <a:ext cx="174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Data </a:t>
            </a:r>
            <a:r>
              <a:rPr lang="fr-FR" dirty="0" err="1"/>
              <a:t>sequence</a:t>
            </a:r>
            <a:r>
              <a:rPr lang="fr-FR" dirty="0"/>
              <a:t> #</a:t>
            </a:r>
          </a:p>
        </p:txBody>
      </p:sp>
      <p:cxnSp>
        <p:nvCxnSpPr>
          <p:cNvPr id="27" name="Connecteur droit avec flèche 27"/>
          <p:cNvCxnSpPr/>
          <p:nvPr/>
        </p:nvCxnSpPr>
        <p:spPr>
          <a:xfrm>
            <a:off x="1754497" y="4800782"/>
            <a:ext cx="5617004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30"/>
          <p:cNvCxnSpPr/>
          <p:nvPr/>
        </p:nvCxnSpPr>
        <p:spPr>
          <a:xfrm>
            <a:off x="2906701" y="5341948"/>
            <a:ext cx="3317318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32"/>
          <p:cNvSpPr txBox="1"/>
          <p:nvPr/>
        </p:nvSpPr>
        <p:spPr>
          <a:xfrm>
            <a:off x="3626831" y="4649052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TCP1 </a:t>
            </a:r>
            <a:r>
              <a:rPr lang="fr-FR" dirty="0" err="1"/>
              <a:t>sequence</a:t>
            </a:r>
            <a:r>
              <a:rPr lang="fr-FR" dirty="0"/>
              <a:t> #</a:t>
            </a:r>
          </a:p>
        </p:txBody>
      </p:sp>
      <p:sp>
        <p:nvSpPr>
          <p:cNvPr id="30" name="ZoneTexte 33"/>
          <p:cNvSpPr txBox="1"/>
          <p:nvPr/>
        </p:nvSpPr>
        <p:spPr>
          <a:xfrm>
            <a:off x="3668727" y="5102013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TCP2 </a:t>
            </a:r>
            <a:r>
              <a:rPr lang="fr-FR" dirty="0" err="1"/>
              <a:t>sequence</a:t>
            </a:r>
            <a:r>
              <a:rPr lang="fr-FR" dirty="0"/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359937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 Data 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" y="3699179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5" y="3731091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er 5"/>
          <p:cNvGrpSpPr/>
          <p:nvPr/>
        </p:nvGrpSpPr>
        <p:grpSpPr>
          <a:xfrm>
            <a:off x="3411925" y="4434996"/>
            <a:ext cx="2439984" cy="440520"/>
            <a:chOff x="4024312" y="4024314"/>
            <a:chExt cx="2447922" cy="592137"/>
          </a:xfrm>
        </p:grpSpPr>
        <p:sp>
          <p:nvSpPr>
            <p:cNvPr id="35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36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37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38" name="AutoShape 17"/>
          <p:cNvSpPr>
            <a:spLocks/>
          </p:cNvSpPr>
          <p:nvPr/>
        </p:nvSpPr>
        <p:spPr bwMode="auto">
          <a:xfrm rot="10800000" flipH="1">
            <a:off x="1233858" y="3933308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9" name="AutoShape 18"/>
          <p:cNvSpPr>
            <a:spLocks/>
          </p:cNvSpPr>
          <p:nvPr/>
        </p:nvSpPr>
        <p:spPr bwMode="auto">
          <a:xfrm>
            <a:off x="1233858" y="4157966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" name="AutoShape 19"/>
          <p:cNvSpPr>
            <a:spLocks/>
          </p:cNvSpPr>
          <p:nvPr/>
        </p:nvSpPr>
        <p:spPr bwMode="auto">
          <a:xfrm flipH="1">
            <a:off x="5843998" y="4157966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1" name="AutoShape 20"/>
          <p:cNvSpPr>
            <a:spLocks/>
          </p:cNvSpPr>
          <p:nvPr/>
        </p:nvSpPr>
        <p:spPr bwMode="auto">
          <a:xfrm rot="10800000">
            <a:off x="5858245" y="3933308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42" name="Group 12"/>
          <p:cNvGrpSpPr>
            <a:grpSpLocks/>
          </p:cNvGrpSpPr>
          <p:nvPr/>
        </p:nvGrpSpPr>
        <p:grpSpPr bwMode="auto">
          <a:xfrm rot="5400000">
            <a:off x="4406062" y="2834374"/>
            <a:ext cx="469138" cy="2428872"/>
            <a:chOff x="0" y="0"/>
            <a:chExt cx="368" cy="1538"/>
          </a:xfrm>
        </p:grpSpPr>
        <p:sp>
          <p:nvSpPr>
            <p:cNvPr id="43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4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5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46" name="Double flèche horizontale 17"/>
          <p:cNvSpPr/>
          <p:nvPr/>
        </p:nvSpPr>
        <p:spPr>
          <a:xfrm>
            <a:off x="1233858" y="3453265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horizontale 18"/>
          <p:cNvSpPr/>
          <p:nvPr/>
        </p:nvSpPr>
        <p:spPr>
          <a:xfrm>
            <a:off x="1289048" y="4847260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Grouper 19"/>
          <p:cNvGrpSpPr/>
          <p:nvPr/>
        </p:nvGrpSpPr>
        <p:grpSpPr>
          <a:xfrm>
            <a:off x="1289050" y="1549458"/>
            <a:ext cx="6423397" cy="426186"/>
            <a:chOff x="1344240" y="1560078"/>
            <a:chExt cx="6423397" cy="426186"/>
          </a:xfrm>
        </p:grpSpPr>
        <p:cxnSp>
          <p:nvCxnSpPr>
            <p:cNvPr id="49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21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1" name="Grouper 22"/>
          <p:cNvGrpSpPr/>
          <p:nvPr/>
        </p:nvGrpSpPr>
        <p:grpSpPr>
          <a:xfrm>
            <a:off x="1233857" y="5153212"/>
            <a:ext cx="6423397" cy="400110"/>
            <a:chOff x="1288503" y="5173454"/>
            <a:chExt cx="6423397" cy="400110"/>
          </a:xfrm>
        </p:grpSpPr>
        <p:cxnSp>
          <p:nvCxnSpPr>
            <p:cNvPr id="52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4" name="Grouper 31"/>
          <p:cNvGrpSpPr/>
          <p:nvPr/>
        </p:nvGrpSpPr>
        <p:grpSpPr>
          <a:xfrm>
            <a:off x="1344240" y="2730015"/>
            <a:ext cx="6423397" cy="426186"/>
            <a:chOff x="1344240" y="1560078"/>
            <a:chExt cx="6423397" cy="426186"/>
          </a:xfrm>
        </p:grpSpPr>
        <p:cxnSp>
          <p:nvCxnSpPr>
            <p:cNvPr id="55" name="Connecteur droit avec flèche 32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33"/>
            <p:cNvSpPr txBox="1"/>
            <p:nvPr/>
          </p:nvSpPr>
          <p:spPr>
            <a:xfrm>
              <a:off x="3481387" y="1560078"/>
              <a:ext cx="236086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=2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=124,"c"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ouper 37"/>
          <p:cNvGrpSpPr/>
          <p:nvPr/>
        </p:nvGrpSpPr>
        <p:grpSpPr>
          <a:xfrm>
            <a:off x="1289050" y="2433419"/>
            <a:ext cx="6478588" cy="400110"/>
            <a:chOff x="1344240" y="2074652"/>
            <a:chExt cx="6423397" cy="660080"/>
          </a:xfrm>
        </p:grpSpPr>
        <p:cxnSp>
          <p:nvCxnSpPr>
            <p:cNvPr id="58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39"/>
            <p:cNvSpPr txBox="1"/>
            <p:nvPr/>
          </p:nvSpPr>
          <p:spPr>
            <a:xfrm>
              <a:off x="2167314" y="2074652"/>
              <a:ext cx="1887046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0" name="Grouper 42"/>
          <p:cNvGrpSpPr/>
          <p:nvPr/>
        </p:nvGrpSpPr>
        <p:grpSpPr>
          <a:xfrm>
            <a:off x="1233858" y="3143677"/>
            <a:ext cx="6478588" cy="400110"/>
            <a:chOff x="1233858" y="2784910"/>
            <a:chExt cx="6478588" cy="400110"/>
          </a:xfrm>
        </p:grpSpPr>
        <p:cxnSp>
          <p:nvCxnSpPr>
            <p:cNvPr id="61" name="Connecteur droit avec flèche 40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41"/>
            <p:cNvSpPr txBox="1"/>
            <p:nvPr/>
          </p:nvSpPr>
          <p:spPr>
            <a:xfrm>
              <a:off x="2095094" y="2784910"/>
              <a:ext cx="196124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=3</a:t>
              </a:r>
              <a:r>
                <a:rPr lang="fr-FR" sz="2000" dirty="0"/>
                <a:t>, </a:t>
              </a:r>
              <a:r>
                <a:rPr lang="fr-FR" sz="2000" dirty="0" err="1"/>
                <a:t>ack</a:t>
              </a:r>
              <a:r>
                <a:rPr lang="fr-FR" sz="2000" dirty="0"/>
                <a:t>=125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3" name="Grouper 43"/>
          <p:cNvGrpSpPr/>
          <p:nvPr/>
        </p:nvGrpSpPr>
        <p:grpSpPr>
          <a:xfrm>
            <a:off x="1151061" y="5511693"/>
            <a:ext cx="6478588" cy="400110"/>
            <a:chOff x="1233858" y="2784910"/>
            <a:chExt cx="6478588" cy="400110"/>
          </a:xfrm>
        </p:grpSpPr>
        <p:cxnSp>
          <p:nvCxnSpPr>
            <p:cNvPr id="64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45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=2</a:t>
              </a:r>
              <a:r>
                <a:rPr lang="fr-FR" sz="2000" dirty="0"/>
                <a:t>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66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709980" y="3916579"/>
            <a:ext cx="1770939" cy="9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losses?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losses</a:t>
            </a:r>
            <a:r>
              <a:rPr lang="fr-FR" dirty="0"/>
              <a:t> over one TCP </a:t>
            </a:r>
            <a:r>
              <a:rPr lang="fr-FR" dirty="0" err="1"/>
              <a:t>subflow</a:t>
            </a:r>
            <a:endParaRPr lang="fr-FR" dirty="0"/>
          </a:p>
          <a:p>
            <a:pPr lvl="1"/>
            <a:r>
              <a:rPr lang="fr-FR" dirty="0" err="1"/>
              <a:t>Fast</a:t>
            </a:r>
            <a:r>
              <a:rPr lang="fr-FR" dirty="0"/>
              <a:t> retransmit and timeout as in </a:t>
            </a:r>
            <a:r>
              <a:rPr lang="fr-FR" dirty="0" err="1"/>
              <a:t>regular</a:t>
            </a:r>
            <a:r>
              <a:rPr lang="fr-FR" dirty="0"/>
              <a:t> TCP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4461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5056373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5"/>
          <p:cNvGrpSpPr/>
          <p:nvPr/>
        </p:nvGrpSpPr>
        <p:grpSpPr>
          <a:xfrm>
            <a:off x="3467117" y="5760278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289050" y="5258590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289050" y="5483248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899190" y="5483248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913437" y="5258590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461254" y="4159656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17"/>
          <p:cNvSpPr/>
          <p:nvPr/>
        </p:nvSpPr>
        <p:spPr>
          <a:xfrm>
            <a:off x="1289050" y="4778547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18"/>
          <p:cNvSpPr/>
          <p:nvPr/>
        </p:nvSpPr>
        <p:spPr>
          <a:xfrm>
            <a:off x="1344240" y="6172542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19"/>
          <p:cNvGrpSpPr/>
          <p:nvPr/>
        </p:nvGrpSpPr>
        <p:grpSpPr>
          <a:xfrm>
            <a:off x="1344242" y="2828965"/>
            <a:ext cx="6423397" cy="426186"/>
            <a:chOff x="1344240" y="1560078"/>
            <a:chExt cx="6423397" cy="426186"/>
          </a:xfrm>
        </p:grpSpPr>
        <p:cxnSp>
          <p:nvCxnSpPr>
            <p:cNvPr id="23" name="Connecteur droit avec flèche 20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1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37"/>
          <p:cNvGrpSpPr/>
          <p:nvPr/>
        </p:nvGrpSpPr>
        <p:grpSpPr>
          <a:xfrm>
            <a:off x="2648800" y="3328356"/>
            <a:ext cx="5118839" cy="400110"/>
            <a:chOff x="1344240" y="2074652"/>
            <a:chExt cx="6423397" cy="660080"/>
          </a:xfrm>
        </p:grpSpPr>
        <p:cxnSp>
          <p:nvCxnSpPr>
            <p:cNvPr id="26" name="Connecteur droit avec flèche 38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39"/>
            <p:cNvSpPr txBox="1"/>
            <p:nvPr/>
          </p:nvSpPr>
          <p:spPr>
            <a:xfrm>
              <a:off x="2167314" y="2074652"/>
              <a:ext cx="2450841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Interdiction 25"/>
          <p:cNvSpPr/>
          <p:nvPr/>
        </p:nvSpPr>
        <p:spPr>
          <a:xfrm>
            <a:off x="2519848" y="3461276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9" name="Grouper 46"/>
          <p:cNvGrpSpPr/>
          <p:nvPr/>
        </p:nvGrpSpPr>
        <p:grpSpPr>
          <a:xfrm>
            <a:off x="1322853" y="3636942"/>
            <a:ext cx="6423397" cy="426186"/>
            <a:chOff x="1344240" y="1560078"/>
            <a:chExt cx="6423397" cy="426186"/>
          </a:xfrm>
        </p:grpSpPr>
        <p:cxnSp>
          <p:nvCxnSpPr>
            <p:cNvPr id="30" name="Connecteur droit avec flèche 47"/>
            <p:cNvCxnSpPr/>
            <p:nvPr/>
          </p:nvCxnSpPr>
          <p:spPr>
            <a:xfrm>
              <a:off x="1344240" y="1768925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48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2" name="Grouper 50"/>
          <p:cNvGrpSpPr/>
          <p:nvPr/>
        </p:nvGrpSpPr>
        <p:grpSpPr>
          <a:xfrm>
            <a:off x="1435893" y="4141692"/>
            <a:ext cx="6294445" cy="400110"/>
            <a:chOff x="1344240" y="2074652"/>
            <a:chExt cx="6423397" cy="660080"/>
          </a:xfrm>
        </p:grpSpPr>
        <p:cxnSp>
          <p:nvCxnSpPr>
            <p:cNvPr id="33" name="Connecteur droit avec flèche 51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52"/>
            <p:cNvSpPr txBox="1"/>
            <p:nvPr/>
          </p:nvSpPr>
          <p:spPr>
            <a:xfrm>
              <a:off x="2167314" y="2074652"/>
              <a:ext cx="2359397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,ack=124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6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Subflow</a:t>
            </a:r>
            <a:r>
              <a:rPr lang="en-US" dirty="0"/>
              <a:t>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11389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14580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5"/>
          <p:cNvGrpSpPr/>
          <p:nvPr/>
        </p:nvGrpSpPr>
        <p:grpSpPr>
          <a:xfrm>
            <a:off x="3394597" y="3849712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216530" y="3348024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216530" y="3572682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826670" y="3572682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840917" y="3348024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388734" y="2249090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17"/>
          <p:cNvSpPr/>
          <p:nvPr/>
        </p:nvSpPr>
        <p:spPr>
          <a:xfrm>
            <a:off x="1216530" y="286798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18"/>
          <p:cNvSpPr/>
          <p:nvPr/>
        </p:nvSpPr>
        <p:spPr>
          <a:xfrm>
            <a:off x="1271720" y="4261976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19"/>
          <p:cNvGrpSpPr/>
          <p:nvPr/>
        </p:nvGrpSpPr>
        <p:grpSpPr>
          <a:xfrm>
            <a:off x="1271720" y="1828800"/>
            <a:ext cx="5536771" cy="546399"/>
            <a:chOff x="1344240" y="1560078"/>
            <a:chExt cx="6423397" cy="546399"/>
          </a:xfrm>
        </p:grpSpPr>
        <p:cxnSp>
          <p:nvCxnSpPr>
            <p:cNvPr id="23" name="Connecteur droit avec flèche 20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1"/>
            <p:cNvSpPr txBox="1"/>
            <p:nvPr/>
          </p:nvSpPr>
          <p:spPr>
            <a:xfrm>
              <a:off x="3481387" y="1560078"/>
              <a:ext cx="266802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22"/>
          <p:cNvGrpSpPr/>
          <p:nvPr/>
        </p:nvGrpSpPr>
        <p:grpSpPr>
          <a:xfrm>
            <a:off x="1216529" y="4567928"/>
            <a:ext cx="6423397" cy="400110"/>
            <a:chOff x="1288503" y="5173454"/>
            <a:chExt cx="6423397" cy="400110"/>
          </a:xfrm>
        </p:grpSpPr>
        <p:cxnSp>
          <p:nvCxnSpPr>
            <p:cNvPr id="26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43"/>
          <p:cNvGrpSpPr/>
          <p:nvPr/>
        </p:nvGrpSpPr>
        <p:grpSpPr>
          <a:xfrm>
            <a:off x="1133733" y="4926409"/>
            <a:ext cx="6478588" cy="400110"/>
            <a:chOff x="1233858" y="2784910"/>
            <a:chExt cx="6478588" cy="400110"/>
          </a:xfrm>
        </p:grpSpPr>
        <p:cxnSp>
          <p:nvCxnSpPr>
            <p:cNvPr id="29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45"/>
            <p:cNvSpPr txBox="1"/>
            <p:nvPr/>
          </p:nvSpPr>
          <p:spPr>
            <a:xfrm>
              <a:off x="2095094" y="2784910"/>
              <a:ext cx="191002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0</a:t>
              </a:r>
              <a:r>
                <a:rPr lang="fr-FR" sz="2000" dirty="0"/>
                <a:t>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1" name="Interdiction 46"/>
          <p:cNvSpPr/>
          <p:nvPr/>
        </p:nvSpPr>
        <p:spPr>
          <a:xfrm>
            <a:off x="6498216" y="2211523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Interdiction 47"/>
          <p:cNvSpPr/>
          <p:nvPr/>
        </p:nvSpPr>
        <p:spPr>
          <a:xfrm>
            <a:off x="4280737" y="2847304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3" name="Grouper 48"/>
          <p:cNvGrpSpPr/>
          <p:nvPr/>
        </p:nvGrpSpPr>
        <p:grpSpPr>
          <a:xfrm>
            <a:off x="1109001" y="5326519"/>
            <a:ext cx="6503320" cy="400110"/>
            <a:chOff x="1316974" y="1662702"/>
            <a:chExt cx="6423397" cy="400110"/>
          </a:xfrm>
        </p:grpSpPr>
        <p:cxnSp>
          <p:nvCxnSpPr>
            <p:cNvPr id="34" name="Connecteur droit avec flèche 50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51"/>
            <p:cNvSpPr txBox="1"/>
            <p:nvPr/>
          </p:nvSpPr>
          <p:spPr>
            <a:xfrm>
              <a:off x="3588576" y="1662702"/>
              <a:ext cx="227779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</a:t>
              </a:r>
              <a:r>
                <a:rPr lang="fr-FR" sz="2000" b="1" dirty="0"/>
                <a:t>seq=457</a:t>
              </a:r>
              <a:r>
                <a:rPr lang="fr-FR" sz="2000" dirty="0"/>
                <a:t>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er 52"/>
          <p:cNvGrpSpPr/>
          <p:nvPr/>
        </p:nvGrpSpPr>
        <p:grpSpPr>
          <a:xfrm>
            <a:off x="1133733" y="5791277"/>
            <a:ext cx="6478588" cy="400110"/>
            <a:chOff x="1233858" y="2784910"/>
            <a:chExt cx="6478588" cy="400110"/>
          </a:xfrm>
        </p:grpSpPr>
        <p:cxnSp>
          <p:nvCxnSpPr>
            <p:cNvPr id="37" name="Connecteur droit avec flèche 53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54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2</a:t>
              </a:r>
              <a:r>
                <a:rPr lang="fr-FR" sz="2000" dirty="0"/>
                <a:t>,ack=458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6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32" grpId="0" animBg="1"/>
      <p:bldP spid="3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Fast</a:t>
            </a:r>
            <a:r>
              <a:rPr lang="fr-FR" dirty="0"/>
              <a:t> retransmit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on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subflow</a:t>
            </a:r>
            <a:br>
              <a:rPr lang="fr-FR" dirty="0"/>
            </a:br>
            <a:r>
              <a:rPr lang="fr-FR" dirty="0"/>
              <a:t> as the original transmission</a:t>
            </a:r>
          </a:p>
          <a:p>
            <a:r>
              <a:rPr lang="fr-FR" dirty="0" err="1"/>
              <a:t>Upon</a:t>
            </a:r>
            <a:r>
              <a:rPr lang="fr-FR" dirty="0"/>
              <a:t> timeout expiration, </a:t>
            </a:r>
            <a:r>
              <a:rPr lang="fr-FR" dirty="0" err="1"/>
              <a:t>reevaluate</a:t>
            </a:r>
            <a:r>
              <a:rPr lang="fr-FR" dirty="0"/>
              <a:t> </a:t>
            </a:r>
            <a:r>
              <a:rPr lang="fr-FR" dirty="0" err="1"/>
              <a:t>whether</a:t>
            </a:r>
            <a:r>
              <a:rPr lang="fr-FR" dirty="0"/>
              <a:t> the segment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retransmitted</a:t>
            </a:r>
            <a:r>
              <a:rPr lang="fr-FR" dirty="0"/>
              <a:t> over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subflow</a:t>
            </a:r>
            <a:endParaRPr lang="fr-FR" dirty="0"/>
          </a:p>
          <a:p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/>
              <a:t>loss</a:t>
            </a:r>
            <a:r>
              <a:rPr lang="fr-FR" dirty="0"/>
              <a:t> of a </a:t>
            </a:r>
            <a:r>
              <a:rPr lang="fr-FR" dirty="0" err="1"/>
              <a:t>subflow</a:t>
            </a:r>
            <a:r>
              <a:rPr lang="fr-FR" dirty="0"/>
              <a:t>, all the </a:t>
            </a:r>
            <a:r>
              <a:rPr lang="fr-FR" dirty="0" err="1"/>
              <a:t>unacknowledged</a:t>
            </a:r>
            <a:r>
              <a:rPr lang="fr-FR" dirty="0"/>
              <a:t> data are </a:t>
            </a:r>
            <a:r>
              <a:rPr lang="fr-FR" dirty="0" err="1"/>
              <a:t>retransmitted</a:t>
            </a:r>
            <a:r>
              <a:rPr lang="fr-FR" dirty="0"/>
              <a:t> on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subflows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29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should</a:t>
            </a:r>
            <a:r>
              <a:rPr lang="fr-FR" dirty="0"/>
              <a:t> the </a:t>
            </a:r>
            <a:r>
              <a:rPr lang="fr-FR" dirty="0" err="1"/>
              <a:t>window-based</a:t>
            </a:r>
            <a:r>
              <a:rPr lang="fr-FR" dirty="0"/>
              <a:t> flow control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Independent </a:t>
            </a:r>
            <a:r>
              <a:rPr lang="fr-FR" dirty="0" err="1"/>
              <a:t>windows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TCP </a:t>
            </a:r>
            <a:r>
              <a:rPr lang="fr-FR" dirty="0" err="1"/>
              <a:t>subflow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pPr lvl="1"/>
            <a:r>
              <a:rPr lang="fr-FR" dirty="0"/>
              <a:t>A single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all TCP </a:t>
            </a:r>
            <a:r>
              <a:rPr lang="fr-FR" dirty="0" err="1"/>
              <a:t>subflows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3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Windows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3" y="296149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40" y="299340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36"/>
          <p:cNvGrpSpPr/>
          <p:nvPr/>
        </p:nvGrpSpPr>
        <p:grpSpPr>
          <a:xfrm>
            <a:off x="3532620" y="3697312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354553" y="3195624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354553" y="3420282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964693" y="3420282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978940" y="3195624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526757" y="2096690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48"/>
          <p:cNvSpPr/>
          <p:nvPr/>
        </p:nvSpPr>
        <p:spPr>
          <a:xfrm>
            <a:off x="1354553" y="271558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49"/>
          <p:cNvSpPr/>
          <p:nvPr/>
        </p:nvSpPr>
        <p:spPr>
          <a:xfrm>
            <a:off x="1409743" y="4109576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50"/>
          <p:cNvGrpSpPr/>
          <p:nvPr/>
        </p:nvGrpSpPr>
        <p:grpSpPr>
          <a:xfrm>
            <a:off x="1409743" y="1676400"/>
            <a:ext cx="6592686" cy="546399"/>
            <a:chOff x="1344240" y="1560078"/>
            <a:chExt cx="6423397" cy="546399"/>
          </a:xfrm>
        </p:grpSpPr>
        <p:cxnSp>
          <p:nvCxnSpPr>
            <p:cNvPr id="23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Dseq</a:t>
              </a:r>
              <a:r>
                <a:rPr lang="fr-FR" sz="2000" dirty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53"/>
          <p:cNvGrpSpPr/>
          <p:nvPr/>
        </p:nvGrpSpPr>
        <p:grpSpPr>
          <a:xfrm>
            <a:off x="1354552" y="4415528"/>
            <a:ext cx="6423397" cy="400110"/>
            <a:chOff x="1288503" y="5173454"/>
            <a:chExt cx="6423397" cy="400110"/>
          </a:xfrm>
        </p:grpSpPr>
        <p:cxnSp>
          <p:nvCxnSpPr>
            <p:cNvPr id="26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DSeq</a:t>
              </a:r>
              <a:r>
                <a:rPr lang="fr-FR" sz="2000" dirty="0"/>
                <a:t>=1,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56"/>
          <p:cNvGrpSpPr/>
          <p:nvPr/>
        </p:nvGrpSpPr>
        <p:grpSpPr>
          <a:xfrm>
            <a:off x="1271756" y="4774009"/>
            <a:ext cx="6478588" cy="400110"/>
            <a:chOff x="1233858" y="2784910"/>
            <a:chExt cx="6478588" cy="400110"/>
          </a:xfrm>
        </p:grpSpPr>
        <p:cxnSp>
          <p:nvCxnSpPr>
            <p:cNvPr id="29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58"/>
            <p:cNvSpPr txBox="1"/>
            <p:nvPr/>
          </p:nvSpPr>
          <p:spPr>
            <a:xfrm>
              <a:off x="2095094" y="2784910"/>
              <a:ext cx="28619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DAck</a:t>
              </a:r>
              <a:r>
                <a:rPr lang="fr-FR" sz="2000" dirty="0"/>
                <a:t>=2,ack=457,</a:t>
              </a:r>
              <a:r>
                <a:rPr lang="fr-FR" sz="2000" dirty="0">
                  <a:solidFill>
                    <a:srgbClr val="FF0000"/>
                  </a:solidFill>
                </a:rPr>
                <a:t>win=100</a:t>
              </a:r>
            </a:p>
          </p:txBody>
        </p:sp>
      </p:grpSp>
      <p:grpSp>
        <p:nvGrpSpPr>
          <p:cNvPr id="31" name="Grouper 62"/>
          <p:cNvGrpSpPr/>
          <p:nvPr/>
        </p:nvGrpSpPr>
        <p:grpSpPr>
          <a:xfrm>
            <a:off x="1247024" y="5174119"/>
            <a:ext cx="6503320" cy="400110"/>
            <a:chOff x="1316974" y="1662702"/>
            <a:chExt cx="6423397" cy="400110"/>
          </a:xfrm>
        </p:grpSpPr>
        <p:cxnSp>
          <p:nvCxnSpPr>
            <p:cNvPr id="32" name="Connecteur droit avec flèche 63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64"/>
            <p:cNvSpPr txBox="1"/>
            <p:nvPr/>
          </p:nvSpPr>
          <p:spPr>
            <a:xfrm>
              <a:off x="3588576" y="1662702"/>
              <a:ext cx="225726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Dseq</a:t>
              </a:r>
              <a:r>
                <a:rPr lang="fr-FR" sz="2000" dirty="0"/>
                <a:t>=2,seq=457,"c"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4" name="Grouper 65"/>
          <p:cNvGrpSpPr/>
          <p:nvPr/>
        </p:nvGrpSpPr>
        <p:grpSpPr>
          <a:xfrm>
            <a:off x="1271756" y="5638877"/>
            <a:ext cx="6478588" cy="400110"/>
            <a:chOff x="1233858" y="2784910"/>
            <a:chExt cx="6478588" cy="400110"/>
          </a:xfrm>
        </p:grpSpPr>
        <p:cxnSp>
          <p:nvCxnSpPr>
            <p:cNvPr id="35" name="Connecteur droit avec flèche 66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67"/>
            <p:cNvSpPr txBox="1"/>
            <p:nvPr/>
          </p:nvSpPr>
          <p:spPr>
            <a:xfrm>
              <a:off x="2095094" y="2784910"/>
              <a:ext cx="286193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DAck</a:t>
              </a:r>
              <a:r>
                <a:rPr lang="fr-FR" sz="2000" dirty="0"/>
                <a:t>=3,ack=458,</a:t>
              </a:r>
              <a:r>
                <a:rPr lang="fr-FR" sz="2000" dirty="0">
                  <a:solidFill>
                    <a:srgbClr val="FF0000"/>
                  </a:solidFill>
                </a:rPr>
                <a:t>win=100</a:t>
              </a:r>
            </a:p>
          </p:txBody>
        </p:sp>
      </p:grpSp>
      <p:grpSp>
        <p:nvGrpSpPr>
          <p:cNvPr id="37" name="Grouper 68"/>
          <p:cNvGrpSpPr/>
          <p:nvPr/>
        </p:nvGrpSpPr>
        <p:grpSpPr>
          <a:xfrm>
            <a:off x="1409743" y="2222799"/>
            <a:ext cx="6495919" cy="400110"/>
            <a:chOff x="1344240" y="2074652"/>
            <a:chExt cx="6423397" cy="660080"/>
          </a:xfrm>
        </p:grpSpPr>
        <p:cxnSp>
          <p:nvCxnSpPr>
            <p:cNvPr id="38" name="Connecteur droit avec flèche 6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70"/>
            <p:cNvSpPr txBox="1"/>
            <p:nvPr/>
          </p:nvSpPr>
          <p:spPr>
            <a:xfrm>
              <a:off x="2167314" y="2074652"/>
              <a:ext cx="279919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/>
                <a:t>DAck</a:t>
              </a:r>
              <a:r>
                <a:rPr lang="fr-FR" sz="2000" dirty="0"/>
                <a:t>=1,ack=124,</a:t>
              </a:r>
              <a:r>
                <a:rPr lang="fr-FR" sz="2000" dirty="0">
                  <a:solidFill>
                    <a:srgbClr val="FF0000"/>
                  </a:solidFill>
                </a:rPr>
                <a:t>win=0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3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Windows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r>
              <a:rPr lang="fr-FR" dirty="0"/>
              <a:t>Impossible to retransmit,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full on green </a:t>
            </a:r>
            <a:r>
              <a:rPr lang="fr-FR" dirty="0" err="1"/>
              <a:t>subflow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280909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284100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36"/>
          <p:cNvGrpSpPr/>
          <p:nvPr/>
        </p:nvGrpSpPr>
        <p:grpSpPr>
          <a:xfrm>
            <a:off x="3394597" y="3544912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216530" y="3043224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216530" y="3267882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826670" y="3267882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840917" y="3043224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388734" y="1944290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48"/>
          <p:cNvSpPr/>
          <p:nvPr/>
        </p:nvSpPr>
        <p:spPr>
          <a:xfrm>
            <a:off x="1216530" y="256318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49"/>
          <p:cNvSpPr/>
          <p:nvPr/>
        </p:nvSpPr>
        <p:spPr>
          <a:xfrm>
            <a:off x="1271720" y="3957176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50"/>
          <p:cNvGrpSpPr/>
          <p:nvPr/>
        </p:nvGrpSpPr>
        <p:grpSpPr>
          <a:xfrm>
            <a:off x="1271719" y="1524000"/>
            <a:ext cx="5445075" cy="546399"/>
            <a:chOff x="1344240" y="1560078"/>
            <a:chExt cx="6423397" cy="546399"/>
          </a:xfrm>
        </p:grpSpPr>
        <p:cxnSp>
          <p:nvCxnSpPr>
            <p:cNvPr id="23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Dseq</a:t>
              </a:r>
              <a:r>
                <a:rPr lang="fr-FR" sz="2000" dirty="0"/>
                <a:t>=0,seq=123,"a"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53"/>
          <p:cNvGrpSpPr/>
          <p:nvPr/>
        </p:nvGrpSpPr>
        <p:grpSpPr>
          <a:xfrm>
            <a:off x="1216529" y="4263128"/>
            <a:ext cx="6423397" cy="400110"/>
            <a:chOff x="1288503" y="5173454"/>
            <a:chExt cx="6423397" cy="400110"/>
          </a:xfrm>
        </p:grpSpPr>
        <p:cxnSp>
          <p:nvCxnSpPr>
            <p:cNvPr id="26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DSeq</a:t>
              </a:r>
              <a:r>
                <a:rPr lang="fr-FR" sz="2000" dirty="0"/>
                <a:t>=1,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56"/>
          <p:cNvGrpSpPr/>
          <p:nvPr/>
        </p:nvGrpSpPr>
        <p:grpSpPr>
          <a:xfrm>
            <a:off x="1133733" y="4621609"/>
            <a:ext cx="6478588" cy="400110"/>
            <a:chOff x="1233858" y="2784910"/>
            <a:chExt cx="6478588" cy="400110"/>
          </a:xfrm>
        </p:grpSpPr>
        <p:cxnSp>
          <p:nvCxnSpPr>
            <p:cNvPr id="29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58"/>
            <p:cNvSpPr txBox="1"/>
            <p:nvPr/>
          </p:nvSpPr>
          <p:spPr>
            <a:xfrm>
              <a:off x="2095094" y="2784910"/>
              <a:ext cx="260194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/>
                <a:t>DAck</a:t>
              </a:r>
              <a:r>
                <a:rPr lang="fr-FR" sz="2000" dirty="0"/>
                <a:t>=2,ack=457,</a:t>
              </a:r>
              <a:r>
                <a:rPr lang="fr-FR" sz="2000" dirty="0">
                  <a:solidFill>
                    <a:srgbClr val="FF0000"/>
                  </a:solidFill>
                </a:rPr>
                <a:t>win=0</a:t>
              </a:r>
            </a:p>
          </p:txBody>
        </p:sp>
      </p:grpSp>
      <p:sp>
        <p:nvSpPr>
          <p:cNvPr id="31" name="Interdiction 60"/>
          <p:cNvSpPr/>
          <p:nvPr/>
        </p:nvSpPr>
        <p:spPr>
          <a:xfrm>
            <a:off x="6498216" y="1906723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Interdiction 61"/>
          <p:cNvSpPr/>
          <p:nvPr/>
        </p:nvSpPr>
        <p:spPr>
          <a:xfrm>
            <a:off x="4578698" y="2513577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window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265669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268860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36"/>
          <p:cNvGrpSpPr/>
          <p:nvPr/>
        </p:nvGrpSpPr>
        <p:grpSpPr>
          <a:xfrm>
            <a:off x="3394597" y="3392512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216530" y="2890824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216530" y="3115482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5826670" y="3115482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5840917" y="2890824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388734" y="1791890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48"/>
          <p:cNvSpPr/>
          <p:nvPr/>
        </p:nvSpPr>
        <p:spPr>
          <a:xfrm>
            <a:off x="1216530" y="241078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49"/>
          <p:cNvSpPr/>
          <p:nvPr/>
        </p:nvSpPr>
        <p:spPr>
          <a:xfrm>
            <a:off x="1271720" y="3804776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50"/>
          <p:cNvGrpSpPr/>
          <p:nvPr/>
        </p:nvGrpSpPr>
        <p:grpSpPr>
          <a:xfrm>
            <a:off x="1271720" y="1371600"/>
            <a:ext cx="6592686" cy="546399"/>
            <a:chOff x="1344240" y="1560078"/>
            <a:chExt cx="6423397" cy="546399"/>
          </a:xfrm>
        </p:grpSpPr>
        <p:cxnSp>
          <p:nvCxnSpPr>
            <p:cNvPr id="23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53"/>
          <p:cNvGrpSpPr/>
          <p:nvPr/>
        </p:nvGrpSpPr>
        <p:grpSpPr>
          <a:xfrm>
            <a:off x="1216529" y="4110728"/>
            <a:ext cx="6423397" cy="400110"/>
            <a:chOff x="1288503" y="5173454"/>
            <a:chExt cx="6423397" cy="400110"/>
          </a:xfrm>
        </p:grpSpPr>
        <p:cxnSp>
          <p:nvCxnSpPr>
            <p:cNvPr id="26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56"/>
          <p:cNvGrpSpPr/>
          <p:nvPr/>
        </p:nvGrpSpPr>
        <p:grpSpPr>
          <a:xfrm>
            <a:off x="1133733" y="4469209"/>
            <a:ext cx="6478588" cy="400110"/>
            <a:chOff x="1233858" y="2784910"/>
            <a:chExt cx="6478588" cy="400110"/>
          </a:xfrm>
        </p:grpSpPr>
        <p:cxnSp>
          <p:nvCxnSpPr>
            <p:cNvPr id="29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58"/>
            <p:cNvSpPr txBox="1"/>
            <p:nvPr/>
          </p:nvSpPr>
          <p:spPr>
            <a:xfrm>
              <a:off x="2095094" y="2784910"/>
              <a:ext cx="27319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=2</a:t>
              </a:r>
              <a:r>
                <a:rPr lang="fr-FR" sz="2000" dirty="0"/>
                <a:t>,ack=457,</a:t>
              </a:r>
              <a:r>
                <a:rPr lang="fr-FR" sz="2000" dirty="0">
                  <a:solidFill>
                    <a:srgbClr val="FF0000"/>
                  </a:solidFill>
                </a:rPr>
                <a:t>win=10</a:t>
              </a:r>
            </a:p>
          </p:txBody>
        </p:sp>
      </p:grpSp>
      <p:grpSp>
        <p:nvGrpSpPr>
          <p:cNvPr id="31" name="Grouper 62"/>
          <p:cNvGrpSpPr/>
          <p:nvPr/>
        </p:nvGrpSpPr>
        <p:grpSpPr>
          <a:xfrm>
            <a:off x="1109001" y="4869319"/>
            <a:ext cx="6503320" cy="400110"/>
            <a:chOff x="1316974" y="1662702"/>
            <a:chExt cx="6423397" cy="400110"/>
          </a:xfrm>
        </p:grpSpPr>
        <p:cxnSp>
          <p:nvCxnSpPr>
            <p:cNvPr id="32" name="Connecteur droit avec flèche 63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64"/>
            <p:cNvSpPr txBox="1"/>
            <p:nvPr/>
          </p:nvSpPr>
          <p:spPr>
            <a:xfrm>
              <a:off x="3588576" y="1662702"/>
              <a:ext cx="2257265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=2</a:t>
              </a:r>
              <a:r>
                <a:rPr lang="fr-FR" sz="2000" dirty="0"/>
                <a:t>,seq=457,"c"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4" name="Grouper 65"/>
          <p:cNvGrpSpPr/>
          <p:nvPr/>
        </p:nvGrpSpPr>
        <p:grpSpPr>
          <a:xfrm>
            <a:off x="1133733" y="5334077"/>
            <a:ext cx="6478588" cy="400110"/>
            <a:chOff x="1233858" y="2784910"/>
            <a:chExt cx="6478588" cy="400110"/>
          </a:xfrm>
        </p:grpSpPr>
        <p:cxnSp>
          <p:nvCxnSpPr>
            <p:cNvPr id="35" name="Connecteur droit avec flèche 66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67"/>
            <p:cNvSpPr txBox="1"/>
            <p:nvPr/>
          </p:nvSpPr>
          <p:spPr>
            <a:xfrm>
              <a:off x="2095094" y="2784910"/>
              <a:ext cx="2731938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=3</a:t>
              </a:r>
              <a:r>
                <a:rPr lang="fr-FR" sz="2000" dirty="0"/>
                <a:t>,ack=458,</a:t>
              </a:r>
              <a:r>
                <a:rPr lang="fr-FR" sz="2000" dirty="0">
                  <a:solidFill>
                    <a:srgbClr val="FF0000"/>
                  </a:solidFill>
                </a:rPr>
                <a:t>win=10</a:t>
              </a:r>
            </a:p>
          </p:txBody>
        </p:sp>
      </p:grpSp>
      <p:grpSp>
        <p:nvGrpSpPr>
          <p:cNvPr id="37" name="Grouper 68"/>
          <p:cNvGrpSpPr/>
          <p:nvPr/>
        </p:nvGrpSpPr>
        <p:grpSpPr>
          <a:xfrm>
            <a:off x="1271720" y="1917999"/>
            <a:ext cx="6495919" cy="400110"/>
            <a:chOff x="1344240" y="2074652"/>
            <a:chExt cx="6423397" cy="660080"/>
          </a:xfrm>
        </p:grpSpPr>
        <p:cxnSp>
          <p:nvCxnSpPr>
            <p:cNvPr id="38" name="Connecteur droit avec flèche 6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70"/>
            <p:cNvSpPr txBox="1"/>
            <p:nvPr/>
          </p:nvSpPr>
          <p:spPr>
            <a:xfrm>
              <a:off x="2167314" y="2074652"/>
              <a:ext cx="279919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,ack=124,</a:t>
              </a:r>
              <a:r>
                <a:rPr lang="fr-FR" sz="2000" dirty="0">
                  <a:solidFill>
                    <a:srgbClr val="FF0000"/>
                  </a:solidFill>
                </a:rPr>
                <a:t>win=10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7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box impact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0" y="3037695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47" y="3069607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36"/>
          <p:cNvGrpSpPr/>
          <p:nvPr/>
        </p:nvGrpSpPr>
        <p:grpSpPr>
          <a:xfrm>
            <a:off x="3821427" y="3773512"/>
            <a:ext cx="2439984" cy="440520"/>
            <a:chOff x="4024312" y="4024314"/>
            <a:chExt cx="2447922" cy="592137"/>
          </a:xfrm>
        </p:grpSpPr>
        <p:sp>
          <p:nvSpPr>
            <p:cNvPr id="9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2" name="AutoShape 17"/>
          <p:cNvSpPr>
            <a:spLocks/>
          </p:cNvSpPr>
          <p:nvPr/>
        </p:nvSpPr>
        <p:spPr bwMode="auto">
          <a:xfrm rot="10800000" flipH="1">
            <a:off x="1643360" y="3271824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>
            <a:off x="1643360" y="3496482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AutoShape 19"/>
          <p:cNvSpPr>
            <a:spLocks/>
          </p:cNvSpPr>
          <p:nvPr/>
        </p:nvSpPr>
        <p:spPr bwMode="auto">
          <a:xfrm flipH="1">
            <a:off x="6253500" y="3496482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AutoShape 20"/>
          <p:cNvSpPr>
            <a:spLocks/>
          </p:cNvSpPr>
          <p:nvPr/>
        </p:nvSpPr>
        <p:spPr bwMode="auto">
          <a:xfrm rot="10800000">
            <a:off x="6267747" y="3271824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 rot="5400000">
            <a:off x="4815564" y="2172890"/>
            <a:ext cx="469138" cy="2428872"/>
            <a:chOff x="0" y="0"/>
            <a:chExt cx="368" cy="1538"/>
          </a:xfrm>
        </p:grpSpPr>
        <p:sp>
          <p:nvSpPr>
            <p:cNvPr id="17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8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0" name="Double flèche horizontale 48"/>
          <p:cNvSpPr/>
          <p:nvPr/>
        </p:nvSpPr>
        <p:spPr>
          <a:xfrm>
            <a:off x="1643360" y="2791781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49"/>
          <p:cNvSpPr/>
          <p:nvPr/>
        </p:nvSpPr>
        <p:spPr>
          <a:xfrm>
            <a:off x="1698550" y="4185776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r 50"/>
          <p:cNvGrpSpPr/>
          <p:nvPr/>
        </p:nvGrpSpPr>
        <p:grpSpPr>
          <a:xfrm>
            <a:off x="1698550" y="1752600"/>
            <a:ext cx="6592686" cy="546399"/>
            <a:chOff x="1344240" y="1560078"/>
            <a:chExt cx="6423397" cy="546399"/>
          </a:xfrm>
        </p:grpSpPr>
        <p:cxnSp>
          <p:nvCxnSpPr>
            <p:cNvPr id="23" name="Connecteur droit avec flèche 51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52"/>
            <p:cNvSpPr txBox="1"/>
            <p:nvPr/>
          </p:nvSpPr>
          <p:spPr>
            <a:xfrm>
              <a:off x="3481387" y="1560078"/>
              <a:ext cx="229975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5" name="Grouper 53"/>
          <p:cNvGrpSpPr/>
          <p:nvPr/>
        </p:nvGrpSpPr>
        <p:grpSpPr>
          <a:xfrm>
            <a:off x="1643359" y="4491728"/>
            <a:ext cx="6423397" cy="400110"/>
            <a:chOff x="1288503" y="5173454"/>
            <a:chExt cx="6423397" cy="400110"/>
          </a:xfrm>
        </p:grpSpPr>
        <p:cxnSp>
          <p:nvCxnSpPr>
            <p:cNvPr id="26" name="Connecteur droit avec flèche 54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55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8" name="Grouper 56"/>
          <p:cNvGrpSpPr/>
          <p:nvPr/>
        </p:nvGrpSpPr>
        <p:grpSpPr>
          <a:xfrm>
            <a:off x="4897154" y="4850208"/>
            <a:ext cx="3584033" cy="541791"/>
            <a:chOff x="1233858" y="2784910"/>
            <a:chExt cx="6478588" cy="299848"/>
          </a:xfrm>
        </p:grpSpPr>
        <p:cxnSp>
          <p:nvCxnSpPr>
            <p:cNvPr id="29" name="Connecteur droit avec flèche 57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58"/>
            <p:cNvSpPr txBox="1"/>
            <p:nvPr/>
          </p:nvSpPr>
          <p:spPr>
            <a:xfrm>
              <a:off x="2095094" y="2784910"/>
              <a:ext cx="5174227" cy="22143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=2</a:t>
              </a:r>
              <a:r>
                <a:rPr lang="fr-FR" sz="2000" dirty="0"/>
                <a:t>,ack=457,</a:t>
              </a:r>
              <a:r>
                <a:rPr lang="fr-FR" sz="2000" dirty="0">
                  <a:solidFill>
                    <a:srgbClr val="FF0000"/>
                  </a:solidFill>
                </a:rPr>
                <a:t>win=100</a:t>
              </a:r>
            </a:p>
          </p:txBody>
        </p:sp>
      </p:grpSp>
      <p:pic>
        <p:nvPicPr>
          <p:cNvPr id="31" name="Espace réservé du contenu 4" descr="m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>
          <a:xfrm>
            <a:off x="3821427" y="4889982"/>
            <a:ext cx="1242233" cy="683180"/>
          </a:xfrm>
          <a:prstGeom prst="rect">
            <a:avLst/>
          </a:prstGeom>
        </p:spPr>
      </p:pic>
      <p:grpSp>
        <p:nvGrpSpPr>
          <p:cNvPr id="32" name="Grouper 68"/>
          <p:cNvGrpSpPr/>
          <p:nvPr/>
        </p:nvGrpSpPr>
        <p:grpSpPr>
          <a:xfrm>
            <a:off x="1698550" y="2298999"/>
            <a:ext cx="6495919" cy="400110"/>
            <a:chOff x="1344240" y="2074652"/>
            <a:chExt cx="6423397" cy="660080"/>
          </a:xfrm>
        </p:grpSpPr>
        <p:cxnSp>
          <p:nvCxnSpPr>
            <p:cNvPr id="33" name="Connecteur droit avec flèche 69"/>
            <p:cNvCxnSpPr/>
            <p:nvPr/>
          </p:nvCxnSpPr>
          <p:spPr>
            <a:xfrm flipH="1">
              <a:off x="1344240" y="2170600"/>
              <a:ext cx="6423397" cy="39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70"/>
            <p:cNvSpPr txBox="1"/>
            <p:nvPr/>
          </p:nvSpPr>
          <p:spPr>
            <a:xfrm>
              <a:off x="2167314" y="2074652"/>
              <a:ext cx="2799194" cy="6600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,ack=124,</a:t>
              </a:r>
              <a:r>
                <a:rPr lang="fr-FR" sz="2000" dirty="0">
                  <a:solidFill>
                    <a:srgbClr val="FF0000"/>
                  </a:solidFill>
                </a:rPr>
                <a:t>win=100</a:t>
              </a:r>
            </a:p>
          </p:txBody>
        </p:sp>
      </p:grpSp>
      <p:grpSp>
        <p:nvGrpSpPr>
          <p:cNvPr id="35" name="Grouper 6"/>
          <p:cNvGrpSpPr/>
          <p:nvPr/>
        </p:nvGrpSpPr>
        <p:grpSpPr>
          <a:xfrm>
            <a:off x="811510" y="5310743"/>
            <a:ext cx="3009917" cy="687424"/>
            <a:chOff x="811510" y="5682808"/>
            <a:chExt cx="3009917" cy="687424"/>
          </a:xfrm>
        </p:grpSpPr>
        <p:cxnSp>
          <p:nvCxnSpPr>
            <p:cNvPr id="36" name="Connecteur droit avec flèche 60"/>
            <p:cNvCxnSpPr/>
            <p:nvPr/>
          </p:nvCxnSpPr>
          <p:spPr>
            <a:xfrm flipH="1">
              <a:off x="1362475" y="5682808"/>
              <a:ext cx="2458952" cy="2624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61"/>
            <p:cNvSpPr txBox="1"/>
            <p:nvPr/>
          </p:nvSpPr>
          <p:spPr>
            <a:xfrm>
              <a:off x="811510" y="5970123"/>
              <a:ext cx="2862445" cy="40010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=2</a:t>
              </a:r>
              <a:r>
                <a:rPr lang="fr-FR" sz="2000" dirty="0"/>
                <a:t>,ack=457,</a:t>
              </a:r>
              <a:r>
                <a:rPr lang="fr-FR" sz="2000" b="1" i="1" dirty="0">
                  <a:solidFill>
                    <a:srgbClr val="FF0000"/>
                  </a:solidFill>
                </a:rPr>
                <a:t>win=5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8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Wireless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54421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5483520" y="1849154"/>
            <a:ext cx="0" cy="29955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52531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54835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5333760" y="2839978"/>
            <a:ext cx="29952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5414400" y="2536107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41440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H="1">
            <a:off x="533376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533376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flipH="1">
            <a:off x="525312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5414400" y="2307122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48" name="Group 18"/>
          <p:cNvGrpSpPr>
            <a:grpSpLocks/>
          </p:cNvGrpSpPr>
          <p:nvPr/>
        </p:nvGrpSpPr>
        <p:grpSpPr bwMode="auto">
          <a:xfrm>
            <a:off x="2687040" y="2435296"/>
            <a:ext cx="2568960" cy="1690738"/>
            <a:chOff x="0" y="0"/>
            <a:chExt cx="1784" cy="1174"/>
          </a:xfrm>
        </p:grpSpPr>
        <p:sp>
          <p:nvSpPr>
            <p:cNvPr id="49" name="Line 19"/>
            <p:cNvSpPr>
              <a:spLocks noChangeShapeType="1"/>
            </p:cNvSpPr>
            <p:nvPr/>
          </p:nvSpPr>
          <p:spPr bwMode="auto">
            <a:xfrm flipH="1">
              <a:off x="775" y="0"/>
              <a:ext cx="1009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775" y="559"/>
              <a:ext cx="155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 flipH="1">
              <a:off x="0" y="615"/>
              <a:ext cx="93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2" name="Oval 22"/>
          <p:cNvSpPr>
            <a:spLocks/>
          </p:cNvSpPr>
          <p:nvPr/>
        </p:nvSpPr>
        <p:spPr bwMode="auto">
          <a:xfrm>
            <a:off x="5944320" y="4059787"/>
            <a:ext cx="460800" cy="460848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6405120" y="4288770"/>
            <a:ext cx="8409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>
            <a:off x="5713920" y="3083364"/>
            <a:ext cx="456480" cy="97642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4122720" y="4553759"/>
            <a:ext cx="1768320" cy="15265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56" name="Group 26"/>
          <p:cNvGrpSpPr>
            <a:grpSpLocks/>
          </p:cNvGrpSpPr>
          <p:nvPr/>
        </p:nvGrpSpPr>
        <p:grpSpPr bwMode="auto">
          <a:xfrm>
            <a:off x="5559840" y="2619635"/>
            <a:ext cx="1607040" cy="2458338"/>
            <a:chOff x="0" y="0"/>
            <a:chExt cx="1115" cy="1707"/>
          </a:xfrm>
        </p:grpSpPr>
        <p:sp>
          <p:nvSpPr>
            <p:cNvPr id="57" name="AutoShape 27"/>
            <p:cNvSpPr>
              <a:spLocks/>
            </p:cNvSpPr>
            <p:nvPr/>
          </p:nvSpPr>
          <p:spPr bwMode="auto">
            <a:xfrm>
              <a:off x="0" y="0"/>
              <a:ext cx="1115" cy="1707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8" name="AutoShape 28"/>
            <p:cNvSpPr>
              <a:spLocks/>
            </p:cNvSpPr>
            <p:nvPr/>
          </p:nvSpPr>
          <p:spPr bwMode="auto">
            <a:xfrm>
              <a:off x="891" y="323"/>
              <a:ext cx="185" cy="1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9" name="AutoShape 29"/>
            <p:cNvSpPr>
              <a:spLocks/>
            </p:cNvSpPr>
            <p:nvPr/>
          </p:nvSpPr>
          <p:spPr bwMode="auto">
            <a:xfrm>
              <a:off x="839" y="437"/>
              <a:ext cx="124" cy="1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0" name="AutoShape 30"/>
            <p:cNvSpPr>
              <a:spLocks/>
            </p:cNvSpPr>
            <p:nvPr/>
          </p:nvSpPr>
          <p:spPr bwMode="auto">
            <a:xfrm>
              <a:off x="831" y="508"/>
              <a:ext cx="62" cy="6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1" name="AutoShape 31"/>
            <p:cNvSpPr>
              <a:spLocks/>
            </p:cNvSpPr>
            <p:nvPr/>
          </p:nvSpPr>
          <p:spPr bwMode="auto">
            <a:xfrm>
              <a:off x="56" y="86"/>
              <a:ext cx="1023" cy="14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62" name="Rectangle 32"/>
          <p:cNvSpPr>
            <a:spLocks/>
          </p:cNvSpPr>
          <p:nvPr/>
        </p:nvSpPr>
        <p:spPr bwMode="auto">
          <a:xfrm>
            <a:off x="5621760" y="1745463"/>
            <a:ext cx="175230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40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3G celltower</a:t>
            </a:r>
          </a:p>
        </p:txBody>
      </p:sp>
      <p:sp>
        <p:nvSpPr>
          <p:cNvPr id="63" name="AutoShape 33"/>
          <p:cNvSpPr>
            <a:spLocks/>
          </p:cNvSpPr>
          <p:nvPr/>
        </p:nvSpPr>
        <p:spPr bwMode="auto">
          <a:xfrm rot="5400000" flipH="1">
            <a:off x="5546071" y="2369865"/>
            <a:ext cx="1692178" cy="18201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 flipH="1">
            <a:off x="2688480" y="2435297"/>
            <a:ext cx="2797920" cy="1481915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65" name="Group 35"/>
          <p:cNvGrpSpPr>
            <a:grpSpLocks/>
          </p:cNvGrpSpPr>
          <p:nvPr/>
        </p:nvGrpSpPr>
        <p:grpSpPr bwMode="auto">
          <a:xfrm rot="1320000">
            <a:off x="2517120" y="4480311"/>
            <a:ext cx="1327680" cy="40324"/>
            <a:chOff x="0" y="0"/>
            <a:chExt cx="922" cy="28"/>
          </a:xfrm>
        </p:grpSpPr>
        <p:sp>
          <p:nvSpPr>
            <p:cNvPr id="66" name="Line 36"/>
            <p:cNvSpPr>
              <a:spLocks noChangeShapeType="1"/>
            </p:cNvSpPr>
            <p:nvPr/>
          </p:nvSpPr>
          <p:spPr bwMode="auto">
            <a:xfrm flipH="1">
              <a:off x="400" y="0"/>
              <a:ext cx="522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>
              <a:off x="400" y="13"/>
              <a:ext cx="8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 flipH="1">
              <a:off x="0" y="14"/>
              <a:ext cx="481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9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0" y="3958976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4386701"/>
            <a:ext cx="70704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1"/>
          <p:cNvSpPr>
            <a:spLocks/>
          </p:cNvSpPr>
          <p:nvPr/>
        </p:nvSpPr>
        <p:spPr bwMode="auto">
          <a:xfrm>
            <a:off x="1710160" y="3224314"/>
            <a:ext cx="1059808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1.2.3.4</a:t>
            </a:r>
          </a:p>
        </p:txBody>
      </p:sp>
      <p:sp>
        <p:nvSpPr>
          <p:cNvPr id="72" name="Rectangle 31"/>
          <p:cNvSpPr>
            <a:spLocks/>
          </p:cNvSpPr>
          <p:nvPr/>
        </p:nvSpPr>
        <p:spPr bwMode="auto">
          <a:xfrm>
            <a:off x="1710160" y="4747817"/>
            <a:ext cx="1058605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>
                <a:solidFill>
                  <a:srgbClr val="0000FF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5.6.7.8</a:t>
            </a:r>
          </a:p>
        </p:txBody>
      </p:sp>
      <p:sp>
        <p:nvSpPr>
          <p:cNvPr id="73" name="Line 38"/>
          <p:cNvSpPr>
            <a:spLocks noChangeShapeType="1"/>
          </p:cNvSpPr>
          <p:nvPr/>
        </p:nvSpPr>
        <p:spPr bwMode="auto">
          <a:xfrm flipH="1">
            <a:off x="4027681" y="4288771"/>
            <a:ext cx="3211200" cy="504053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74" name="Line 39"/>
          <p:cNvSpPr>
            <a:spLocks noChangeShapeType="1"/>
          </p:cNvSpPr>
          <p:nvPr/>
        </p:nvSpPr>
        <p:spPr bwMode="auto">
          <a:xfrm rot="10800000">
            <a:off x="2558880" y="4270049"/>
            <a:ext cx="1468800" cy="52277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1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 TCP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err="1"/>
              <a:t>maintains</a:t>
            </a:r>
            <a:r>
              <a:rPr lang="fr-FR" dirty="0"/>
              <a:t> one </a:t>
            </a:r>
            <a:r>
              <a:rPr lang="fr-FR" dirty="0" err="1"/>
              <a:t>window</a:t>
            </a:r>
            <a:r>
              <a:rPr lang="fr-FR" dirty="0"/>
              <a:t> per </a:t>
            </a:r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err="1"/>
              <a:t>connection</a:t>
            </a:r>
            <a:br>
              <a:rPr lang="fr-FR" dirty="0"/>
            </a:br>
            <a:endParaRPr lang="fr-FR" dirty="0"/>
          </a:p>
          <a:p>
            <a:pPr lvl="1"/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relative to the last </a:t>
            </a:r>
            <a:r>
              <a:rPr lang="fr-FR" dirty="0" err="1"/>
              <a:t>acked</a:t>
            </a:r>
            <a:r>
              <a:rPr lang="fr-FR" dirty="0"/>
              <a:t> data (</a:t>
            </a:r>
            <a:r>
              <a:rPr lang="fr-FR" dirty="0">
                <a:solidFill>
                  <a:srgbClr val="FF0000"/>
                </a:solidFill>
              </a:rPr>
              <a:t>Data </a:t>
            </a:r>
            <a:r>
              <a:rPr lang="fr-FR" dirty="0" err="1">
                <a:solidFill>
                  <a:srgbClr val="FF0000"/>
                </a:solidFill>
              </a:rPr>
              <a:t>Ack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all </a:t>
            </a:r>
            <a:r>
              <a:rPr lang="fr-FR" dirty="0" err="1"/>
              <a:t>subflows</a:t>
            </a:r>
            <a:endParaRPr lang="fr-FR" dirty="0"/>
          </a:p>
          <a:p>
            <a:pPr lvl="2"/>
            <a:r>
              <a:rPr lang="fr-FR" dirty="0" err="1"/>
              <a:t>It's</a:t>
            </a:r>
            <a:r>
              <a:rPr lang="fr-FR" dirty="0"/>
              <a:t> up to the </a:t>
            </a:r>
            <a:r>
              <a:rPr lang="fr-FR" dirty="0" err="1"/>
              <a:t>implementation</a:t>
            </a:r>
            <a:r>
              <a:rPr lang="fr-FR" dirty="0"/>
              <a:t> to </a:t>
            </a:r>
            <a:r>
              <a:rPr lang="fr-FR" dirty="0" err="1"/>
              <a:t>decide</a:t>
            </a:r>
            <a:r>
              <a:rPr lang="fr-FR" dirty="0"/>
              <a:t> how the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shared</a:t>
            </a:r>
            <a:endParaRPr lang="fr-FR" dirty="0"/>
          </a:p>
          <a:p>
            <a:pPr lvl="1"/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transmitted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>
                <a:latin typeface="Courier"/>
                <a:cs typeface="Courier"/>
              </a:rPr>
              <a:t>window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of the </a:t>
            </a:r>
            <a:r>
              <a:rPr lang="fr-FR" dirty="0" err="1"/>
              <a:t>regular</a:t>
            </a:r>
            <a:r>
              <a:rPr lang="fr-FR" dirty="0"/>
              <a:t> TCP header</a:t>
            </a:r>
          </a:p>
          <a:p>
            <a:pPr lvl="1"/>
            <a:r>
              <a:rPr lang="fr-FR" dirty="0"/>
              <a:t>If </a:t>
            </a:r>
            <a:r>
              <a:rPr lang="fr-FR" dirty="0" err="1"/>
              <a:t>middleboxes</a:t>
            </a:r>
            <a:r>
              <a:rPr lang="fr-FR" dirty="0"/>
              <a:t> change </a:t>
            </a:r>
            <a:r>
              <a:rPr lang="fr-FR" dirty="0" err="1">
                <a:latin typeface="Courier"/>
                <a:cs typeface="Courier"/>
              </a:rPr>
              <a:t>window</a:t>
            </a:r>
            <a:r>
              <a:rPr lang="fr-FR" dirty="0">
                <a:latin typeface="Courier"/>
                <a:cs typeface="Courier"/>
              </a:rPr>
              <a:t> </a:t>
            </a:r>
            <a:r>
              <a:rPr lang="fr-FR" dirty="0" err="1">
                <a:cs typeface="Courier"/>
              </a:rPr>
              <a:t>field</a:t>
            </a:r>
            <a:r>
              <a:rPr lang="fr-FR" dirty="0">
                <a:cs typeface="Courier"/>
              </a:rPr>
              <a:t>, </a:t>
            </a:r>
          </a:p>
          <a:p>
            <a:pPr lvl="2"/>
            <a:r>
              <a:rPr lang="fr-FR" dirty="0">
                <a:cs typeface="Courier"/>
              </a:rPr>
              <a:t>use </a:t>
            </a:r>
            <a:r>
              <a:rPr lang="fr-FR" dirty="0" err="1">
                <a:cs typeface="Courier"/>
              </a:rPr>
              <a:t>largest</a:t>
            </a:r>
            <a:r>
              <a:rPr lang="fr-FR" dirty="0"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window</a:t>
            </a:r>
            <a:r>
              <a:rPr lang="fr-FR" dirty="0">
                <a:cs typeface="Courier"/>
              </a:rPr>
              <a:t> </a:t>
            </a:r>
            <a:r>
              <a:rPr lang="fr-FR" dirty="0" err="1">
                <a:cs typeface="Courier"/>
              </a:rPr>
              <a:t>received</a:t>
            </a:r>
            <a:r>
              <a:rPr lang="fr-FR" dirty="0">
                <a:cs typeface="Courier"/>
              </a:rPr>
              <a:t> </a:t>
            </a:r>
            <a:r>
              <a:rPr lang="fr-FR" dirty="0" err="1">
                <a:cs typeface="Courier"/>
              </a:rPr>
              <a:t>at</a:t>
            </a:r>
            <a:r>
              <a:rPr lang="fr-FR" dirty="0">
                <a:cs typeface="Courier"/>
              </a:rPr>
              <a:t> MPTCP-</a:t>
            </a:r>
            <a:r>
              <a:rPr lang="fr-FR" dirty="0" err="1">
                <a:cs typeface="Courier"/>
              </a:rPr>
              <a:t>level</a:t>
            </a:r>
            <a:endParaRPr lang="fr-FR" dirty="0">
              <a:cs typeface="Courier"/>
            </a:endParaRPr>
          </a:p>
          <a:p>
            <a:pPr lvl="2"/>
            <a:r>
              <a:rPr lang="fr-FR" dirty="0">
                <a:cs typeface="Courier"/>
              </a:rPr>
              <a:t>use </a:t>
            </a:r>
            <a:r>
              <a:rPr lang="fr-FR" dirty="0" err="1">
                <a:cs typeface="Courier"/>
              </a:rPr>
              <a:t>received</a:t>
            </a:r>
            <a:r>
              <a:rPr lang="fr-FR" dirty="0">
                <a:cs typeface="Courier"/>
              </a:rPr>
              <a:t> </a:t>
            </a:r>
            <a:r>
              <a:rPr lang="fr-FR" dirty="0" err="1">
                <a:latin typeface="Courier"/>
                <a:cs typeface="Courier"/>
              </a:rPr>
              <a:t>window</a:t>
            </a:r>
            <a:r>
              <a:rPr lang="fr-FR" dirty="0">
                <a:cs typeface="Courier"/>
              </a:rPr>
              <a:t> over </a:t>
            </a:r>
            <a:r>
              <a:rPr lang="fr-FR" dirty="0" err="1">
                <a:cs typeface="Courier"/>
              </a:rPr>
              <a:t>each</a:t>
            </a:r>
            <a:r>
              <a:rPr lang="fr-FR" dirty="0">
                <a:cs typeface="Courier"/>
              </a:rPr>
              <a:t> </a:t>
            </a:r>
            <a:r>
              <a:rPr lang="fr-FR" dirty="0" err="1">
                <a:cs typeface="Courier"/>
              </a:rPr>
              <a:t>subflow</a:t>
            </a:r>
            <a:r>
              <a:rPr lang="fr-FR" dirty="0">
                <a:cs typeface="Courier"/>
              </a:rPr>
              <a:t> to </a:t>
            </a:r>
            <a:r>
              <a:rPr lang="fr-FR" dirty="0" err="1">
                <a:cs typeface="Courier"/>
              </a:rPr>
              <a:t>cope</a:t>
            </a:r>
            <a:r>
              <a:rPr lang="fr-FR" dirty="0">
                <a:cs typeface="Courier"/>
              </a:rPr>
              <a:t> </a:t>
            </a:r>
            <a:r>
              <a:rPr lang="fr-FR" dirty="0" err="1">
                <a:cs typeface="Courier"/>
              </a:rPr>
              <a:t>with</a:t>
            </a:r>
            <a:r>
              <a:rPr lang="fr-FR" dirty="0">
                <a:cs typeface="Courier"/>
              </a:rPr>
              <a:t> the flow control </a:t>
            </a:r>
            <a:r>
              <a:rPr lang="fr-FR" dirty="0" err="1">
                <a:cs typeface="Courier"/>
              </a:rPr>
              <a:t>imposed</a:t>
            </a:r>
            <a:r>
              <a:rPr lang="fr-FR" dirty="0">
                <a:cs typeface="Courier"/>
              </a:rPr>
              <a:t> by the </a:t>
            </a:r>
            <a:r>
              <a:rPr lang="fr-FR" dirty="0" err="1">
                <a:cs typeface="Courier"/>
              </a:rPr>
              <a:t>middlebox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5C1A-2D39-E44A-A87F-5E2B49B3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fiction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6891-A939-4245-A169-062BEEC9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882DC-4463-BD4A-B56C-E1C80F1F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90F3B-903E-104D-97CD-DB2CDE9E9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26" y="1143000"/>
            <a:ext cx="3926174" cy="51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7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QUIC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 blocking </a:t>
            </a:r>
          </a:p>
          <a:p>
            <a:r>
              <a:rPr lang="en-US" dirty="0"/>
              <a:t>FEC</a:t>
            </a:r>
          </a:p>
          <a:p>
            <a:r>
              <a:rPr lang="en-US" dirty="0"/>
              <a:t>Middle boxes?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2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Wireless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4386701"/>
            <a:ext cx="707040" cy="6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544213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5483520" y="1849154"/>
            <a:ext cx="0" cy="29955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H="1">
            <a:off x="52531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5483520" y="2078139"/>
            <a:ext cx="227520" cy="99082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5333760" y="2839978"/>
            <a:ext cx="29952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5414400" y="2536107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541440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 flipH="1">
            <a:off x="5333760" y="2536107"/>
            <a:ext cx="227520" cy="30387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>
            <a:off x="533376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5" name="Line 17"/>
          <p:cNvSpPr>
            <a:spLocks noChangeShapeType="1"/>
          </p:cNvSpPr>
          <p:nvPr/>
        </p:nvSpPr>
        <p:spPr bwMode="auto">
          <a:xfrm flipH="1">
            <a:off x="5253120" y="2839979"/>
            <a:ext cx="380160" cy="228984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86" name="Line 18"/>
          <p:cNvSpPr>
            <a:spLocks noChangeShapeType="1"/>
          </p:cNvSpPr>
          <p:nvPr/>
        </p:nvSpPr>
        <p:spPr bwMode="auto">
          <a:xfrm>
            <a:off x="5414400" y="2307122"/>
            <a:ext cx="14976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2687040" y="2435296"/>
            <a:ext cx="2568960" cy="1690738"/>
            <a:chOff x="0" y="0"/>
            <a:chExt cx="1784" cy="1174"/>
          </a:xfrm>
        </p:grpSpPr>
        <p:sp>
          <p:nvSpPr>
            <p:cNvPr id="88" name="Line 20"/>
            <p:cNvSpPr>
              <a:spLocks noChangeShapeType="1"/>
            </p:cNvSpPr>
            <p:nvPr/>
          </p:nvSpPr>
          <p:spPr bwMode="auto">
            <a:xfrm flipH="1">
              <a:off x="775" y="0"/>
              <a:ext cx="1009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775" y="559"/>
              <a:ext cx="155" cy="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 flipH="1">
              <a:off x="0" y="615"/>
              <a:ext cx="93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1" name="Oval 23"/>
          <p:cNvSpPr>
            <a:spLocks/>
          </p:cNvSpPr>
          <p:nvPr/>
        </p:nvSpPr>
        <p:spPr bwMode="auto">
          <a:xfrm>
            <a:off x="5944320" y="4059787"/>
            <a:ext cx="460800" cy="460848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>
            <a:off x="6405120" y="4288770"/>
            <a:ext cx="84096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3" name="Line 25"/>
          <p:cNvSpPr>
            <a:spLocks noChangeShapeType="1"/>
          </p:cNvSpPr>
          <p:nvPr/>
        </p:nvSpPr>
        <p:spPr bwMode="auto">
          <a:xfrm>
            <a:off x="5713920" y="3083364"/>
            <a:ext cx="456480" cy="97642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 flipH="1">
            <a:off x="4122720" y="4553759"/>
            <a:ext cx="1768320" cy="15265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grpSp>
        <p:nvGrpSpPr>
          <p:cNvPr id="95" name="Group 27"/>
          <p:cNvGrpSpPr>
            <a:grpSpLocks/>
          </p:cNvGrpSpPr>
          <p:nvPr/>
        </p:nvGrpSpPr>
        <p:grpSpPr bwMode="auto">
          <a:xfrm>
            <a:off x="5559840" y="2619635"/>
            <a:ext cx="1607040" cy="2458338"/>
            <a:chOff x="0" y="0"/>
            <a:chExt cx="1115" cy="1707"/>
          </a:xfrm>
        </p:grpSpPr>
        <p:sp>
          <p:nvSpPr>
            <p:cNvPr id="96" name="AutoShape 28"/>
            <p:cNvSpPr>
              <a:spLocks/>
            </p:cNvSpPr>
            <p:nvPr/>
          </p:nvSpPr>
          <p:spPr bwMode="auto">
            <a:xfrm>
              <a:off x="0" y="0"/>
              <a:ext cx="1115" cy="1707"/>
            </a:xfrm>
            <a:custGeom>
              <a:avLst/>
              <a:gdLst/>
              <a:ahLst/>
              <a:cxnLst/>
              <a:rect l="0" t="0" r="r" b="b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7" name="AutoShape 29"/>
            <p:cNvSpPr>
              <a:spLocks/>
            </p:cNvSpPr>
            <p:nvPr/>
          </p:nvSpPr>
          <p:spPr bwMode="auto">
            <a:xfrm>
              <a:off x="891" y="323"/>
              <a:ext cx="185" cy="1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8" name="AutoShape 30"/>
            <p:cNvSpPr>
              <a:spLocks/>
            </p:cNvSpPr>
            <p:nvPr/>
          </p:nvSpPr>
          <p:spPr bwMode="auto">
            <a:xfrm>
              <a:off x="839" y="437"/>
              <a:ext cx="124" cy="1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9" name="AutoShape 31"/>
            <p:cNvSpPr>
              <a:spLocks/>
            </p:cNvSpPr>
            <p:nvPr/>
          </p:nvSpPr>
          <p:spPr bwMode="auto">
            <a:xfrm>
              <a:off x="831" y="508"/>
              <a:ext cx="62" cy="6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B8B8B8"/>
            </a:solidFill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0" name="AutoShape 32"/>
            <p:cNvSpPr>
              <a:spLocks/>
            </p:cNvSpPr>
            <p:nvPr/>
          </p:nvSpPr>
          <p:spPr bwMode="auto">
            <a:xfrm>
              <a:off x="56" y="86"/>
              <a:ext cx="1023" cy="14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>
              <a:solidFill>
                <a:srgbClr val="B8B8B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1" name="Rectangle 33"/>
          <p:cNvSpPr>
            <a:spLocks/>
          </p:cNvSpPr>
          <p:nvPr/>
        </p:nvSpPr>
        <p:spPr bwMode="auto">
          <a:xfrm>
            <a:off x="5621760" y="1745463"/>
            <a:ext cx="1752305" cy="4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40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3G celltower</a:t>
            </a:r>
          </a:p>
        </p:txBody>
      </p:sp>
      <p:grpSp>
        <p:nvGrpSpPr>
          <p:cNvPr id="102" name="Group 34"/>
          <p:cNvGrpSpPr>
            <a:grpSpLocks/>
          </p:cNvGrpSpPr>
          <p:nvPr/>
        </p:nvGrpSpPr>
        <p:grpSpPr bwMode="auto">
          <a:xfrm rot="1320000">
            <a:off x="2517120" y="4480311"/>
            <a:ext cx="1327680" cy="40324"/>
            <a:chOff x="0" y="0"/>
            <a:chExt cx="922" cy="28"/>
          </a:xfrm>
        </p:grpSpPr>
        <p:sp>
          <p:nvSpPr>
            <p:cNvPr id="103" name="Line 35"/>
            <p:cNvSpPr>
              <a:spLocks noChangeShapeType="1"/>
            </p:cNvSpPr>
            <p:nvPr/>
          </p:nvSpPr>
          <p:spPr bwMode="auto">
            <a:xfrm flipH="1">
              <a:off x="400" y="0"/>
              <a:ext cx="522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36"/>
            <p:cNvSpPr>
              <a:spLocks noChangeShapeType="1"/>
            </p:cNvSpPr>
            <p:nvPr/>
          </p:nvSpPr>
          <p:spPr bwMode="auto">
            <a:xfrm>
              <a:off x="400" y="13"/>
              <a:ext cx="8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37"/>
            <p:cNvSpPr>
              <a:spLocks noChangeShapeType="1"/>
            </p:cNvSpPr>
            <p:nvPr/>
          </p:nvSpPr>
          <p:spPr bwMode="auto">
            <a:xfrm flipH="1">
              <a:off x="0" y="14"/>
              <a:ext cx="481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6" name="Line 38"/>
          <p:cNvSpPr>
            <a:spLocks noChangeShapeType="1"/>
          </p:cNvSpPr>
          <p:nvPr/>
        </p:nvSpPr>
        <p:spPr bwMode="auto">
          <a:xfrm flipH="1">
            <a:off x="4027681" y="4288771"/>
            <a:ext cx="3211200" cy="504053"/>
          </a:xfrm>
          <a:prstGeom prst="line">
            <a:avLst/>
          </a:prstGeom>
          <a:noFill/>
          <a:ln w="508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07" name="Line 39"/>
          <p:cNvSpPr>
            <a:spLocks noChangeShapeType="1"/>
          </p:cNvSpPr>
          <p:nvPr/>
        </p:nvSpPr>
        <p:spPr bwMode="auto">
          <a:xfrm rot="10800000">
            <a:off x="2558880" y="4270049"/>
            <a:ext cx="1468800" cy="522774"/>
          </a:xfrm>
          <a:prstGeom prst="line">
            <a:avLst/>
          </a:prstGeom>
          <a:noFill/>
          <a:ln w="508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fr-FR"/>
          </a:p>
        </p:txBody>
      </p:sp>
      <p:sp>
        <p:nvSpPr>
          <p:cNvPr id="108" name="Rectangle 40"/>
          <p:cNvSpPr>
            <a:spLocks/>
          </p:cNvSpPr>
          <p:nvPr/>
        </p:nvSpPr>
        <p:spPr bwMode="auto">
          <a:xfrm>
            <a:off x="859481" y="5386165"/>
            <a:ext cx="6366636" cy="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700" b="1" dirty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  <a:t>When IP addresses change TCP connections</a:t>
            </a:r>
            <a:br>
              <a:rPr lang="en-US" sz="2700" b="1" dirty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</a:br>
            <a:r>
              <a:rPr lang="en-US" sz="2700" b="1" dirty="0">
                <a:solidFill>
                  <a:srgbClr val="FF0000"/>
                </a:solidFill>
                <a:ea typeface="ＭＳ Ｐゴシック" charset="0"/>
                <a:cs typeface="Gill Sans" charset="0"/>
                <a:sym typeface="Gill Sans" charset="0"/>
              </a:rPr>
              <a:t>have to be re-established !</a:t>
            </a:r>
          </a:p>
        </p:txBody>
      </p:sp>
      <p:pic>
        <p:nvPicPr>
          <p:cNvPr id="10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0" y="3958976"/>
            <a:ext cx="754560" cy="7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31"/>
          <p:cNvSpPr>
            <a:spLocks/>
          </p:cNvSpPr>
          <p:nvPr/>
        </p:nvSpPr>
        <p:spPr bwMode="auto">
          <a:xfrm>
            <a:off x="1710160" y="3224314"/>
            <a:ext cx="1059808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1.2.3.4</a:t>
            </a:r>
          </a:p>
        </p:txBody>
      </p:sp>
      <p:sp>
        <p:nvSpPr>
          <p:cNvPr id="111" name="Rectangle 31"/>
          <p:cNvSpPr>
            <a:spLocks/>
          </p:cNvSpPr>
          <p:nvPr/>
        </p:nvSpPr>
        <p:spPr bwMode="auto">
          <a:xfrm>
            <a:off x="1710160" y="4747817"/>
            <a:ext cx="1058605" cy="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4561" tIns="34561" rIns="75197" bIns="34561">
            <a:spAutoFit/>
          </a:bodyPr>
          <a:lstStyle/>
          <a:p>
            <a:pPr marL="5760"/>
            <a:r>
              <a:rPr lang="en-US" sz="2000" dirty="0">
                <a:solidFill>
                  <a:srgbClr val="0000FF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IP 5.6.7.8</a:t>
            </a:r>
          </a:p>
        </p:txBody>
      </p:sp>
    </p:spTree>
    <p:extLst>
      <p:ext uri="{BB962C8B-B14F-4D97-AF65-F5344CB8AC3E}">
        <p14:creationId xmlns:p14="http://schemas.microsoft.com/office/powerpoint/2010/main" val="115931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Cost Multipath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Packets from one TCP connection (same 5-tupel) follow same path</a:t>
            </a:r>
          </a:p>
          <a:p>
            <a:r>
              <a:rPr lang="en-US" dirty="0"/>
              <a:t>Different flows might follow different paths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8659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6" y="4475869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84824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584824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8659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286597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51" y="3286597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1"/>
          <p:cNvCxnSpPr>
            <a:endCxn id="9" idx="1"/>
          </p:cNvCxnSpPr>
          <p:nvPr/>
        </p:nvCxnSpPr>
        <p:spPr>
          <a:xfrm>
            <a:off x="1518351" y="4837819"/>
            <a:ext cx="996249" cy="54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3"/>
          <p:cNvCxnSpPr>
            <a:stCxn id="7" idx="2"/>
            <a:endCxn id="9" idx="0"/>
          </p:cNvCxnSpPr>
          <p:nvPr/>
        </p:nvCxnSpPr>
        <p:spPr>
          <a:xfrm>
            <a:off x="2883240" y="3901542"/>
            <a:ext cx="0" cy="683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7"/>
          <p:cNvCxnSpPr>
            <a:endCxn id="10" idx="0"/>
          </p:cNvCxnSpPr>
          <p:nvPr/>
        </p:nvCxnSpPr>
        <p:spPr>
          <a:xfrm>
            <a:off x="5004140" y="3901542"/>
            <a:ext cx="15875" cy="683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8"/>
          <p:cNvCxnSpPr>
            <a:stCxn id="10" idx="1"/>
            <a:endCxn id="9" idx="3"/>
          </p:cNvCxnSpPr>
          <p:nvPr/>
        </p:nvCxnSpPr>
        <p:spPr>
          <a:xfrm flipH="1">
            <a:off x="3251880" y="4892297"/>
            <a:ext cx="13994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2"/>
          <p:cNvCxnSpPr/>
          <p:nvPr/>
        </p:nvCxnSpPr>
        <p:spPr>
          <a:xfrm flipH="1">
            <a:off x="3246189" y="3600072"/>
            <a:ext cx="13994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12" idx="1"/>
          </p:cNvCxnSpPr>
          <p:nvPr/>
        </p:nvCxnSpPr>
        <p:spPr>
          <a:xfrm flipH="1">
            <a:off x="5388655" y="3594070"/>
            <a:ext cx="1002620" cy="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26"/>
          <p:cNvCxnSpPr>
            <a:stCxn id="12" idx="2"/>
          </p:cNvCxnSpPr>
          <p:nvPr/>
        </p:nvCxnSpPr>
        <p:spPr>
          <a:xfrm>
            <a:off x="6759915" y="3901542"/>
            <a:ext cx="0" cy="936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9"/>
          <p:cNvCxnSpPr>
            <a:endCxn id="12" idx="3"/>
          </p:cNvCxnSpPr>
          <p:nvPr/>
        </p:nvCxnSpPr>
        <p:spPr>
          <a:xfrm flipH="1" flipV="1">
            <a:off x="7128555" y="3594070"/>
            <a:ext cx="633980" cy="14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32"/>
          <p:cNvCxnSpPr/>
          <p:nvPr/>
        </p:nvCxnSpPr>
        <p:spPr>
          <a:xfrm>
            <a:off x="1642176" y="4647282"/>
            <a:ext cx="748599" cy="61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39"/>
          <p:cNvCxnSpPr/>
          <p:nvPr/>
        </p:nvCxnSpPr>
        <p:spPr>
          <a:xfrm>
            <a:off x="3251880" y="4677870"/>
            <a:ext cx="12597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42"/>
          <p:cNvCxnSpPr/>
          <p:nvPr/>
        </p:nvCxnSpPr>
        <p:spPr>
          <a:xfrm>
            <a:off x="5287055" y="5066034"/>
            <a:ext cx="11042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44"/>
          <p:cNvCxnSpPr/>
          <p:nvPr/>
        </p:nvCxnSpPr>
        <p:spPr>
          <a:xfrm>
            <a:off x="7128555" y="3449145"/>
            <a:ext cx="6339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46"/>
          <p:cNvCxnSpPr/>
          <p:nvPr/>
        </p:nvCxnSpPr>
        <p:spPr>
          <a:xfrm>
            <a:off x="1642176" y="4508553"/>
            <a:ext cx="748599" cy="611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47"/>
          <p:cNvCxnSpPr/>
          <p:nvPr/>
        </p:nvCxnSpPr>
        <p:spPr>
          <a:xfrm flipV="1">
            <a:off x="2747076" y="3901542"/>
            <a:ext cx="0" cy="6526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49"/>
          <p:cNvCxnSpPr/>
          <p:nvPr/>
        </p:nvCxnSpPr>
        <p:spPr>
          <a:xfrm>
            <a:off x="3242674" y="3449145"/>
            <a:ext cx="126900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51"/>
          <p:cNvCxnSpPr/>
          <p:nvPr/>
        </p:nvCxnSpPr>
        <p:spPr>
          <a:xfrm>
            <a:off x="5388655" y="3449145"/>
            <a:ext cx="100262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53"/>
          <p:cNvCxnSpPr/>
          <p:nvPr/>
        </p:nvCxnSpPr>
        <p:spPr>
          <a:xfrm>
            <a:off x="7128555" y="3279865"/>
            <a:ext cx="633980" cy="67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55"/>
          <p:cNvCxnSpPr/>
          <p:nvPr/>
        </p:nvCxnSpPr>
        <p:spPr>
          <a:xfrm>
            <a:off x="1642176" y="5010203"/>
            <a:ext cx="748599" cy="611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56"/>
          <p:cNvCxnSpPr/>
          <p:nvPr/>
        </p:nvCxnSpPr>
        <p:spPr>
          <a:xfrm>
            <a:off x="3251880" y="5097679"/>
            <a:ext cx="13938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58"/>
          <p:cNvCxnSpPr/>
          <p:nvPr/>
        </p:nvCxnSpPr>
        <p:spPr>
          <a:xfrm flipV="1">
            <a:off x="5166405" y="3901542"/>
            <a:ext cx="0" cy="6526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60"/>
          <p:cNvCxnSpPr/>
          <p:nvPr/>
        </p:nvCxnSpPr>
        <p:spPr>
          <a:xfrm>
            <a:off x="5388655" y="3758667"/>
            <a:ext cx="100262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62"/>
          <p:cNvCxnSpPr/>
          <p:nvPr/>
        </p:nvCxnSpPr>
        <p:spPr>
          <a:xfrm>
            <a:off x="7128555" y="3758667"/>
            <a:ext cx="6339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64"/>
          <p:cNvSpPr txBox="1"/>
          <p:nvPr/>
        </p:nvSpPr>
        <p:spPr>
          <a:xfrm>
            <a:off x="2599284" y="5505272"/>
            <a:ext cx="5895665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/>
              <a:t>ECMP </a:t>
            </a:r>
            <a:r>
              <a:rPr lang="fr-FR" sz="2400" b="1" dirty="0" err="1"/>
              <a:t>implementation</a:t>
            </a:r>
            <a:endParaRPr lang="fr-FR" sz="2400" b="1" dirty="0"/>
          </a:p>
          <a:p>
            <a:r>
              <a:rPr lang="fr-FR" sz="2400" dirty="0" err="1"/>
              <a:t>Packet</a:t>
            </a:r>
            <a:r>
              <a:rPr lang="fr-FR" sz="2400" dirty="0"/>
              <a:t> </a:t>
            </a:r>
            <a:r>
              <a:rPr lang="fr-FR" sz="2400" dirty="0" err="1"/>
              <a:t>arrival</a:t>
            </a:r>
            <a:r>
              <a:rPr lang="fr-FR" sz="2400" dirty="0"/>
              <a:t> :</a:t>
            </a:r>
          </a:p>
          <a:p>
            <a:r>
              <a:rPr lang="fr-FR" sz="2400" dirty="0"/>
              <a:t> Hash(</a:t>
            </a:r>
            <a:r>
              <a:rPr lang="fr-FR" sz="2400" dirty="0" err="1"/>
              <a:t>IP</a:t>
            </a:r>
            <a:r>
              <a:rPr lang="fr-FR" sz="2400" baseline="-25000" dirty="0" err="1"/>
              <a:t>src</a:t>
            </a:r>
            <a:r>
              <a:rPr lang="fr-FR" sz="2400" dirty="0"/>
              <a:t>, </a:t>
            </a:r>
            <a:r>
              <a:rPr lang="fr-FR" sz="2400" dirty="0" err="1"/>
              <a:t>IP</a:t>
            </a:r>
            <a:r>
              <a:rPr lang="fr-FR" sz="2400" baseline="-25000" dirty="0" err="1"/>
              <a:t>dst</a:t>
            </a:r>
            <a:r>
              <a:rPr lang="fr-FR" sz="2400" dirty="0"/>
              <a:t>, </a:t>
            </a:r>
            <a:r>
              <a:rPr lang="fr-FR" sz="2400" dirty="0" err="1"/>
              <a:t>Prot</a:t>
            </a:r>
            <a:r>
              <a:rPr lang="fr-FR" sz="2400" dirty="0"/>
              <a:t>, </a:t>
            </a:r>
            <a:r>
              <a:rPr lang="fr-FR" sz="2400" dirty="0" err="1"/>
              <a:t>Port</a:t>
            </a:r>
            <a:r>
              <a:rPr lang="fr-FR" sz="2400" baseline="-25000" dirty="0" err="1"/>
              <a:t>src</a:t>
            </a:r>
            <a:r>
              <a:rPr lang="fr-FR" sz="2400" dirty="0"/>
              <a:t>, </a:t>
            </a:r>
            <a:r>
              <a:rPr lang="fr-FR" sz="2400" dirty="0" err="1"/>
              <a:t>Port</a:t>
            </a:r>
            <a:r>
              <a:rPr lang="fr-FR" sz="2400" baseline="-25000" dirty="0" err="1"/>
              <a:t>dst</a:t>
            </a:r>
            <a:r>
              <a:rPr lang="fr-FR" sz="2400" dirty="0"/>
              <a:t>) </a:t>
            </a:r>
            <a:r>
              <a:rPr lang="fr-FR" sz="2400" dirty="0" err="1"/>
              <a:t>mod</a:t>
            </a:r>
            <a:r>
              <a:rPr lang="fr-FR" sz="2400" dirty="0"/>
              <a:t> #</a:t>
            </a:r>
            <a:r>
              <a:rPr lang="fr-FR" sz="2400" dirty="0" err="1"/>
              <a:t>oif</a:t>
            </a:r>
            <a:endParaRPr lang="fr-FR" sz="2400" dirty="0"/>
          </a:p>
        </p:txBody>
      </p:sp>
      <p:pic>
        <p:nvPicPr>
          <p:cNvPr id="3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595946"/>
            <a:ext cx="737280" cy="6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cteur droit 34"/>
          <p:cNvCxnSpPr/>
          <p:nvPr/>
        </p:nvCxnSpPr>
        <p:spPr>
          <a:xfrm flipH="1">
            <a:off x="5388655" y="4892297"/>
            <a:ext cx="1002620" cy="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6"/>
          <p:cNvCxnSpPr/>
          <p:nvPr/>
        </p:nvCxnSpPr>
        <p:spPr>
          <a:xfrm flipV="1">
            <a:off x="6923110" y="3901542"/>
            <a:ext cx="0" cy="704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12"/>
          <p:cNvGrpSpPr>
            <a:grpSpLocks/>
          </p:cNvGrpSpPr>
          <p:nvPr/>
        </p:nvGrpSpPr>
        <p:grpSpPr bwMode="auto">
          <a:xfrm rot="5400000">
            <a:off x="3668103" y="1700326"/>
            <a:ext cx="2103779" cy="5256328"/>
            <a:chOff x="0" y="0"/>
            <a:chExt cx="368" cy="1538"/>
          </a:xfrm>
        </p:grpSpPr>
        <p:sp>
          <p:nvSpPr>
            <p:cNvPr id="41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3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95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 Data Center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of TCP</a:t>
            </a:r>
          </a:p>
          <a:p>
            <a:r>
              <a:rPr lang="en-US" dirty="0"/>
              <a:t>Does not require modification of applications</a:t>
            </a:r>
          </a:p>
          <a:p>
            <a:r>
              <a:rPr lang="en-US"/>
              <a:t>Works </a:t>
            </a:r>
            <a:r>
              <a:rPr lang="en-US" dirty="0"/>
              <a:t>in the current Internet</a:t>
            </a:r>
          </a:p>
          <a:p>
            <a:r>
              <a:rPr lang="en-US" dirty="0"/>
              <a:t>Works everywhere were regular TCP works!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7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 Establishment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Three-way handshake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1" y="359330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95" y="3748250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5"/>
          <p:cNvGrpSpPr/>
          <p:nvPr/>
        </p:nvGrpSpPr>
        <p:grpSpPr>
          <a:xfrm>
            <a:off x="1393511" y="3138946"/>
            <a:ext cx="6367266" cy="609305"/>
            <a:chOff x="1714500" y="3138944"/>
            <a:chExt cx="14046690" cy="1036179"/>
          </a:xfrm>
        </p:grpSpPr>
        <p:cxnSp>
          <p:nvCxnSpPr>
            <p:cNvPr id="10" name="Connecteur droit avec flèche 6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7"/>
            <p:cNvSpPr txBox="1"/>
            <p:nvPr/>
          </p:nvSpPr>
          <p:spPr>
            <a:xfrm>
              <a:off x="3206749" y="3138944"/>
              <a:ext cx="6667059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SYN,seq</a:t>
              </a:r>
              <a:r>
                <a:rPr lang="fr-FR" sz="2400" dirty="0"/>
                <a:t>=</a:t>
              </a:r>
              <a:r>
                <a:rPr lang="fr-FR" sz="2400" dirty="0">
                  <a:solidFill>
                    <a:srgbClr val="FF0000"/>
                  </a:solidFill>
                </a:rPr>
                <a:t>1234</a:t>
              </a:r>
              <a:r>
                <a:rPr lang="fr-FR" sz="2400" dirty="0"/>
                <a:t>,Options</a:t>
              </a:r>
            </a:p>
          </p:txBody>
        </p:sp>
      </p:grpSp>
      <p:grpSp>
        <p:nvGrpSpPr>
          <p:cNvPr id="12" name="Grouper 15"/>
          <p:cNvGrpSpPr/>
          <p:nvPr/>
        </p:nvGrpSpPr>
        <p:grpSpPr>
          <a:xfrm>
            <a:off x="1393511" y="4526113"/>
            <a:ext cx="6367267" cy="596220"/>
            <a:chOff x="1393511" y="4526113"/>
            <a:chExt cx="6367267" cy="596220"/>
          </a:xfrm>
        </p:grpSpPr>
        <p:cxnSp>
          <p:nvCxnSpPr>
            <p:cNvPr id="13" name="Connecteur droit avec flèche 8"/>
            <p:cNvCxnSpPr/>
            <p:nvPr/>
          </p:nvCxnSpPr>
          <p:spPr>
            <a:xfrm flipH="1">
              <a:off x="1393511" y="4602000"/>
              <a:ext cx="6367267" cy="5203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1"/>
            <p:cNvSpPr txBox="1"/>
            <p:nvPr/>
          </p:nvSpPr>
          <p:spPr>
            <a:xfrm>
              <a:off x="2204959" y="4526113"/>
              <a:ext cx="49490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SYN+ACK,ack</a:t>
              </a:r>
              <a:r>
                <a:rPr lang="fr-FR" sz="2400" dirty="0"/>
                <a:t>=</a:t>
              </a:r>
              <a:r>
                <a:rPr lang="fr-FR" sz="2400" i="1" dirty="0">
                  <a:solidFill>
                    <a:srgbClr val="FF0000"/>
                  </a:solidFill>
                </a:rPr>
                <a:t>1235</a:t>
              </a:r>
              <a:r>
                <a:rPr lang="fr-FR" sz="2400" dirty="0"/>
                <a:t>,seq=</a:t>
              </a:r>
              <a:r>
                <a:rPr lang="fr-FR" sz="2400" dirty="0">
                  <a:solidFill>
                    <a:srgbClr val="0000FF"/>
                  </a:solidFill>
                </a:rPr>
                <a:t>5678</a:t>
              </a:r>
              <a:r>
                <a:rPr lang="fr-FR" sz="2400" dirty="0"/>
                <a:t>,Options</a:t>
              </a:r>
            </a:p>
          </p:txBody>
        </p:sp>
      </p:grpSp>
      <p:grpSp>
        <p:nvGrpSpPr>
          <p:cNvPr id="15" name="Grouper 12"/>
          <p:cNvGrpSpPr/>
          <p:nvPr/>
        </p:nvGrpSpPr>
        <p:grpSpPr>
          <a:xfrm>
            <a:off x="1368557" y="5079455"/>
            <a:ext cx="6367266" cy="609305"/>
            <a:chOff x="1714500" y="3138944"/>
            <a:chExt cx="14046690" cy="1036179"/>
          </a:xfrm>
        </p:grpSpPr>
        <p:cxnSp>
          <p:nvCxnSpPr>
            <p:cNvPr id="16" name="Connecteur droit avec flèche 13"/>
            <p:cNvCxnSpPr/>
            <p:nvPr/>
          </p:nvCxnSpPr>
          <p:spPr>
            <a:xfrm>
              <a:off x="1714500" y="3554443"/>
              <a:ext cx="14046690" cy="620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4"/>
            <p:cNvSpPr txBox="1"/>
            <p:nvPr/>
          </p:nvSpPr>
          <p:spPr>
            <a:xfrm>
              <a:off x="3206749" y="3138944"/>
              <a:ext cx="7294624" cy="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ACK,seq</a:t>
              </a:r>
              <a:r>
                <a:rPr lang="fr-FR" sz="2400" dirty="0"/>
                <a:t>=</a:t>
              </a:r>
              <a:r>
                <a:rPr lang="fr-FR" sz="2400" i="1" dirty="0">
                  <a:solidFill>
                    <a:srgbClr val="FF0000"/>
                  </a:solidFill>
                </a:rPr>
                <a:t>1235</a:t>
              </a:r>
              <a:r>
                <a:rPr lang="fr-FR" sz="2400" dirty="0"/>
                <a:t>,ack=</a:t>
              </a:r>
              <a:r>
                <a:rPr lang="fr-FR" sz="2400" i="1" dirty="0">
                  <a:solidFill>
                    <a:srgbClr val="0000FF"/>
                  </a:solidFill>
                </a:rPr>
                <a:t>5679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8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9175</TotalTime>
  <Words>1582</Words>
  <Application>Microsoft Macintosh PowerPoint</Application>
  <PresentationFormat>On-screen Show (4:3)</PresentationFormat>
  <Paragraphs>369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</vt:lpstr>
      <vt:lpstr>Gill Sans</vt:lpstr>
      <vt:lpstr>Helvetica</vt:lpstr>
      <vt:lpstr>Office Theme</vt:lpstr>
      <vt:lpstr>ECE 671 – Lecture 15</vt:lpstr>
      <vt:lpstr>Motivation</vt:lpstr>
      <vt:lpstr>Traditional Wireless</vt:lpstr>
      <vt:lpstr>Traditional Wireless</vt:lpstr>
      <vt:lpstr>Traditional Wireless</vt:lpstr>
      <vt:lpstr>Equal Cost Multipath</vt:lpstr>
      <vt:lpstr>CLOS Data Center Network</vt:lpstr>
      <vt:lpstr>Design Objectives</vt:lpstr>
      <vt:lpstr>TCP Connection Establishment</vt:lpstr>
      <vt:lpstr>Data Transfer</vt:lpstr>
      <vt:lpstr>Connection Release</vt:lpstr>
      <vt:lpstr>Connection Release</vt:lpstr>
      <vt:lpstr>Identification of TCP Connection</vt:lpstr>
      <vt:lpstr>New Bytestream Model</vt:lpstr>
      <vt:lpstr>MultiPath TCP Protocol</vt:lpstr>
      <vt:lpstr>MultiPath TCP Protocol</vt:lpstr>
      <vt:lpstr>A naïve Approach</vt:lpstr>
      <vt:lpstr>Not Working!</vt:lpstr>
      <vt:lpstr>Design Decisions</vt:lpstr>
      <vt:lpstr>Multipath TCP Architecture</vt:lpstr>
      <vt:lpstr>Two Subflow Example</vt:lpstr>
      <vt:lpstr>How to combine subflows?</vt:lpstr>
      <vt:lpstr>How to link subflows?</vt:lpstr>
      <vt:lpstr>How to link subflows?</vt:lpstr>
      <vt:lpstr>Subflow Agility</vt:lpstr>
      <vt:lpstr>TCP Subflows</vt:lpstr>
      <vt:lpstr>MultiPath TCP Protocol</vt:lpstr>
      <vt:lpstr>How to Transfer Data?</vt:lpstr>
      <vt:lpstr>In today’s Internet</vt:lpstr>
      <vt:lpstr>Multipath Data Transfer</vt:lpstr>
      <vt:lpstr>Multipath Data Transfer</vt:lpstr>
      <vt:lpstr>How to deal with losses?</vt:lpstr>
      <vt:lpstr>Subflow failure</vt:lpstr>
      <vt:lpstr>Retransmission heuristics</vt:lpstr>
      <vt:lpstr>Flow Control</vt:lpstr>
      <vt:lpstr>Independent Windows</vt:lpstr>
      <vt:lpstr>Independent Windows Problem</vt:lpstr>
      <vt:lpstr>Single window approach</vt:lpstr>
      <vt:lpstr>Middle box impact</vt:lpstr>
      <vt:lpstr>Multipath TCP Windows</vt:lpstr>
      <vt:lpstr>This is not fiction</vt:lpstr>
      <vt:lpstr>Comparison with QUIC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159</cp:revision>
  <cp:lastPrinted>2011-10-26T01:26:58Z</cp:lastPrinted>
  <dcterms:created xsi:type="dcterms:W3CDTF">2006-08-16T00:00:00Z</dcterms:created>
  <dcterms:modified xsi:type="dcterms:W3CDTF">2021-03-23T11:54:25Z</dcterms:modified>
</cp:coreProperties>
</file>