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46"/>
    <p:restoredTop sz="91465"/>
  </p:normalViewPr>
  <p:slideViewPr>
    <p:cSldViewPr>
      <p:cViewPr varScale="1">
        <p:scale>
          <a:sx n="100" d="100"/>
          <a:sy n="100" d="100"/>
        </p:scale>
        <p:origin x="1952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0" d="100"/>
          <a:sy n="70" d="100"/>
        </p:scale>
        <p:origin x="-3282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5A7142C-F8E1-4D39-922F-263049922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00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EC64E53-1351-4AF3-8128-FC0A3B45FD59}" type="datetimeFigureOut">
              <a:rPr lang="en-US" smtClean="0"/>
              <a:t>3/10/21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E5809F0-C92E-4B6F-A0AE-D4F05856EE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1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6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1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5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2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8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8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3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6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3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25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429000" y="6396335"/>
            <a:ext cx="222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2021 Tilman Wolf &amp; Mike Zink</a:t>
            </a:r>
          </a:p>
          <a:p>
            <a:endParaRPr lang="en-US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34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ECE 671 – Lecture 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Transport Layer Systems</a:t>
            </a:r>
            <a:br>
              <a:rPr lang="en-US" dirty="0"/>
            </a:br>
            <a:r>
              <a:rPr lang="en-US" dirty="0"/>
              <a:t>Firewalls and NAT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57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Traffic handling at level of connections or flows</a:t>
            </a:r>
          </a:p>
          <a:p>
            <a:pPr lvl="1"/>
            <a:r>
              <a:rPr lang="en-US" dirty="0"/>
              <a:t>Firewall</a:t>
            </a:r>
          </a:p>
          <a:p>
            <a:pPr lvl="1"/>
            <a:r>
              <a:rPr lang="en-US" dirty="0"/>
              <a:t>Network Address Translator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19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Firewall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Firewall distinguishes between traffic sources</a:t>
            </a:r>
          </a:p>
          <a:p>
            <a:pPr lvl="1"/>
            <a:r>
              <a:rPr lang="en-US" dirty="0"/>
              <a:t>“Inside” traffic is let through</a:t>
            </a:r>
          </a:p>
          <a:p>
            <a:pPr lvl="1"/>
            <a:r>
              <a:rPr lang="en-US" dirty="0"/>
              <a:t>“Outside” traffic is blocked</a:t>
            </a:r>
          </a:p>
          <a:p>
            <a:r>
              <a:rPr lang="en-US" dirty="0"/>
              <a:t>How to achieve duplex communication?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683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Firewall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Firewall keeps record of connections from inside</a:t>
            </a:r>
          </a:p>
          <a:p>
            <a:pPr lvl="1"/>
            <a:r>
              <a:rPr lang="en-US" dirty="0"/>
              <a:t>Traffic with reverse 5-tuple is let through from outside</a:t>
            </a:r>
          </a:p>
          <a:p>
            <a:r>
              <a:rPr lang="en-US" dirty="0"/>
              <a:t>Additional feature</a:t>
            </a:r>
          </a:p>
          <a:p>
            <a:pPr lvl="1"/>
            <a:r>
              <a:rPr lang="en-US" dirty="0"/>
              <a:t>Rules to allow or block traffic</a:t>
            </a:r>
          </a:p>
          <a:p>
            <a:r>
              <a:rPr lang="en-US" dirty="0"/>
              <a:t>How can a </a:t>
            </a:r>
            <a:br>
              <a:rPr lang="en-US" dirty="0"/>
            </a:br>
            <a:r>
              <a:rPr lang="en-US" dirty="0"/>
              <a:t>firewall be </a:t>
            </a:r>
            <a:br>
              <a:rPr lang="en-US" dirty="0"/>
            </a:br>
            <a:r>
              <a:rPr lang="en-US" dirty="0"/>
              <a:t>circumvented?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526416"/>
              </p:ext>
            </p:extLst>
          </p:nvPr>
        </p:nvGraphicFramePr>
        <p:xfrm>
          <a:off x="3657600" y="2590800"/>
          <a:ext cx="5067300" cy="357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1" name="Visio" r:id="rId3" imgW="5067030" imgH="3573492" progId="Visio.Drawing.11">
                  <p:embed/>
                </p:oleObj>
              </mc:Choice>
              <mc:Fallback>
                <p:oleObj name="Visio" r:id="rId3" imgW="5067030" imgH="3573492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7600" y="2590800"/>
                        <a:ext cx="5067300" cy="3573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5184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Address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Limited IP address space</a:t>
            </a:r>
          </a:p>
          <a:p>
            <a:pPr lvl="1"/>
            <a:r>
              <a:rPr lang="en-US" dirty="0"/>
              <a:t>Use reserved space for home/corporate networks:</a:t>
            </a:r>
            <a:br>
              <a:rPr lang="en-US" dirty="0"/>
            </a:br>
            <a:r>
              <a:rPr lang="en-US" dirty="0"/>
              <a:t>192.168/16 or 10/8</a:t>
            </a:r>
          </a:p>
          <a:p>
            <a:pPr lvl="1"/>
            <a:r>
              <a:rPr lang="en-US" dirty="0"/>
              <a:t>Use only one IP address toward Internet</a:t>
            </a:r>
          </a:p>
          <a:p>
            <a:r>
              <a:rPr lang="en-US" dirty="0"/>
              <a:t>NAT translates between outside and inside addresses</a:t>
            </a:r>
          </a:p>
          <a:p>
            <a:pPr lvl="1"/>
            <a:r>
              <a:rPr lang="en-US" dirty="0"/>
              <a:t>How can multiplexing/</a:t>
            </a:r>
            <a:r>
              <a:rPr lang="en-US" dirty="0" err="1"/>
              <a:t>demultiplexing</a:t>
            </a:r>
            <a:r>
              <a:rPr lang="en-US" dirty="0"/>
              <a:t> be achieved?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995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Address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340523"/>
              </p:ext>
            </p:extLst>
          </p:nvPr>
        </p:nvGraphicFramePr>
        <p:xfrm>
          <a:off x="1600200" y="1295400"/>
          <a:ext cx="5892800" cy="5019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4" name="Visio" r:id="rId3" imgW="5079460" imgH="4327765" progId="Visio.Drawing.11">
                  <p:embed/>
                </p:oleObj>
              </mc:Choice>
              <mc:Fallback>
                <p:oleObj name="Visio" r:id="rId3" imgW="5079460" imgH="4327765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00200" y="1295400"/>
                        <a:ext cx="5892800" cy="50199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958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Address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743200" cy="4525963"/>
          </a:xfrm>
        </p:spPr>
        <p:txBody>
          <a:bodyPr/>
          <a:lstStyle/>
          <a:p>
            <a:r>
              <a:rPr lang="en-US" dirty="0"/>
              <a:t>NAT box tracks connections</a:t>
            </a:r>
          </a:p>
          <a:p>
            <a:pPr lvl="1"/>
            <a:r>
              <a:rPr lang="en-US" dirty="0"/>
              <a:t>Port number identifies connection</a:t>
            </a:r>
          </a:p>
          <a:p>
            <a:pPr lvl="1"/>
            <a:r>
              <a:rPr lang="en-US" dirty="0"/>
              <a:t>NAT box overwrites layer 3/4 headers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978496"/>
              </p:ext>
            </p:extLst>
          </p:nvPr>
        </p:nvGraphicFramePr>
        <p:xfrm>
          <a:off x="2913594" y="2057400"/>
          <a:ext cx="6230406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8" name="Visio" r:id="rId3" imgW="4731426" imgH="3240297" progId="Visio.Drawing.11">
                  <p:embed/>
                </p:oleObj>
              </mc:Choice>
              <mc:Fallback>
                <p:oleObj name="Visio" r:id="rId3" imgW="4731426" imgH="3240297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3594" y="2057400"/>
                        <a:ext cx="6230406" cy="426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715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Firewall and NAT keep track of similar information</a:t>
            </a:r>
          </a:p>
          <a:p>
            <a:pPr lvl="1"/>
            <a:r>
              <a:rPr lang="en-US" dirty="0"/>
              <a:t>Functionality often combined in same system</a:t>
            </a:r>
          </a:p>
          <a:p>
            <a:pPr lvl="1"/>
            <a:r>
              <a:rPr lang="en-US" dirty="0"/>
              <a:t>Home gateways typically implement firewalls, NAT, DHCP</a:t>
            </a:r>
          </a:p>
          <a:p>
            <a:r>
              <a:rPr lang="en-US" dirty="0"/>
              <a:t>More sophisticated firewalls also use content filter</a:t>
            </a:r>
          </a:p>
          <a:p>
            <a:pPr lvl="1"/>
            <a:r>
              <a:rPr lang="en-US" dirty="0"/>
              <a:t>Requires application </a:t>
            </a:r>
            <a:r>
              <a:rPr lang="en-US"/>
              <a:t>layer 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844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23104</TotalTime>
  <Words>206</Words>
  <Application>Microsoft Macintosh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Visio</vt:lpstr>
      <vt:lpstr>ECE 671 – Lecture 14</vt:lpstr>
      <vt:lpstr>Transport layer systems</vt:lpstr>
      <vt:lpstr>Firewall</vt:lpstr>
      <vt:lpstr>Firewall</vt:lpstr>
      <vt:lpstr>Network Address Translation</vt:lpstr>
      <vt:lpstr>Network Address Translation</vt:lpstr>
      <vt:lpstr>Network Address Translation</vt:lpstr>
      <vt:lpstr>Transport layer systems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671 – Lecture 1</dc:title>
  <dc:creator>wolf</dc:creator>
  <cp:lastModifiedBy>Michael Zink</cp:lastModifiedBy>
  <cp:revision>133</cp:revision>
  <cp:lastPrinted>2011-10-26T01:26:58Z</cp:lastPrinted>
  <dcterms:created xsi:type="dcterms:W3CDTF">2006-08-16T00:00:00Z</dcterms:created>
  <dcterms:modified xsi:type="dcterms:W3CDTF">2021-03-11T01:35:09Z</dcterms:modified>
</cp:coreProperties>
</file>