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6"/>
    <p:restoredTop sz="94713"/>
  </p:normalViewPr>
  <p:slideViewPr>
    <p:cSldViewPr>
      <p:cViewPr varScale="1">
        <p:scale>
          <a:sx n="104" d="100"/>
          <a:sy n="104" d="100"/>
        </p:scale>
        <p:origin x="187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64E53-1351-4AF3-8128-FC0A3B45FD59}" type="datetimeFigureOut">
              <a:rPr lang="en-US" smtClean="0"/>
              <a:t>3/8/21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429000" y="6396335"/>
            <a:ext cx="222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2021 Tilman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ECE 671 – </a:t>
            </a:r>
            <a:r>
              <a:rPr lang="en-US"/>
              <a:t>Lecture 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Transport Layer Systems</a:t>
            </a:r>
            <a:br>
              <a:rPr lang="en-US" dirty="0"/>
            </a:br>
            <a:r>
              <a:rPr lang="en-US" dirty="0"/>
              <a:t>Packet Classification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61" y="1287704"/>
            <a:ext cx="8229600" cy="4525963"/>
          </a:xfrm>
        </p:spPr>
        <p:txBody>
          <a:bodyPr/>
          <a:lstStyle/>
          <a:p>
            <a:r>
              <a:rPr lang="en-US" dirty="0"/>
              <a:t>Lookup of 1010/0111</a:t>
            </a:r>
          </a:p>
          <a:p>
            <a:pPr lvl="1"/>
            <a:r>
              <a:rPr lang="en-US" dirty="0"/>
              <a:t>Need to look up all </a:t>
            </a:r>
            <a:br>
              <a:rPr lang="en-US" dirty="0"/>
            </a:br>
            <a:r>
              <a:rPr lang="en-US" dirty="0"/>
              <a:t>possible matches!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591955"/>
              </p:ext>
            </p:extLst>
          </p:nvPr>
        </p:nvGraphicFramePr>
        <p:xfrm>
          <a:off x="1905000" y="1781175"/>
          <a:ext cx="6150036" cy="454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6" name="Visio" r:id="rId3" imgW="7346815" imgH="5428172" progId="Visio.Drawing.11">
                  <p:embed/>
                </p:oleObj>
              </mc:Choice>
              <mc:Fallback>
                <p:oleObj name="Visio" r:id="rId3" imgW="7346815" imgH="5428172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5000" y="1781175"/>
                        <a:ext cx="6150036" cy="454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A007CC7-B07D-4D43-97B3-52DC1D273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165517"/>
              </p:ext>
            </p:extLst>
          </p:nvPr>
        </p:nvGraphicFramePr>
        <p:xfrm>
          <a:off x="6184320" y="1044333"/>
          <a:ext cx="2839029" cy="2308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7" name="Visio" r:id="rId5" imgW="3049621" imgH="2479825" progId="Visio.Drawing.11">
                  <p:embed/>
                </p:oleObj>
              </mc:Choice>
              <mc:Fallback>
                <p:oleObj name="Visio" r:id="rId5" imgW="3049621" imgH="2479825" progId="Visio.Drawing.11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D63BBBD-F7A8-2546-9531-2EE04DD6D7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4320" y="1044333"/>
                        <a:ext cx="2839029" cy="2308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396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Set-pruning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19" y="1143000"/>
            <a:ext cx="8458200" cy="4983163"/>
          </a:xfrm>
        </p:spPr>
        <p:txBody>
          <a:bodyPr/>
          <a:lstStyle/>
          <a:p>
            <a:r>
              <a:rPr lang="en-US" dirty="0"/>
              <a:t>Second dimension includes all </a:t>
            </a:r>
            <a:br>
              <a:rPr lang="en-US" dirty="0"/>
            </a:br>
            <a:r>
              <a:rPr lang="en-US" dirty="0"/>
              <a:t>rules for shorter prefixes in first </a:t>
            </a:r>
            <a:br>
              <a:rPr lang="en-US" dirty="0"/>
            </a:br>
            <a:r>
              <a:rPr lang="en-US" dirty="0"/>
              <a:t>dimension</a:t>
            </a:r>
          </a:p>
          <a:p>
            <a:pPr lvl="1"/>
            <a:r>
              <a:rPr lang="en-US" dirty="0"/>
              <a:t>Lookup becomes </a:t>
            </a:r>
            <a:br>
              <a:rPr lang="en-US" dirty="0"/>
            </a:br>
            <a:r>
              <a:rPr lang="en-US" dirty="0"/>
              <a:t>longest prefix </a:t>
            </a:r>
            <a:br>
              <a:rPr lang="en-US" dirty="0"/>
            </a:br>
            <a:r>
              <a:rPr lang="en-US" dirty="0"/>
              <a:t>match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065151"/>
              </p:ext>
            </p:extLst>
          </p:nvPr>
        </p:nvGraphicFramePr>
        <p:xfrm>
          <a:off x="2012463" y="2438400"/>
          <a:ext cx="7033111" cy="397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0" name="Visio" r:id="rId3" imgW="8947015" imgH="5060740" progId="Visio.Drawing.11">
                  <p:embed/>
                </p:oleObj>
              </mc:Choice>
              <mc:Fallback>
                <p:oleObj name="Visio" r:id="rId3" imgW="8947015" imgH="506074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2463" y="2438400"/>
                        <a:ext cx="7033111" cy="3978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EDFC588-15FC-CC4D-8702-CD1D055173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860608"/>
              </p:ext>
            </p:extLst>
          </p:nvPr>
        </p:nvGraphicFramePr>
        <p:xfrm>
          <a:off x="6184320" y="1196733"/>
          <a:ext cx="2839029" cy="2308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1" name="Visio" r:id="rId5" imgW="3049621" imgH="2479825" progId="Visio.Drawing.11">
                  <p:embed/>
                </p:oleObj>
              </mc:Choice>
              <mc:Fallback>
                <p:oleObj name="Visio" r:id="rId5" imgW="3049621" imgH="2479825" progId="Visio.Drawing.11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D63BBBD-F7A8-2546-9531-2EE04DD6D7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4320" y="1196733"/>
                        <a:ext cx="2839029" cy="2308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7023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Area-based </a:t>
            </a:r>
            <a:r>
              <a:rPr lang="en-US" dirty="0" err="1"/>
              <a:t>quadtree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up one bit from each dimension in one step</a:t>
            </a:r>
          </a:p>
          <a:p>
            <a:pPr lvl="1"/>
            <a:r>
              <a:rPr lang="en-US" dirty="0"/>
              <a:t>Recursive cutting of areas as necessary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602598"/>
              </p:ext>
            </p:extLst>
          </p:nvPr>
        </p:nvGraphicFramePr>
        <p:xfrm>
          <a:off x="152400" y="2551113"/>
          <a:ext cx="5357813" cy="278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3" name="Visio" r:id="rId3" imgW="5357509" imgH="2783097" progId="Visio.Drawing.11">
                  <p:embed/>
                </p:oleObj>
              </mc:Choice>
              <mc:Fallback>
                <p:oleObj name="Visio" r:id="rId3" imgW="5357509" imgH="2783097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2551113"/>
                        <a:ext cx="5357813" cy="2782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275025"/>
              </p:ext>
            </p:extLst>
          </p:nvPr>
        </p:nvGraphicFramePr>
        <p:xfrm>
          <a:off x="4648200" y="3962400"/>
          <a:ext cx="4375150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4" name="Visio" r:id="rId5" imgW="4375015" imgH="2317540" progId="Visio.Drawing.11">
                  <p:embed/>
                </p:oleObj>
              </mc:Choice>
              <mc:Fallback>
                <p:oleObj name="Visio" r:id="rId5" imgW="4375015" imgH="231754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48200" y="3962400"/>
                        <a:ext cx="4375150" cy="231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3874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Intelligent Cuttings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Heuristically divide space by cuttings</a:t>
            </a:r>
          </a:p>
          <a:p>
            <a:pPr lvl="1"/>
            <a:r>
              <a:rPr lang="en-US" dirty="0"/>
              <a:t>Goal is to have small set of rules in remaining area</a:t>
            </a:r>
          </a:p>
          <a:p>
            <a:pPr lvl="1"/>
            <a:r>
              <a:rPr lang="en-US" dirty="0"/>
              <a:t>Linear search within remaining rule set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0797"/>
              </p:ext>
            </p:extLst>
          </p:nvPr>
        </p:nvGraphicFramePr>
        <p:xfrm>
          <a:off x="1261269" y="3581400"/>
          <a:ext cx="6621462" cy="254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4" name="Visio" r:id="rId3" imgW="6621294" imgH="2546140" progId="Visio.Drawing.11">
                  <p:embed/>
                </p:oleObj>
              </mc:Choice>
              <mc:Fallback>
                <p:oleObj name="Visio" r:id="rId3" imgW="6621294" imgH="254614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1269" y="3581400"/>
                        <a:ext cx="6621462" cy="254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4538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Ternary content-addressable memory</a:t>
            </a:r>
          </a:p>
          <a:p>
            <a:pPr lvl="1"/>
            <a:r>
              <a:rPr lang="en-US" dirty="0"/>
              <a:t>Ideal hardware component for lookups</a:t>
            </a:r>
          </a:p>
          <a:p>
            <a:pPr lvl="1"/>
            <a:r>
              <a:rPr lang="en-US" dirty="0"/>
              <a:t>Search word (logically) </a:t>
            </a:r>
            <a:br>
              <a:rPr lang="en-US" dirty="0"/>
            </a:br>
            <a:r>
              <a:rPr lang="en-US" dirty="0"/>
              <a:t>divided into dimensions</a:t>
            </a:r>
          </a:p>
          <a:p>
            <a:pPr lvl="1"/>
            <a:r>
              <a:rPr lang="en-US" dirty="0"/>
              <a:t>Priority order in TCAM</a:t>
            </a:r>
            <a:br>
              <a:rPr lang="en-US" dirty="0"/>
            </a:br>
            <a:r>
              <a:rPr lang="en-US" dirty="0"/>
              <a:t>matches priority order</a:t>
            </a:r>
            <a:br>
              <a:rPr lang="en-US" dirty="0"/>
            </a:br>
            <a:r>
              <a:rPr lang="en-US" dirty="0"/>
              <a:t>of rules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685048"/>
              </p:ext>
            </p:extLst>
          </p:nvPr>
        </p:nvGraphicFramePr>
        <p:xfrm>
          <a:off x="3657600" y="2743200"/>
          <a:ext cx="5165725" cy="3535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8" name="Visio" r:id="rId3" imgW="4098587" imgH="2804933" progId="Visio.Drawing.11">
                  <p:embed/>
                </p:oleObj>
              </mc:Choice>
              <mc:Fallback>
                <p:oleObj name="Visio" r:id="rId3" imgW="4098587" imgH="2804933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7600" y="2743200"/>
                        <a:ext cx="5165725" cy="3535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9388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now perform flow classification or matching</a:t>
            </a:r>
          </a:p>
          <a:p>
            <a:pPr lvl="1"/>
            <a:r>
              <a:rPr lang="en-US" dirty="0"/>
              <a:t>Identify connections </a:t>
            </a:r>
            <a:r>
              <a:rPr lang="en-US"/>
              <a:t>or flows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01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Router (layer 3 device) does not touch layer 4</a:t>
            </a:r>
          </a:p>
          <a:p>
            <a:pPr lvl="1"/>
            <a:r>
              <a:rPr lang="en-US" dirty="0"/>
              <a:t>Packet forwarding, etc. happens only based on IP header</a:t>
            </a:r>
          </a:p>
          <a:p>
            <a:r>
              <a:rPr lang="en-US" dirty="0"/>
              <a:t>Transport layer device also reads/writes layer 4</a:t>
            </a:r>
          </a:p>
          <a:p>
            <a:pPr lvl="1"/>
            <a:r>
              <a:rPr lang="en-US" dirty="0"/>
              <a:t>Can distinguish connections or flows</a:t>
            </a:r>
          </a:p>
          <a:p>
            <a:r>
              <a:rPr lang="en-US" dirty="0"/>
              <a:t>Examples of transport layer operations</a:t>
            </a:r>
          </a:p>
          <a:p>
            <a:pPr lvl="1"/>
            <a:r>
              <a:rPr lang="en-US" dirty="0"/>
              <a:t>Block/reroute types of traffic (e.g., web traffic)</a:t>
            </a:r>
          </a:p>
          <a:p>
            <a:pPr lvl="1"/>
            <a:r>
              <a:rPr lang="en-US" dirty="0"/>
              <a:t>Change IP addresses and port numbers (e.g., NAT)</a:t>
            </a:r>
          </a:p>
          <a:p>
            <a:r>
              <a:rPr lang="en-US" dirty="0"/>
              <a:t>Classification of packets is key functionality in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2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5-Tuple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5-tuple identifies traffic</a:t>
            </a:r>
          </a:p>
          <a:p>
            <a:pPr lvl="1"/>
            <a:r>
              <a:rPr lang="en-US" dirty="0"/>
              <a:t>IP addresses (</a:t>
            </a:r>
            <a:r>
              <a:rPr lang="en-US" dirty="0" err="1"/>
              <a:t>src</a:t>
            </a:r>
            <a:r>
              <a:rPr lang="en-US" dirty="0"/>
              <a:t> and </a:t>
            </a:r>
            <a:r>
              <a:rPr lang="en-US" dirty="0" err="1"/>
              <a:t>dst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Port numbers (</a:t>
            </a:r>
            <a:r>
              <a:rPr lang="en-US" dirty="0" err="1"/>
              <a:t>src</a:t>
            </a:r>
            <a:r>
              <a:rPr lang="en-US" dirty="0"/>
              <a:t> and </a:t>
            </a:r>
            <a:r>
              <a:rPr lang="en-US" dirty="0" err="1"/>
              <a:t>dst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Layer 4 protocol (e.g., TCP)</a:t>
            </a:r>
          </a:p>
          <a:p>
            <a:r>
              <a:rPr lang="en-US" dirty="0"/>
              <a:t>Single connection</a:t>
            </a:r>
          </a:p>
          <a:p>
            <a:pPr lvl="1"/>
            <a:r>
              <a:rPr lang="en-US" dirty="0"/>
              <a:t>5-tuple fully specified</a:t>
            </a:r>
          </a:p>
          <a:p>
            <a:pPr lvl="1"/>
            <a:r>
              <a:rPr lang="en-US" dirty="0"/>
              <a:t>“Flow classification”</a:t>
            </a:r>
          </a:p>
          <a:p>
            <a:r>
              <a:rPr lang="en-US" dirty="0"/>
              <a:t>Classes of traffic</a:t>
            </a:r>
          </a:p>
          <a:p>
            <a:pPr lvl="1"/>
            <a:r>
              <a:rPr lang="en-US" dirty="0"/>
              <a:t>5-tuple partially specified</a:t>
            </a:r>
          </a:p>
          <a:p>
            <a:pPr lvl="1"/>
            <a:r>
              <a:rPr lang="en-US" dirty="0"/>
              <a:t>“Matching”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785779"/>
              </p:ext>
            </p:extLst>
          </p:nvPr>
        </p:nvGraphicFramePr>
        <p:xfrm>
          <a:off x="5181600" y="1371600"/>
          <a:ext cx="3655693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Visio" r:id="rId3" imgW="2726987" imgH="3296908" progId="Visio.Drawing.11">
                  <p:embed/>
                </p:oleObj>
              </mc:Choice>
              <mc:Fallback>
                <p:oleObj name="Visio" r:id="rId3" imgW="2726987" imgH="3296908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81600" y="1371600"/>
                        <a:ext cx="3655693" cy="441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759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classification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keep track of all (active) flows in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861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classification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structure for flow records</a:t>
            </a:r>
          </a:p>
          <a:p>
            <a:pPr lvl="1"/>
            <a:r>
              <a:rPr lang="en-US" dirty="0"/>
              <a:t>Hash function reduces 5-tuple space to size of flow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501222"/>
              </p:ext>
            </p:extLst>
          </p:nvPr>
        </p:nvGraphicFramePr>
        <p:xfrm>
          <a:off x="731520" y="2590800"/>
          <a:ext cx="8298180" cy="377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8" name="Visio" r:id="rId3" imgW="7124700" imgH="3238410" progId="Visio.Drawing.11">
                  <p:embed/>
                </p:oleObj>
              </mc:Choice>
              <mc:Fallback>
                <p:oleObj name="Visio" r:id="rId3" imgW="7124700" imgH="323841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1520" y="2590800"/>
                        <a:ext cx="8298180" cy="377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105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set of matching rules: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Need to determine what rule applies to a packet</a:t>
            </a:r>
          </a:p>
          <a:p>
            <a:r>
              <a:rPr lang="en-US" dirty="0"/>
              <a:t>What are the challenges?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98688"/>
            <a:ext cx="8309152" cy="199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009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  <a:p>
            <a:pPr lvl="1"/>
            <a:r>
              <a:rPr lang="en-US" dirty="0"/>
              <a:t>Very large space of potential rules</a:t>
            </a:r>
          </a:p>
          <a:p>
            <a:pPr lvl="1"/>
            <a:r>
              <a:rPr lang="en-US" dirty="0"/>
              <a:t>Wildcards cause rules to overlap</a:t>
            </a:r>
          </a:p>
          <a:p>
            <a:pPr lvl="1"/>
            <a:r>
              <a:rPr lang="en-US" dirty="0"/>
              <a:t>Potentially conflicting actions</a:t>
            </a:r>
          </a:p>
          <a:p>
            <a:r>
              <a:rPr lang="en-US" dirty="0"/>
              <a:t>Assumption:</a:t>
            </a:r>
          </a:p>
          <a:p>
            <a:pPr lvl="1"/>
            <a:r>
              <a:rPr lang="en-US" dirty="0"/>
              <a:t>Priority order of rules (lower rule index gets priority)</a:t>
            </a:r>
          </a:p>
          <a:p>
            <a:r>
              <a:rPr lang="en-US" dirty="0"/>
              <a:t>Maintenance of rule set very difficult in practice </a:t>
            </a:r>
          </a:p>
          <a:p>
            <a:pPr lvl="1"/>
            <a:r>
              <a:rPr lang="en-US" dirty="0"/>
              <a:t>Manual verification of “correctness”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0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rules for algorithms:</a:t>
            </a:r>
          </a:p>
          <a:p>
            <a:pPr lvl="1"/>
            <a:r>
              <a:rPr lang="en-US" dirty="0"/>
              <a:t>Only 2 dimensions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are suitable data structures / algorithms for matching?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913401"/>
              </p:ext>
            </p:extLst>
          </p:nvPr>
        </p:nvGraphicFramePr>
        <p:xfrm>
          <a:off x="5105400" y="2133600"/>
          <a:ext cx="3748532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8" name="Visio" r:id="rId3" imgW="3049621" imgH="2479825" progId="Visio.Drawing.11">
                  <p:embed/>
                </p:oleObj>
              </mc:Choice>
              <mc:Fallback>
                <p:oleObj name="Visio" r:id="rId3" imgW="3049621" imgH="2479825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05400" y="2133600"/>
                        <a:ext cx="3748532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11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838200" y="2646266"/>
            <a:ext cx="4038600" cy="2001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841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70" y="1361953"/>
            <a:ext cx="8229600" cy="4525963"/>
          </a:xfrm>
        </p:spPr>
        <p:txBody>
          <a:bodyPr/>
          <a:lstStyle/>
          <a:p>
            <a:r>
              <a:rPr lang="en-US" dirty="0"/>
              <a:t>One binary tree </a:t>
            </a:r>
            <a:br>
              <a:rPr lang="en-US" dirty="0"/>
            </a:br>
            <a:r>
              <a:rPr lang="en-US" dirty="0"/>
              <a:t>for each dimension</a:t>
            </a:r>
          </a:p>
          <a:p>
            <a:pPr lvl="1"/>
            <a:r>
              <a:rPr lang="en-US" dirty="0"/>
              <a:t>How to look up 1010/0111?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590182"/>
              </p:ext>
            </p:extLst>
          </p:nvPr>
        </p:nvGraphicFramePr>
        <p:xfrm>
          <a:off x="2183021" y="1998023"/>
          <a:ext cx="6351379" cy="437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2" name="Visio" r:id="rId3" imgW="7346815" imgH="5060740" progId="Visio.Drawing.11">
                  <p:embed/>
                </p:oleObj>
              </mc:Choice>
              <mc:Fallback>
                <p:oleObj name="Visio" r:id="rId3" imgW="7346815" imgH="506074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83021" y="1998023"/>
                        <a:ext cx="6351379" cy="437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D63BBBD-F7A8-2546-9531-2EE04DD6D7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193365"/>
              </p:ext>
            </p:extLst>
          </p:nvPr>
        </p:nvGraphicFramePr>
        <p:xfrm>
          <a:off x="6184320" y="1044333"/>
          <a:ext cx="2839029" cy="2308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3" name="Visio" r:id="rId5" imgW="3049621" imgH="2479825" progId="Visio.Drawing.11">
                  <p:embed/>
                </p:oleObj>
              </mc:Choice>
              <mc:Fallback>
                <p:oleObj name="Visio" r:id="rId5" imgW="3049621" imgH="2479825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4320" y="1044333"/>
                        <a:ext cx="2839029" cy="2308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7122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10157</TotalTime>
  <Words>434</Words>
  <Application>Microsoft Macintosh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Office Theme</vt:lpstr>
      <vt:lpstr>Visio</vt:lpstr>
      <vt:lpstr>ECE 671 – Lecture 13</vt:lpstr>
      <vt:lpstr>Transport layer processing</vt:lpstr>
      <vt:lpstr>5-Tuple</vt:lpstr>
      <vt:lpstr>Flow classification</vt:lpstr>
      <vt:lpstr>Flow classification</vt:lpstr>
      <vt:lpstr>Matching problem</vt:lpstr>
      <vt:lpstr>Matching problem</vt:lpstr>
      <vt:lpstr>Matching algorithms</vt:lpstr>
      <vt:lpstr>Hierarchical trees</vt:lpstr>
      <vt:lpstr>Hierarchical trees</vt:lpstr>
      <vt:lpstr>Set-pruning trees</vt:lpstr>
      <vt:lpstr>Area-based quadtree</vt:lpstr>
      <vt:lpstr>Hierarchical Intelligent Cuttings</vt:lpstr>
      <vt:lpstr>TCAM</vt:lpstr>
      <vt:lpstr>Transport layer systems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Michael Zink</cp:lastModifiedBy>
  <cp:revision>128</cp:revision>
  <dcterms:created xsi:type="dcterms:W3CDTF">2006-08-16T00:00:00Z</dcterms:created>
  <dcterms:modified xsi:type="dcterms:W3CDTF">2021-03-11T01:30:07Z</dcterms:modified>
</cp:coreProperties>
</file>