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70" r:id="rId12"/>
    <p:sldId id="269" r:id="rId13"/>
    <p:sldId id="264" r:id="rId14"/>
    <p:sldId id="265" r:id="rId15"/>
    <p:sldId id="266" r:id="rId16"/>
    <p:sldId id="267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5"/>
    <p:restoredTop sz="94444"/>
  </p:normalViewPr>
  <p:slideViewPr>
    <p:cSldViewPr>
      <p:cViewPr varScale="1">
        <p:scale>
          <a:sx n="165" d="100"/>
          <a:sy n="165" d="100"/>
        </p:scale>
        <p:origin x="31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64E53-1351-4AF3-8128-FC0A3B45FD59}" type="datetimeFigureOut">
              <a:rPr lang="en-US" smtClean="0"/>
              <a:t>3/19/19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809F0-C92E-4B6F-A0AE-D4F05856EE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0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3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2019 </a:t>
            </a:r>
            <a:r>
              <a:rPr lang="en-US" sz="1200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Tilman</a:t>
            </a: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– Lecture 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Routers</a:t>
            </a:r>
          </a:p>
          <a:p>
            <a:r>
              <a:rPr lang="en-US" dirty="0"/>
              <a:t>Prefix lookup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Addressable Memory (CAM)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hardware to complete search in a single cycle</a:t>
            </a:r>
          </a:p>
          <a:p>
            <a:r>
              <a:rPr lang="en-US" dirty="0"/>
              <a:t>O(1)</a:t>
            </a:r>
          </a:p>
          <a:p>
            <a:r>
              <a:rPr lang="en-US" dirty="0"/>
              <a:t>Fast massively parallel lookup engine</a:t>
            </a:r>
          </a:p>
          <a:p>
            <a:r>
              <a:rPr lang="en-US" dirty="0"/>
              <a:t>Large power consumption due to large amount of comparison circuitry</a:t>
            </a:r>
          </a:p>
          <a:p>
            <a:r>
              <a:rPr lang="en-US" dirty="0"/>
              <a:t>Binary (0, 1) and Ternary (0, 1, X) CAMs. Latter most popular due to LPF.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46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TCAM Example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622478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Line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 (Binary)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 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0110X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011XX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191000"/>
            <a:ext cx="8229600" cy="193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Lookup </a:t>
            </a:r>
            <a:r>
              <a:rPr lang="en-US" i="1" dirty="0"/>
              <a:t>01101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10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71600"/>
            <a:ext cx="6350000" cy="3225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76200" y="6031468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www.pagiamtzis.com</a:t>
            </a:r>
            <a:r>
              <a:rPr lang="en-US" dirty="0"/>
              <a:t>/cam/</a:t>
            </a:r>
            <a:r>
              <a:rPr lang="en-US" dirty="0" err="1"/>
              <a:t>camintro</a:t>
            </a:r>
            <a:r>
              <a:rPr lang="en-US" dirty="0"/>
              <a:t>/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4200" y="4330700"/>
            <a:ext cx="4445000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39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Ternary content-addressable memory (TCAM)</a:t>
            </a:r>
          </a:p>
          <a:p>
            <a:pPr lvl="1"/>
            <a:r>
              <a:rPr lang="en-US" dirty="0"/>
              <a:t>Parallel lookup across all entries</a:t>
            </a:r>
          </a:p>
          <a:p>
            <a:pPr lvl="1"/>
            <a:r>
              <a:rPr lang="en-US" dirty="0"/>
              <a:t>‘x’ indicates “don’t care”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694539"/>
              </p:ext>
            </p:extLst>
          </p:nvPr>
        </p:nvGraphicFramePr>
        <p:xfrm>
          <a:off x="1295400" y="2922376"/>
          <a:ext cx="5783262" cy="355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Visio" r:id="rId3" imgW="4098587" imgH="2519183" progId="Visio.Drawing.11">
                  <p:embed/>
                </p:oleObj>
              </mc:Choice>
              <mc:Fallback>
                <p:oleObj name="Visio" r:id="rId3" imgW="4098587" imgH="2519183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2922376"/>
                        <a:ext cx="5783262" cy="3554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96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TCAM operation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910087"/>
              </p:ext>
            </p:extLst>
          </p:nvPr>
        </p:nvGraphicFramePr>
        <p:xfrm>
          <a:off x="914400" y="2133600"/>
          <a:ext cx="7486609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Visio" r:id="rId3" imgW="5418577" imgH="2316192" progId="Visio.Drawing.11">
                  <p:embed/>
                </p:oleObj>
              </mc:Choice>
              <mc:Fallback>
                <p:oleObj name="Visio" r:id="rId3" imgW="5418577" imgH="2316192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133600"/>
                        <a:ext cx="7486609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5065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lookup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concerns</a:t>
            </a:r>
          </a:p>
          <a:p>
            <a:pPr lvl="1"/>
            <a:r>
              <a:rPr lang="en-US" dirty="0"/>
              <a:t>Lookups per second</a:t>
            </a:r>
          </a:p>
          <a:p>
            <a:pPr lvl="1"/>
            <a:r>
              <a:rPr lang="en-US" dirty="0"/>
              <a:t>Memory requirements</a:t>
            </a:r>
          </a:p>
          <a:p>
            <a:pPr lvl="1"/>
            <a:r>
              <a:rPr lang="en-US" dirty="0"/>
              <a:t>Power requirements</a:t>
            </a:r>
          </a:p>
          <a:p>
            <a:pPr lvl="1"/>
            <a:r>
              <a:rPr lang="en-US" dirty="0"/>
              <a:t>Ability to handle updates</a:t>
            </a:r>
          </a:p>
          <a:p>
            <a:r>
              <a:rPr lang="en-US" dirty="0"/>
              <a:t>Lots of research in past years</a:t>
            </a:r>
          </a:p>
          <a:p>
            <a:pPr lvl="1"/>
            <a:r>
              <a:rPr lang="en-US" dirty="0"/>
              <a:t>Many specialized solutions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149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Router 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362448"/>
              </p:ext>
            </p:extLst>
          </p:nvPr>
        </p:nvGraphicFramePr>
        <p:xfrm>
          <a:off x="1371600" y="1447799"/>
          <a:ext cx="6324600" cy="4827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Visio" r:id="rId3" imgW="6299200" imgH="4619715" progId="Visio.Drawing.11">
                  <p:embed/>
                </p:oleObj>
              </mc:Choice>
              <mc:Fallback>
                <p:oleObj name="Visio" r:id="rId3" imgW="6299200" imgH="4619715" progId="Visio.Drawing.11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447799"/>
                        <a:ext cx="6324600" cy="48278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85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371600"/>
            <a:ext cx="1549400" cy="38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5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lookups for packet forwarding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of IP destination address</a:t>
            </a:r>
            <a:br>
              <a:rPr lang="en-US" dirty="0"/>
            </a:br>
            <a:r>
              <a:rPr lang="en-US" dirty="0"/>
              <a:t>with prefixes specified in FIB</a:t>
            </a:r>
          </a:p>
          <a:p>
            <a:pPr lvl="1"/>
            <a:r>
              <a:rPr lang="en-US" dirty="0"/>
              <a:t>Longest matching prefix</a:t>
            </a:r>
          </a:p>
          <a:p>
            <a:r>
              <a:rPr lang="en-US" dirty="0"/>
              <a:t>Typical core router</a:t>
            </a:r>
          </a:p>
          <a:p>
            <a:pPr lvl="1"/>
            <a:r>
              <a:rPr lang="en-US" dirty="0"/>
              <a:t>Hundreds of thousands of prefixes</a:t>
            </a:r>
          </a:p>
          <a:p>
            <a:pPr lvl="1"/>
            <a:r>
              <a:rPr lang="en-US" dirty="0"/>
              <a:t>Millions of lookups per second</a:t>
            </a:r>
          </a:p>
          <a:p>
            <a:r>
              <a:rPr lang="en-US" dirty="0"/>
              <a:t>Efficient data structures and</a:t>
            </a:r>
            <a:br>
              <a:rPr lang="en-US" dirty="0"/>
            </a:br>
            <a:r>
              <a:rPr lang="en-US" dirty="0"/>
              <a:t>algorithms essential for lookup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411201"/>
              </p:ext>
            </p:extLst>
          </p:nvPr>
        </p:nvGraphicFramePr>
        <p:xfrm>
          <a:off x="5715000" y="1219200"/>
          <a:ext cx="2787914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Visio" r:id="rId3" imgW="3574915" imgH="6546640" progId="Visio.Drawing.11">
                  <p:embed/>
                </p:oleObj>
              </mc:Choice>
              <mc:Fallback>
                <p:oleObj name="Visio" r:id="rId3" imgW="3574915" imgH="654664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00" y="1219200"/>
                        <a:ext cx="2787914" cy="510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482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LPF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N prefixes </a:t>
            </a:r>
            <a:r>
              <a:rPr lang="en-US" dirty="0" err="1"/>
              <a:t>K_i</a:t>
            </a:r>
            <a:r>
              <a:rPr lang="en-US" dirty="0"/>
              <a:t> of up to W bits, find the longest match with input K of W bits.</a:t>
            </a:r>
          </a:p>
          <a:p>
            <a:r>
              <a:rPr lang="en-US" dirty="0"/>
              <a:t>3 prefix notations: slash, mask, and wildcard. 192.255.255.255 /31 or 1*</a:t>
            </a:r>
          </a:p>
          <a:p>
            <a:r>
              <a:rPr lang="en-US" dirty="0"/>
              <a:t>N =1M (ISPs) or as small as 5000 (Enterprise).  W can be 32 (IPv4), 64 (multicast), 128 (IPv6).</a:t>
            </a:r>
          </a:p>
          <a:p>
            <a:r>
              <a:rPr lang="en-US" dirty="0"/>
              <a:t>For IPv4, CIDR makes all prefix lengths from 8 to 28 common, density at 16 and 24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3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prefixes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Prefixes used for example data structures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to find match for an address (e.g., 01001111)?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1921" name="Picture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778"/>
          <a:stretch/>
        </p:blipFill>
        <p:spPr bwMode="auto">
          <a:xfrm>
            <a:off x="1791494" y="2362200"/>
            <a:ext cx="5392900" cy="342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84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bit per level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to do lookup?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801627"/>
              </p:ext>
            </p:extLst>
          </p:nvPr>
        </p:nvGraphicFramePr>
        <p:xfrm>
          <a:off x="1881720" y="1676400"/>
          <a:ext cx="538056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Visio" r:id="rId3" imgW="5975215" imgH="4146340" progId="Visio.Drawing.11">
                  <p:embed/>
                </p:oleObj>
              </mc:Choice>
              <mc:Fallback>
                <p:oleObj name="Visio" r:id="rId3" imgW="5975215" imgH="414634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1720" y="1676400"/>
                        <a:ext cx="5380560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1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/>
              <a:t>Lookup may require backtracking (or memory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/>
              <a:t> 01001111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465060"/>
              </p:ext>
            </p:extLst>
          </p:nvPr>
        </p:nvGraphicFramePr>
        <p:xfrm>
          <a:off x="1295400" y="2133600"/>
          <a:ext cx="5975350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Visio" r:id="rId3" imgW="5975215" imgH="4146340" progId="Visio.Drawing.11">
                  <p:embed/>
                </p:oleObj>
              </mc:Choice>
              <mc:Fallback>
                <p:oleObj name="Visio" r:id="rId3" imgW="5975215" imgH="414634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2133600"/>
                        <a:ext cx="5975350" cy="414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305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 pushing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Disjoint prefix </a:t>
            </a:r>
            <a:r>
              <a:rPr lang="en-US" dirty="0" smtClean="0"/>
              <a:t>binary </a:t>
            </a:r>
            <a:r>
              <a:rPr lang="en-US" dirty="0"/>
              <a:t>tree (01001111) </a:t>
            </a:r>
            <a:endParaRPr lang="en-US" dirty="0"/>
          </a:p>
          <a:p>
            <a:pPr lvl="1"/>
            <a:r>
              <a:rPr lang="en-US" dirty="0"/>
              <a:t>All matches in leaf nodes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112528"/>
              </p:ext>
            </p:extLst>
          </p:nvPr>
        </p:nvGraphicFramePr>
        <p:xfrm>
          <a:off x="2286000" y="2057400"/>
          <a:ext cx="5060950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Visio" r:id="rId3" imgW="5060815" imgH="4146340" progId="Visio.Drawing.11">
                  <p:embed/>
                </p:oleObj>
              </mc:Choice>
              <mc:Fallback>
                <p:oleObj name="Visio" r:id="rId3" imgW="5060815" imgH="414634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2057400"/>
                        <a:ext cx="5060950" cy="414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270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Path-compressed binary tree</a:t>
            </a:r>
          </a:p>
          <a:p>
            <a:pPr lvl="1"/>
            <a:r>
              <a:rPr lang="en-US" dirty="0"/>
              <a:t>Avoids long branches with </a:t>
            </a:r>
            <a:br>
              <a:rPr lang="en-US" dirty="0"/>
            </a:br>
            <a:r>
              <a:rPr lang="en-US" dirty="0"/>
              <a:t>only one node</a:t>
            </a:r>
          </a:p>
          <a:p>
            <a:pPr lvl="1"/>
            <a:r>
              <a:rPr lang="en-US" dirty="0"/>
              <a:t>Annotation to determine </a:t>
            </a:r>
            <a:br>
              <a:rPr lang="en-US" dirty="0"/>
            </a:br>
            <a:r>
              <a:rPr lang="en-US" dirty="0"/>
              <a:t>which bit to compare</a:t>
            </a:r>
          </a:p>
          <a:p>
            <a:pPr lvl="1"/>
            <a:r>
              <a:rPr lang="en-US" dirty="0"/>
              <a:t>Final node needs to be </a:t>
            </a:r>
            <a:br>
              <a:rPr lang="en-US" dirty="0"/>
            </a:br>
            <a:r>
              <a:rPr lang="en-US" dirty="0"/>
              <a:t>checked – otherwise </a:t>
            </a:r>
            <a:br>
              <a:rPr lang="en-US" dirty="0"/>
            </a:br>
            <a:r>
              <a:rPr lang="en-US" dirty="0"/>
              <a:t>backtracking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761337"/>
              </p:ext>
            </p:extLst>
          </p:nvPr>
        </p:nvGraphicFramePr>
        <p:xfrm>
          <a:off x="4800600" y="1981200"/>
          <a:ext cx="3505200" cy="375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Visio" r:id="rId3" imgW="3232015" imgH="3460540" progId="Visio.Drawing.11">
                  <p:embed/>
                </p:oleObj>
              </mc:Choice>
              <mc:Fallback>
                <p:oleObj name="Visio" r:id="rId3" imgW="3232015" imgH="346054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00600" y="1981200"/>
                        <a:ext cx="3505200" cy="3753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745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multiple bits per step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959472"/>
              </p:ext>
            </p:extLst>
          </p:nvPr>
        </p:nvGraphicFramePr>
        <p:xfrm>
          <a:off x="914400" y="2270124"/>
          <a:ext cx="6781800" cy="284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Visio" r:id="rId3" imgW="5518015" imgH="2317540" progId="Visio.Drawing.11">
                  <p:embed/>
                </p:oleObj>
              </mc:Choice>
              <mc:Fallback>
                <p:oleObj name="Visio" r:id="rId3" imgW="5518015" imgH="231754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270124"/>
                        <a:ext cx="6781800" cy="284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83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7974</TotalTime>
  <Words>364</Words>
  <Application>Microsoft Macintosh PowerPoint</Application>
  <PresentationFormat>On-screen Show (4:3)</PresentationFormat>
  <Paragraphs>119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Arial</vt:lpstr>
      <vt:lpstr>Office Theme</vt:lpstr>
      <vt:lpstr>Visio</vt:lpstr>
      <vt:lpstr>ECE 671 – Lecture 12</vt:lpstr>
      <vt:lpstr>Prefix lookups for packet forwarding</vt:lpstr>
      <vt:lpstr>LPF Thoughts</vt:lpstr>
      <vt:lpstr>Example prefixes</vt:lpstr>
      <vt:lpstr>Binary tree</vt:lpstr>
      <vt:lpstr>Binary tree</vt:lpstr>
      <vt:lpstr>Leaf pushing</vt:lpstr>
      <vt:lpstr>Path compression</vt:lpstr>
      <vt:lpstr>Tries</vt:lpstr>
      <vt:lpstr>Content Addressable Memory (CAM)</vt:lpstr>
      <vt:lpstr>TCAM Example</vt:lpstr>
      <vt:lpstr>TCAM</vt:lpstr>
      <vt:lpstr>Hardware implementation</vt:lpstr>
      <vt:lpstr>Hardware implementation</vt:lpstr>
      <vt:lpstr>Prefix lookup issues</vt:lpstr>
      <vt:lpstr>Router wrap-up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Microsoft Office User</cp:lastModifiedBy>
  <cp:revision>122</cp:revision>
  <dcterms:created xsi:type="dcterms:W3CDTF">2006-08-16T00:00:00Z</dcterms:created>
  <dcterms:modified xsi:type="dcterms:W3CDTF">2019-03-19T15:16:37Z</dcterms:modified>
</cp:coreProperties>
</file>