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1" r:id="rId3"/>
    <p:sldId id="272" r:id="rId4"/>
    <p:sldId id="274" r:id="rId5"/>
    <p:sldId id="275" r:id="rId6"/>
    <p:sldId id="276" r:id="rId7"/>
    <p:sldId id="278" r:id="rId8"/>
    <p:sldId id="279" r:id="rId9"/>
    <p:sldId id="280" r:id="rId10"/>
    <p:sldId id="281" r:id="rId11"/>
    <p:sldId id="273" r:id="rId12"/>
    <p:sldId id="262" r:id="rId13"/>
    <p:sldId id="263" r:id="rId14"/>
    <p:sldId id="264" r:id="rId15"/>
    <p:sldId id="266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5T02:18:08.34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19897 10214 8459,'-41'-17'0,"5"1"0,8 3 0,9 11 0,9 12 389,6 7 1,3 12-1,2 2-1209,2 4 1,2-1 0,4-2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64E53-1351-4AF3-8128-FC0A3B45FD59}" type="datetimeFigureOut">
              <a:rPr lang="en-US" smtClean="0"/>
              <a:t>3/4/20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3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2018 </a:t>
            </a:r>
            <a:r>
              <a:rPr lang="en-US" sz="12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Tilman</a:t>
            </a: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Lecture 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Routers</a:t>
            </a:r>
          </a:p>
          <a:p>
            <a:r>
              <a:rPr lang="en-US" dirty="0"/>
              <a:t>Routing algorithms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189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190" name="Text Box 22"/>
          <p:cNvSpPr txBox="1">
            <a:spLocks noChangeArrowheads="1"/>
          </p:cNvSpPr>
          <p:nvPr/>
        </p:nvSpPr>
        <p:spPr bwMode="auto">
          <a:xfrm>
            <a:off x="5486400" y="13668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191" name="Text Box 23"/>
          <p:cNvSpPr txBox="1">
            <a:spLocks noChangeArrowheads="1"/>
          </p:cNvSpPr>
          <p:nvPr/>
        </p:nvSpPr>
        <p:spPr bwMode="auto">
          <a:xfrm>
            <a:off x="5181600" y="1747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192" name="Text Box 24"/>
          <p:cNvSpPr txBox="1">
            <a:spLocks noChangeArrowheads="1"/>
          </p:cNvSpPr>
          <p:nvPr/>
        </p:nvSpPr>
        <p:spPr bwMode="auto">
          <a:xfrm>
            <a:off x="5181600" y="2052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193" name="Text Box 25"/>
          <p:cNvSpPr txBox="1">
            <a:spLocks noChangeArrowheads="1"/>
          </p:cNvSpPr>
          <p:nvPr/>
        </p:nvSpPr>
        <p:spPr bwMode="auto">
          <a:xfrm>
            <a:off x="5181600" y="2357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194" name="Text Box 26"/>
          <p:cNvSpPr txBox="1">
            <a:spLocks noChangeArrowheads="1"/>
          </p:cNvSpPr>
          <p:nvPr/>
        </p:nvSpPr>
        <p:spPr bwMode="auto">
          <a:xfrm>
            <a:off x="5486400" y="17478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0  2   3</a:t>
            </a:r>
          </a:p>
        </p:txBody>
      </p:sp>
      <p:sp>
        <p:nvSpPr>
          <p:cNvPr id="93195" name="Text Box 27"/>
          <p:cNvSpPr txBox="1">
            <a:spLocks noChangeArrowheads="1"/>
          </p:cNvSpPr>
          <p:nvPr/>
        </p:nvSpPr>
        <p:spPr bwMode="auto">
          <a:xfrm rot="-5400000">
            <a:off x="4820443" y="2167732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3196" name="Text Box 28"/>
          <p:cNvSpPr txBox="1">
            <a:spLocks noChangeArrowheads="1"/>
          </p:cNvSpPr>
          <p:nvPr/>
        </p:nvSpPr>
        <p:spPr bwMode="auto">
          <a:xfrm>
            <a:off x="5608638" y="1223963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197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198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199" name="Text Box 52"/>
          <p:cNvSpPr txBox="1">
            <a:spLocks noChangeArrowheads="1"/>
          </p:cNvSpPr>
          <p:nvPr/>
        </p:nvSpPr>
        <p:spPr bwMode="auto">
          <a:xfrm>
            <a:off x="3276600" y="30432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200" name="Text Box 53"/>
          <p:cNvSpPr txBox="1">
            <a:spLocks noChangeArrowheads="1"/>
          </p:cNvSpPr>
          <p:nvPr/>
        </p:nvSpPr>
        <p:spPr bwMode="auto">
          <a:xfrm>
            <a:off x="2971800" y="3424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201" name="Text Box 54"/>
          <p:cNvSpPr txBox="1">
            <a:spLocks noChangeArrowheads="1"/>
          </p:cNvSpPr>
          <p:nvPr/>
        </p:nvSpPr>
        <p:spPr bwMode="auto">
          <a:xfrm>
            <a:off x="2971800" y="3729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202" name="Text Box 55"/>
          <p:cNvSpPr txBox="1">
            <a:spLocks noChangeArrowheads="1"/>
          </p:cNvSpPr>
          <p:nvPr/>
        </p:nvSpPr>
        <p:spPr bwMode="auto">
          <a:xfrm>
            <a:off x="2971800" y="4033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203" name="Text Box 56"/>
          <p:cNvSpPr txBox="1">
            <a:spLocks noChangeArrowheads="1"/>
          </p:cNvSpPr>
          <p:nvPr/>
        </p:nvSpPr>
        <p:spPr bwMode="auto">
          <a:xfrm>
            <a:off x="3276600" y="34242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0  2   7</a:t>
            </a:r>
          </a:p>
        </p:txBody>
      </p:sp>
      <p:sp>
        <p:nvSpPr>
          <p:cNvPr id="93204" name="Text Box 57"/>
          <p:cNvSpPr txBox="1">
            <a:spLocks noChangeArrowheads="1"/>
          </p:cNvSpPr>
          <p:nvPr/>
        </p:nvSpPr>
        <p:spPr bwMode="auto">
          <a:xfrm rot="-5400000">
            <a:off x="2643981" y="3821907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3205" name="Text Box 58"/>
          <p:cNvSpPr txBox="1">
            <a:spLocks noChangeArrowheads="1"/>
          </p:cNvSpPr>
          <p:nvPr/>
        </p:nvSpPr>
        <p:spPr bwMode="auto">
          <a:xfrm>
            <a:off x="3421063" y="2900363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206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07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08" name="Text Box 61"/>
          <p:cNvSpPr txBox="1">
            <a:spLocks noChangeArrowheads="1"/>
          </p:cNvSpPr>
          <p:nvPr/>
        </p:nvSpPr>
        <p:spPr bwMode="auto">
          <a:xfrm>
            <a:off x="5486400" y="31194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209" name="Text Box 62"/>
          <p:cNvSpPr txBox="1">
            <a:spLocks noChangeArrowheads="1"/>
          </p:cNvSpPr>
          <p:nvPr/>
        </p:nvSpPr>
        <p:spPr bwMode="auto">
          <a:xfrm>
            <a:off x="5181600" y="3500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210" name="Text Box 63"/>
          <p:cNvSpPr txBox="1">
            <a:spLocks noChangeArrowheads="1"/>
          </p:cNvSpPr>
          <p:nvPr/>
        </p:nvSpPr>
        <p:spPr bwMode="auto">
          <a:xfrm>
            <a:off x="5181600" y="3805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211" name="Text Box 64"/>
          <p:cNvSpPr txBox="1">
            <a:spLocks noChangeArrowheads="1"/>
          </p:cNvSpPr>
          <p:nvPr/>
        </p:nvSpPr>
        <p:spPr bwMode="auto">
          <a:xfrm>
            <a:off x="5181600" y="4110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212" name="Text Box 65"/>
          <p:cNvSpPr txBox="1">
            <a:spLocks noChangeArrowheads="1"/>
          </p:cNvSpPr>
          <p:nvPr/>
        </p:nvSpPr>
        <p:spPr bwMode="auto">
          <a:xfrm>
            <a:off x="5486400" y="35004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0  2   3</a:t>
            </a:r>
          </a:p>
        </p:txBody>
      </p:sp>
      <p:sp>
        <p:nvSpPr>
          <p:cNvPr id="93213" name="Text Box 66"/>
          <p:cNvSpPr txBox="1">
            <a:spLocks noChangeArrowheads="1"/>
          </p:cNvSpPr>
          <p:nvPr/>
        </p:nvSpPr>
        <p:spPr bwMode="auto">
          <a:xfrm rot="-5400000">
            <a:off x="4820443" y="3898107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3214" name="Text Box 67"/>
          <p:cNvSpPr txBox="1">
            <a:spLocks noChangeArrowheads="1"/>
          </p:cNvSpPr>
          <p:nvPr/>
        </p:nvSpPr>
        <p:spPr bwMode="auto">
          <a:xfrm>
            <a:off x="5597525" y="296545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215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16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17" name="Text Box 70"/>
          <p:cNvSpPr txBox="1">
            <a:spLocks noChangeArrowheads="1"/>
          </p:cNvSpPr>
          <p:nvPr/>
        </p:nvSpPr>
        <p:spPr bwMode="auto">
          <a:xfrm>
            <a:off x="5410200" y="47958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218" name="Text Box 71"/>
          <p:cNvSpPr txBox="1">
            <a:spLocks noChangeArrowheads="1"/>
          </p:cNvSpPr>
          <p:nvPr/>
        </p:nvSpPr>
        <p:spPr bwMode="auto">
          <a:xfrm>
            <a:off x="5105400" y="5176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219" name="Text Box 72"/>
          <p:cNvSpPr txBox="1">
            <a:spLocks noChangeArrowheads="1"/>
          </p:cNvSpPr>
          <p:nvPr/>
        </p:nvSpPr>
        <p:spPr bwMode="auto">
          <a:xfrm>
            <a:off x="5105400" y="548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220" name="Text Box 73"/>
          <p:cNvSpPr txBox="1">
            <a:spLocks noChangeArrowheads="1"/>
          </p:cNvSpPr>
          <p:nvPr/>
        </p:nvSpPr>
        <p:spPr bwMode="auto">
          <a:xfrm>
            <a:off x="5105400" y="578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221" name="Text Box 74"/>
          <p:cNvSpPr txBox="1">
            <a:spLocks noChangeArrowheads="1"/>
          </p:cNvSpPr>
          <p:nvPr/>
        </p:nvSpPr>
        <p:spPr bwMode="auto">
          <a:xfrm>
            <a:off x="5410200" y="51768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0  2   3</a:t>
            </a:r>
          </a:p>
        </p:txBody>
      </p:sp>
      <p:sp>
        <p:nvSpPr>
          <p:cNvPr id="93222" name="Text Box 75"/>
          <p:cNvSpPr txBox="1">
            <a:spLocks noChangeArrowheads="1"/>
          </p:cNvSpPr>
          <p:nvPr/>
        </p:nvSpPr>
        <p:spPr bwMode="auto">
          <a:xfrm rot="-5400000">
            <a:off x="4755357" y="556339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3223" name="Text Box 76"/>
          <p:cNvSpPr txBox="1">
            <a:spLocks noChangeArrowheads="1"/>
          </p:cNvSpPr>
          <p:nvPr/>
        </p:nvSpPr>
        <p:spPr bwMode="auto">
          <a:xfrm>
            <a:off x="5521325" y="4664075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224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25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26" name="Text Box 79"/>
          <p:cNvSpPr txBox="1">
            <a:spLocks noChangeArrowheads="1"/>
          </p:cNvSpPr>
          <p:nvPr/>
        </p:nvSpPr>
        <p:spPr bwMode="auto">
          <a:xfrm>
            <a:off x="3276600" y="47958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227" name="Text Box 80"/>
          <p:cNvSpPr txBox="1">
            <a:spLocks noChangeArrowheads="1"/>
          </p:cNvSpPr>
          <p:nvPr/>
        </p:nvSpPr>
        <p:spPr bwMode="auto">
          <a:xfrm>
            <a:off x="2971800" y="5176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228" name="Text Box 81"/>
          <p:cNvSpPr txBox="1">
            <a:spLocks noChangeArrowheads="1"/>
          </p:cNvSpPr>
          <p:nvPr/>
        </p:nvSpPr>
        <p:spPr bwMode="auto">
          <a:xfrm>
            <a:off x="2971800" y="548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229" name="Text Box 82"/>
          <p:cNvSpPr txBox="1">
            <a:spLocks noChangeArrowheads="1"/>
          </p:cNvSpPr>
          <p:nvPr/>
        </p:nvSpPr>
        <p:spPr bwMode="auto">
          <a:xfrm>
            <a:off x="2971800" y="578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230" name="Text Box 83"/>
          <p:cNvSpPr txBox="1">
            <a:spLocks noChangeArrowheads="1"/>
          </p:cNvSpPr>
          <p:nvPr/>
        </p:nvSpPr>
        <p:spPr bwMode="auto">
          <a:xfrm>
            <a:off x="3276600" y="51768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0  2   7</a:t>
            </a:r>
          </a:p>
        </p:txBody>
      </p:sp>
      <p:sp>
        <p:nvSpPr>
          <p:cNvPr id="93231" name="Text Box 84"/>
          <p:cNvSpPr txBox="1">
            <a:spLocks noChangeArrowheads="1"/>
          </p:cNvSpPr>
          <p:nvPr/>
        </p:nvSpPr>
        <p:spPr bwMode="auto">
          <a:xfrm rot="-5400000">
            <a:off x="2643982" y="553164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3232" name="Text Box 85"/>
          <p:cNvSpPr txBox="1">
            <a:spLocks noChangeArrowheads="1"/>
          </p:cNvSpPr>
          <p:nvPr/>
        </p:nvSpPr>
        <p:spPr bwMode="auto">
          <a:xfrm>
            <a:off x="3409950" y="4664075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233" name="Text Box 103"/>
          <p:cNvSpPr txBox="1">
            <a:spLocks noChangeArrowheads="1"/>
          </p:cNvSpPr>
          <p:nvPr/>
        </p:nvSpPr>
        <p:spPr bwMode="auto">
          <a:xfrm>
            <a:off x="3276600" y="377190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2  0   1</a:t>
            </a:r>
          </a:p>
        </p:txBody>
      </p:sp>
      <p:sp>
        <p:nvSpPr>
          <p:cNvPr id="93234" name="Text Box 104"/>
          <p:cNvSpPr txBox="1">
            <a:spLocks noChangeArrowheads="1"/>
          </p:cNvSpPr>
          <p:nvPr/>
        </p:nvSpPr>
        <p:spPr bwMode="auto">
          <a:xfrm>
            <a:off x="3276600" y="4110038"/>
            <a:ext cx="94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7   1   0</a:t>
            </a:r>
          </a:p>
        </p:txBody>
      </p:sp>
      <p:sp>
        <p:nvSpPr>
          <p:cNvPr id="93235" name="Text Box 105"/>
          <p:cNvSpPr txBox="1">
            <a:spLocks noChangeArrowheads="1"/>
          </p:cNvSpPr>
          <p:nvPr/>
        </p:nvSpPr>
        <p:spPr bwMode="auto">
          <a:xfrm>
            <a:off x="3276600" y="55578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2  0   1</a:t>
            </a:r>
          </a:p>
        </p:txBody>
      </p:sp>
      <p:sp>
        <p:nvSpPr>
          <p:cNvPr id="93236" name="Text Box 106"/>
          <p:cNvSpPr txBox="1">
            <a:spLocks noChangeArrowheads="1"/>
          </p:cNvSpPr>
          <p:nvPr/>
        </p:nvSpPr>
        <p:spPr bwMode="auto">
          <a:xfrm>
            <a:off x="3276600" y="5862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3  1   0</a:t>
            </a:r>
          </a:p>
        </p:txBody>
      </p:sp>
      <p:sp>
        <p:nvSpPr>
          <p:cNvPr id="93237" name="Text Box 107"/>
          <p:cNvSpPr txBox="1">
            <a:spLocks noChangeArrowheads="1"/>
          </p:cNvSpPr>
          <p:nvPr/>
        </p:nvSpPr>
        <p:spPr bwMode="auto">
          <a:xfrm>
            <a:off x="5486400" y="20955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2   0   1</a:t>
            </a:r>
          </a:p>
        </p:txBody>
      </p:sp>
      <p:sp>
        <p:nvSpPr>
          <p:cNvPr id="93238" name="Text Box 108"/>
          <p:cNvSpPr txBox="1">
            <a:spLocks noChangeArrowheads="1"/>
          </p:cNvSpPr>
          <p:nvPr/>
        </p:nvSpPr>
        <p:spPr bwMode="auto">
          <a:xfrm>
            <a:off x="5486400" y="2433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3  1   0</a:t>
            </a:r>
          </a:p>
        </p:txBody>
      </p:sp>
      <p:sp>
        <p:nvSpPr>
          <p:cNvPr id="93239" name="Text Box 109"/>
          <p:cNvSpPr txBox="1">
            <a:spLocks noChangeArrowheads="1"/>
          </p:cNvSpPr>
          <p:nvPr/>
        </p:nvSpPr>
        <p:spPr bwMode="auto">
          <a:xfrm>
            <a:off x="5486400" y="3825875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2  0   1</a:t>
            </a:r>
          </a:p>
        </p:txBody>
      </p:sp>
      <p:sp>
        <p:nvSpPr>
          <p:cNvPr id="93240" name="Text Box 110"/>
          <p:cNvSpPr txBox="1">
            <a:spLocks noChangeArrowheads="1"/>
          </p:cNvSpPr>
          <p:nvPr/>
        </p:nvSpPr>
        <p:spPr bwMode="auto">
          <a:xfrm>
            <a:off x="5410200" y="5862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3  1   0</a:t>
            </a:r>
          </a:p>
        </p:txBody>
      </p:sp>
      <p:sp>
        <p:nvSpPr>
          <p:cNvPr id="93241" name="Text Box 111"/>
          <p:cNvSpPr txBox="1">
            <a:spLocks noChangeArrowheads="1"/>
          </p:cNvSpPr>
          <p:nvPr/>
        </p:nvSpPr>
        <p:spPr bwMode="auto">
          <a:xfrm>
            <a:off x="5410200" y="5481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2  0   1</a:t>
            </a:r>
          </a:p>
        </p:txBody>
      </p:sp>
      <p:sp>
        <p:nvSpPr>
          <p:cNvPr id="93242" name="Text Box 112"/>
          <p:cNvSpPr txBox="1">
            <a:spLocks noChangeArrowheads="1"/>
          </p:cNvSpPr>
          <p:nvPr/>
        </p:nvSpPr>
        <p:spPr bwMode="auto">
          <a:xfrm>
            <a:off x="5486400" y="41100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3  1   0</a:t>
            </a:r>
          </a:p>
        </p:txBody>
      </p:sp>
      <p:sp>
        <p:nvSpPr>
          <p:cNvPr id="93243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44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45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46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47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48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49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50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51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52" name="Text Box 12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time</a:t>
            </a:r>
          </a:p>
        </p:txBody>
      </p:sp>
      <p:sp>
        <p:nvSpPr>
          <p:cNvPr id="93253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54" name="Line 174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55" name="Line 175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56" name="Text Box 176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257" name="Text Box 177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258" name="Text Box 178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259" name="Text Box 179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260" name="Text Box 180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0  2   7</a:t>
            </a:r>
          </a:p>
        </p:txBody>
      </p:sp>
      <p:sp>
        <p:nvSpPr>
          <p:cNvPr id="93261" name="Text Box 181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62" name="Text Box 182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63" name="Text Box 183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64" name="Text Box 184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65" name="Text Box 185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66" name="Text Box 186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67" name="Text Box 187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3268" name="Text Box 188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269" name="Text Box 189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cs typeface="+mn-cs"/>
              </a:rPr>
              <a:t>from</a:t>
            </a:r>
          </a:p>
        </p:txBody>
      </p:sp>
      <p:sp>
        <p:nvSpPr>
          <p:cNvPr id="93270" name="Text Box 190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3271" name="Line 191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72" name="Line 192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73" name="Text Box 193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274" name="Text Box 194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275" name="Text Box 195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276" name="Text Box 196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277" name="Text Box 197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</a:t>
            </a:r>
          </a:p>
        </p:txBody>
      </p:sp>
      <p:sp>
        <p:nvSpPr>
          <p:cNvPr id="93278" name="Line 19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79" name="Line 19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80" name="Text Box 200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281" name="Text Box 201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282" name="Text Box 202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283" name="Text Box 203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284" name="Text Box 204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85" name="Text Box 205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86" name="Text Box 206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87" name="Text Box 207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88" name="Text Box 208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89" name="Text Box 209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290" name="Line 210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91" name="Line 211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92" name="Text Box 212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3293" name="Text Box 213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3294" name="Text Box 214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3295" name="Text Box 215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3296" name="Text Box 216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97" name="Text Box 217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98" name="Text Box 218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3299" name="Text Box 219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93300" name="Text Box 220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93301" name="Text Box 221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</a:t>
            </a:r>
          </a:p>
        </p:txBody>
      </p:sp>
      <p:sp>
        <p:nvSpPr>
          <p:cNvPr id="93302" name="Text Box 222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303" name="Text Box 223"/>
          <p:cNvSpPr txBox="1">
            <a:spLocks noChangeArrowheads="1"/>
          </p:cNvSpPr>
          <p:nvPr/>
        </p:nvSpPr>
        <p:spPr bwMode="auto">
          <a:xfrm>
            <a:off x="1219200" y="3467100"/>
            <a:ext cx="94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  <a:p>
            <a:pPr>
              <a:defRPr/>
            </a:pPr>
            <a:r>
              <a:rPr lang="en-US">
                <a:cs typeface="+mn-cs"/>
              </a:rPr>
              <a:t>2   0   1</a:t>
            </a:r>
          </a:p>
        </p:txBody>
      </p:sp>
      <p:sp>
        <p:nvSpPr>
          <p:cNvPr id="93304" name="Text Box 224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 ∞  ∞</a:t>
            </a:r>
          </a:p>
        </p:txBody>
      </p:sp>
      <p:sp>
        <p:nvSpPr>
          <p:cNvPr id="93305" name="Text Box 225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2   0   1</a:t>
            </a:r>
          </a:p>
        </p:txBody>
      </p:sp>
      <p:sp>
        <p:nvSpPr>
          <p:cNvPr id="93306" name="Text Box 226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7   1   0</a:t>
            </a:r>
          </a:p>
        </p:txBody>
      </p:sp>
      <p:sp>
        <p:nvSpPr>
          <p:cNvPr id="93307" name="Line 227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08" name="Line 228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09" name="Line 229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10" name="Line 230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11" name="Line 231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12" name="Line 232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13" name="Line 23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14" name="Text Box 23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time</a:t>
            </a:r>
          </a:p>
        </p:txBody>
      </p:sp>
      <p:grpSp>
        <p:nvGrpSpPr>
          <p:cNvPr id="111746" name="Group 23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11762" name="Freeform 23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1763" name="Group 237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11764" name="Freeform 23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34" name="Oval 23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335" name="Line 24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336" name="Line 24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337" name="Rectangle 24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93338" name="Oval 24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1770" name="Freeform 24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71" name="Freeform 24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1772" name="Group 246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93363" name="Rectangle 24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364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>
                      <a:cs typeface="+mn-cs"/>
                    </a:rPr>
                    <a:t>x</a:t>
                  </a:r>
                  <a:endParaRPr lang="en-US" sz="2400">
                    <a:cs typeface="+mn-cs"/>
                  </a:endParaRPr>
                </a:p>
              </p:txBody>
            </p:sp>
          </p:grpSp>
          <p:grpSp>
            <p:nvGrpSpPr>
              <p:cNvPr id="111773" name="Group 249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93355" name="Oval 25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356" name="Line 25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357" name="Line 25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358" name="Rectangle 25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93359" name="Oval 25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11791" name="Group 255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93361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93362" name="Text Box 2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2400">
                        <a:cs typeface="+mn-cs"/>
                      </a:rPr>
                      <a:t>z</a:t>
                    </a:r>
                  </a:p>
                </p:txBody>
              </p:sp>
            </p:grpSp>
          </p:grpSp>
          <p:sp>
            <p:nvSpPr>
              <p:cNvPr id="93343" name="Text Box 258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>
                    <a:cs typeface="+mn-cs"/>
                  </a:rPr>
                  <a:t>1</a:t>
                </a:r>
                <a:endParaRPr lang="en-US" sz="2400">
                  <a:cs typeface="+mn-cs"/>
                </a:endParaRPr>
              </a:p>
            </p:txBody>
          </p:sp>
          <p:sp>
            <p:nvSpPr>
              <p:cNvPr id="93344" name="Text Box 259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>
                    <a:cs typeface="+mn-cs"/>
                  </a:rPr>
                  <a:t>2</a:t>
                </a:r>
                <a:endParaRPr lang="en-US" sz="2400">
                  <a:cs typeface="+mn-cs"/>
                </a:endParaRPr>
              </a:p>
            </p:txBody>
          </p:sp>
          <p:sp>
            <p:nvSpPr>
              <p:cNvPr id="93345" name="Text Box 260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>
                    <a:cs typeface="+mn-cs"/>
                  </a:rPr>
                  <a:t>7</a:t>
                </a:r>
                <a:endParaRPr lang="en-US" sz="2400">
                  <a:cs typeface="+mn-cs"/>
                </a:endParaRPr>
              </a:p>
            </p:txBody>
          </p:sp>
          <p:grpSp>
            <p:nvGrpSpPr>
              <p:cNvPr id="111777" name="Group 261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93347" name="Oval 26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348" name="Line 26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349" name="Line 26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350" name="Rectangle 26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93351" name="Oval 26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11783" name="Group 267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93353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93354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2000">
                        <a:cs typeface="+mn-cs"/>
                      </a:rPr>
                      <a:t>y</a:t>
                    </a:r>
                    <a:endParaRPr lang="en-US" sz="2400"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93316" name="Text Box 270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node x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table</a:t>
            </a:r>
          </a:p>
        </p:txBody>
      </p:sp>
      <p:sp>
        <p:nvSpPr>
          <p:cNvPr id="93317" name="Oval 271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18" name="Oval 272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19" name="Oval 273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20" name="Oval 274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21" name="Rectangle 275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fr-FR">
                <a:solidFill>
                  <a:srgbClr val="000000"/>
                </a:solidFill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cs typeface="Times New Roman" charset="0"/>
              </a:rPr>
              <a:t>             = min{2+0 , 7+1} = 2</a:t>
            </a:r>
          </a:p>
        </p:txBody>
      </p:sp>
      <p:sp>
        <p:nvSpPr>
          <p:cNvPr id="93322" name="Line 276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23" name="Rectangle 277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fr-FR" i="1">
                <a:cs typeface="+mn-cs"/>
              </a:rPr>
              <a:t>D</a:t>
            </a:r>
            <a:r>
              <a:rPr lang="fr-FR" i="1" baseline="-25000">
                <a:cs typeface="+mn-cs"/>
              </a:rPr>
              <a:t>x</a:t>
            </a:r>
            <a:r>
              <a:rPr lang="fr-FR" i="1">
                <a:cs typeface="+mn-cs"/>
              </a:rPr>
              <a:t>(z) = </a:t>
            </a:r>
            <a:r>
              <a:rPr lang="fr-FR">
                <a:cs typeface="+mn-cs"/>
              </a:rPr>
              <a:t>min{</a:t>
            </a:r>
            <a:r>
              <a:rPr lang="fr-FR" i="1">
                <a:cs typeface="+mn-cs"/>
              </a:rPr>
              <a:t>c(x,y) + </a:t>
            </a:r>
            <a:br>
              <a:rPr lang="fr-FR" i="1">
                <a:cs typeface="+mn-cs"/>
              </a:rPr>
            </a:br>
            <a:r>
              <a:rPr lang="fr-FR" i="1">
                <a:cs typeface="+mn-cs"/>
              </a:rPr>
              <a:t>      D</a:t>
            </a:r>
            <a:r>
              <a:rPr lang="fr-FR" i="1" baseline="-25000">
                <a:cs typeface="+mn-cs"/>
              </a:rPr>
              <a:t>y</a:t>
            </a:r>
            <a:r>
              <a:rPr lang="fr-FR" i="1">
                <a:cs typeface="+mn-cs"/>
              </a:rPr>
              <a:t>(z), c(x,z) + D</a:t>
            </a:r>
            <a:r>
              <a:rPr lang="fr-FR" i="1" baseline="-25000">
                <a:cs typeface="+mn-cs"/>
              </a:rPr>
              <a:t>z</a:t>
            </a:r>
            <a:r>
              <a:rPr lang="fr-FR" i="1">
                <a:cs typeface="+mn-cs"/>
              </a:rPr>
              <a:t>(z)</a:t>
            </a:r>
            <a:r>
              <a:rPr lang="fr-FR">
                <a:cs typeface="+mn-cs"/>
              </a:rPr>
              <a:t>} </a:t>
            </a:r>
          </a:p>
          <a:p>
            <a:pPr algn="just">
              <a:lnSpc>
                <a:spcPct val="120000"/>
              </a:lnSpc>
              <a:defRPr/>
            </a:pPr>
            <a:r>
              <a:rPr lang="fr-FR">
                <a:cs typeface="+mn-cs"/>
              </a:rPr>
              <a:t>= min{2+1 , 7+0} = 3</a:t>
            </a:r>
          </a:p>
        </p:txBody>
      </p:sp>
      <p:sp>
        <p:nvSpPr>
          <p:cNvPr id="93324" name="Line 278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325" name="Text Box 279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93326" name="Text Box 280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</a:t>
            </a:r>
          </a:p>
        </p:txBody>
      </p:sp>
      <p:sp>
        <p:nvSpPr>
          <p:cNvPr id="93327" name="Text Box 281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node y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table</a:t>
            </a:r>
          </a:p>
        </p:txBody>
      </p:sp>
      <p:sp>
        <p:nvSpPr>
          <p:cNvPr id="93328" name="Text Box 282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node z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table</a:t>
            </a:r>
          </a:p>
        </p:txBody>
      </p:sp>
      <p:sp>
        <p:nvSpPr>
          <p:cNvPr id="93329" name="Text Box 283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3330" name="Text Box 284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4462836" y="6599005"/>
            <a:ext cx="4681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Slide from Kurose &amp; Ross “Computer Networking A Top Down Approach</a:t>
            </a:r>
          </a:p>
        </p:txBody>
      </p:sp>
    </p:spTree>
    <p:extLst>
      <p:ext uri="{BB962C8B-B14F-4D97-AF65-F5344CB8AC3E}">
        <p14:creationId xmlns:p14="http://schemas.microsoft.com/office/powerpoint/2010/main" val="79282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4000"/>
              <a:t>Distance vector example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Two updates:</a:t>
            </a:r>
          </a:p>
          <a:p>
            <a:pPr lvl="2"/>
            <a:r>
              <a:rPr lang="en-US" dirty="0"/>
              <a:t>First, node 2</a:t>
            </a:r>
          </a:p>
          <a:p>
            <a:pPr lvl="2"/>
            <a:r>
              <a:rPr lang="en-US" dirty="0"/>
              <a:t>Then, node 3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665506"/>
              </p:ext>
            </p:extLst>
          </p:nvPr>
        </p:nvGraphicFramePr>
        <p:xfrm>
          <a:off x="5029200" y="1254444"/>
          <a:ext cx="3460750" cy="5298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5" imgW="4946515" imgH="7575340" progId="Visio.Drawing.11">
                  <p:embed/>
                </p:oleObj>
              </mc:Choice>
              <mc:Fallback>
                <p:oleObj name="Visio" r:id="rId5" imgW="4946515" imgH="7575340" progId="Visio.Drawing.11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29200" y="1254444"/>
                        <a:ext cx="3460750" cy="5298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077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Routing in the Internet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How many nodes do we have in the Internet?</a:t>
            </a:r>
          </a:p>
          <a:p>
            <a:r>
              <a:rPr lang="en-US" dirty="0"/>
              <a:t>How many links do we have in the Internet?</a:t>
            </a:r>
          </a:p>
          <a:p>
            <a:r>
              <a:rPr lang="en-US" dirty="0"/>
              <a:t>Scalability becomes a problem</a:t>
            </a:r>
          </a:p>
          <a:p>
            <a:pPr lvl="1"/>
            <a:r>
              <a:rPr lang="en-US" dirty="0"/>
              <a:t>Number of nodes/links in algorithm</a:t>
            </a:r>
          </a:p>
          <a:p>
            <a:pPr lvl="1"/>
            <a:r>
              <a:rPr lang="en-US" dirty="0"/>
              <a:t>Adding/removing machine could cause global routing update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93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4000"/>
              <a:t>Autonomous Systems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Internet is clustered into autonomous systems (AS)</a:t>
            </a:r>
          </a:p>
          <a:p>
            <a:pPr lvl="1"/>
            <a:r>
              <a:rPr lang="en-US" dirty="0"/>
              <a:t>Single administrative entity (e.g., company, university)</a:t>
            </a:r>
          </a:p>
          <a:p>
            <a:r>
              <a:rPr lang="en-US" dirty="0"/>
              <a:t>Inside an AS (“local” routing):</a:t>
            </a:r>
          </a:p>
          <a:p>
            <a:pPr lvl="1"/>
            <a:r>
              <a:rPr lang="en-US" dirty="0"/>
              <a:t>Intra-AS routing protocol</a:t>
            </a:r>
          </a:p>
          <a:p>
            <a:r>
              <a:rPr lang="en-US" dirty="0"/>
              <a:t>Between ASs (“global” </a:t>
            </a:r>
            <a:br>
              <a:rPr lang="en-US" dirty="0"/>
            </a:br>
            <a:r>
              <a:rPr lang="en-US" dirty="0"/>
              <a:t>routing):</a:t>
            </a:r>
          </a:p>
          <a:p>
            <a:pPr lvl="1"/>
            <a:r>
              <a:rPr lang="en-US" dirty="0"/>
              <a:t>Gateway routers </a:t>
            </a:r>
            <a:br>
              <a:rPr lang="en-US" dirty="0"/>
            </a:br>
            <a:r>
              <a:rPr lang="en-US" dirty="0"/>
              <a:t>connect ASs</a:t>
            </a:r>
          </a:p>
          <a:p>
            <a:pPr lvl="1"/>
            <a:r>
              <a:rPr lang="en-US" dirty="0"/>
              <a:t>Inter-AS routing </a:t>
            </a:r>
            <a:br>
              <a:rPr lang="en-US" dirty="0"/>
            </a:br>
            <a:r>
              <a:rPr lang="en-US" dirty="0"/>
              <a:t>protocol</a:t>
            </a:r>
          </a:p>
          <a:p>
            <a:r>
              <a:rPr lang="en-US" dirty="0"/>
              <a:t>Combination of routing</a:t>
            </a:r>
            <a:br>
              <a:rPr lang="en-US" dirty="0"/>
            </a:br>
            <a:r>
              <a:rPr lang="en-US" dirty="0"/>
              <a:t>algorithm determines</a:t>
            </a:r>
            <a:br>
              <a:rPr lang="en-US" dirty="0"/>
            </a:br>
            <a:r>
              <a:rPr lang="en-US" dirty="0"/>
              <a:t>forwarding table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083898"/>
              </p:ext>
            </p:extLst>
          </p:nvPr>
        </p:nvGraphicFramePr>
        <p:xfrm>
          <a:off x="3523343" y="3054350"/>
          <a:ext cx="5588000" cy="357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Visio" r:id="rId5" imgW="5588540" imgH="3574840" progId="Visio.Drawing.11">
                  <p:embed/>
                </p:oleObj>
              </mc:Choice>
              <mc:Fallback>
                <p:oleObj name="Visio" r:id="rId5" imgW="5588540" imgH="3574840" progId="Visio.Drawing.11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23343" y="3054350"/>
                        <a:ext cx="5588000" cy="357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90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Intra-AS routing: RIP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Routing Information Protocol</a:t>
            </a:r>
          </a:p>
          <a:p>
            <a:pPr lvl="1"/>
            <a:r>
              <a:rPr lang="en-US" dirty="0"/>
              <a:t>Originally distributed in 1982 BSD UNIX</a:t>
            </a:r>
          </a:p>
          <a:p>
            <a:pPr lvl="1"/>
            <a:r>
              <a:rPr lang="en-US" dirty="0"/>
              <a:t>RFC 2453</a:t>
            </a:r>
          </a:p>
          <a:p>
            <a:r>
              <a:rPr lang="en-US" dirty="0"/>
              <a:t>Distance vector protocol</a:t>
            </a:r>
          </a:p>
          <a:p>
            <a:pPr lvl="1"/>
            <a:r>
              <a:rPr lang="en-US" dirty="0"/>
              <a:t>“Hop” count as metric</a:t>
            </a:r>
          </a:p>
          <a:p>
            <a:pPr lvl="1"/>
            <a:r>
              <a:rPr lang="en-US" dirty="0"/>
              <a:t>Maximum hop count is 15</a:t>
            </a:r>
          </a:p>
          <a:p>
            <a:r>
              <a:rPr lang="en-US" dirty="0"/>
              <a:t>Routing updates</a:t>
            </a:r>
          </a:p>
          <a:p>
            <a:pPr lvl="1"/>
            <a:r>
              <a:rPr lang="en-US" dirty="0"/>
              <a:t>Every 30 seconds as UDP packets</a:t>
            </a:r>
          </a:p>
          <a:p>
            <a:pPr lvl="1"/>
            <a:r>
              <a:rPr lang="en-US" dirty="0"/>
              <a:t>“RIP advertisement”</a:t>
            </a:r>
          </a:p>
          <a:p>
            <a:pPr lvl="1"/>
            <a:r>
              <a:rPr lang="en-US" dirty="0"/>
              <a:t>Up to 25 destination subnets</a:t>
            </a:r>
          </a:p>
          <a:p>
            <a:r>
              <a:rPr lang="en-US" dirty="0"/>
              <a:t>Link considered down if no update in 180 seconds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358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Intra-AS routing: OSPF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Open Shortest Path First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“Open” as in “not proprietary”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RFC 2328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Designed as successor to RIP</a:t>
            </a:r>
          </a:p>
          <a:p>
            <a:pPr>
              <a:lnSpc>
                <a:spcPct val="90000"/>
              </a:lnSpc>
            </a:pPr>
            <a:r>
              <a:rPr lang="en-US" dirty="0"/>
              <a:t>Link-state 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Routers have full graph of network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Dijkstra’s</a:t>
            </a:r>
            <a:r>
              <a:rPr lang="en-US" dirty="0"/>
              <a:t> algorithm for shortest path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Link weights set by administrator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Difficult to achieve operational goals</a:t>
            </a:r>
          </a:p>
          <a:p>
            <a:pPr>
              <a:lnSpc>
                <a:spcPct val="90000"/>
              </a:lnSpc>
            </a:pPr>
            <a:r>
              <a:rPr lang="en-US" dirty="0"/>
              <a:t>Routing updates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HELLO messages every 10 seconds (check if link is alive)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Flooding of link-state information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Routers send link-state info to all other routers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Route update at least once every 30 minutes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76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Inter-AS routing: BGP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Border Gateway 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De-facto standard for inter-AS routing in Internet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RFC 1771</a:t>
            </a:r>
          </a:p>
          <a:p>
            <a:pPr>
              <a:lnSpc>
                <a:spcPct val="90000"/>
              </a:lnSpc>
            </a:pPr>
            <a:r>
              <a:rPr lang="en-US" dirty="0"/>
              <a:t>Advertisement of reachability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From Kurose&amp; Ross: “A subnet screams ‘I exist and I am here,’ and BGP makes sure that all the ASs in the Internet know about the subnet and how to get there. If it weren’t for BGP, each subnet would be isolated – alone and unknown by the rest of the Internet.”</a:t>
            </a:r>
          </a:p>
          <a:p>
            <a:pPr>
              <a:lnSpc>
                <a:spcPct val="90000"/>
              </a:lnSpc>
            </a:pPr>
            <a:r>
              <a:rPr lang="en-US" dirty="0"/>
              <a:t>BGP provides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Information on subnet reachability from neighboring ASs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Propagated to each internal router of AS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Means to determine “good” routes to subnets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Based on reachability and AS policy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33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Inter-AS routing: BGP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BGP sessions</a:t>
            </a:r>
          </a:p>
          <a:p>
            <a:pPr lvl="1"/>
            <a:r>
              <a:rPr lang="en-US" dirty="0"/>
              <a:t>Connection between routers to exchange BGP information</a:t>
            </a:r>
          </a:p>
          <a:p>
            <a:pPr lvl="1"/>
            <a:r>
              <a:rPr lang="en-US" dirty="0"/>
              <a:t>External BGP (</a:t>
            </a:r>
            <a:r>
              <a:rPr lang="en-US" dirty="0" err="1"/>
              <a:t>eBGP</a:t>
            </a:r>
            <a:r>
              <a:rPr lang="en-US" dirty="0"/>
              <a:t>) session</a:t>
            </a:r>
          </a:p>
          <a:p>
            <a:pPr lvl="2"/>
            <a:r>
              <a:rPr lang="en-US" dirty="0"/>
              <a:t>Session spanning two ASs</a:t>
            </a:r>
          </a:p>
          <a:p>
            <a:pPr lvl="1"/>
            <a:r>
              <a:rPr lang="en-US" dirty="0"/>
              <a:t>Internal BGP (</a:t>
            </a:r>
            <a:r>
              <a:rPr lang="en-US" dirty="0" err="1"/>
              <a:t>iBGP</a:t>
            </a:r>
            <a:r>
              <a:rPr lang="en-US" dirty="0"/>
              <a:t>) session</a:t>
            </a:r>
          </a:p>
          <a:p>
            <a:pPr lvl="2"/>
            <a:r>
              <a:rPr lang="en-US" dirty="0"/>
              <a:t>Session within one AS</a:t>
            </a:r>
          </a:p>
          <a:p>
            <a:r>
              <a:rPr lang="en-US" dirty="0"/>
              <a:t>Reachability information</a:t>
            </a:r>
          </a:p>
          <a:p>
            <a:pPr lvl="1"/>
            <a:r>
              <a:rPr lang="en-US" dirty="0"/>
              <a:t>Reachable subnet (CIDR prefix)</a:t>
            </a:r>
          </a:p>
          <a:p>
            <a:pPr lvl="1"/>
            <a:r>
              <a:rPr lang="en-US" dirty="0"/>
              <a:t>BGP attributes</a:t>
            </a:r>
          </a:p>
          <a:p>
            <a:pPr lvl="2"/>
            <a:r>
              <a:rPr lang="en-US" dirty="0"/>
              <a:t>AS-PATH: path to subnet (ASs traversed)</a:t>
            </a:r>
          </a:p>
          <a:p>
            <a:pPr lvl="2"/>
            <a:r>
              <a:rPr lang="en-US" dirty="0"/>
              <a:t>Next-HOP: IP address of advertising router</a:t>
            </a:r>
          </a:p>
          <a:p>
            <a:r>
              <a:rPr lang="en-US" dirty="0"/>
              <a:t>Path vector protocol</a:t>
            </a:r>
          </a:p>
          <a:p>
            <a:pPr lvl="1"/>
            <a:r>
              <a:rPr lang="en-US" dirty="0"/>
              <a:t>Information to avoid loop or other ASs (import policy)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17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Inter-AS routing: BGP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en-US" sz="2000" dirty="0"/>
              <a:t>Route selection:</a:t>
            </a:r>
          </a:p>
          <a:p>
            <a:pPr marL="838200" lvl="1" indent="-381000"/>
            <a:r>
              <a:rPr lang="en-US" sz="1800" dirty="0"/>
              <a:t>Often multiple routes available</a:t>
            </a:r>
          </a:p>
          <a:p>
            <a:pPr marL="838200" lvl="1" indent="-381000"/>
            <a:r>
              <a:rPr lang="en-US" sz="1800" dirty="0"/>
              <a:t>Elimination procedure:</a:t>
            </a:r>
          </a:p>
          <a:p>
            <a:pPr marL="1257300" lvl="2" indent="-342900">
              <a:buFont typeface="Times" pitchFamily="18" charset="0"/>
              <a:buAutoNum type="arabicPeriod"/>
            </a:pPr>
            <a:r>
              <a:rPr lang="en-US" sz="1600" dirty="0"/>
              <a:t>Local preference value set by administrator</a:t>
            </a:r>
          </a:p>
          <a:p>
            <a:pPr marL="1257300" lvl="2" indent="-342900">
              <a:buFont typeface="Times" pitchFamily="18" charset="0"/>
              <a:buAutoNum type="arabicPeriod"/>
            </a:pPr>
            <a:r>
              <a:rPr lang="en-US" sz="1600" dirty="0"/>
              <a:t>Shortest AS-PATH (=DV with AS hop metric)</a:t>
            </a:r>
          </a:p>
          <a:p>
            <a:pPr marL="1257300" lvl="2" indent="-342900">
              <a:buFont typeface="Times" pitchFamily="18" charset="0"/>
              <a:buAutoNum type="arabicPeriod"/>
            </a:pPr>
            <a:r>
              <a:rPr lang="en-US" sz="1600" dirty="0"/>
              <a:t>Closest NEXT-HOP router (determined by intra-AS routing)</a:t>
            </a:r>
          </a:p>
          <a:p>
            <a:pPr marL="1676400" lvl="3" indent="-304800"/>
            <a:r>
              <a:rPr lang="en-US" sz="1400" dirty="0"/>
              <a:t>“Hot potato routing”</a:t>
            </a:r>
          </a:p>
          <a:p>
            <a:pPr marL="1257300" lvl="2" indent="-342900">
              <a:buFont typeface="Times" pitchFamily="18" charset="0"/>
              <a:buAutoNum type="arabicPeriod"/>
            </a:pPr>
            <a:r>
              <a:rPr lang="en-US" sz="1600" dirty="0"/>
              <a:t>BGP identifiers</a:t>
            </a:r>
          </a:p>
          <a:p>
            <a:pPr marL="457200" indent="-457200"/>
            <a:r>
              <a:rPr lang="en-US" sz="2000" dirty="0"/>
              <a:t>Example</a:t>
            </a:r>
          </a:p>
          <a:p>
            <a:pPr marL="838200" lvl="1" indent="-381000"/>
            <a:r>
              <a:rPr lang="en-US" sz="1800" dirty="0"/>
              <a:t>Y is “stub” network</a:t>
            </a:r>
          </a:p>
          <a:p>
            <a:pPr marL="838200" lvl="1" indent="-381000"/>
            <a:r>
              <a:rPr lang="en-US" sz="1800" dirty="0"/>
              <a:t>X is “</a:t>
            </a:r>
            <a:r>
              <a:rPr lang="en-US" sz="1800" dirty="0" err="1"/>
              <a:t>multihomed</a:t>
            </a:r>
            <a:r>
              <a:rPr lang="en-US" sz="1800" dirty="0"/>
              <a:t>” network</a:t>
            </a:r>
          </a:p>
          <a:p>
            <a:pPr marL="1257300" lvl="2" indent="-342900"/>
            <a:r>
              <a:rPr lang="en-US" sz="1600" dirty="0"/>
              <a:t>X is customer network</a:t>
            </a:r>
          </a:p>
          <a:p>
            <a:pPr marL="1257300" lvl="2" indent="-342900"/>
            <a:r>
              <a:rPr lang="en-US" sz="1600" dirty="0"/>
              <a:t>X should not forward data between B and C</a:t>
            </a:r>
          </a:p>
          <a:p>
            <a:pPr marL="1257300" lvl="2" indent="-342900"/>
            <a:r>
              <a:rPr lang="en-US" sz="1600" dirty="0"/>
              <a:t>X advertise as if stub domain (e.g., not XCY to B)</a:t>
            </a:r>
          </a:p>
          <a:p>
            <a:pPr marL="838200" lvl="1" indent="-381000"/>
            <a:r>
              <a:rPr lang="en-US" sz="1800" dirty="0"/>
              <a:t>B might not want to advertise path to A or W to C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A8B646F-887E-D54A-B542-BA0CF98AF79F}"/>
              </a:ext>
            </a:extLst>
          </p:cNvPr>
          <p:cNvGrpSpPr>
            <a:grpSpLocks/>
          </p:cNvGrpSpPr>
          <p:nvPr/>
        </p:nvGrpSpPr>
        <p:grpSpPr bwMode="auto">
          <a:xfrm>
            <a:off x="3184921" y="3276600"/>
            <a:ext cx="5654279" cy="2286000"/>
            <a:chOff x="300" y="708"/>
            <a:chExt cx="4749" cy="1920"/>
          </a:xfrm>
        </p:grpSpPr>
        <p:sp>
          <p:nvSpPr>
            <p:cNvPr id="7" name="AutoShape 6">
              <a:extLst>
                <a:ext uri="{FF2B5EF4-FFF2-40B4-BE49-F238E27FC236}">
                  <a16:creationId xmlns:a16="http://schemas.microsoft.com/office/drawing/2014/main" id="{291672D7-6B92-A14A-A511-D8F8848DD39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32518C3F-104F-B745-8DA9-50C23499E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948645B-A6A7-CF4D-B839-826DDB95B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D7E7305-D2FD-BE42-8A37-89879F84234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2A3597E-7BC8-5343-85A1-D2194914B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077C6BF-6634-C245-8D44-999FBC8C7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F3180EE-5E45-3C46-8584-59B531964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BFAFB3A-7342-D84B-B318-43772DF30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 sz="180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E9DFB4E-7AF5-934E-BF01-0B54C3976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A28AAC-6F70-8B46-ACC7-E1E5DE0EE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B9C046D-C0B3-3442-83B2-E9A3B8AFC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 sz="180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CD3B108-D057-E84A-994E-1B8B3EE27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DBD6C60-9F0E-7545-A0E4-D1D5E2A37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6B6F6C3-7104-014A-87C5-D3761B619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B87ADD0-BDCD-4F4F-8B34-A0281F679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22" name="Line 21">
              <a:extLst>
                <a:ext uri="{FF2B5EF4-FFF2-40B4-BE49-F238E27FC236}">
                  <a16:creationId xmlns:a16="http://schemas.microsoft.com/office/drawing/2014/main" id="{7E1C01E8-60A5-5A44-ADF1-DBB9C291FA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2">
              <a:extLst>
                <a:ext uri="{FF2B5EF4-FFF2-40B4-BE49-F238E27FC236}">
                  <a16:creationId xmlns:a16="http://schemas.microsoft.com/office/drawing/2014/main" id="{3F3D7A8A-83D2-1F4B-BEF2-285449A9A8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>
              <a:extLst>
                <a:ext uri="{FF2B5EF4-FFF2-40B4-BE49-F238E27FC236}">
                  <a16:creationId xmlns:a16="http://schemas.microsoft.com/office/drawing/2014/main" id="{AF08A4C4-3A1B-8742-9D6C-CB714B718C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>
              <a:extLst>
                <a:ext uri="{FF2B5EF4-FFF2-40B4-BE49-F238E27FC236}">
                  <a16:creationId xmlns:a16="http://schemas.microsoft.com/office/drawing/2014/main" id="{FBB32DAE-884F-0547-B0D8-C80171D38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>
              <a:extLst>
                <a:ext uri="{FF2B5EF4-FFF2-40B4-BE49-F238E27FC236}">
                  <a16:creationId xmlns:a16="http://schemas.microsoft.com/office/drawing/2014/main" id="{AB0FCACB-9F9E-3F49-B53F-4507005838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6">
              <a:extLst>
                <a:ext uri="{FF2B5EF4-FFF2-40B4-BE49-F238E27FC236}">
                  <a16:creationId xmlns:a16="http://schemas.microsoft.com/office/drawing/2014/main" id="{E3031F45-CCC7-B84C-97D2-5D7BA3715F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7">
              <a:extLst>
                <a:ext uri="{FF2B5EF4-FFF2-40B4-BE49-F238E27FC236}">
                  <a16:creationId xmlns:a16="http://schemas.microsoft.com/office/drawing/2014/main" id="{45E4F9E8-C8C3-7644-B2DB-E4A9091C68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12E1141-E0D5-A64E-8383-CE178B944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B9FF141-8082-524A-B5ED-4873CFC50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legend</a:t>
              </a:r>
              <a:r>
                <a:rPr lang="en-US" altLang="en-US" sz="1700" b="1">
                  <a:solidFill>
                    <a:srgbClr val="000000"/>
                  </a:solidFill>
                </a:rPr>
                <a:t>:</a:t>
              </a:r>
              <a:endParaRPr lang="en-US" altLang="en-US" sz="18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C853A09-89FC-7F47-BFF6-E51E5B593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700">
                  <a:solidFill>
                    <a:srgbClr val="000000"/>
                  </a:solidFill>
                </a:rPr>
                <a:t> </a:t>
              </a:r>
              <a:endParaRPr lang="en-US" altLang="en-US" sz="18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B5D5779-A23F-CD47-A5D1-0B040B8A8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C10CB4F-DC57-5E4E-A9C2-22C6399ED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customer </a:t>
              </a:r>
              <a:endParaRPr lang="en-US" altLang="en-US" sz="20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284C515-07A0-D844-B8E8-847FB5CE6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network:</a:t>
              </a:r>
              <a:endParaRPr lang="en-US" altLang="en-US" sz="20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A26F683-0D6A-364C-95AE-9F484C842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 </a:t>
              </a:r>
              <a:endParaRPr lang="en-US" altLang="en-US" sz="20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17C8040-1BA7-3B4D-8D99-87F866A7F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73481F7-8747-B741-8F5A-5D25FD90A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provider</a:t>
              </a:r>
              <a:endParaRPr lang="en-US" altLang="en-US" sz="20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F90C2B1-0FF0-BF42-B7C9-1678E0D47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 </a:t>
              </a:r>
              <a:endParaRPr lang="en-US" altLang="en-US" sz="20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8AA675B-1DE4-D540-B99D-36C11015F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network</a:t>
              </a:r>
              <a:endParaRPr lang="en-US" altLang="en-US" sz="20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5493C65-2B11-1648-8548-34F1EA242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 </a:t>
              </a:r>
              <a:endParaRPr lang="en-US" altLang="en-US" sz="200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BD3A7473-ECE7-8449-87A0-948F9EFDF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35D6A161-4F83-1146-A755-5B65DC8EA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0007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4000"/>
              <a:t>Inter-AS routing: BGP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Peering agreements between ASs often confidential</a:t>
            </a:r>
          </a:p>
          <a:p>
            <a:pPr lvl="1"/>
            <a:r>
              <a:rPr lang="en-US"/>
              <a:t>Administrators are careful what to advertise</a:t>
            </a:r>
          </a:p>
          <a:p>
            <a:pPr lvl="1"/>
            <a:r>
              <a:rPr lang="en-US"/>
              <a:t>Avoid free riding of traffic from other ISPs</a:t>
            </a:r>
          </a:p>
          <a:p>
            <a:r>
              <a:rPr lang="en-US"/>
              <a:t>BGP issues</a:t>
            </a:r>
          </a:p>
          <a:p>
            <a:pPr lvl="1"/>
            <a:r>
              <a:rPr lang="en-US"/>
              <a:t>BGP not always stable</a:t>
            </a:r>
          </a:p>
          <a:p>
            <a:pPr lvl="1"/>
            <a:r>
              <a:rPr lang="en-US"/>
              <a:t>Route flapping can cause further instability</a:t>
            </a:r>
          </a:p>
          <a:p>
            <a:pPr lvl="2"/>
            <a:r>
              <a:rPr lang="en-US"/>
              <a:t>Router might get overloaded by BGP messages</a:t>
            </a:r>
          </a:p>
          <a:p>
            <a:pPr lvl="2"/>
            <a:r>
              <a:rPr lang="en-US"/>
              <a:t>If router can’t keep up, it might be considered down</a:t>
            </a:r>
          </a:p>
          <a:p>
            <a:pPr lvl="1"/>
            <a:r>
              <a:rPr lang="en-US"/>
              <a:t>Various heuristic fixes</a:t>
            </a:r>
          </a:p>
          <a:p>
            <a:pPr lvl="2"/>
            <a:r>
              <a:rPr lang="en-US"/>
              <a:t>Route dampening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0295A3B-B3CD-7E44-AA8B-37904657CD94}"/>
                  </a:ext>
                </a:extLst>
              </p14:cNvPr>
              <p14:cNvContentPartPr/>
              <p14:nvPr/>
            </p14:nvContentPartPr>
            <p14:xfrm>
              <a:off x="7112880" y="3659760"/>
              <a:ext cx="50400" cy="680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0295A3B-B3CD-7E44-AA8B-37904657CD9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96680" y="3643560"/>
                <a:ext cx="82800" cy="10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201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Shortest path routing</a:t>
            </a:r>
          </a:p>
          <a:p>
            <a:r>
              <a:rPr lang="en-US" dirty="0"/>
              <a:t>Centralized approach</a:t>
            </a:r>
          </a:p>
          <a:p>
            <a:pPr lvl="1"/>
            <a:r>
              <a:rPr lang="en-US" dirty="0"/>
              <a:t>Each node has full “view” of network</a:t>
            </a:r>
          </a:p>
          <a:p>
            <a:pPr lvl="1"/>
            <a:r>
              <a:rPr lang="en-US" dirty="0"/>
              <a:t>Each node calculates shortest path using routing algorithm</a:t>
            </a:r>
          </a:p>
          <a:p>
            <a:pPr lvl="1"/>
            <a:r>
              <a:rPr lang="en-US" dirty="0"/>
              <a:t>“Link state algorithm”</a:t>
            </a:r>
          </a:p>
          <a:p>
            <a:pPr lvl="1"/>
            <a:r>
              <a:rPr lang="en-US" dirty="0"/>
              <a:t>(Exchange of link information always decentralized)</a:t>
            </a:r>
          </a:p>
          <a:p>
            <a:r>
              <a:rPr lang="en-US" dirty="0"/>
              <a:t>Distributed approach</a:t>
            </a:r>
          </a:p>
          <a:p>
            <a:pPr lvl="1"/>
            <a:r>
              <a:rPr lang="en-US" dirty="0"/>
              <a:t>Each node computes best path without full view</a:t>
            </a:r>
          </a:p>
          <a:p>
            <a:pPr lvl="1"/>
            <a:r>
              <a:rPr lang="en-US" dirty="0"/>
              <a:t>Shortest path computed as link information is exchanged</a:t>
            </a:r>
          </a:p>
          <a:p>
            <a:pPr lvl="1"/>
            <a:r>
              <a:rPr lang="en-US" dirty="0"/>
              <a:t>“Distance vector algorithm”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335746"/>
              </p:ext>
            </p:extLst>
          </p:nvPr>
        </p:nvGraphicFramePr>
        <p:xfrm>
          <a:off x="5562600" y="1219200"/>
          <a:ext cx="3232150" cy="1848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3689215" imgH="2110237" progId="Visio.Drawing.11">
                  <p:embed/>
                </p:oleObj>
              </mc:Choice>
              <mc:Fallback>
                <p:oleObj name="Visio" r:id="rId3" imgW="3689215" imgH="2110237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2600" y="1219200"/>
                        <a:ext cx="3232150" cy="1848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521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4000"/>
              <a:t>Distance vector algorithm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Distributed</a:t>
            </a:r>
          </a:p>
          <a:p>
            <a:pPr lvl="1"/>
            <a:r>
              <a:rPr lang="en-US" dirty="0"/>
              <a:t>Iterative</a:t>
            </a:r>
          </a:p>
          <a:p>
            <a:pPr lvl="1"/>
            <a:r>
              <a:rPr lang="en-US" dirty="0"/>
              <a:t>Asynchronous</a:t>
            </a:r>
          </a:p>
          <a:p>
            <a:r>
              <a:rPr lang="en-US" dirty="0"/>
              <a:t>Each node reports local view</a:t>
            </a:r>
          </a:p>
          <a:p>
            <a:pPr lvl="1"/>
            <a:r>
              <a:rPr lang="en-US" dirty="0"/>
              <a:t>Cost to neighbors</a:t>
            </a:r>
          </a:p>
          <a:p>
            <a:pPr lvl="1"/>
            <a:r>
              <a:rPr lang="en-US" dirty="0"/>
              <a:t>Routes to others via neighbors</a:t>
            </a:r>
          </a:p>
          <a:p>
            <a:r>
              <a:rPr lang="en-US" dirty="0"/>
              <a:t>Each node picks the best option</a:t>
            </a:r>
          </a:p>
          <a:p>
            <a:pPr lvl="1"/>
            <a:r>
              <a:rPr lang="en-US" dirty="0"/>
              <a:t>Bellman-Ford equation: d</a:t>
            </a:r>
            <a:r>
              <a:rPr lang="en-US" baseline="-25000" dirty="0"/>
              <a:t>x</a:t>
            </a:r>
            <a:r>
              <a:rPr lang="en-US" dirty="0"/>
              <a:t>(y) = </a:t>
            </a:r>
            <a:r>
              <a:rPr lang="en-US" dirty="0" err="1"/>
              <a:t>min</a:t>
            </a:r>
            <a:r>
              <a:rPr lang="en-US" baseline="-25000" dirty="0" err="1"/>
              <a:t>v</a:t>
            </a:r>
            <a:r>
              <a:rPr lang="en-US" dirty="0"/>
              <a:t>{c(</a:t>
            </a:r>
            <a:r>
              <a:rPr lang="en-US" dirty="0" err="1"/>
              <a:t>x,v</a:t>
            </a:r>
            <a:r>
              <a:rPr lang="en-US" dirty="0"/>
              <a:t>)+d</a:t>
            </a:r>
            <a:r>
              <a:rPr lang="en-US" baseline="-25000" dirty="0"/>
              <a:t>v</a:t>
            </a:r>
            <a:r>
              <a:rPr lang="en-US" dirty="0"/>
              <a:t>(y)}</a:t>
            </a:r>
          </a:p>
          <a:p>
            <a:r>
              <a:rPr lang="en-US" dirty="0"/>
              <a:t>Information is exchanged as “distance vector”</a:t>
            </a:r>
          </a:p>
          <a:p>
            <a:pPr lvl="1"/>
            <a:r>
              <a:rPr lang="en-US" dirty="0"/>
              <a:t>Shortest distance to all nodes as seen locally</a:t>
            </a:r>
          </a:p>
          <a:p>
            <a:r>
              <a:rPr lang="en-US" dirty="0"/>
              <a:t>With enough exchanges, routing converges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802828"/>
              </p:ext>
            </p:extLst>
          </p:nvPr>
        </p:nvGraphicFramePr>
        <p:xfrm>
          <a:off x="4618834" y="1447800"/>
          <a:ext cx="4252116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5" imgW="3460615" imgH="1860340" progId="Visio.Drawing.11">
                  <p:embed/>
                </p:oleObj>
              </mc:Choice>
              <mc:Fallback>
                <p:oleObj name="Visio" r:id="rId5" imgW="3460615" imgH="1860340" progId="Visio.Drawing.11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18834" y="1447800"/>
                        <a:ext cx="4252116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596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Bellman-Ford Equation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1600200"/>
            <a:ext cx="7953375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Bellman-Ford equation (dynamic programming)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let</a:t>
            </a:r>
          </a:p>
          <a:p>
            <a:pPr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  d</a:t>
            </a:r>
            <a:r>
              <a:rPr lang="en-US" baseline="-25000" dirty="0">
                <a:latin typeface="Gill Sans MT" charset="0"/>
              </a:rPr>
              <a:t>x</a:t>
            </a:r>
            <a:r>
              <a:rPr lang="en-US" dirty="0">
                <a:latin typeface="Gill Sans MT" charset="0"/>
              </a:rPr>
              <a:t>(y) := cost of least-cost path from x to y</a:t>
            </a:r>
          </a:p>
          <a:p>
            <a:pPr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then</a:t>
            </a:r>
          </a:p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   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3200" baseline="-25000" dirty="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</a:rPr>
              <a:t>(y) = </a:t>
            </a: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min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</a:rPr>
              <a:t> {c(</a:t>
            </a:r>
            <a:r>
              <a:rPr lang="en-US" sz="3200" dirty="0" err="1">
                <a:solidFill>
                  <a:srgbClr val="CC0000"/>
                </a:solidFill>
                <a:latin typeface="Gill Sans MT" charset="0"/>
              </a:rPr>
              <a:t>x,v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</a:rPr>
              <a:t>) + d</a:t>
            </a:r>
            <a:r>
              <a:rPr lang="en-US" sz="3200" baseline="-25000" dirty="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</a:rPr>
              <a:t>(y) }</a:t>
            </a:r>
          </a:p>
          <a:p>
            <a:pPr>
              <a:buFont typeface="Wingdings" charset="0"/>
              <a:buNone/>
              <a:defRPr/>
            </a:pPr>
            <a:r>
              <a:rPr lang="en-US" sz="3200" dirty="0">
                <a:latin typeface="Gill Sans MT" charset="0"/>
              </a:rPr>
              <a:t>   </a:t>
            </a:r>
          </a:p>
          <a:p>
            <a:pPr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20913" y="4138613"/>
            <a:ext cx="295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srgbClr val="CC0000"/>
                </a:solidFill>
                <a:latin typeface="Comic Sans MS" charset="0"/>
                <a:cs typeface="+mn-cs"/>
              </a:rPr>
              <a:t>v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017838" y="5126038"/>
            <a:ext cx="2449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cost to neighbor v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116138" y="5762625"/>
            <a:ext cx="444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i="1">
                <a:latin typeface="Gill Sans MT" charset="0"/>
                <a:cs typeface="+mn-cs"/>
              </a:rPr>
              <a:t>min</a:t>
            </a:r>
            <a:r>
              <a:rPr lang="en-US" sz="2400">
                <a:latin typeface="Gill Sans MT" charset="0"/>
                <a:cs typeface="+mn-cs"/>
              </a:rPr>
              <a:t> taken over all neighbors v of x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130675" y="4730750"/>
            <a:ext cx="4794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cost from neighbor v to destination y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363788" y="4549775"/>
            <a:ext cx="0" cy="12827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3344863" y="4359275"/>
            <a:ext cx="0" cy="892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4649788" y="4427538"/>
            <a:ext cx="0" cy="4349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34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7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8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33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069 h 174"/>
                <a:gd name="T2" fmla="*/ 672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8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7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5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>
                    <a:cs typeface="+mn-cs"/>
                  </a:rPr>
                  <a:t>u</a:t>
                </a:r>
                <a:endParaRPr lang="en-US" sz="2400">
                  <a:cs typeface="+mn-cs"/>
                </a:endParaRPr>
              </a:p>
            </p:txBody>
          </p:sp>
        </p:grpSp>
        <p:grpSp>
          <p:nvGrpSpPr>
            <p:cNvPr id="49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72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>
                    <a:cs typeface="+mn-cs"/>
                  </a:rPr>
                  <a:t>y</a:t>
                </a:r>
                <a:endParaRPr lang="en-US" sz="2400">
                  <a:cs typeface="+mn-cs"/>
                </a:endParaRPr>
              </a:p>
            </p:txBody>
          </p:sp>
        </p:grpSp>
        <p:grpSp>
          <p:nvGrpSpPr>
            <p:cNvPr id="50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7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1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400">
                    <a:cs typeface="+mn-cs"/>
                  </a:rPr>
                  <a:t>x</a:t>
                </a:r>
              </a:p>
            </p:txBody>
          </p:sp>
        </p:grpSp>
        <p:grpSp>
          <p:nvGrpSpPr>
            <p:cNvPr id="51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68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5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9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>
                    <a:cs typeface="+mn-cs"/>
                  </a:rPr>
                  <a:t>w</a:t>
                </a:r>
                <a:endParaRPr lang="en-US" sz="2400">
                  <a:cs typeface="+mn-cs"/>
                </a:endParaRPr>
              </a:p>
            </p:txBody>
          </p:sp>
        </p:grpSp>
        <p:grpSp>
          <p:nvGrpSpPr>
            <p:cNvPr id="52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66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7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>
                    <a:cs typeface="+mn-cs"/>
                  </a:rPr>
                  <a:t>v</a:t>
                </a:r>
                <a:endParaRPr lang="en-US" sz="2400">
                  <a:cs typeface="+mn-cs"/>
                </a:endParaRPr>
              </a:p>
            </p:txBody>
          </p:sp>
        </p:grpSp>
        <p:grpSp>
          <p:nvGrpSpPr>
            <p:cNvPr id="53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64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5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400">
                    <a:cs typeface="+mn-cs"/>
                  </a:rPr>
                  <a:t>z</a:t>
                </a:r>
              </a:p>
            </p:txBody>
          </p:sp>
        </p:grpSp>
        <p:sp>
          <p:nvSpPr>
            <p:cNvPr id="54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2</a:t>
              </a:r>
              <a:endParaRPr lang="en-US" sz="2400">
                <a:cs typeface="+mn-cs"/>
              </a:endParaRPr>
            </a:p>
          </p:txBody>
        </p:sp>
        <p:sp>
          <p:nvSpPr>
            <p:cNvPr id="55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2</a:t>
              </a:r>
              <a:endParaRPr lang="en-US" sz="2400">
                <a:cs typeface="+mn-cs"/>
              </a:endParaRPr>
            </a:p>
          </p:txBody>
        </p:sp>
        <p:sp>
          <p:nvSpPr>
            <p:cNvPr id="56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1</a:t>
              </a:r>
              <a:endParaRPr lang="en-US" sz="2400">
                <a:cs typeface="+mn-cs"/>
              </a:endParaRPr>
            </a:p>
          </p:txBody>
        </p:sp>
        <p:sp>
          <p:nvSpPr>
            <p:cNvPr id="57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3</a:t>
              </a:r>
              <a:endParaRPr lang="en-US" sz="2400">
                <a:cs typeface="+mn-cs"/>
              </a:endParaRPr>
            </a:p>
          </p:txBody>
        </p:sp>
        <p:sp>
          <p:nvSpPr>
            <p:cNvPr id="58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1</a:t>
              </a:r>
              <a:endParaRPr lang="en-US" sz="2400">
                <a:cs typeface="+mn-cs"/>
              </a:endParaRPr>
            </a:p>
          </p:txBody>
        </p:sp>
        <p:sp>
          <p:nvSpPr>
            <p:cNvPr id="59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1</a:t>
              </a:r>
              <a:endParaRPr lang="en-US" sz="2400">
                <a:cs typeface="+mn-cs"/>
              </a:endParaRPr>
            </a:p>
          </p:txBody>
        </p:sp>
        <p:sp>
          <p:nvSpPr>
            <p:cNvPr id="60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2</a:t>
              </a:r>
              <a:endParaRPr lang="en-US" sz="2400">
                <a:cs typeface="+mn-cs"/>
              </a:endParaRPr>
            </a:p>
          </p:txBody>
        </p:sp>
        <p:sp>
          <p:nvSpPr>
            <p:cNvPr id="61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5</a:t>
              </a:r>
              <a:endParaRPr lang="en-US" sz="2400">
                <a:cs typeface="+mn-cs"/>
              </a:endParaRPr>
            </a:p>
          </p:txBody>
        </p:sp>
        <p:sp>
          <p:nvSpPr>
            <p:cNvPr id="62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3</a:t>
              </a:r>
              <a:endParaRPr lang="en-US" sz="2400">
                <a:cs typeface="+mn-cs"/>
              </a:endParaRPr>
            </a:p>
          </p:txBody>
        </p:sp>
        <p:sp>
          <p:nvSpPr>
            <p:cNvPr id="63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>
                  <a:cs typeface="+mn-cs"/>
                </a:rPr>
                <a:t>5</a:t>
              </a:r>
              <a:endParaRPr lang="en-US" sz="2400">
                <a:cs typeface="+mn-cs"/>
              </a:endParaRPr>
            </a:p>
          </p:txBody>
        </p:sp>
      </p:grpSp>
      <p:sp>
        <p:nvSpPr>
          <p:cNvPr id="76" name="Text Box 73"/>
          <p:cNvSpPr txBox="1">
            <a:spLocks noChangeArrowheads="1"/>
          </p:cNvSpPr>
          <p:nvPr/>
        </p:nvSpPr>
        <p:spPr bwMode="auto">
          <a:xfrm>
            <a:off x="3765550" y="1770063"/>
            <a:ext cx="504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cs typeface="+mn-cs"/>
              </a:rPr>
              <a:t>clearly, d</a:t>
            </a:r>
            <a:r>
              <a:rPr lang="en-US" sz="2400" baseline="-25000">
                <a:cs typeface="+mn-cs"/>
              </a:rPr>
              <a:t>v</a:t>
            </a:r>
            <a:r>
              <a:rPr lang="en-US" sz="2400">
                <a:cs typeface="+mn-cs"/>
              </a:rPr>
              <a:t>(z) = 5, d</a:t>
            </a:r>
            <a:r>
              <a:rPr lang="en-US" sz="2400" baseline="-25000">
                <a:cs typeface="+mn-cs"/>
              </a:rPr>
              <a:t>x</a:t>
            </a:r>
            <a:r>
              <a:rPr lang="en-US" sz="2400">
                <a:cs typeface="+mn-cs"/>
              </a:rPr>
              <a:t>(z) = 3, d</a:t>
            </a:r>
            <a:r>
              <a:rPr lang="en-US" sz="2400" baseline="-25000">
                <a:cs typeface="+mn-cs"/>
              </a:rPr>
              <a:t>w</a:t>
            </a:r>
            <a:r>
              <a:rPr lang="en-US" sz="2400">
                <a:cs typeface="+mn-cs"/>
              </a:rPr>
              <a:t>(z) = 3</a:t>
            </a:r>
          </a:p>
        </p:txBody>
      </p:sp>
      <p:sp>
        <p:nvSpPr>
          <p:cNvPr id="77" name="Text Box 74"/>
          <p:cNvSpPr txBox="1">
            <a:spLocks noChangeArrowheads="1"/>
          </p:cNvSpPr>
          <p:nvPr/>
        </p:nvSpPr>
        <p:spPr bwMode="auto">
          <a:xfrm>
            <a:off x="4275138" y="2928938"/>
            <a:ext cx="390048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cs typeface="+mn-cs"/>
              </a:rPr>
              <a:t>d</a:t>
            </a:r>
            <a:r>
              <a:rPr lang="en-US" sz="2400" baseline="-25000">
                <a:cs typeface="+mn-cs"/>
              </a:rPr>
              <a:t>u</a:t>
            </a:r>
            <a:r>
              <a:rPr lang="en-US" sz="2400">
                <a:cs typeface="+mn-cs"/>
              </a:rPr>
              <a:t>(z) = min { c(u,v) + d</a:t>
            </a:r>
            <a:r>
              <a:rPr lang="en-US" sz="2400" baseline="-25000">
                <a:cs typeface="+mn-cs"/>
              </a:rPr>
              <a:t>v</a:t>
            </a:r>
            <a:r>
              <a:rPr lang="en-US" sz="2400">
                <a:cs typeface="+mn-cs"/>
              </a:rPr>
              <a:t>(z),</a:t>
            </a:r>
          </a:p>
          <a:p>
            <a:pPr>
              <a:defRPr/>
            </a:pPr>
            <a:r>
              <a:rPr lang="en-US" sz="2400">
                <a:cs typeface="+mn-cs"/>
              </a:rPr>
              <a:t>                    c(u,x) + d</a:t>
            </a:r>
            <a:r>
              <a:rPr lang="en-US" sz="2400" baseline="-25000">
                <a:cs typeface="+mn-cs"/>
              </a:rPr>
              <a:t>x</a:t>
            </a:r>
            <a:r>
              <a:rPr lang="en-US" sz="2400">
                <a:cs typeface="+mn-cs"/>
              </a:rPr>
              <a:t>(z),</a:t>
            </a:r>
          </a:p>
          <a:p>
            <a:pPr>
              <a:defRPr/>
            </a:pPr>
            <a:r>
              <a:rPr lang="en-US" sz="2400">
                <a:cs typeface="+mn-cs"/>
              </a:rPr>
              <a:t>                    c(u,w) + d</a:t>
            </a:r>
            <a:r>
              <a:rPr lang="en-US" sz="2400" baseline="-25000">
                <a:cs typeface="+mn-cs"/>
              </a:rPr>
              <a:t>w</a:t>
            </a:r>
            <a:r>
              <a:rPr lang="en-US" sz="2400">
                <a:cs typeface="+mn-cs"/>
              </a:rPr>
              <a:t>(z) }</a:t>
            </a:r>
          </a:p>
          <a:p>
            <a:pPr>
              <a:defRPr/>
            </a:pPr>
            <a:r>
              <a:rPr lang="en-US" sz="2400">
                <a:cs typeface="+mn-cs"/>
              </a:rPr>
              <a:t>         = min {2 + 5,</a:t>
            </a:r>
          </a:p>
          <a:p>
            <a:pPr>
              <a:defRPr/>
            </a:pPr>
            <a:r>
              <a:rPr lang="en-US" sz="2400">
                <a:cs typeface="+mn-cs"/>
              </a:rPr>
              <a:t>                    1 + 3,</a:t>
            </a:r>
          </a:p>
          <a:p>
            <a:pPr>
              <a:defRPr/>
            </a:pPr>
            <a:r>
              <a:rPr lang="en-US" sz="2400">
                <a:cs typeface="+mn-cs"/>
              </a:rPr>
              <a:t>                    5 + 3}  = 4</a:t>
            </a:r>
          </a:p>
        </p:txBody>
      </p:sp>
      <p:sp>
        <p:nvSpPr>
          <p:cNvPr id="78" name="Text Box 75"/>
          <p:cNvSpPr txBox="1">
            <a:spLocks noChangeArrowheads="1"/>
          </p:cNvSpPr>
          <p:nvPr/>
        </p:nvSpPr>
        <p:spPr bwMode="auto">
          <a:xfrm>
            <a:off x="461963" y="5330825"/>
            <a:ext cx="67659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800">
                <a:latin typeface="Gill Sans MT" charset="0"/>
                <a:cs typeface="+mn-cs"/>
              </a:rPr>
              <a:t>node achieving minimum is next</a:t>
            </a:r>
          </a:p>
          <a:p>
            <a:pPr>
              <a:lnSpc>
                <a:spcPct val="85000"/>
              </a:lnSpc>
              <a:defRPr/>
            </a:pPr>
            <a:r>
              <a:rPr lang="en-US" sz="2800">
                <a:latin typeface="Gill Sans MT" charset="0"/>
                <a:cs typeface="+mn-cs"/>
              </a:rPr>
              <a:t>hop in shortest path, used in</a:t>
            </a:r>
            <a:r>
              <a:rPr lang="en-US" sz="2800">
                <a:latin typeface="Gill Sans MT" charset="0"/>
                <a:ea typeface="ＭＳ 明朝" charset="0"/>
                <a:cs typeface="ＭＳ 明朝" charset="0"/>
              </a:rPr>
              <a:t> </a:t>
            </a:r>
            <a:r>
              <a:rPr lang="en-US" sz="2800">
                <a:latin typeface="Gill Sans MT" charset="0"/>
                <a:cs typeface="+mn-cs"/>
              </a:rPr>
              <a:t>forwarding table</a:t>
            </a:r>
          </a:p>
        </p:txBody>
      </p:sp>
      <p:sp>
        <p:nvSpPr>
          <p:cNvPr id="79" name="Text Box 76"/>
          <p:cNvSpPr txBox="1">
            <a:spLocks noChangeArrowheads="1"/>
          </p:cNvSpPr>
          <p:nvPr/>
        </p:nvSpPr>
        <p:spPr bwMode="auto">
          <a:xfrm>
            <a:off x="3862388" y="2466975"/>
            <a:ext cx="2725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cs typeface="+mn-cs"/>
              </a:rPr>
              <a:t>B-F equation says: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462836" y="6172200"/>
            <a:ext cx="4681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Slide from Kurose &amp; Ross “Computer Networking A Top Down Approach</a:t>
            </a:r>
          </a:p>
        </p:txBody>
      </p:sp>
    </p:spTree>
    <p:extLst>
      <p:ext uri="{BB962C8B-B14F-4D97-AF65-F5344CB8AC3E}">
        <p14:creationId xmlns:p14="http://schemas.microsoft.com/office/powerpoint/2010/main" val="21689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 dirty="0" err="1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(y)</a:t>
            </a:r>
            <a:r>
              <a:rPr lang="en-US" dirty="0">
                <a:latin typeface="Gill Sans MT" charset="0"/>
              </a:rPr>
              <a:t> = estimate of least cost from x to y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x maintains  distance vector </a:t>
            </a:r>
            <a:r>
              <a:rPr lang="en-US" b="1" dirty="0" err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 dirty="0" err="1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= [</a:t>
            </a:r>
            <a:r>
              <a:rPr lang="en-US" dirty="0" err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 dirty="0" err="1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 dirty="0" err="1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pPr>
              <a:defRPr/>
            </a:pPr>
            <a:r>
              <a:rPr lang="en-US" dirty="0">
                <a:latin typeface="Gill Sans MT" charset="0"/>
              </a:rPr>
              <a:t>node x: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knows cost to each neighbor v: 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c(</a:t>
            </a:r>
            <a:r>
              <a:rPr lang="en-US" sz="2800" dirty="0" err="1">
                <a:solidFill>
                  <a:srgbClr val="CC0000"/>
                </a:solidFill>
                <a:latin typeface="Gill Sans MT" charset="0"/>
              </a:rPr>
              <a:t>x,v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)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maintains its neighbors</a:t>
            </a:r>
            <a:r>
              <a:rPr lang="ja-JP" altLang="en-US" sz="2800" dirty="0">
                <a:latin typeface="Gill Sans MT" charset="0"/>
              </a:rPr>
              <a:t>’</a:t>
            </a:r>
            <a:r>
              <a:rPr lang="en-US" sz="2800" dirty="0">
                <a:latin typeface="Gill Sans MT" charset="0"/>
              </a:rPr>
              <a:t> distance vectors. For each neighbor v, x maintains </a:t>
            </a:r>
            <a:br>
              <a:rPr lang="en-US" sz="2800" dirty="0">
                <a:latin typeface="Gill Sans MT" charset="0"/>
              </a:rPr>
            </a:br>
            <a:r>
              <a:rPr lang="en-US" sz="2800" b="1" dirty="0" err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2800" baseline="-25000" dirty="0" err="1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 = [</a:t>
            </a:r>
            <a:r>
              <a:rPr lang="en-US" sz="2800" dirty="0" err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2800" baseline="-25000" dirty="0" err="1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 sz="2800" dirty="0" err="1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 N 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62836" y="6172200"/>
            <a:ext cx="4681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Slide from Kurose &amp; Ross “Computer Networking A Top Down Approach</a:t>
            </a:r>
          </a:p>
        </p:txBody>
      </p:sp>
    </p:spTree>
    <p:extLst>
      <p:ext uri="{BB962C8B-B14F-4D97-AF65-F5344CB8AC3E}">
        <p14:creationId xmlns:p14="http://schemas.microsoft.com/office/powerpoint/2010/main" val="3241902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from time-to-time, each node sends its own distance vector estimate to neighbors</a:t>
            </a:r>
          </a:p>
          <a:p>
            <a:pPr>
              <a:defRPr/>
            </a:pPr>
            <a:r>
              <a:rPr lang="en-US" dirty="0">
                <a:latin typeface="Gill Sans MT" charset="0"/>
              </a:rPr>
              <a:t>when x receives new DV estimate from neighbor, it updates its own DV using B-F equation:</a:t>
            </a:r>
          </a:p>
          <a:p>
            <a:pPr>
              <a:defRPr/>
            </a:pPr>
            <a:endParaRPr lang="en-US" sz="2800" dirty="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03300" y="3821113"/>
            <a:ext cx="7816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2800" i="1" dirty="0" err="1">
                <a:solidFill>
                  <a:srgbClr val="CC0000"/>
                </a:solidFill>
                <a:cs typeface="Times New Roman" charset="0"/>
              </a:rPr>
              <a:t>D</a:t>
            </a:r>
            <a:r>
              <a:rPr lang="en-US" sz="2800" i="1" baseline="-30000" dirty="0" err="1">
                <a:solidFill>
                  <a:srgbClr val="CC0000"/>
                </a:solidFill>
                <a:cs typeface="Times New Roman" charset="0"/>
              </a:rPr>
              <a:t>x</a:t>
            </a:r>
            <a:r>
              <a:rPr lang="en-US" sz="2800" i="1" dirty="0">
                <a:solidFill>
                  <a:srgbClr val="CC0000"/>
                </a:solidFill>
                <a:cs typeface="Times New Roman" charset="0"/>
              </a:rPr>
              <a:t>(y) </a:t>
            </a:r>
            <a:r>
              <a:rPr lang="en-US" sz="2800" i="1" dirty="0">
                <a:solidFill>
                  <a:srgbClr val="CC0000"/>
                </a:solidFill>
                <a:ea typeface="Times New Roman" charset="0"/>
                <a:cs typeface="Times" charset="0"/>
              </a:rPr>
              <a:t>←</a:t>
            </a:r>
            <a:r>
              <a:rPr lang="en-US" sz="2800" i="1" dirty="0">
                <a:solidFill>
                  <a:srgbClr val="CC0000"/>
                </a:solidFill>
                <a:cs typeface="Times New Roman" charset="0"/>
              </a:rPr>
              <a:t> </a:t>
            </a:r>
            <a:r>
              <a:rPr lang="en-US" sz="2800" i="1" dirty="0" err="1">
                <a:solidFill>
                  <a:srgbClr val="CC0000"/>
                </a:solidFill>
                <a:cs typeface="Times New Roman" charset="0"/>
              </a:rPr>
              <a:t>min</a:t>
            </a:r>
            <a:r>
              <a:rPr lang="en-US" sz="2800" i="1" baseline="-30000" dirty="0" err="1">
                <a:solidFill>
                  <a:srgbClr val="CC0000"/>
                </a:solidFill>
                <a:cs typeface="Times New Roman" charset="0"/>
              </a:rPr>
              <a:t>v</a:t>
            </a:r>
            <a:r>
              <a:rPr lang="en-US" sz="2800" i="1" dirty="0">
                <a:solidFill>
                  <a:srgbClr val="CC0000"/>
                </a:solidFill>
                <a:cs typeface="Times New Roman" charset="0"/>
              </a:rPr>
              <a:t>{c(</a:t>
            </a:r>
            <a:r>
              <a:rPr lang="en-US" sz="2800" i="1" dirty="0" err="1">
                <a:solidFill>
                  <a:srgbClr val="CC0000"/>
                </a:solidFill>
                <a:cs typeface="Times New Roman" charset="0"/>
              </a:rPr>
              <a:t>x,v</a:t>
            </a:r>
            <a:r>
              <a:rPr lang="en-US" sz="2800" i="1" dirty="0">
                <a:solidFill>
                  <a:srgbClr val="CC0000"/>
                </a:solidFill>
                <a:cs typeface="Times New Roman" charset="0"/>
              </a:rPr>
              <a:t>) + </a:t>
            </a:r>
            <a:r>
              <a:rPr lang="en-US" sz="2800" i="1" dirty="0" err="1">
                <a:solidFill>
                  <a:srgbClr val="CC0000"/>
                </a:solidFill>
                <a:cs typeface="Times New Roman" charset="0"/>
              </a:rPr>
              <a:t>D</a:t>
            </a:r>
            <a:r>
              <a:rPr lang="en-US" sz="2800" i="1" baseline="-30000" dirty="0" err="1">
                <a:solidFill>
                  <a:srgbClr val="CC0000"/>
                </a:solidFill>
                <a:cs typeface="Times New Roman" charset="0"/>
              </a:rPr>
              <a:t>v</a:t>
            </a:r>
            <a:r>
              <a:rPr lang="en-US" sz="2800" i="1" dirty="0">
                <a:solidFill>
                  <a:srgbClr val="CC0000"/>
                </a:solidFill>
                <a:cs typeface="Times New Roman" charset="0"/>
              </a:rPr>
              <a:t>(y)}  for each node y </a:t>
            </a:r>
            <a:r>
              <a:rPr lang="en-US" sz="2800" i="1" dirty="0">
                <a:solidFill>
                  <a:srgbClr val="CC0000"/>
                </a:solidFill>
                <a:ea typeface="ＭＳ 明朝" charset="0"/>
                <a:cs typeface="ＭＳ 明朝" charset="0"/>
              </a:rPr>
              <a:t>∊</a:t>
            </a:r>
            <a:r>
              <a:rPr lang="en-US" sz="2800" i="1" dirty="0">
                <a:solidFill>
                  <a:srgbClr val="CC0000"/>
                </a:solidFill>
                <a:cs typeface="Times New Roman" charset="0"/>
              </a:rPr>
              <a:t> 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6482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latin typeface="Gill Sans MT" charset="0"/>
              </a:rPr>
              <a:t>under minor, natural conditions, the estimate </a:t>
            </a:r>
            <a:r>
              <a:rPr lang="en-US" i="1" dirty="0" err="1">
                <a:latin typeface="Gill Sans MT" charset="0"/>
                <a:cs typeface="Times New Roman" charset="0"/>
              </a:rPr>
              <a:t>D</a:t>
            </a:r>
            <a:r>
              <a:rPr lang="en-US" i="1" baseline="-30000" dirty="0" err="1">
                <a:latin typeface="Gill Sans MT" charset="0"/>
                <a:cs typeface="Times New Roman" charset="0"/>
              </a:rPr>
              <a:t>x</a:t>
            </a:r>
            <a:r>
              <a:rPr lang="en-US" i="1" dirty="0">
                <a:latin typeface="Gill Sans MT" charset="0"/>
                <a:cs typeface="Times New Roman" charset="0"/>
              </a:rPr>
              <a:t>(y) converge to the actual least cost </a:t>
            </a:r>
            <a:r>
              <a:rPr lang="en-US" dirty="0">
                <a:latin typeface="Gill Sans MT" charset="0"/>
              </a:rPr>
              <a:t>d</a:t>
            </a:r>
            <a:r>
              <a:rPr lang="en-US" baseline="-25000" dirty="0">
                <a:latin typeface="Gill Sans MT" charset="0"/>
              </a:rPr>
              <a:t>x</a:t>
            </a:r>
            <a:r>
              <a:rPr lang="en-US" dirty="0">
                <a:latin typeface="Gill Sans MT" charset="0"/>
              </a:rPr>
              <a:t>(y)</a:t>
            </a:r>
            <a:r>
              <a:rPr lang="en-US" sz="2400" dirty="0">
                <a:latin typeface="Gill Sans MT" charset="0"/>
              </a:rPr>
              <a:t> 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62836" y="6172200"/>
            <a:ext cx="4681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Slide from Kurose &amp; Ross “Computer Networking A Top Down Approach</a:t>
            </a:r>
          </a:p>
        </p:txBody>
      </p:sp>
    </p:spTree>
    <p:extLst>
      <p:ext uri="{BB962C8B-B14F-4D97-AF65-F5344CB8AC3E}">
        <p14:creationId xmlns:p14="http://schemas.microsoft.com/office/powerpoint/2010/main" val="3290359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Algorithm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1975" y="1417638"/>
            <a:ext cx="3781425" cy="4648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iterative, asynchronous: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each local iteration caused by: </a:t>
            </a:r>
          </a:p>
          <a:p>
            <a:pPr>
              <a:defRPr/>
            </a:pPr>
            <a:r>
              <a:rPr lang="en-US" sz="2400">
                <a:latin typeface="Gill Sans MT" charset="0"/>
              </a:rPr>
              <a:t>local link cost change </a:t>
            </a:r>
          </a:p>
          <a:p>
            <a:pPr>
              <a:defRPr/>
            </a:pPr>
            <a:r>
              <a:rPr lang="en-US" sz="2400">
                <a:latin typeface="Gill Sans MT" charset="0"/>
              </a:rPr>
              <a:t>DV update message from neighbor</a:t>
            </a:r>
          </a:p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distributed:</a:t>
            </a:r>
          </a:p>
          <a:p>
            <a:pPr>
              <a:defRPr/>
            </a:pPr>
            <a:r>
              <a:rPr lang="en-US" sz="2400">
                <a:latin typeface="Gill Sans MT" charset="0"/>
              </a:rPr>
              <a:t>each node notifies neighbors </a:t>
            </a:r>
            <a:r>
              <a:rPr lang="en-US" sz="2400" i="1">
                <a:latin typeface="Gill Sans MT" charset="0"/>
              </a:rPr>
              <a:t>only</a:t>
            </a:r>
            <a:r>
              <a:rPr lang="en-US" sz="2400">
                <a:latin typeface="Gill Sans MT" charset="0"/>
              </a:rPr>
              <a:t> when its DV changes</a:t>
            </a:r>
          </a:p>
          <a:p>
            <a:pPr lvl="1">
              <a:defRPr/>
            </a:pPr>
            <a:r>
              <a:rPr lang="en-US" sz="2000">
                <a:latin typeface="Gill Sans MT" charset="0"/>
              </a:rPr>
              <a:t>neighbors then notify their neighbors if necessary</a:t>
            </a:r>
            <a:endParaRPr lang="en-US" dirty="0">
              <a:latin typeface="Gill Sans MT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257800" y="1751013"/>
            <a:ext cx="3524250" cy="414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sz="2400">
              <a:latin typeface="Times New Roman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400" i="1">
                <a:solidFill>
                  <a:srgbClr val="000099"/>
                </a:solidFill>
                <a:cs typeface="+mn-cs"/>
              </a:rPr>
              <a:t>wait</a:t>
            </a:r>
            <a:r>
              <a:rPr lang="en-US" sz="2000">
                <a:solidFill>
                  <a:srgbClr val="000099"/>
                </a:solidFill>
                <a:cs typeface="+mn-cs"/>
              </a:rPr>
              <a:t> </a:t>
            </a:r>
            <a:r>
              <a:rPr lang="en-US" sz="2000">
                <a:cs typeface="+mn-cs"/>
              </a:rPr>
              <a:t>for (change in local link cost or msg from neighbor)</a:t>
            </a:r>
          </a:p>
          <a:p>
            <a:pPr>
              <a:spcBef>
                <a:spcPct val="50000"/>
              </a:spcBef>
              <a:defRPr/>
            </a:pPr>
            <a:endParaRPr lang="en-US" sz="200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400" i="1">
                <a:solidFill>
                  <a:srgbClr val="000099"/>
                </a:solidFill>
                <a:cs typeface="+mn-cs"/>
              </a:rPr>
              <a:t>recompute</a:t>
            </a:r>
            <a:r>
              <a:rPr lang="en-US" sz="2000">
                <a:cs typeface="+mn-cs"/>
              </a:rPr>
              <a:t> estimates</a:t>
            </a:r>
          </a:p>
          <a:p>
            <a:pPr>
              <a:spcBef>
                <a:spcPct val="50000"/>
              </a:spcBef>
              <a:defRPr/>
            </a:pPr>
            <a:endParaRPr lang="en-US" sz="200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if DV to any dest has changed, </a:t>
            </a:r>
            <a:r>
              <a:rPr lang="en-US" sz="2400" i="1">
                <a:solidFill>
                  <a:srgbClr val="000099"/>
                </a:solidFill>
                <a:cs typeface="+mn-cs"/>
              </a:rPr>
              <a:t>notify</a:t>
            </a:r>
            <a:r>
              <a:rPr lang="en-US" sz="2000">
                <a:cs typeface="+mn-cs"/>
              </a:rPr>
              <a:t> neighbors </a:t>
            </a:r>
            <a:endParaRPr lang="en-US" sz="2400"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endParaRPr lang="en-US" sz="2400">
              <a:latin typeface="Times New Roman" charset="0"/>
              <a:cs typeface="+mn-cs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6811963" y="3055938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6791325" y="4075113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5229225" y="2160588"/>
            <a:ext cx="1552575" cy="3581400"/>
          </a:xfrm>
          <a:custGeom>
            <a:avLst/>
            <a:gdLst>
              <a:gd name="T0" fmla="*/ 2147483647 w 978"/>
              <a:gd name="T1" fmla="*/ 2147483647 h 2256"/>
              <a:gd name="T2" fmla="*/ 2147483647 w 978"/>
              <a:gd name="T3" fmla="*/ 2147483647 h 2256"/>
              <a:gd name="T4" fmla="*/ 0 w 978"/>
              <a:gd name="T5" fmla="*/ 2147483647 h 2256"/>
              <a:gd name="T6" fmla="*/ 0 w 978"/>
              <a:gd name="T7" fmla="*/ 0 h 2256"/>
              <a:gd name="T8" fmla="*/ 2147483647 w 978"/>
              <a:gd name="T9" fmla="*/ 0 h 2256"/>
              <a:gd name="T10" fmla="*/ 2147483647 w 978"/>
              <a:gd name="T11" fmla="*/ 390625013 h 2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78" h="2256">
                <a:moveTo>
                  <a:pt x="960" y="2010"/>
                </a:moveTo>
                <a:lnTo>
                  <a:pt x="961" y="2256"/>
                </a:lnTo>
                <a:lnTo>
                  <a:pt x="0" y="2256"/>
                </a:lnTo>
                <a:lnTo>
                  <a:pt x="0" y="0"/>
                </a:lnTo>
                <a:lnTo>
                  <a:pt x="978" y="0"/>
                </a:lnTo>
                <a:lnTo>
                  <a:pt x="978" y="155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916488" y="1327150"/>
            <a:ext cx="162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+mn-cs"/>
              </a:rPr>
              <a:t>each node: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62836" y="6172200"/>
            <a:ext cx="4681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Slide from Kurose &amp; Ross “Computer Networking A Top Down Approach</a:t>
            </a:r>
          </a:p>
        </p:txBody>
      </p:sp>
    </p:spTree>
    <p:extLst>
      <p:ext uri="{BB962C8B-B14F-4D97-AF65-F5344CB8AC3E}">
        <p14:creationId xmlns:p14="http://schemas.microsoft.com/office/powerpoint/2010/main" val="24598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Line 3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165" name="Line 4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166" name="Text Box 5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2167" name="Text Box 6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2168" name="Text Box 7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2169" name="Text Box 8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2170" name="Text Box 9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0  2   7</a:t>
            </a:r>
          </a:p>
        </p:txBody>
      </p:sp>
      <p:sp>
        <p:nvSpPr>
          <p:cNvPr id="92171" name="Text Box 10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72" name="Text Box 11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73" name="Text Box 12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74" name="Text Box 13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77" name="Text Box 16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2178" name="Text Box 17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2179" name="Text Box 18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cs typeface="+mn-cs"/>
              </a:rPr>
              <a:t>from</a:t>
            </a:r>
          </a:p>
        </p:txBody>
      </p:sp>
      <p:sp>
        <p:nvSpPr>
          <p:cNvPr id="92180" name="Text Box 19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92181" name="Line 20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182" name="Line 21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183" name="Text Box 22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2184" name="Text Box 23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2185" name="Text Box 24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2186" name="Text Box 25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2187" name="Text Box 26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</a:t>
            </a:r>
          </a:p>
        </p:txBody>
      </p:sp>
      <p:sp>
        <p:nvSpPr>
          <p:cNvPr id="92188" name="Line 29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189" name="Line 30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190" name="Text Box 31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2191" name="Text Box 32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2192" name="Text Box 33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2193" name="Text Box 34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2194" name="Text Box 35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95" name="Text Box 36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96" name="Text Box 37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97" name="Text Box 38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98" name="Text Box 39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199" name="Text Box 40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2200" name="Line 41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01" name="Line 42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02" name="Text Box 43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   y   z</a:t>
            </a:r>
          </a:p>
        </p:txBody>
      </p:sp>
      <p:sp>
        <p:nvSpPr>
          <p:cNvPr id="92203" name="Text Box 44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92204" name="Text Box 45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2205" name="Text Box 46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92206" name="Text Box 47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207" name="Text Box 48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208" name="Text Box 49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</p:txBody>
      </p:sp>
      <p:sp>
        <p:nvSpPr>
          <p:cNvPr id="92209" name="Text Box 50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92210" name="Text Box 51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92211" name="Text Box 52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0</a:t>
            </a:r>
          </a:p>
        </p:txBody>
      </p:sp>
      <p:sp>
        <p:nvSpPr>
          <p:cNvPr id="92212" name="Text Box 53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2213" name="Text Box 54"/>
          <p:cNvSpPr txBox="1">
            <a:spLocks noChangeArrowheads="1"/>
          </p:cNvSpPr>
          <p:nvPr/>
        </p:nvSpPr>
        <p:spPr bwMode="auto">
          <a:xfrm>
            <a:off x="1219200" y="3500438"/>
            <a:ext cx="94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</a:t>
            </a:r>
          </a:p>
          <a:p>
            <a:pPr>
              <a:defRPr/>
            </a:pPr>
            <a:r>
              <a:rPr lang="en-US">
                <a:cs typeface="+mn-cs"/>
              </a:rPr>
              <a:t>2   0   1</a:t>
            </a:r>
          </a:p>
        </p:txBody>
      </p:sp>
      <p:sp>
        <p:nvSpPr>
          <p:cNvPr id="92214" name="Text Box 55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∞ ∞  ∞</a:t>
            </a:r>
          </a:p>
        </p:txBody>
      </p:sp>
      <p:sp>
        <p:nvSpPr>
          <p:cNvPr id="92215" name="Text Box 56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2   0   1</a:t>
            </a:r>
          </a:p>
        </p:txBody>
      </p:sp>
      <p:sp>
        <p:nvSpPr>
          <p:cNvPr id="92216" name="Text Box 57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7   1   0</a:t>
            </a:r>
          </a:p>
        </p:txBody>
      </p:sp>
      <p:sp>
        <p:nvSpPr>
          <p:cNvPr id="92217" name="Line 58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18" name="Line 59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19" name="Line 60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0" name="Line 61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1" name="Line 62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2" name="Line 63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3" name="Line 64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4" name="Text Box 65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time</a:t>
            </a:r>
          </a:p>
        </p:txBody>
      </p:sp>
      <p:grpSp>
        <p:nvGrpSpPr>
          <p:cNvPr id="110656" name="Group 66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10672" name="Freeform 67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0673" name="Group 68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10674" name="Freeform 69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44" name="Oval 70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45" name="Line 71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46" name="Line 72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47" name="Rectangle 73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92248" name="Oval 74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0680" name="Freeform 75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81" name="Freeform 76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0682" name="Group 77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92273" name="Rectangle 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274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>
                      <a:cs typeface="+mn-cs"/>
                    </a:rPr>
                    <a:t>x</a:t>
                  </a:r>
                  <a:endParaRPr lang="en-US" sz="2400">
                    <a:cs typeface="+mn-cs"/>
                  </a:endParaRPr>
                </a:p>
              </p:txBody>
            </p:sp>
          </p:grpSp>
          <p:grpSp>
            <p:nvGrpSpPr>
              <p:cNvPr id="110683" name="Group 80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92265" name="Oval 81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266" name="Line 82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267" name="Line 83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268" name="Rectangle 84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92269" name="Oval 85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10701" name="Group 86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92271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92272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2400">
                        <a:cs typeface="+mn-cs"/>
                      </a:rPr>
                      <a:t>z</a:t>
                    </a:r>
                  </a:p>
                </p:txBody>
              </p:sp>
            </p:grpSp>
          </p:grpSp>
          <p:sp>
            <p:nvSpPr>
              <p:cNvPr id="92253" name="Text Box 89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>
                    <a:cs typeface="+mn-cs"/>
                  </a:rPr>
                  <a:t>1</a:t>
                </a:r>
                <a:endParaRPr lang="en-US" sz="2400">
                  <a:cs typeface="+mn-cs"/>
                </a:endParaRPr>
              </a:p>
            </p:txBody>
          </p:sp>
          <p:sp>
            <p:nvSpPr>
              <p:cNvPr id="92254" name="Text Box 90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>
                    <a:cs typeface="+mn-cs"/>
                  </a:rPr>
                  <a:t>2</a:t>
                </a:r>
                <a:endParaRPr lang="en-US" sz="2400">
                  <a:cs typeface="+mn-cs"/>
                </a:endParaRPr>
              </a:p>
            </p:txBody>
          </p:sp>
          <p:sp>
            <p:nvSpPr>
              <p:cNvPr id="92255" name="Text Box 91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>
                    <a:cs typeface="+mn-cs"/>
                  </a:rPr>
                  <a:t>7</a:t>
                </a:r>
                <a:endParaRPr lang="en-US" sz="2400">
                  <a:cs typeface="+mn-cs"/>
                </a:endParaRPr>
              </a:p>
            </p:txBody>
          </p:sp>
          <p:grpSp>
            <p:nvGrpSpPr>
              <p:cNvPr id="110687" name="Group 92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92257" name="Oval 93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258" name="Line 94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259" name="Line 95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260" name="Rectangle 96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92261" name="Oval 97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10693" name="Group 98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92263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92264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2000">
                        <a:cs typeface="+mn-cs"/>
                      </a:rPr>
                      <a:t>y</a:t>
                    </a:r>
                    <a:endParaRPr lang="en-US" sz="2400"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92226" name="Text Box 101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node x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table</a:t>
            </a:r>
          </a:p>
        </p:txBody>
      </p:sp>
      <p:sp>
        <p:nvSpPr>
          <p:cNvPr id="92227" name="Oval 104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8" name="Oval 105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9" name="Oval 106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30" name="Oval 107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28172" name="Rectangle 108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fr-FR">
                <a:solidFill>
                  <a:srgbClr val="000000"/>
                </a:solidFill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cs typeface="Times New Roman" charset="0"/>
              </a:rPr>
              <a:t>             = min{2+0 , 7+1} = 2</a:t>
            </a:r>
          </a:p>
        </p:txBody>
      </p:sp>
      <p:sp>
        <p:nvSpPr>
          <p:cNvPr id="728173" name="Line 10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28174" name="Rectangle 110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fr-FR" i="1">
                <a:cs typeface="+mn-cs"/>
              </a:rPr>
              <a:t>D</a:t>
            </a:r>
            <a:r>
              <a:rPr lang="fr-FR" i="1" baseline="-25000">
                <a:cs typeface="+mn-cs"/>
              </a:rPr>
              <a:t>x</a:t>
            </a:r>
            <a:r>
              <a:rPr lang="fr-FR" i="1">
                <a:cs typeface="+mn-cs"/>
              </a:rPr>
              <a:t>(z) = </a:t>
            </a:r>
            <a:r>
              <a:rPr lang="fr-FR">
                <a:cs typeface="+mn-cs"/>
              </a:rPr>
              <a:t>min{</a:t>
            </a:r>
            <a:r>
              <a:rPr lang="fr-FR" i="1">
                <a:cs typeface="+mn-cs"/>
              </a:rPr>
              <a:t>c(x,y) + </a:t>
            </a:r>
            <a:br>
              <a:rPr lang="fr-FR" i="1">
                <a:cs typeface="+mn-cs"/>
              </a:rPr>
            </a:br>
            <a:r>
              <a:rPr lang="fr-FR" i="1">
                <a:cs typeface="+mn-cs"/>
              </a:rPr>
              <a:t>      D</a:t>
            </a:r>
            <a:r>
              <a:rPr lang="fr-FR" i="1" baseline="-25000">
                <a:cs typeface="+mn-cs"/>
              </a:rPr>
              <a:t>y</a:t>
            </a:r>
            <a:r>
              <a:rPr lang="fr-FR" i="1">
                <a:cs typeface="+mn-cs"/>
              </a:rPr>
              <a:t>(z), c(x,z) + D</a:t>
            </a:r>
            <a:r>
              <a:rPr lang="fr-FR" i="1" baseline="-25000">
                <a:cs typeface="+mn-cs"/>
              </a:rPr>
              <a:t>z</a:t>
            </a:r>
            <a:r>
              <a:rPr lang="fr-FR" i="1">
                <a:cs typeface="+mn-cs"/>
              </a:rPr>
              <a:t>(z)</a:t>
            </a:r>
            <a:r>
              <a:rPr lang="fr-FR">
                <a:cs typeface="+mn-cs"/>
              </a:rPr>
              <a:t>} </a:t>
            </a:r>
          </a:p>
          <a:p>
            <a:pPr algn="just">
              <a:lnSpc>
                <a:spcPct val="120000"/>
              </a:lnSpc>
              <a:defRPr/>
            </a:pPr>
            <a:r>
              <a:rPr lang="fr-FR">
                <a:cs typeface="+mn-cs"/>
              </a:rPr>
              <a:t>= min{2+1 , 7+0} = 3</a:t>
            </a:r>
          </a:p>
        </p:txBody>
      </p:sp>
      <p:sp>
        <p:nvSpPr>
          <p:cNvPr id="728175" name="Line 11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28176" name="Text Box 112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728177" name="Text Box 11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cs typeface="+mn-cs"/>
              </a:rPr>
              <a:t>2 </a:t>
            </a:r>
          </a:p>
        </p:txBody>
      </p:sp>
      <p:sp>
        <p:nvSpPr>
          <p:cNvPr id="92237" name="Text Box 114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node y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table</a:t>
            </a:r>
          </a:p>
        </p:txBody>
      </p:sp>
      <p:sp>
        <p:nvSpPr>
          <p:cNvPr id="92238" name="Text Box 115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node z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>
                <a:solidFill>
                  <a:srgbClr val="CC0000"/>
                </a:solidFill>
                <a:cs typeface="+mn-cs"/>
              </a:rPr>
              <a:t>table</a:t>
            </a:r>
          </a:p>
        </p:txBody>
      </p:sp>
      <p:sp>
        <p:nvSpPr>
          <p:cNvPr id="92239" name="Text Box 117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cost to</a:t>
            </a:r>
          </a:p>
        </p:txBody>
      </p:sp>
      <p:sp>
        <p:nvSpPr>
          <p:cNvPr id="92240" name="Text Box 118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>
                <a:cs typeface="+mn-cs"/>
              </a:rPr>
              <a:t>from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499020" y="6581001"/>
            <a:ext cx="4681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Slide from Kurose &amp; Ross “Computer Networking A Top Down Approach</a:t>
            </a:r>
          </a:p>
        </p:txBody>
      </p:sp>
    </p:spTree>
    <p:extLst>
      <p:ext uri="{BB962C8B-B14F-4D97-AF65-F5344CB8AC3E}">
        <p14:creationId xmlns:p14="http://schemas.microsoft.com/office/powerpoint/2010/main" val="342556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172" grpId="0"/>
      <p:bldP spid="728174" grpId="0"/>
      <p:bldP spid="728176" grpId="0"/>
      <p:bldP spid="72817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5914</TotalTime>
  <Words>1706</Words>
  <Application>Microsoft Macintosh PowerPoint</Application>
  <PresentationFormat>On-screen Show (4:3)</PresentationFormat>
  <Paragraphs>422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Comic Sans MS</vt:lpstr>
      <vt:lpstr>Gill Sans MT</vt:lpstr>
      <vt:lpstr>Times</vt:lpstr>
      <vt:lpstr>Times New Roman</vt:lpstr>
      <vt:lpstr>Wingdings</vt:lpstr>
      <vt:lpstr>Office Theme</vt:lpstr>
      <vt:lpstr>Visio</vt:lpstr>
      <vt:lpstr>ECE 671 – Lecture 11</vt:lpstr>
      <vt:lpstr>Routing</vt:lpstr>
      <vt:lpstr>Distance vector algorithm</vt:lpstr>
      <vt:lpstr>Bellman-Ford Equation</vt:lpstr>
      <vt:lpstr>Example</vt:lpstr>
      <vt:lpstr>Distance Vector Algorithm</vt:lpstr>
      <vt:lpstr>Distance Vector Algorithm</vt:lpstr>
      <vt:lpstr>Distance Vector Algorithm</vt:lpstr>
      <vt:lpstr>PowerPoint Presentation</vt:lpstr>
      <vt:lpstr>PowerPoint Presentation</vt:lpstr>
      <vt:lpstr>Distance vector example</vt:lpstr>
      <vt:lpstr>Routing in the Internet</vt:lpstr>
      <vt:lpstr>Autonomous Systems</vt:lpstr>
      <vt:lpstr>Intra-AS routing: RIP</vt:lpstr>
      <vt:lpstr>Intra-AS routing: OSPF</vt:lpstr>
      <vt:lpstr>Inter-AS routing: BGP</vt:lpstr>
      <vt:lpstr>Inter-AS routing: BGP</vt:lpstr>
      <vt:lpstr>Inter-AS routing: BGP</vt:lpstr>
      <vt:lpstr>Inter-AS routing: BGP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114</cp:revision>
  <dcterms:created xsi:type="dcterms:W3CDTF">2006-08-16T00:00:00Z</dcterms:created>
  <dcterms:modified xsi:type="dcterms:W3CDTF">2020-03-05T14:23:59Z</dcterms:modified>
</cp:coreProperties>
</file>