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>
      <p:cViewPr varScale="1">
        <p:scale>
          <a:sx n="104" d="100"/>
          <a:sy n="104" d="100"/>
        </p:scale>
        <p:origin x="17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64E53-1351-4AF3-8128-FC0A3B45FD59}" type="datetimeFigureOut">
              <a:rPr lang="en-US" smtClean="0"/>
              <a:t>3/2/21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29000" y="6396335"/>
            <a:ext cx="222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2021 Tilman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ECE 671 – Lecture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Routers</a:t>
            </a:r>
          </a:p>
          <a:p>
            <a:r>
              <a:rPr lang="en-US" dirty="0"/>
              <a:t>Data plane and control plane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8A293-67D2-BA4B-B697-98AEEBFC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CB2E64-2D4B-C848-A133-833FEBDE4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64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adjust link weights based on traffic?</a:t>
            </a:r>
          </a:p>
          <a:p>
            <a:pPr lvl="1"/>
            <a:r>
              <a:rPr lang="en-US" dirty="0"/>
              <a:t>Could avoid congestion</a:t>
            </a:r>
          </a:p>
          <a:p>
            <a:r>
              <a:rPr lang="en-US" dirty="0"/>
              <a:t>What is the problem?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814462"/>
              </p:ext>
            </p:extLst>
          </p:nvPr>
        </p:nvGraphicFramePr>
        <p:xfrm>
          <a:off x="2874962" y="3200400"/>
          <a:ext cx="3394075" cy="3088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Visio" r:id="rId3" imgW="2823723" imgH="2570672" progId="Visio.Drawing.11">
                  <p:embed/>
                </p:oleObj>
              </mc:Choice>
              <mc:Fallback>
                <p:oleObj name="Visio" r:id="rId3" imgW="2823723" imgH="2570672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74962" y="3200400"/>
                        <a:ext cx="3394075" cy="3088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2742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Traffic-based link weights may cause instability: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009467"/>
              </p:ext>
            </p:extLst>
          </p:nvPr>
        </p:nvGraphicFramePr>
        <p:xfrm>
          <a:off x="76200" y="2611437"/>
          <a:ext cx="2824163" cy="257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Visio" r:id="rId3" imgW="2823723" imgH="2570672" progId="Visio.Drawing.11">
                  <p:embed/>
                </p:oleObj>
              </mc:Choice>
              <mc:Fallback>
                <p:oleObj name="Visio" r:id="rId3" imgW="2823723" imgH="2570672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" y="2611437"/>
                        <a:ext cx="2824163" cy="2570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86488"/>
              </p:ext>
            </p:extLst>
          </p:nvPr>
        </p:nvGraphicFramePr>
        <p:xfrm>
          <a:off x="3159918" y="2611437"/>
          <a:ext cx="2824163" cy="257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Visio" r:id="rId5" imgW="2823723" imgH="2570672" progId="Visio.Drawing.11">
                  <p:embed/>
                </p:oleObj>
              </mc:Choice>
              <mc:Fallback>
                <p:oleObj name="Visio" r:id="rId5" imgW="2823723" imgH="2570672" progId="Visio.Drawing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59918" y="2611437"/>
                        <a:ext cx="2824163" cy="2570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956984"/>
              </p:ext>
            </p:extLst>
          </p:nvPr>
        </p:nvGraphicFramePr>
        <p:xfrm>
          <a:off x="6248400" y="2611437"/>
          <a:ext cx="2824163" cy="257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Visio" r:id="rId7" imgW="2823723" imgH="2570672" progId="Visio.Drawing.11">
                  <p:embed/>
                </p:oleObj>
              </mc:Choice>
              <mc:Fallback>
                <p:oleObj name="Visio" r:id="rId7" imgW="2823723" imgH="2570672" progId="Visio.Drawing.11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48400" y="2611437"/>
                        <a:ext cx="2824163" cy="2570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Arrow 9"/>
          <p:cNvSpPr/>
          <p:nvPr/>
        </p:nvSpPr>
        <p:spPr>
          <a:xfrm>
            <a:off x="2971800" y="3678237"/>
            <a:ext cx="152400" cy="152400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019800" y="3678237"/>
            <a:ext cx="152400" cy="152400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4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254038"/>
              </p:ext>
            </p:extLst>
          </p:nvPr>
        </p:nvGraphicFramePr>
        <p:xfrm>
          <a:off x="762000" y="1676400"/>
          <a:ext cx="7593998" cy="439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3" imgW="5973594" imgH="3459192" progId="Visio.Drawing.11">
                  <p:embed/>
                </p:oleObj>
              </mc:Choice>
              <mc:Fallback>
                <p:oleObj name="Visio" r:id="rId3" imgW="5973594" imgH="3459192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676400"/>
                        <a:ext cx="7593998" cy="439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23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and output “folded” onto same line card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448863"/>
              </p:ext>
            </p:extLst>
          </p:nvPr>
        </p:nvGraphicFramePr>
        <p:xfrm>
          <a:off x="747014" y="2384425"/>
          <a:ext cx="8320786" cy="294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Visio" r:id="rId3" imgW="4603615" imgH="1631740" progId="Visio.Drawing.11">
                  <p:embed/>
                </p:oleObj>
              </mc:Choice>
              <mc:Fallback>
                <p:oleObj name="Visio" r:id="rId3" imgW="4603615" imgH="1631740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7014" y="2384425"/>
                        <a:ext cx="8320786" cy="294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450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plane vs. control plane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plane:</a:t>
            </a:r>
          </a:p>
          <a:p>
            <a:pPr lvl="1"/>
            <a:r>
              <a:rPr lang="en-US" dirty="0"/>
              <a:t>Regular traffic</a:t>
            </a:r>
          </a:p>
          <a:p>
            <a:r>
              <a:rPr lang="en-US" dirty="0"/>
              <a:t>Control plane:</a:t>
            </a:r>
          </a:p>
          <a:p>
            <a:pPr lvl="1"/>
            <a:r>
              <a:rPr lang="en-US" dirty="0"/>
              <a:t>Routing updates</a:t>
            </a:r>
          </a:p>
          <a:p>
            <a:pPr lvl="1"/>
            <a:r>
              <a:rPr lang="en-US" dirty="0"/>
              <a:t>Error handling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122462"/>
              </p:ext>
            </p:extLst>
          </p:nvPr>
        </p:nvGraphicFramePr>
        <p:xfrm>
          <a:off x="3178364" y="1676400"/>
          <a:ext cx="5889436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Visio" r:id="rId3" imgW="5998183" imgH="4577661" progId="Visio.Drawing.11">
                  <p:embed/>
                </p:oleObj>
              </mc:Choice>
              <mc:Fallback>
                <p:oleObj name="Visio" r:id="rId3" imgW="5998183" imgH="4577661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78364" y="1676400"/>
                        <a:ext cx="5889436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86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plane needs to perform prefix matches</a:t>
            </a:r>
          </a:p>
          <a:p>
            <a:pPr lvl="1"/>
            <a:r>
              <a:rPr lang="en-US" dirty="0"/>
              <a:t>Determine longest matching prefix for destination address</a:t>
            </a:r>
          </a:p>
          <a:p>
            <a:r>
              <a:rPr lang="en-US" dirty="0"/>
              <a:t>Prefixes stored</a:t>
            </a:r>
            <a:br>
              <a:rPr lang="en-US" dirty="0"/>
            </a:br>
            <a:r>
              <a:rPr lang="en-US" dirty="0"/>
              <a:t>in forwarding</a:t>
            </a:r>
            <a:br>
              <a:rPr lang="en-US" dirty="0"/>
            </a:br>
            <a:r>
              <a:rPr lang="en-US" dirty="0"/>
              <a:t>information </a:t>
            </a:r>
            <a:br>
              <a:rPr lang="en-US" dirty="0"/>
            </a:br>
            <a:r>
              <a:rPr lang="en-US" dirty="0"/>
              <a:t>base (FIB)</a:t>
            </a:r>
          </a:p>
          <a:p>
            <a:r>
              <a:rPr lang="en-US" dirty="0"/>
              <a:t>Where do FIB</a:t>
            </a:r>
            <a:br>
              <a:rPr lang="en-US" dirty="0"/>
            </a:br>
            <a:r>
              <a:rPr lang="en-US" dirty="0"/>
              <a:t>entries come</a:t>
            </a:r>
            <a:br>
              <a:rPr lang="en-US" dirty="0"/>
            </a:br>
            <a:r>
              <a:rPr lang="en-US" dirty="0"/>
              <a:t>from?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391083"/>
              </p:ext>
            </p:extLst>
          </p:nvPr>
        </p:nvGraphicFramePr>
        <p:xfrm>
          <a:off x="3124200" y="2667000"/>
          <a:ext cx="5945954" cy="373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Visio" r:id="rId3" imgW="6552930" imgH="4112104" progId="Visio.Drawing.11">
                  <p:embed/>
                </p:oleObj>
              </mc:Choice>
              <mc:Fallback>
                <p:oleObj name="Visio" r:id="rId3" imgW="6552930" imgH="4112104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667000"/>
                        <a:ext cx="5945954" cy="3730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490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Shortest path routing</a:t>
            </a:r>
          </a:p>
          <a:p>
            <a:r>
              <a:rPr lang="en-US" dirty="0"/>
              <a:t>Centralized approach</a:t>
            </a:r>
          </a:p>
          <a:p>
            <a:pPr lvl="1"/>
            <a:r>
              <a:rPr lang="en-US" dirty="0"/>
              <a:t>Each node has full “view” of network</a:t>
            </a:r>
          </a:p>
          <a:p>
            <a:pPr lvl="1"/>
            <a:r>
              <a:rPr lang="en-US" dirty="0"/>
              <a:t>Each node calculates shortest path using routing algorithm</a:t>
            </a:r>
          </a:p>
          <a:p>
            <a:pPr lvl="1"/>
            <a:r>
              <a:rPr lang="en-US" dirty="0"/>
              <a:t>“Link state algorithm”</a:t>
            </a:r>
          </a:p>
          <a:p>
            <a:pPr lvl="1"/>
            <a:r>
              <a:rPr lang="en-US" dirty="0"/>
              <a:t>(Exchange of link information always decentralized)</a:t>
            </a:r>
          </a:p>
          <a:p>
            <a:r>
              <a:rPr lang="en-US" dirty="0"/>
              <a:t>Distributed approach</a:t>
            </a:r>
          </a:p>
          <a:p>
            <a:pPr lvl="1"/>
            <a:r>
              <a:rPr lang="en-US" dirty="0"/>
              <a:t>Each node computes best path without full view</a:t>
            </a:r>
          </a:p>
          <a:p>
            <a:pPr lvl="1"/>
            <a:r>
              <a:rPr lang="en-US" dirty="0"/>
              <a:t>Shortest path computed as link information is exchanged</a:t>
            </a:r>
          </a:p>
          <a:p>
            <a:pPr lvl="1"/>
            <a:r>
              <a:rPr lang="en-US" dirty="0"/>
              <a:t>“Distance vector algorithm”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335746"/>
              </p:ext>
            </p:extLst>
          </p:nvPr>
        </p:nvGraphicFramePr>
        <p:xfrm>
          <a:off x="5562600" y="1219200"/>
          <a:ext cx="3232150" cy="1848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Visio" r:id="rId3" imgW="3689215" imgH="2110237" progId="Visio.Drawing.11">
                  <p:embed/>
                </p:oleObj>
              </mc:Choice>
              <mc:Fallback>
                <p:oleObj name="Visio" r:id="rId3" imgW="3689215" imgH="2110237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62600" y="1219200"/>
                        <a:ext cx="3232150" cy="1848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5213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Link cost of all links is broadcast to all nodes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Dijkstra’s</a:t>
            </a:r>
            <a:r>
              <a:rPr lang="en-US" dirty="0"/>
              <a:t> algorithm to find shortest path to all nodes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node calculates its own tree</a:t>
            </a:r>
          </a:p>
          <a:p>
            <a:pPr>
              <a:lnSpc>
                <a:spcPct val="90000"/>
              </a:lnSpc>
            </a:pPr>
            <a:r>
              <a:rPr lang="en-US" dirty="0"/>
              <a:t>Notation: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D(v) is least cost to v in current iteration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p(v) is previous node along least cost path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N’ is subset of nodes with guaranteed least cost paths</a:t>
            </a:r>
          </a:p>
          <a:p>
            <a:pPr>
              <a:lnSpc>
                <a:spcPct val="90000"/>
              </a:lnSpc>
            </a:pPr>
            <a:r>
              <a:rPr lang="en-US" dirty="0"/>
              <a:t>Algorithm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Initialization: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N’={u}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For all nodes v: if neighbor of u then D(v)=c(</a:t>
            </a:r>
            <a:r>
              <a:rPr lang="en-US" dirty="0" err="1"/>
              <a:t>u,v</a:t>
            </a:r>
            <a:r>
              <a:rPr lang="en-US" dirty="0"/>
              <a:t>), else D(v)=∞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Loop until N’=N: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Find </a:t>
            </a:r>
            <a:r>
              <a:rPr lang="en-US" dirty="0" err="1"/>
              <a:t>w</a:t>
            </a:r>
            <a:r>
              <a:rPr lang="en-US" dirty="0" err="1">
                <a:sym typeface="Symbol" pitchFamily="18" charset="2"/>
              </a:rPr>
              <a:t>N</a:t>
            </a:r>
            <a:r>
              <a:rPr lang="en-US" dirty="0">
                <a:sym typeface="Symbol" pitchFamily="18" charset="2"/>
              </a:rPr>
              <a:t>’ with minimum D(w) and add w to N’</a:t>
            </a:r>
          </a:p>
          <a:p>
            <a:pPr lvl="2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For each neighbor v of w (</a:t>
            </a:r>
            <a:r>
              <a:rPr lang="en-US" dirty="0" err="1">
                <a:sym typeface="Symbol" pitchFamily="18" charset="2"/>
              </a:rPr>
              <a:t>vN</a:t>
            </a:r>
            <a:r>
              <a:rPr lang="en-US" dirty="0">
                <a:sym typeface="Symbol" pitchFamily="18" charset="2"/>
              </a:rPr>
              <a:t>’): D(v)=min(D(v),D(w)+c(</a:t>
            </a:r>
            <a:r>
              <a:rPr lang="en-US" dirty="0" err="1">
                <a:sym typeface="Symbol" pitchFamily="18" charset="2"/>
              </a:rPr>
              <a:t>w,v</a:t>
            </a:r>
            <a:r>
              <a:rPr lang="en-US" dirty="0">
                <a:sym typeface="Symbol" pitchFamily="18" charset="2"/>
              </a:rPr>
              <a:t>))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4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Iterations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Group 74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81813135"/>
              </p:ext>
            </p:extLst>
          </p:nvPr>
        </p:nvGraphicFramePr>
        <p:xfrm>
          <a:off x="762000" y="4038600"/>
          <a:ext cx="8001000" cy="2346960"/>
        </p:xfrm>
        <a:graphic>
          <a:graphicData uri="http://schemas.openxmlformats.org/drawingml/2006/table">
            <a:tbl>
              <a:tblPr/>
              <a:tblGrid>
                <a:gridCol w="114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step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D(b),p(b)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D(c),p(c)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D(d),p(d)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D(e),p(e)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D(f),p(f)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993778"/>
              </p:ext>
            </p:extLst>
          </p:nvPr>
        </p:nvGraphicFramePr>
        <p:xfrm>
          <a:off x="2727325" y="1600200"/>
          <a:ext cx="3689350" cy="210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Visio" r:id="rId4" imgW="3689215" imgH="2110237" progId="Visio.Drawing.11">
                  <p:embed/>
                </p:oleObj>
              </mc:Choice>
              <mc:Fallback>
                <p:oleObj name="Visio" r:id="rId4" imgW="3689215" imgH="2110237" progId="Visio.Drawing.11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1600200"/>
                        <a:ext cx="3689350" cy="210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5338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Iterations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Group 74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53378507"/>
              </p:ext>
            </p:extLst>
          </p:nvPr>
        </p:nvGraphicFramePr>
        <p:xfrm>
          <a:off x="762000" y="4038600"/>
          <a:ext cx="8001000" cy="2346960"/>
        </p:xfrm>
        <a:graphic>
          <a:graphicData uri="http://schemas.openxmlformats.org/drawingml/2006/table">
            <a:tbl>
              <a:tblPr/>
              <a:tblGrid>
                <a:gridCol w="114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step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D(b),p(b)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D(c),p(c)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D(d),p(d)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D(e),p(e)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D(f),p(f)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{a}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1,a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∞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3,a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∞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∞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a,b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6,b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2,b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5,b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∞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a,b,d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6,b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4,d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9,d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a,b,d,e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5,e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8,e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a,b,c,d,e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7,c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{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a,b,c,d,e,f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993778"/>
              </p:ext>
            </p:extLst>
          </p:nvPr>
        </p:nvGraphicFramePr>
        <p:xfrm>
          <a:off x="2727325" y="1600200"/>
          <a:ext cx="3689350" cy="210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Visio" r:id="rId4" imgW="3689215" imgH="2110237" progId="Visio.Drawing.11">
                  <p:embed/>
                </p:oleObj>
              </mc:Choice>
              <mc:Fallback>
                <p:oleObj name="Visio" r:id="rId4" imgW="3689215" imgH="2110237" progId="Visio.Drawing.11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1600200"/>
                        <a:ext cx="3689350" cy="210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96677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4283</TotalTime>
  <Words>547</Words>
  <Application>Microsoft Macintosh PowerPoint</Application>
  <PresentationFormat>On-screen Show (4:3)</PresentationFormat>
  <Paragraphs>131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Visio</vt:lpstr>
      <vt:lpstr>ECE 671 – Lecture 10</vt:lpstr>
      <vt:lpstr>Routers</vt:lpstr>
      <vt:lpstr>Physical view</vt:lpstr>
      <vt:lpstr>Data plane vs. control plane</vt:lpstr>
      <vt:lpstr>Prefix matching</vt:lpstr>
      <vt:lpstr>Routing</vt:lpstr>
      <vt:lpstr>Link state algorithm</vt:lpstr>
      <vt:lpstr>Link state algorithm</vt:lpstr>
      <vt:lpstr>Link state algorithm</vt:lpstr>
      <vt:lpstr>PowerPoint Presentation</vt:lpstr>
      <vt:lpstr>Link state algorithm</vt:lpstr>
      <vt:lpstr>Link state algorithm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Michael Zink</cp:lastModifiedBy>
  <cp:revision>109</cp:revision>
  <dcterms:created xsi:type="dcterms:W3CDTF">2006-08-16T00:00:00Z</dcterms:created>
  <dcterms:modified xsi:type="dcterms:W3CDTF">2021-03-02T11:52:55Z</dcterms:modified>
</cp:coreProperties>
</file>