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9" r:id="rId14"/>
    <p:sldId id="271" r:id="rId15"/>
    <p:sldId id="268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2"/>
    <p:restoredTop sz="94676"/>
  </p:normalViewPr>
  <p:slideViewPr>
    <p:cSldViewPr>
      <p:cViewPr varScale="1">
        <p:scale>
          <a:sx n="185" d="100"/>
          <a:sy n="185" d="100"/>
        </p:scale>
        <p:origin x="16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7142C-F8E1-4D39-922F-263049922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00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64E53-1351-4AF3-8128-FC0A3B45FD59}" type="datetimeFigureOut">
              <a:rPr lang="en-US" smtClean="0"/>
              <a:t>2/24/21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809F0-C92E-4B6F-A0AE-D4F05856E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6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1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2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5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2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8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8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3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6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3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5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429000" y="6396335"/>
            <a:ext cx="222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© 2021 Tilman Wolf &amp; Mike Zink</a:t>
            </a:r>
          </a:p>
          <a:p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3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ECE 671 – Lecture 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Network Adapters</a:t>
            </a:r>
          </a:p>
        </p:txBody>
      </p:sp>
    </p:spTree>
    <p:extLst>
      <p:ext uri="{BB962C8B-B14F-4D97-AF65-F5344CB8AC3E}">
        <p14:creationId xmlns:p14="http://schemas.microsoft.com/office/powerpoint/2010/main" val="1776574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MMU uses specialized hardware to manage memory</a:t>
            </a:r>
          </a:p>
          <a:p>
            <a:pPr lvl="1"/>
            <a:r>
              <a:rPr lang="en-US" dirty="0" err="1"/>
              <a:t>Enqueue</a:t>
            </a:r>
            <a:r>
              <a:rPr lang="en-US" dirty="0"/>
              <a:t>/</a:t>
            </a:r>
            <a:r>
              <a:rPr lang="en-US" dirty="0" err="1"/>
              <a:t>dequeue</a:t>
            </a:r>
            <a:r>
              <a:rPr lang="en-US" dirty="0"/>
              <a:t> operations</a:t>
            </a:r>
          </a:p>
          <a:p>
            <a:pPr lvl="1"/>
            <a:r>
              <a:rPr lang="en-US" dirty="0"/>
              <a:t>Free lists</a:t>
            </a:r>
          </a:p>
          <a:p>
            <a:pPr lvl="1"/>
            <a:r>
              <a:rPr lang="en-US" dirty="0"/>
              <a:t>Local memory maintain information about main memory</a:t>
            </a:r>
          </a:p>
          <a:p>
            <a:r>
              <a:rPr lang="en-US" dirty="0"/>
              <a:t>MMU implements operations faster than software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38222"/>
              </p:ext>
            </p:extLst>
          </p:nvPr>
        </p:nvGraphicFramePr>
        <p:xfrm>
          <a:off x="990600" y="3962400"/>
          <a:ext cx="6705600" cy="2389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2" name="Visio" r:id="rId3" imgW="6664257" imgH="2374690" progId="Visio.Drawing.11">
                  <p:embed/>
                </p:oleObj>
              </mc:Choice>
              <mc:Fallback>
                <p:oleObj name="Visio" r:id="rId3" imgW="6664257" imgH="237469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3962400"/>
                        <a:ext cx="6705600" cy="23896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537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Simulation of adapter with MMU: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133600"/>
            <a:ext cx="5910350" cy="429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4029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memory for processor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Processor is idle during data transfers</a:t>
            </a:r>
          </a:p>
          <a:p>
            <a:pPr lvl="1"/>
            <a:r>
              <a:rPr lang="en-US" dirty="0"/>
              <a:t>Cannot access memory via bus</a:t>
            </a:r>
          </a:p>
          <a:p>
            <a:r>
              <a:rPr lang="en-US" dirty="0"/>
              <a:t>Local memory for processor for parallel operation</a:t>
            </a:r>
          </a:p>
          <a:p>
            <a:pPr lvl="1"/>
            <a:r>
              <a:rPr lang="en-US" dirty="0"/>
              <a:t>Pipelining of data transfers and processing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077012"/>
              </p:ext>
            </p:extLst>
          </p:nvPr>
        </p:nvGraphicFramePr>
        <p:xfrm>
          <a:off x="990600" y="3657600"/>
          <a:ext cx="7081933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6" name="Visio" r:id="rId3" imgW="6664257" imgH="2431840" progId="Visio.Drawing.11">
                  <p:embed/>
                </p:oleObj>
              </mc:Choice>
              <mc:Fallback>
                <p:oleObj name="Visio" r:id="rId3" imgW="6664257" imgH="243184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3657600"/>
                        <a:ext cx="7081933" cy="2584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0956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Simulation of adapter with MMU and local memory: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481" y="2133600"/>
            <a:ext cx="5903038" cy="429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0946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89929"/>
            <a:ext cx="3041512" cy="2259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52600" y="3399729"/>
            <a:ext cx="968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Baseline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050" y="1189929"/>
            <a:ext cx="3167150" cy="2302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096000" y="3399729"/>
            <a:ext cx="727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MMU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704529"/>
            <a:ext cx="3180119" cy="2315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429000" y="5943600"/>
            <a:ext cx="226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MMU &amp; local memory</a:t>
            </a:r>
          </a:p>
        </p:txBody>
      </p:sp>
    </p:spTree>
    <p:extLst>
      <p:ext uri="{BB962C8B-B14F-4D97-AF65-F5344CB8AC3E}">
        <p14:creationId xmlns:p14="http://schemas.microsoft.com/office/powerpoint/2010/main" val="746488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improvements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techniques to improve throughput</a:t>
            </a:r>
          </a:p>
          <a:p>
            <a:pPr lvl="1"/>
            <a:r>
              <a:rPr lang="en-US" dirty="0"/>
              <a:t>Intelligent DMA (no processor setup required)</a:t>
            </a:r>
          </a:p>
          <a:p>
            <a:pPr lvl="1"/>
            <a:r>
              <a:rPr lang="en-US" dirty="0"/>
              <a:t>Multiprocessor configuration (parallel operation possible)</a:t>
            </a:r>
          </a:p>
          <a:p>
            <a:pPr lvl="1"/>
            <a:r>
              <a:rPr lang="en-US" dirty="0"/>
              <a:t>Multiple MMUs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887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adapters and 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end-system, protocol stack is implemented in OS</a:t>
            </a:r>
          </a:p>
          <a:p>
            <a:pPr lvl="1"/>
            <a:r>
              <a:rPr lang="en-US" dirty="0"/>
              <a:t>Network adapter implements Layer 2 processing</a:t>
            </a:r>
          </a:p>
          <a:p>
            <a:pPr lvl="1"/>
            <a:r>
              <a:rPr lang="en-US" dirty="0"/>
              <a:t>OS implements Layer 3-5/7 processing</a:t>
            </a:r>
          </a:p>
          <a:p>
            <a:r>
              <a:rPr lang="en-US" dirty="0"/>
              <a:t>How is asynchronous packet arrival handled?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112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Segmentation Offload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r>
              <a:rPr lang="en-US" dirty="0"/>
              <a:t>Reduces load in OS by transferring processing to NIC</a:t>
            </a:r>
          </a:p>
          <a:p>
            <a:r>
              <a:rPr lang="en-US" dirty="0"/>
              <a:t>Segmentation performed at sending NIC</a:t>
            </a:r>
          </a:p>
          <a:p>
            <a:r>
              <a:rPr lang="en-US" dirty="0"/>
              <a:t>Re-assembly performed at receiving 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6485442" y="3156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3BA737-27AB-A44D-A61A-F5896FDDB17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57600" y="1752600"/>
            <a:ext cx="3016131" cy="351618"/>
          </a:xfrm>
          <a:prstGeom prst="rect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175426" y="2442610"/>
            <a:ext cx="7302212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65105" y="1691596"/>
            <a:ext cx="806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TCP/IP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0026" y="2605677"/>
            <a:ext cx="3496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NIC</a:t>
            </a:r>
          </a:p>
          <a:p>
            <a:r>
              <a:rPr lang="en-US" i="1" dirty="0"/>
              <a:t>Segmentation &amp; Checksum Offload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11021" y="2714664"/>
            <a:ext cx="457200" cy="35161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67793" y="2732378"/>
            <a:ext cx="457200" cy="35161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560020" y="2714664"/>
            <a:ext cx="457200" cy="35161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642772" y="2760506"/>
            <a:ext cx="274320" cy="274320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038533" y="2766386"/>
            <a:ext cx="274320" cy="274320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232354" y="2755720"/>
            <a:ext cx="274320" cy="274320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63242" y="2714664"/>
            <a:ext cx="457200" cy="35161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337261" y="3195849"/>
            <a:ext cx="2975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MTU-sized Ethernet Frames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13535" y="1691596"/>
            <a:ext cx="1564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Large Segment</a:t>
            </a:r>
          </a:p>
        </p:txBody>
      </p:sp>
    </p:spTree>
    <p:extLst>
      <p:ext uri="{BB962C8B-B14F-4D97-AF65-F5344CB8AC3E}">
        <p14:creationId xmlns:p14="http://schemas.microsoft.com/office/powerpoint/2010/main" val="244273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Segmentation Offload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/>
          <a:lstStyle/>
          <a:p>
            <a:r>
              <a:rPr lang="en-US" dirty="0"/>
              <a:t>Issues when lot’s of short packets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139167"/>
            <a:ext cx="5544261" cy="426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488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adapters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in network system or end-systems</a:t>
            </a:r>
          </a:p>
          <a:p>
            <a:pPr lvl="1"/>
            <a:r>
              <a:rPr lang="en-US" dirty="0"/>
              <a:t>Implements layer 2 processing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31991"/>
              </p:ext>
            </p:extLst>
          </p:nvPr>
        </p:nvGraphicFramePr>
        <p:xfrm>
          <a:off x="838200" y="2539571"/>
          <a:ext cx="5334000" cy="3937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4" name="Visio" r:id="rId3" imgW="6251643" imgH="4619715" progId="Visio.Drawing.11">
                  <p:embed/>
                </p:oleObj>
              </mc:Choice>
              <mc:Fallback>
                <p:oleObj name="Visio" r:id="rId3" imgW="6251643" imgH="4619715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539571"/>
                        <a:ext cx="5334000" cy="39374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0548943"/>
              </p:ext>
            </p:extLst>
          </p:nvPr>
        </p:nvGraphicFramePr>
        <p:xfrm>
          <a:off x="5181600" y="2406650"/>
          <a:ext cx="3802063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5" name="Visio" r:id="rId5" imgW="3801894" imgH="945940" progId="Visio.Drawing.11">
                  <p:embed/>
                </p:oleObj>
              </mc:Choice>
              <mc:Fallback>
                <p:oleObj name="Visio" r:id="rId5" imgW="3801894" imgH="94594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81600" y="2406650"/>
                        <a:ext cx="3802063" cy="946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87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Throughput preservation</a:t>
            </a:r>
          </a:p>
          <a:p>
            <a:pPr lvl="1"/>
            <a:r>
              <a:rPr lang="en-US" dirty="0"/>
              <a:t>Needs to sustain link data rate</a:t>
            </a:r>
          </a:p>
          <a:p>
            <a:r>
              <a:rPr lang="en-US" dirty="0"/>
              <a:t>Asynchronous operation</a:t>
            </a:r>
          </a:p>
          <a:p>
            <a:pPr lvl="1"/>
            <a:r>
              <a:rPr lang="en-US" dirty="0"/>
              <a:t>Asynchronous packet arrival</a:t>
            </a:r>
          </a:p>
          <a:p>
            <a:pPr lvl="1"/>
            <a:r>
              <a:rPr lang="en-US" dirty="0"/>
              <a:t>Variable packet size</a:t>
            </a:r>
          </a:p>
          <a:p>
            <a:r>
              <a:rPr lang="en-US" dirty="0"/>
              <a:t>Interface to processor</a:t>
            </a:r>
          </a:p>
          <a:p>
            <a:pPr lvl="1"/>
            <a:r>
              <a:rPr lang="en-US" dirty="0"/>
              <a:t>Avoid negative impact on processing performance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471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network adapter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packet reception and processing work?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550556"/>
              </p:ext>
            </p:extLst>
          </p:nvPr>
        </p:nvGraphicFramePr>
        <p:xfrm>
          <a:off x="944370" y="2362200"/>
          <a:ext cx="736143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7" name="Visio" r:id="rId3" imgW="6664257" imgH="1517440" progId="Visio.Drawing.11">
                  <p:embed/>
                </p:oleObj>
              </mc:Choice>
              <mc:Fallback>
                <p:oleObj name="Visio" r:id="rId3" imgW="6664257" imgH="151744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4370" y="2362200"/>
                        <a:ext cx="7361430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387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store a packet in memory?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data structures are suitable for packet storage?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624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buffer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Ring buffer: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836561"/>
              </p:ext>
            </p:extLst>
          </p:nvPr>
        </p:nvGraphicFramePr>
        <p:xfrm>
          <a:off x="2286000" y="2438400"/>
          <a:ext cx="4677508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3" name="Visio" r:id="rId3" imgW="3378200" imgH="1981649" progId="Visio.Drawing.11">
                  <p:embed/>
                </p:oleObj>
              </mc:Choice>
              <mc:Fallback>
                <p:oleObj name="Visio" r:id="rId3" imgW="3378200" imgH="198164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0" y="2438400"/>
                        <a:ext cx="4677508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3755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buffer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mbuf</a:t>
            </a:r>
            <a:r>
              <a:rPr lang="en-US" dirty="0"/>
              <a:t>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573190"/>
              </p:ext>
            </p:extLst>
          </p:nvPr>
        </p:nvGraphicFramePr>
        <p:xfrm>
          <a:off x="1905000" y="1782574"/>
          <a:ext cx="7010400" cy="4618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7" name="Visio" r:id="rId3" imgW="8039100" imgH="5295810" progId="Visio.Drawing.11">
                  <p:embed/>
                </p:oleObj>
              </mc:Choice>
              <mc:Fallback>
                <p:oleObj name="Visio" r:id="rId3" imgW="8039100" imgH="529581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1782574"/>
                        <a:ext cx="7010400" cy="4618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8634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Consider each step:</a:t>
            </a:r>
          </a:p>
          <a:p>
            <a:pPr lvl="1"/>
            <a:r>
              <a:rPr lang="en-US" dirty="0"/>
              <a:t>Task switch: </a:t>
            </a:r>
            <a:r>
              <a:rPr lang="en-US" dirty="0" err="1"/>
              <a:t>t</a:t>
            </a:r>
            <a:r>
              <a:rPr lang="en-US" baseline="-25000" dirty="0" err="1"/>
              <a:t>S</a:t>
            </a:r>
            <a:endParaRPr lang="en-US" baseline="-25000" dirty="0"/>
          </a:p>
          <a:p>
            <a:pPr lvl="1"/>
            <a:r>
              <a:rPr lang="en-US" dirty="0"/>
              <a:t>Get address of free memory: t</a:t>
            </a:r>
            <a:r>
              <a:rPr lang="en-US" baseline="-25000" dirty="0"/>
              <a:t>MM1</a:t>
            </a:r>
          </a:p>
          <a:p>
            <a:pPr lvl="1"/>
            <a:r>
              <a:rPr lang="en-US" dirty="0"/>
              <a:t>Set up DMA controller: </a:t>
            </a:r>
            <a:r>
              <a:rPr lang="en-US" dirty="0" err="1"/>
              <a:t>t</a:t>
            </a:r>
            <a:r>
              <a:rPr lang="en-US" baseline="-25000" dirty="0" err="1"/>
              <a:t>DMA</a:t>
            </a:r>
            <a:endParaRPr lang="en-US" baseline="-25000" dirty="0"/>
          </a:p>
          <a:p>
            <a:pPr lvl="1"/>
            <a:r>
              <a:rPr lang="en-US" dirty="0"/>
              <a:t>Transfer packet over bus: N/D*</a:t>
            </a:r>
            <a:r>
              <a:rPr lang="en-US" dirty="0" err="1"/>
              <a:t>t</a:t>
            </a:r>
            <a:r>
              <a:rPr lang="en-US" baseline="-25000" dirty="0" err="1"/>
              <a:t>B</a:t>
            </a:r>
            <a:endParaRPr lang="en-US" baseline="-25000" dirty="0"/>
          </a:p>
          <a:p>
            <a:pPr lvl="1"/>
            <a:r>
              <a:rPr lang="en-US" dirty="0"/>
              <a:t>Append packet to queue: t</a:t>
            </a:r>
            <a:r>
              <a:rPr lang="en-US" baseline="-25000" dirty="0"/>
              <a:t>MM2</a:t>
            </a:r>
          </a:p>
          <a:p>
            <a:pPr lvl="1"/>
            <a:r>
              <a:rPr lang="en-US" dirty="0"/>
              <a:t>Time to next packet: </a:t>
            </a:r>
            <a:r>
              <a:rPr lang="en-US" dirty="0" err="1"/>
              <a:t>t</a:t>
            </a:r>
            <a:r>
              <a:rPr lang="en-US" baseline="-25000" dirty="0" err="1"/>
              <a:t>A</a:t>
            </a:r>
            <a:endParaRPr lang="en-US" baseline="-25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261802"/>
              </p:ext>
            </p:extLst>
          </p:nvPr>
        </p:nvGraphicFramePr>
        <p:xfrm>
          <a:off x="891381" y="1371600"/>
          <a:ext cx="5661819" cy="1289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2" name="Visio" r:id="rId3" imgW="6664257" imgH="1517440" progId="Visio.Drawing.11">
                  <p:embed/>
                </p:oleObj>
              </mc:Choice>
              <mc:Fallback>
                <p:oleObj name="Visio" r:id="rId3" imgW="6664257" imgH="1517440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1381" y="1371600"/>
                        <a:ext cx="5661819" cy="12893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197334"/>
              </p:ext>
            </p:extLst>
          </p:nvPr>
        </p:nvGraphicFramePr>
        <p:xfrm>
          <a:off x="4495800" y="2762718"/>
          <a:ext cx="4495800" cy="1428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3" name="Visio" r:id="rId5" imgW="3687594" imgH="1171575" progId="Visio.Drawing.11">
                  <p:embed/>
                </p:oleObj>
              </mc:Choice>
              <mc:Fallback>
                <p:oleObj name="Visio" r:id="rId5" imgW="3687594" imgH="1171575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95800" y="2762718"/>
                        <a:ext cx="4495800" cy="14282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7089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Simulation of baseline adapter: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2057400"/>
            <a:ext cx="5784711" cy="429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7773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22387</TotalTime>
  <Words>365</Words>
  <Application>Microsoft Macintosh PowerPoint</Application>
  <PresentationFormat>On-screen Show (4:3)</PresentationFormat>
  <Paragraphs>108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Office Theme</vt:lpstr>
      <vt:lpstr>Visio</vt:lpstr>
      <vt:lpstr>ECE 671 – Lecture 8</vt:lpstr>
      <vt:lpstr>Network adapters</vt:lpstr>
      <vt:lpstr>Design challenges</vt:lpstr>
      <vt:lpstr>Basic network adapter</vt:lpstr>
      <vt:lpstr>How to store a packet in memory?</vt:lpstr>
      <vt:lpstr>Packet buffer</vt:lpstr>
      <vt:lpstr>Packet buffer</vt:lpstr>
      <vt:lpstr>Performance estimation</vt:lpstr>
      <vt:lpstr>Throughput performance</vt:lpstr>
      <vt:lpstr>Memory management</vt:lpstr>
      <vt:lpstr>Throughput performance</vt:lpstr>
      <vt:lpstr>Local memory for processor</vt:lpstr>
      <vt:lpstr>Throughput performance</vt:lpstr>
      <vt:lpstr>Comparison</vt:lpstr>
      <vt:lpstr>Further improvements</vt:lpstr>
      <vt:lpstr>Network adapters and OS</vt:lpstr>
      <vt:lpstr>TCP Segmentation Offload</vt:lpstr>
      <vt:lpstr>TCP Segmentation Offload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671 – Lecture 1</dc:title>
  <dc:creator>wolf</dc:creator>
  <cp:lastModifiedBy>Michael Zink</cp:lastModifiedBy>
  <cp:revision>108</cp:revision>
  <dcterms:created xsi:type="dcterms:W3CDTF">2006-08-16T00:00:00Z</dcterms:created>
  <dcterms:modified xsi:type="dcterms:W3CDTF">2021-02-25T13:26:10Z</dcterms:modified>
</cp:coreProperties>
</file>