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06"/>
    <p:restoredTop sz="94732"/>
  </p:normalViewPr>
  <p:slideViewPr>
    <p:cSldViewPr>
      <p:cViewPr varScale="1">
        <p:scale>
          <a:sx n="181" d="100"/>
          <a:sy n="181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142C-F8E1-4D39-922F-263049922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00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64E53-1351-4AF3-8128-FC0A3B45FD59}" type="datetimeFigureOut">
              <a:rPr lang="en-US" smtClean="0"/>
              <a:t>2/23/21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809F0-C92E-4B6F-A0AE-D4F05856E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6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5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2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8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8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3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6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3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429000" y="6396335"/>
            <a:ext cx="2226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2021 Tilman Wolf &amp; Mike Zink</a:t>
            </a:r>
          </a:p>
          <a:p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3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2.xml"/><Relationship Id="rId7" Type="http://schemas.openxmlformats.org/officeDocument/2006/relationships/oleObject" Target="../embeddings/oleObject10.bin"/><Relationship Id="rId2" Type="http://schemas.openxmlformats.org/officeDocument/2006/relationships/tags" Target="../tags/tag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ECE 671 – Lecture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Interconnects </a:t>
            </a:r>
            <a:r>
              <a:rPr lang="en-US" dirty="0"/>
              <a:t>and Switching Fabrics</a:t>
            </a:r>
          </a:p>
        </p:txBody>
      </p:sp>
    </p:spTree>
    <p:extLst>
      <p:ext uri="{BB962C8B-B14F-4D97-AF65-F5344CB8AC3E}">
        <p14:creationId xmlns:p14="http://schemas.microsoft.com/office/powerpoint/2010/main" val="1776574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Output queuing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039706"/>
              </p:ext>
            </p:extLst>
          </p:nvPr>
        </p:nvGraphicFramePr>
        <p:xfrm>
          <a:off x="2332910" y="2667000"/>
          <a:ext cx="612529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" name="Visio" r:id="rId3" imgW="4353128" imgH="1949031" progId="Visio.Drawing.11">
                  <p:embed/>
                </p:oleObj>
              </mc:Choice>
              <mc:Fallback>
                <p:oleObj name="Visio" r:id="rId3" imgW="4353128" imgH="194903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2910" y="2667000"/>
                        <a:ext cx="6125290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906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 output queuing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950038"/>
              </p:ext>
            </p:extLst>
          </p:nvPr>
        </p:nvGraphicFramePr>
        <p:xfrm>
          <a:off x="751114" y="2072595"/>
          <a:ext cx="6096000" cy="375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9" name="Visio" r:id="rId3" imgW="4353128" imgH="2677963" progId="Visio.Drawing.11">
                  <p:embed/>
                </p:oleObj>
              </mc:Choice>
              <mc:Fallback>
                <p:oleObj name="Visio" r:id="rId3" imgW="4353128" imgH="2677963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114" y="2072595"/>
                        <a:ext cx="6096000" cy="375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6869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Combined input-output queuing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658270"/>
              </p:ext>
            </p:extLst>
          </p:nvPr>
        </p:nvGraphicFramePr>
        <p:xfrm>
          <a:off x="724523" y="2667000"/>
          <a:ext cx="7733677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5" name="Visio" r:id="rId3" imgW="5496128" imgH="1949031" progId="Visio.Drawing.11">
                  <p:embed/>
                </p:oleObj>
              </mc:Choice>
              <mc:Fallback>
                <p:oleObj name="Visio" r:id="rId3" imgW="5496128" imgH="194903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4523" y="2667000"/>
                        <a:ext cx="7733677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6485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queuing</a:t>
            </a:r>
          </a:p>
          <a:p>
            <a:pPr lvl="1"/>
            <a:r>
              <a:rPr lang="en-US" dirty="0"/>
              <a:t>Head-of-line blocking</a:t>
            </a:r>
          </a:p>
          <a:p>
            <a:pPr lvl="1"/>
            <a:r>
              <a:rPr lang="en-US" dirty="0"/>
              <a:t>Theoretical throughput limit 58.6%</a:t>
            </a:r>
          </a:p>
          <a:p>
            <a:r>
              <a:rPr lang="en-US" dirty="0"/>
              <a:t>Output queuing</a:t>
            </a:r>
          </a:p>
          <a:p>
            <a:pPr lvl="1"/>
            <a:r>
              <a:rPr lang="en-US" dirty="0"/>
              <a:t>Requires speedup of N</a:t>
            </a:r>
          </a:p>
          <a:p>
            <a:r>
              <a:rPr lang="en-US" dirty="0"/>
              <a:t>Virtual output queuing</a:t>
            </a:r>
          </a:p>
          <a:p>
            <a:pPr lvl="1"/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/>
              <a:t> queues</a:t>
            </a:r>
          </a:p>
          <a:p>
            <a:r>
              <a:rPr lang="en-US" dirty="0"/>
              <a:t>VOQ and CIOQ require</a:t>
            </a:r>
            <a:br>
              <a:rPr lang="en-US" dirty="0"/>
            </a:br>
            <a:r>
              <a:rPr lang="en-US" dirty="0"/>
              <a:t>scheduling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931660"/>
            <a:ext cx="4690184" cy="3454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346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of scheduling problem</a:t>
            </a:r>
          </a:p>
          <a:p>
            <a:pPr lvl="1"/>
            <a:r>
              <a:rPr lang="en-US" dirty="0"/>
              <a:t>Request matrix or bipartite graph</a:t>
            </a:r>
          </a:p>
          <a:p>
            <a:pPr lvl="1"/>
            <a:r>
              <a:rPr lang="en-US" dirty="0"/>
              <a:t>Goal: find match in graph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081875"/>
              </p:ext>
            </p:extLst>
          </p:nvPr>
        </p:nvGraphicFramePr>
        <p:xfrm>
          <a:off x="4724400" y="2514600"/>
          <a:ext cx="4038600" cy="3831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Visio" r:id="rId3" imgW="2443804" imgH="2317540" progId="Visio.Drawing.11">
                  <p:embed/>
                </p:oleObj>
              </mc:Choice>
              <mc:Fallback>
                <p:oleObj name="Visio" r:id="rId3" imgW="2443804" imgH="231754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24400" y="2514600"/>
                        <a:ext cx="4038600" cy="3831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971823"/>
              </p:ext>
            </p:extLst>
          </p:nvPr>
        </p:nvGraphicFramePr>
        <p:xfrm>
          <a:off x="1128713" y="3407373"/>
          <a:ext cx="3062287" cy="2764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5" name="Visio" r:id="rId5" imgW="1552102" imgH="1401792" progId="Visio.Drawing.11">
                  <p:embed/>
                </p:oleObj>
              </mc:Choice>
              <mc:Fallback>
                <p:oleObj name="Visio" r:id="rId5" imgW="1552102" imgH="140179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28713" y="3407373"/>
                        <a:ext cx="3062287" cy="27648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8314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Goals for scheduler</a:t>
            </a:r>
          </a:p>
          <a:p>
            <a:pPr lvl="1"/>
            <a:r>
              <a:rPr lang="en-US" dirty="0"/>
              <a:t>High throughput</a:t>
            </a:r>
          </a:p>
          <a:p>
            <a:pPr lvl="1"/>
            <a:r>
              <a:rPr lang="en-US" dirty="0"/>
              <a:t>Low latency</a:t>
            </a:r>
          </a:p>
          <a:p>
            <a:pPr lvl="1"/>
            <a:r>
              <a:rPr lang="en-US" dirty="0"/>
              <a:t>Fairness</a:t>
            </a:r>
          </a:p>
          <a:p>
            <a:pPr lvl="1"/>
            <a:r>
              <a:rPr lang="en-US" dirty="0"/>
              <a:t>Low-cost </a:t>
            </a:r>
            <a:br>
              <a:rPr lang="en-US" dirty="0"/>
            </a:br>
            <a:r>
              <a:rPr lang="en-US" dirty="0"/>
              <a:t>implementation</a:t>
            </a:r>
          </a:p>
          <a:p>
            <a:r>
              <a:rPr lang="en-US" dirty="0"/>
              <a:t>Comparison</a:t>
            </a:r>
          </a:p>
          <a:p>
            <a:pPr lvl="1"/>
            <a:r>
              <a:rPr lang="en-US" dirty="0" err="1"/>
              <a:t>iSlip</a:t>
            </a:r>
            <a:r>
              <a:rPr lang="en-US" dirty="0"/>
              <a:t>, FIRM, MP</a:t>
            </a:r>
          </a:p>
          <a:p>
            <a:pPr lvl="1"/>
            <a:r>
              <a:rPr lang="en-US" dirty="0"/>
              <a:t>Output queuing</a:t>
            </a:r>
            <a:br>
              <a:rPr lang="en-US" dirty="0"/>
            </a:br>
            <a:r>
              <a:rPr lang="en-US" dirty="0"/>
              <a:t>is optimum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725" y="2209800"/>
            <a:ext cx="5568075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008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interconnect ports of the network system?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384733"/>
              </p:ext>
            </p:extLst>
          </p:nvPr>
        </p:nvGraphicFramePr>
        <p:xfrm>
          <a:off x="1828800" y="2162433"/>
          <a:ext cx="5638800" cy="4162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name="Visio" r:id="rId3" imgW="6203815" imgH="4579279" progId="Visio.Drawing.11">
                  <p:embed/>
                </p:oleObj>
              </mc:Choice>
              <mc:Fallback>
                <p:oleObj name="Visio" r:id="rId3" imgW="6203815" imgH="4579279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162433"/>
                        <a:ext cx="5638800" cy="4162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242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Interconnect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possible designs for an interconnect?</a:t>
            </a:r>
          </a:p>
          <a:p>
            <a:pPr lvl="1"/>
            <a:r>
              <a:rPr lang="en-US" dirty="0"/>
              <a:t>Need to get data from any input to any output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113271"/>
              </p:ext>
            </p:extLst>
          </p:nvPr>
        </p:nvGraphicFramePr>
        <p:xfrm>
          <a:off x="1295400" y="2590800"/>
          <a:ext cx="3068638" cy="191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0" name="Visio" r:id="rId3" imgW="3068536" imgH="1916142" progId="Visio.Drawing.11">
                  <p:embed/>
                </p:oleObj>
              </mc:Choice>
              <mc:Fallback>
                <p:oleObj name="Visio" r:id="rId3" imgW="3068536" imgH="1916142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90800"/>
                        <a:ext cx="3068638" cy="191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46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Interconnect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bus</a:t>
            </a:r>
          </a:p>
          <a:p>
            <a:r>
              <a:rPr lang="en-US" dirty="0"/>
              <a:t>Shared memory</a:t>
            </a:r>
          </a:p>
          <a:p>
            <a:r>
              <a:rPr lang="en-US" dirty="0"/>
              <a:t>Crossbar</a:t>
            </a:r>
          </a:p>
          <a:p>
            <a:r>
              <a:rPr lang="en-US" dirty="0"/>
              <a:t>Multistage switching fabric</a:t>
            </a:r>
          </a:p>
          <a:p>
            <a:endParaRPr lang="en-US" dirty="0"/>
          </a:p>
          <a:p>
            <a:r>
              <a:rPr lang="en-US" dirty="0"/>
              <a:t>Scalability is important</a:t>
            </a:r>
          </a:p>
          <a:p>
            <a:pPr lvl="1"/>
            <a:r>
              <a:rPr lang="en-US" dirty="0"/>
              <a:t>Assume N ports with C bandwidth each</a:t>
            </a:r>
          </a:p>
          <a:p>
            <a:pPr lvl="1"/>
            <a:r>
              <a:rPr lang="en-US" dirty="0"/>
              <a:t>What is the speed requirement for each component?</a:t>
            </a:r>
          </a:p>
          <a:p>
            <a:pPr lvl="1"/>
            <a:r>
              <a:rPr lang="en-US" dirty="0"/>
              <a:t>In practice: 1xC to 2xC is reasonable, more is not </a:t>
            </a:r>
            <a:r>
              <a:rPr lang="en-US" dirty="0" err="1"/>
              <a:t>feasibles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7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bus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Shared memory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Crossbar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677466"/>
              </p:ext>
            </p:extLst>
          </p:nvPr>
        </p:nvGraphicFramePr>
        <p:xfrm>
          <a:off x="2590800" y="1143000"/>
          <a:ext cx="3094037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6" name="Visio" r:id="rId3" imgW="3093936" imgH="1949031" progId="Visio.Drawing.11">
                  <p:embed/>
                </p:oleObj>
              </mc:Choice>
              <mc:Fallback>
                <p:oleObj name="Visio" r:id="rId3" imgW="3093936" imgH="194903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0800" y="1143000"/>
                        <a:ext cx="3094037" cy="194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83048"/>
              </p:ext>
            </p:extLst>
          </p:nvPr>
        </p:nvGraphicFramePr>
        <p:xfrm>
          <a:off x="5791200" y="2454275"/>
          <a:ext cx="3094037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7" name="Visio" r:id="rId5" imgW="3093936" imgH="1949031" progId="Visio.Drawing.11">
                  <p:embed/>
                </p:oleObj>
              </mc:Choice>
              <mc:Fallback>
                <p:oleObj name="Visio" r:id="rId5" imgW="3093936" imgH="194903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91200" y="2454275"/>
                        <a:ext cx="3094037" cy="194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750495"/>
              </p:ext>
            </p:extLst>
          </p:nvPr>
        </p:nvGraphicFramePr>
        <p:xfrm>
          <a:off x="2590800" y="3886200"/>
          <a:ext cx="2865437" cy="238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8" name="Visio" r:id="rId7" imgW="2865336" imgH="2386012" progId="Visio.Drawing.11">
                  <p:embed/>
                </p:oleObj>
              </mc:Choice>
              <mc:Fallback>
                <p:oleObj name="Visio" r:id="rId7" imgW="2865336" imgH="238601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90800" y="3886200"/>
                        <a:ext cx="2865437" cy="2386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935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Multistage switching fabric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Switching element</a:t>
            </a:r>
          </a:p>
          <a:p>
            <a:pPr lvl="1"/>
            <a:r>
              <a:rPr lang="en-US" dirty="0"/>
              <a:t>Two states: cross-over or straight</a:t>
            </a:r>
          </a:p>
          <a:p>
            <a:pPr lvl="1"/>
            <a:r>
              <a:rPr lang="en-US" dirty="0"/>
              <a:t>Very simple implementation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Switch fabric</a:t>
            </a:r>
            <a:br>
              <a:rPr lang="en-US" dirty="0"/>
            </a:br>
            <a:r>
              <a:rPr lang="en-US" dirty="0"/>
              <a:t>assembled from</a:t>
            </a:r>
            <a:br>
              <a:rPr lang="en-US" dirty="0"/>
            </a:br>
            <a:r>
              <a:rPr lang="en-US" dirty="0"/>
              <a:t>multiple switching</a:t>
            </a:r>
            <a:br>
              <a:rPr lang="en-US" dirty="0"/>
            </a:br>
            <a:r>
              <a:rPr lang="en-US" dirty="0"/>
              <a:t>elements: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735200"/>
              </p:ext>
            </p:extLst>
          </p:nvPr>
        </p:nvGraphicFramePr>
        <p:xfrm>
          <a:off x="3962400" y="4267200"/>
          <a:ext cx="5059363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7" name="Visio" r:id="rId3" imgW="5059194" imgH="2088940" progId="Visio.Drawing.11">
                  <p:embed/>
                </p:oleObj>
              </mc:Choice>
              <mc:Fallback>
                <p:oleObj name="Visio" r:id="rId3" imgW="5059194" imgH="208894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2400" y="4267200"/>
                        <a:ext cx="5059363" cy="208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026284"/>
              </p:ext>
            </p:extLst>
          </p:nvPr>
        </p:nvGraphicFramePr>
        <p:xfrm>
          <a:off x="1066800" y="2971800"/>
          <a:ext cx="48514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8" name="Visio" r:id="rId5" imgW="4850860" imgH="1148661" progId="Visio.Drawing.11">
                  <p:embed/>
                </p:oleObj>
              </mc:Choice>
              <mc:Fallback>
                <p:oleObj name="Visio" r:id="rId5" imgW="4850860" imgH="114866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2971800"/>
                        <a:ext cx="4851400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705219"/>
              </p:ext>
            </p:extLst>
          </p:nvPr>
        </p:nvGraphicFramePr>
        <p:xfrm>
          <a:off x="6056766" y="2057400"/>
          <a:ext cx="3065463" cy="217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9" name="Visio" r:id="rId7" imgW="3065023" imgH="2178979" progId="Visio.Drawing.11">
                  <p:embed/>
                </p:oleObj>
              </mc:Choice>
              <mc:Fallback>
                <p:oleObj name="Visio" r:id="rId7" imgW="3065023" imgH="217897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56766" y="2057400"/>
                        <a:ext cx="3065463" cy="217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394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Switching fabric topologies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Topologies determine properties</a:t>
            </a:r>
          </a:p>
          <a:p>
            <a:pPr lvl="1"/>
            <a:r>
              <a:rPr lang="en-US" dirty="0"/>
              <a:t>E.g., blocking probability, self-routing property,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0000598"/>
              </p:ext>
            </p:extLst>
          </p:nvPr>
        </p:nvGraphicFramePr>
        <p:xfrm>
          <a:off x="685800" y="2667000"/>
          <a:ext cx="2971800" cy="276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1" name="Visio" r:id="rId5" imgW="3872001" imgH="3597820" progId="Visio.Drawing.11">
                  <p:embed/>
                </p:oleObj>
              </mc:Choice>
              <mc:Fallback>
                <p:oleObj name="Visio" r:id="rId5" imgW="3872001" imgH="35978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667000"/>
                        <a:ext cx="2971800" cy="276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55772649"/>
              </p:ext>
            </p:extLst>
          </p:nvPr>
        </p:nvGraphicFramePr>
        <p:xfrm>
          <a:off x="4722813" y="2617787"/>
          <a:ext cx="3430587" cy="279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2" name="Visio" r:id="rId7" imgW="4420641" imgH="3597820" progId="Visio.Drawing.11">
                  <p:embed/>
                </p:oleObj>
              </mc:Choice>
              <mc:Fallback>
                <p:oleObj name="Visio" r:id="rId7" imgW="4420641" imgH="35978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2813" y="2617787"/>
                        <a:ext cx="3430587" cy="279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9600" y="5486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Delta network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5486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Omega network</a:t>
            </a:r>
          </a:p>
        </p:txBody>
      </p:sp>
    </p:spTree>
    <p:extLst>
      <p:ext uri="{BB962C8B-B14F-4D97-AF65-F5344CB8AC3E}">
        <p14:creationId xmlns:p14="http://schemas.microsoft.com/office/powerpoint/2010/main" val="879187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Contention in interconnects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traffic pattern should be handled</a:t>
            </a:r>
          </a:p>
          <a:p>
            <a:pPr lvl="1"/>
            <a:r>
              <a:rPr lang="en-US" dirty="0"/>
              <a:t>Focus on “permissible traffic load”</a:t>
            </a:r>
          </a:p>
          <a:p>
            <a:pPr lvl="1"/>
            <a:r>
              <a:rPr lang="en-US" dirty="0"/>
              <a:t>Over “long” term, each port receives and sends C</a:t>
            </a:r>
          </a:p>
          <a:p>
            <a:r>
              <a:rPr lang="en-US" dirty="0"/>
              <a:t>Short-term variation in traffic can lead to contention</a:t>
            </a:r>
          </a:p>
          <a:p>
            <a:pPr lvl="1"/>
            <a:r>
              <a:rPr lang="en-US" dirty="0"/>
              <a:t>Switching system needs to deal with contention</a:t>
            </a:r>
          </a:p>
          <a:p>
            <a:r>
              <a:rPr lang="en-US" dirty="0"/>
              <a:t>What are possible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77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queuing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432775"/>
              </p:ext>
            </p:extLst>
          </p:nvPr>
        </p:nvGraphicFramePr>
        <p:xfrm>
          <a:off x="732710" y="2667000"/>
          <a:ext cx="612529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2" name="Visio" r:id="rId3" imgW="4353128" imgH="1949031" progId="Visio.Drawing.11">
                  <p:embed/>
                </p:oleObj>
              </mc:Choice>
              <mc:Fallback>
                <p:oleObj name="Visio" r:id="rId3" imgW="4353128" imgH="194903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2710" y="2667000"/>
                        <a:ext cx="6125290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13241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4436</TotalTime>
  <Words>313</Words>
  <Application>Microsoft Macintosh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Office Theme</vt:lpstr>
      <vt:lpstr>Visio</vt:lpstr>
      <vt:lpstr>ECE 671 – Lecture 7</vt:lpstr>
      <vt:lpstr>Network systems</vt:lpstr>
      <vt:lpstr>Interconnect designs</vt:lpstr>
      <vt:lpstr>Interconnect designs</vt:lpstr>
      <vt:lpstr>Scalability evaluation</vt:lpstr>
      <vt:lpstr>Multistage switching fabric</vt:lpstr>
      <vt:lpstr>Switching fabric topologies</vt:lpstr>
      <vt:lpstr>Contention in interconnects</vt:lpstr>
      <vt:lpstr>Queuing techniques</vt:lpstr>
      <vt:lpstr>Queuing techniques</vt:lpstr>
      <vt:lpstr>Queuing techniques</vt:lpstr>
      <vt:lpstr>Queuing techniques</vt:lpstr>
      <vt:lpstr>Queuing techniques</vt:lpstr>
      <vt:lpstr>Switch scheduling</vt:lpstr>
      <vt:lpstr>Switch scheduling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671 – Lecture 1</dc:title>
  <dc:creator>wolf</dc:creator>
  <cp:lastModifiedBy>Michael Zink</cp:lastModifiedBy>
  <cp:revision>86</cp:revision>
  <dcterms:created xsi:type="dcterms:W3CDTF">2006-08-16T00:00:00Z</dcterms:created>
  <dcterms:modified xsi:type="dcterms:W3CDTF">2021-02-23T11:54:28Z</dcterms:modified>
</cp:coreProperties>
</file>