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206"/>
    <p:restoredTop sz="94732"/>
  </p:normalViewPr>
  <p:slideViewPr>
    <p:cSldViewPr>
      <p:cViewPr varScale="1">
        <p:scale>
          <a:sx n="181" d="100"/>
          <a:sy n="181" d="100"/>
        </p:scale>
        <p:origin x="180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70" d="100"/>
          <a:sy n="70" d="100"/>
        </p:scale>
        <p:origin x="-328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image" Target="../media/image1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A7142C-F8E1-4D39-922F-263049922B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6003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C64E53-1351-4AF3-8128-FC0A3B45FD59}" type="datetimeFigureOut">
              <a:rPr lang="en-US" smtClean="0"/>
              <a:t>2/23/21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5809F0-C92E-4B6F-A0AE-D4F05856EE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8517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ECE 671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563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ECE 671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819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ECE 671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6822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ECE 671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155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ECE 671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420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ECE 671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82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ECE 671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784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ECE 671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037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ECE 671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764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ECE 671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539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ECE 671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250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ECE 671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3429000" y="6396335"/>
            <a:ext cx="22268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© 2021 Tilman Wolf &amp; Mike Zink</a:t>
            </a:r>
          </a:p>
          <a:p>
            <a:endParaRPr lang="en-US" sz="1200" kern="1200" dirty="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0340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2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3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4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7.e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6.e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e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tags" Target="../tags/tag2.xml"/><Relationship Id="rId7" Type="http://schemas.openxmlformats.org/officeDocument/2006/relationships/oleObject" Target="../embeddings/oleObject10.bin"/><Relationship Id="rId2" Type="http://schemas.openxmlformats.org/officeDocument/2006/relationships/tags" Target="../tags/tag1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9.bin"/><Relationship Id="rId4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ECE 671 – Lecture 7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Interconnects </a:t>
            </a:r>
            <a:r>
              <a:rPr lang="en-US" dirty="0"/>
              <a:t>and Switching Fabrics</a:t>
            </a:r>
          </a:p>
        </p:txBody>
      </p:sp>
    </p:spTree>
    <p:extLst>
      <p:ext uri="{BB962C8B-B14F-4D97-AF65-F5344CB8AC3E}">
        <p14:creationId xmlns:p14="http://schemas.microsoft.com/office/powerpoint/2010/main" val="17765744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Queuing techniques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Output queuing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1039706"/>
              </p:ext>
            </p:extLst>
          </p:nvPr>
        </p:nvGraphicFramePr>
        <p:xfrm>
          <a:off x="2332910" y="2667000"/>
          <a:ext cx="6125290" cy="274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8" name="Visio" r:id="rId3" imgW="4353128" imgH="1949031" progId="Visio.Drawing.11">
                  <p:embed/>
                </p:oleObj>
              </mc:Choice>
              <mc:Fallback>
                <p:oleObj name="Visio" r:id="rId3" imgW="4353128" imgH="1949031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32910" y="2667000"/>
                        <a:ext cx="6125290" cy="2743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949064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Queuing techniques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Virtual output queuing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5950038"/>
              </p:ext>
            </p:extLst>
          </p:nvPr>
        </p:nvGraphicFramePr>
        <p:xfrm>
          <a:off x="751114" y="2072595"/>
          <a:ext cx="6096000" cy="375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9" name="Visio" r:id="rId3" imgW="4353128" imgH="2677963" progId="Visio.Drawing.11">
                  <p:embed/>
                </p:oleObj>
              </mc:Choice>
              <mc:Fallback>
                <p:oleObj name="Visio" r:id="rId3" imgW="4353128" imgH="2677963" progId="Visio.Drawing.11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1114" y="2072595"/>
                        <a:ext cx="6096000" cy="3751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968695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Queuing techniques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Combined input-output queuing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7658270"/>
              </p:ext>
            </p:extLst>
          </p:nvPr>
        </p:nvGraphicFramePr>
        <p:xfrm>
          <a:off x="724523" y="2667000"/>
          <a:ext cx="7733677" cy="274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95" name="Visio" r:id="rId3" imgW="5496128" imgH="1949031" progId="Visio.Drawing.11">
                  <p:embed/>
                </p:oleObj>
              </mc:Choice>
              <mc:Fallback>
                <p:oleObj name="Visio" r:id="rId3" imgW="5496128" imgH="1949031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24523" y="2667000"/>
                        <a:ext cx="7733677" cy="2743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164858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Queuing techniques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Input queuing</a:t>
            </a:r>
          </a:p>
          <a:p>
            <a:pPr lvl="1"/>
            <a:r>
              <a:rPr lang="en-US" dirty="0"/>
              <a:t>Head-of-line blocking</a:t>
            </a:r>
          </a:p>
          <a:p>
            <a:pPr lvl="1"/>
            <a:r>
              <a:rPr lang="en-US" dirty="0"/>
              <a:t>Theoretical throughput limit 58.6%</a:t>
            </a:r>
          </a:p>
          <a:p>
            <a:r>
              <a:rPr lang="en-US" dirty="0"/>
              <a:t>Output queuing</a:t>
            </a:r>
          </a:p>
          <a:p>
            <a:pPr lvl="1"/>
            <a:r>
              <a:rPr lang="en-US" dirty="0"/>
              <a:t>Requires speedup of N</a:t>
            </a:r>
          </a:p>
          <a:p>
            <a:r>
              <a:rPr lang="en-US" dirty="0"/>
              <a:t>Virtual output queuing</a:t>
            </a:r>
          </a:p>
          <a:p>
            <a:pPr lvl="1"/>
            <a:r>
              <a:rPr lang="en-US" dirty="0"/>
              <a:t>N</a:t>
            </a:r>
            <a:r>
              <a:rPr lang="en-US" baseline="30000" dirty="0"/>
              <a:t>2</a:t>
            </a:r>
            <a:r>
              <a:rPr lang="en-US" dirty="0"/>
              <a:t> queues</a:t>
            </a:r>
          </a:p>
          <a:p>
            <a:r>
              <a:rPr lang="en-US" dirty="0"/>
              <a:t>VOQ and CIOQ require</a:t>
            </a:r>
            <a:br>
              <a:rPr lang="en-US" dirty="0"/>
            </a:br>
            <a:r>
              <a:rPr lang="en-US" dirty="0"/>
              <a:t>scheduling algorithm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481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2931660"/>
            <a:ext cx="4690184" cy="34548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413467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Switch scheduling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Model of scheduling problem</a:t>
            </a:r>
          </a:p>
          <a:p>
            <a:pPr lvl="1"/>
            <a:r>
              <a:rPr lang="en-US" dirty="0"/>
              <a:t>Request matrix or bipartite graph</a:t>
            </a:r>
          </a:p>
          <a:p>
            <a:pPr lvl="1"/>
            <a:r>
              <a:rPr lang="en-US" dirty="0"/>
              <a:t>Goal: find match in graph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8081875"/>
              </p:ext>
            </p:extLst>
          </p:nvPr>
        </p:nvGraphicFramePr>
        <p:xfrm>
          <a:off x="4724400" y="2514600"/>
          <a:ext cx="4038600" cy="38312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74" name="Visio" r:id="rId3" imgW="2443804" imgH="2317540" progId="Visio.Drawing.11">
                  <p:embed/>
                </p:oleObj>
              </mc:Choice>
              <mc:Fallback>
                <p:oleObj name="Visio" r:id="rId3" imgW="2443804" imgH="2317540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724400" y="2514600"/>
                        <a:ext cx="4038600" cy="38312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4971823"/>
              </p:ext>
            </p:extLst>
          </p:nvPr>
        </p:nvGraphicFramePr>
        <p:xfrm>
          <a:off x="1128713" y="3407373"/>
          <a:ext cx="3062287" cy="27648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75" name="Visio" r:id="rId5" imgW="1552102" imgH="1401792" progId="Visio.Drawing.11">
                  <p:embed/>
                </p:oleObj>
              </mc:Choice>
              <mc:Fallback>
                <p:oleObj name="Visio" r:id="rId5" imgW="1552102" imgH="1401792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28713" y="3407373"/>
                        <a:ext cx="3062287" cy="276482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083145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Switch scheduling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Goals for scheduler</a:t>
            </a:r>
          </a:p>
          <a:p>
            <a:pPr lvl="1"/>
            <a:r>
              <a:rPr lang="en-US" dirty="0"/>
              <a:t>High throughput</a:t>
            </a:r>
          </a:p>
          <a:p>
            <a:pPr lvl="1"/>
            <a:r>
              <a:rPr lang="en-US" dirty="0"/>
              <a:t>Low latency</a:t>
            </a:r>
          </a:p>
          <a:p>
            <a:pPr lvl="1"/>
            <a:r>
              <a:rPr lang="en-US" dirty="0"/>
              <a:t>Fairness</a:t>
            </a:r>
          </a:p>
          <a:p>
            <a:pPr lvl="1"/>
            <a:r>
              <a:rPr lang="en-US" dirty="0"/>
              <a:t>Low-cost </a:t>
            </a:r>
            <a:br>
              <a:rPr lang="en-US" dirty="0"/>
            </a:br>
            <a:r>
              <a:rPr lang="en-US" dirty="0"/>
              <a:t>implementation</a:t>
            </a:r>
          </a:p>
          <a:p>
            <a:r>
              <a:rPr lang="en-US" dirty="0"/>
              <a:t>Comparison</a:t>
            </a:r>
          </a:p>
          <a:p>
            <a:pPr lvl="1"/>
            <a:r>
              <a:rPr lang="en-US" dirty="0" err="1"/>
              <a:t>iSlip</a:t>
            </a:r>
            <a:r>
              <a:rPr lang="en-US" dirty="0"/>
              <a:t>, FIRM, MP</a:t>
            </a:r>
          </a:p>
          <a:p>
            <a:pPr lvl="1"/>
            <a:r>
              <a:rPr lang="en-US" dirty="0"/>
              <a:t>Output queuing</a:t>
            </a:r>
            <a:br>
              <a:rPr lang="en-US" dirty="0"/>
            </a:br>
            <a:r>
              <a:rPr lang="en-US" dirty="0"/>
              <a:t>is optimum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5017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9725" y="2209800"/>
            <a:ext cx="5568075" cy="417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2008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to interconnect ports of the network system?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9384733"/>
              </p:ext>
            </p:extLst>
          </p:nvPr>
        </p:nvGraphicFramePr>
        <p:xfrm>
          <a:off x="1828800" y="2162433"/>
          <a:ext cx="5638800" cy="41621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36" name="Visio" r:id="rId3" imgW="6203815" imgH="4579279" progId="Visio.Drawing.11">
                  <p:embed/>
                </p:oleObj>
              </mc:Choice>
              <mc:Fallback>
                <p:oleObj name="Visio" r:id="rId3" imgW="6203815" imgH="4579279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2162433"/>
                        <a:ext cx="5638800" cy="416216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52422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Interconnect designs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possible designs for an interconnect?</a:t>
            </a:r>
          </a:p>
          <a:p>
            <a:pPr lvl="1"/>
            <a:r>
              <a:rPr lang="en-US" dirty="0"/>
              <a:t>Need to get data from any input to any output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7113271"/>
              </p:ext>
            </p:extLst>
          </p:nvPr>
        </p:nvGraphicFramePr>
        <p:xfrm>
          <a:off x="1295400" y="2590800"/>
          <a:ext cx="3068638" cy="1916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0" name="Visio" r:id="rId3" imgW="3068536" imgH="1916142" progId="Visio.Drawing.11">
                  <p:embed/>
                </p:oleObj>
              </mc:Choice>
              <mc:Fallback>
                <p:oleObj name="Visio" r:id="rId3" imgW="3068536" imgH="1916142" progId="Visio.Drawing.11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590800"/>
                        <a:ext cx="3068638" cy="1916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97463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Interconnect designs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Shared bus</a:t>
            </a:r>
          </a:p>
          <a:p>
            <a:r>
              <a:rPr lang="en-US" dirty="0"/>
              <a:t>Shared memory</a:t>
            </a:r>
          </a:p>
          <a:p>
            <a:r>
              <a:rPr lang="en-US" dirty="0"/>
              <a:t>Crossbar</a:t>
            </a:r>
          </a:p>
          <a:p>
            <a:r>
              <a:rPr lang="en-US" dirty="0"/>
              <a:t>Multistage switching fabric</a:t>
            </a:r>
          </a:p>
          <a:p>
            <a:endParaRPr lang="en-US" dirty="0"/>
          </a:p>
          <a:p>
            <a:r>
              <a:rPr lang="en-US" dirty="0"/>
              <a:t>Scalability is important</a:t>
            </a:r>
          </a:p>
          <a:p>
            <a:pPr lvl="1"/>
            <a:r>
              <a:rPr lang="en-US" dirty="0"/>
              <a:t>Assume N ports with C bandwidth each</a:t>
            </a:r>
          </a:p>
          <a:p>
            <a:pPr lvl="1"/>
            <a:r>
              <a:rPr lang="en-US" dirty="0"/>
              <a:t>What is the speed requirement for each component?</a:t>
            </a:r>
          </a:p>
          <a:p>
            <a:pPr lvl="1"/>
            <a:r>
              <a:rPr lang="en-US" dirty="0"/>
              <a:t>In practice: 1xC to 2xC is reasonable, more is not </a:t>
            </a:r>
            <a:r>
              <a:rPr lang="en-US" dirty="0" err="1"/>
              <a:t>feasibles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5751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Scalability 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Shared bus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Shared memory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Crossbar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3677466"/>
              </p:ext>
            </p:extLst>
          </p:nvPr>
        </p:nvGraphicFramePr>
        <p:xfrm>
          <a:off x="2590800" y="1143000"/>
          <a:ext cx="3094037" cy="194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46" name="Visio" r:id="rId3" imgW="3093936" imgH="1949031" progId="Visio.Drawing.11">
                  <p:embed/>
                </p:oleObj>
              </mc:Choice>
              <mc:Fallback>
                <p:oleObj name="Visio" r:id="rId3" imgW="3093936" imgH="1949031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90800" y="1143000"/>
                        <a:ext cx="3094037" cy="1949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083048"/>
              </p:ext>
            </p:extLst>
          </p:nvPr>
        </p:nvGraphicFramePr>
        <p:xfrm>
          <a:off x="5791200" y="2454275"/>
          <a:ext cx="3094037" cy="194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47" name="Visio" r:id="rId5" imgW="3093936" imgH="1949031" progId="Visio.Drawing.11">
                  <p:embed/>
                </p:oleObj>
              </mc:Choice>
              <mc:Fallback>
                <p:oleObj name="Visio" r:id="rId5" imgW="3093936" imgH="1949031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791200" y="2454275"/>
                        <a:ext cx="3094037" cy="1949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9750495"/>
              </p:ext>
            </p:extLst>
          </p:nvPr>
        </p:nvGraphicFramePr>
        <p:xfrm>
          <a:off x="2590800" y="3886200"/>
          <a:ext cx="2865437" cy="2386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48" name="Visio" r:id="rId7" imgW="2865336" imgH="2386012" progId="Visio.Drawing.11">
                  <p:embed/>
                </p:oleObj>
              </mc:Choice>
              <mc:Fallback>
                <p:oleObj name="Visio" r:id="rId7" imgW="2865336" imgH="2386012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590800" y="3886200"/>
                        <a:ext cx="2865437" cy="23860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99350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Multistage switching fabric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Switching element</a:t>
            </a:r>
          </a:p>
          <a:p>
            <a:pPr lvl="1"/>
            <a:r>
              <a:rPr lang="en-US" dirty="0"/>
              <a:t>Two states: cross-over or straight</a:t>
            </a:r>
          </a:p>
          <a:p>
            <a:pPr lvl="1"/>
            <a:r>
              <a:rPr lang="en-US" dirty="0"/>
              <a:t>Very simple implementation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Switch fabric</a:t>
            </a:r>
            <a:br>
              <a:rPr lang="en-US" dirty="0"/>
            </a:br>
            <a:r>
              <a:rPr lang="en-US" dirty="0"/>
              <a:t>assembled from</a:t>
            </a:r>
            <a:br>
              <a:rPr lang="en-US" dirty="0"/>
            </a:br>
            <a:r>
              <a:rPr lang="en-US" dirty="0"/>
              <a:t>multiple switching</a:t>
            </a:r>
            <a:br>
              <a:rPr lang="en-US" dirty="0"/>
            </a:br>
            <a:r>
              <a:rPr lang="en-US" dirty="0"/>
              <a:t>elements: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2735200"/>
              </p:ext>
            </p:extLst>
          </p:nvPr>
        </p:nvGraphicFramePr>
        <p:xfrm>
          <a:off x="3962400" y="4267200"/>
          <a:ext cx="5059363" cy="208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87" name="Visio" r:id="rId3" imgW="5059194" imgH="2088940" progId="Visio.Drawing.11">
                  <p:embed/>
                </p:oleObj>
              </mc:Choice>
              <mc:Fallback>
                <p:oleObj name="Visio" r:id="rId3" imgW="5059194" imgH="2088940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62400" y="4267200"/>
                        <a:ext cx="5059363" cy="2089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0026284"/>
              </p:ext>
            </p:extLst>
          </p:nvPr>
        </p:nvGraphicFramePr>
        <p:xfrm>
          <a:off x="1066800" y="2971800"/>
          <a:ext cx="4851400" cy="114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88" name="Visio" r:id="rId5" imgW="4850860" imgH="1148661" progId="Visio.Drawing.11">
                  <p:embed/>
                </p:oleObj>
              </mc:Choice>
              <mc:Fallback>
                <p:oleObj name="Visio" r:id="rId5" imgW="4850860" imgH="1148661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66800" y="2971800"/>
                        <a:ext cx="4851400" cy="1149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7705219"/>
              </p:ext>
            </p:extLst>
          </p:nvPr>
        </p:nvGraphicFramePr>
        <p:xfrm>
          <a:off x="6056766" y="2057400"/>
          <a:ext cx="3065463" cy="2179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89" name="Visio" r:id="rId7" imgW="3065023" imgH="2178979" progId="Visio.Drawing.11">
                  <p:embed/>
                </p:oleObj>
              </mc:Choice>
              <mc:Fallback>
                <p:oleObj name="Visio" r:id="rId7" imgW="3065023" imgH="2178979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056766" y="2057400"/>
                        <a:ext cx="3065463" cy="21796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13945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Switching fabric topologies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Topologies determine properties</a:t>
            </a:r>
          </a:p>
          <a:p>
            <a:pPr lvl="1"/>
            <a:r>
              <a:rPr lang="en-US" dirty="0"/>
              <a:t>E.g., blocking probability, self-routing property, etc.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290000598"/>
              </p:ext>
            </p:extLst>
          </p:nvPr>
        </p:nvGraphicFramePr>
        <p:xfrm>
          <a:off x="685800" y="2667000"/>
          <a:ext cx="2971800" cy="2760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11" name="Visio" r:id="rId5" imgW="3872001" imgH="3597820" progId="Visio.Drawing.11">
                  <p:embed/>
                </p:oleObj>
              </mc:Choice>
              <mc:Fallback>
                <p:oleObj name="Visio" r:id="rId5" imgW="3872001" imgH="3597820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667000"/>
                        <a:ext cx="2971800" cy="2760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355772649"/>
              </p:ext>
            </p:extLst>
          </p:nvPr>
        </p:nvGraphicFramePr>
        <p:xfrm>
          <a:off x="4722813" y="2617787"/>
          <a:ext cx="3430587" cy="2792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12" name="Visio" r:id="rId7" imgW="4420641" imgH="3597820" progId="Visio.Drawing.11">
                  <p:embed/>
                </p:oleObj>
              </mc:Choice>
              <mc:Fallback>
                <p:oleObj name="Visio" r:id="rId7" imgW="4420641" imgH="3597820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2813" y="2617787"/>
                        <a:ext cx="3430587" cy="2792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609600" y="5486400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Delta network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724400" y="548640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Omega network</a:t>
            </a:r>
          </a:p>
        </p:txBody>
      </p:sp>
    </p:spTree>
    <p:extLst>
      <p:ext uri="{BB962C8B-B14F-4D97-AF65-F5344CB8AC3E}">
        <p14:creationId xmlns:p14="http://schemas.microsoft.com/office/powerpoint/2010/main" val="8791870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Contention in interconnects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Any traffic pattern should be handled</a:t>
            </a:r>
          </a:p>
          <a:p>
            <a:pPr lvl="1"/>
            <a:r>
              <a:rPr lang="en-US" dirty="0"/>
              <a:t>Focus on “permissible traffic load”</a:t>
            </a:r>
          </a:p>
          <a:p>
            <a:pPr lvl="1"/>
            <a:r>
              <a:rPr lang="en-US" dirty="0"/>
              <a:t>Over “long” term, each port receives and sends C</a:t>
            </a:r>
          </a:p>
          <a:p>
            <a:r>
              <a:rPr lang="en-US" dirty="0"/>
              <a:t>Short-term variation in traffic can lead to contention</a:t>
            </a:r>
          </a:p>
          <a:p>
            <a:pPr lvl="1"/>
            <a:r>
              <a:rPr lang="en-US" dirty="0"/>
              <a:t>Switching system needs to deal with contention</a:t>
            </a:r>
          </a:p>
          <a:p>
            <a:r>
              <a:rPr lang="en-US" dirty="0"/>
              <a:t>What are possible solutions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1772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Queuing techniques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Input queuing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2432775"/>
              </p:ext>
            </p:extLst>
          </p:nvPr>
        </p:nvGraphicFramePr>
        <p:xfrm>
          <a:off x="732710" y="2667000"/>
          <a:ext cx="6125290" cy="274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72" name="Visio" r:id="rId3" imgW="4353128" imgH="1949031" progId="Visio.Drawing.11">
                  <p:embed/>
                </p:oleObj>
              </mc:Choice>
              <mc:Fallback>
                <p:oleObj name="Visio" r:id="rId3" imgW="4353128" imgH="1949031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32710" y="2667000"/>
                        <a:ext cx="6125290" cy="2743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6132411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4436</TotalTime>
  <Words>313</Words>
  <Application>Microsoft Macintosh PowerPoint</Application>
  <PresentationFormat>On-screen Show (4:3)</PresentationFormat>
  <Paragraphs>102</Paragraphs>
  <Slides>15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Office Theme</vt:lpstr>
      <vt:lpstr>Visio</vt:lpstr>
      <vt:lpstr>ECE 671 – Lecture 7</vt:lpstr>
      <vt:lpstr>Network systems</vt:lpstr>
      <vt:lpstr>Interconnect designs</vt:lpstr>
      <vt:lpstr>Interconnect designs</vt:lpstr>
      <vt:lpstr>Scalability evaluation</vt:lpstr>
      <vt:lpstr>Multistage switching fabric</vt:lpstr>
      <vt:lpstr>Switching fabric topologies</vt:lpstr>
      <vt:lpstr>Contention in interconnects</vt:lpstr>
      <vt:lpstr>Queuing techniques</vt:lpstr>
      <vt:lpstr>Queuing techniques</vt:lpstr>
      <vt:lpstr>Queuing techniques</vt:lpstr>
      <vt:lpstr>Queuing techniques</vt:lpstr>
      <vt:lpstr>Queuing techniques</vt:lpstr>
      <vt:lpstr>Switch scheduling</vt:lpstr>
      <vt:lpstr>Switch scheduling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ECE 671 – Lecture 1</dc:title>
  <dc:creator>wolf</dc:creator>
  <cp:lastModifiedBy>Michael Zink</cp:lastModifiedBy>
  <cp:revision>86</cp:revision>
  <dcterms:created xsi:type="dcterms:W3CDTF">2006-08-16T00:00:00Z</dcterms:created>
  <dcterms:modified xsi:type="dcterms:W3CDTF">2021-02-23T11:54:28Z</dcterms:modified>
</cp:coreProperties>
</file>