
<file path=[Content_Types].xml><?xml version="1.0" encoding="utf-8"?>
<Types xmlns="http://schemas.openxmlformats.org/package/2006/content-types">
  <Default Extension="bin" ContentType="application/vnd.openxmlformats-officedocument.oleObject"/>
  <Default Extension="docx" ContentType="application/vnd.openxmlformats-officedocument.wordprocessingml.documen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70" r:id="rId11"/>
    <p:sldId id="267" r:id="rId12"/>
    <p:sldId id="266" r:id="rId13"/>
    <p:sldId id="268" r:id="rId14"/>
    <p:sldId id="269" r:id="rId15"/>
    <p:sldId id="271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077"/>
    <p:restoredTop sz="50086" autoAdjust="0"/>
  </p:normalViewPr>
  <p:slideViewPr>
    <p:cSldViewPr>
      <p:cViewPr varScale="1">
        <p:scale>
          <a:sx n="173" d="100"/>
          <a:sy n="173" d="100"/>
        </p:scale>
        <p:origin x="1072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howGuides="1">
      <p:cViewPr varScale="1">
        <p:scale>
          <a:sx n="70" d="100"/>
          <a:sy n="70" d="100"/>
        </p:scale>
        <p:origin x="-3282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image" Target="../media/image8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A7142C-F8E1-4D39-922F-263049922B0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06003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C64E53-1351-4AF3-8128-FC0A3B45FD59}" type="datetimeFigureOut">
              <a:rPr lang="en-US" smtClean="0"/>
              <a:t>2/17/21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5809F0-C92E-4B6F-A0AE-D4F05856EEA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85171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ECE 671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55637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ECE 671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78198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ECE 671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68229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ECE 671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11558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ECE 671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74204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ECE 671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828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ECE 671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4784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ECE 671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10374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ECE 671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4764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ECE 671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05391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ECE 671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72508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ECE 671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3429000" y="6396335"/>
            <a:ext cx="22268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t>© 2021 Tilman Wolf &amp; Mike Zink</a:t>
            </a:r>
          </a:p>
          <a:p>
            <a:endParaRPr lang="en-US" sz="1200" kern="1200" dirty="0">
              <a:solidFill>
                <a:schemeClr val="tx1">
                  <a:tint val="75000"/>
                </a:schemeClr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603400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6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7.e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9.e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8.e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3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4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5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ECE 671 – </a:t>
            </a:r>
            <a:r>
              <a:rPr lang="en-US"/>
              <a:t>Lecture 6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Network Systems and </a:t>
            </a:r>
            <a:br>
              <a:rPr lang="en-US" dirty="0"/>
            </a:br>
            <a:r>
              <a:rPr lang="en-US" dirty="0"/>
              <a:t>Throughput Preservation</a:t>
            </a:r>
          </a:p>
        </p:txBody>
      </p:sp>
    </p:spTree>
    <p:extLst>
      <p:ext uri="{BB962C8B-B14F-4D97-AF65-F5344CB8AC3E}">
        <p14:creationId xmlns:p14="http://schemas.microsoft.com/office/powerpoint/2010/main" val="17765744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Application requirements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Different applications have different requirements: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ECE 671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533400" y="2590800"/>
          <a:ext cx="8286750" cy="289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5" name="Document" r:id="rId3" imgW="6109263" imgH="2129028" progId="Word.Document.12">
                  <p:embed/>
                </p:oleObj>
              </mc:Choice>
              <mc:Fallback>
                <p:oleObj name="Document" r:id="rId3" imgW="6109263" imgH="2129028" progId="Word.Document.12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33400" y="2590800"/>
                        <a:ext cx="8286750" cy="2895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8161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Overhead and bottlenecks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Where are potential overheads and bottlenecks?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ECE 671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1280337"/>
              </p:ext>
            </p:extLst>
          </p:nvPr>
        </p:nvGraphicFramePr>
        <p:xfrm>
          <a:off x="838200" y="2209800"/>
          <a:ext cx="8054544" cy="31043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9" name="Visio" r:id="rId3" imgW="4724130" imgH="1820713" progId="Visio.Drawing.11">
                  <p:embed/>
                </p:oleObj>
              </mc:Choice>
              <mc:Fallback>
                <p:oleObj name="Visio" r:id="rId3" imgW="4724130" imgH="1820713" progId="Visio.Drawing.11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38200" y="2209800"/>
                        <a:ext cx="8054544" cy="310435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247839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Throughput preservation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Throughput performance</a:t>
            </a:r>
          </a:p>
          <a:p>
            <a:pPr lvl="1"/>
            <a:r>
              <a:rPr lang="en-US" dirty="0"/>
              <a:t>Ensure network system can handle link rates at all points</a:t>
            </a:r>
          </a:p>
          <a:p>
            <a:r>
              <a:rPr lang="en-US" dirty="0"/>
              <a:t>Delay/jitter</a:t>
            </a:r>
          </a:p>
          <a:p>
            <a:pPr lvl="1"/>
            <a:r>
              <a:rPr lang="en-US" dirty="0"/>
              <a:t>Ensure network system processes traffic quickly</a:t>
            </a:r>
          </a:p>
          <a:p>
            <a:r>
              <a:rPr lang="en-US" dirty="0"/>
              <a:t>Packet loss</a:t>
            </a:r>
          </a:p>
          <a:p>
            <a:pPr lvl="1"/>
            <a:r>
              <a:rPr lang="en-US" dirty="0"/>
              <a:t>Ensure sufficient buffer space and fast processing</a:t>
            </a:r>
          </a:p>
          <a:p>
            <a:r>
              <a:rPr lang="en-US" dirty="0"/>
              <a:t>Most network system design focus on bandwidth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ECE 671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65487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Packet rate vs. data rate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Data rate states total number of bits per second</a:t>
            </a:r>
          </a:p>
          <a:p>
            <a:r>
              <a:rPr lang="en-US" dirty="0"/>
              <a:t>Each packet requires specific processing</a:t>
            </a:r>
          </a:p>
          <a:p>
            <a:pPr lvl="1"/>
            <a:r>
              <a:rPr lang="en-US" dirty="0"/>
              <a:t>Packet rate sometimes more meaningful</a:t>
            </a:r>
          </a:p>
          <a:p>
            <a:r>
              <a:rPr lang="en-US" dirty="0"/>
              <a:t>What is the packet rate for a 10Gbps link?</a:t>
            </a:r>
          </a:p>
          <a:p>
            <a:pPr lvl="1"/>
            <a:r>
              <a:rPr lang="en-US" dirty="0"/>
              <a:t>Distinguish small packets and large packets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ECE 671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40375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System design for throughput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are the differences between these systems?</a:t>
            </a:r>
          </a:p>
          <a:p>
            <a:pPr lvl="1"/>
            <a:r>
              <a:rPr lang="en-US" dirty="0"/>
              <a:t>How do they affect throughput preservation?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ECE 671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44347291"/>
              </p:ext>
            </p:extLst>
          </p:nvPr>
        </p:nvGraphicFramePr>
        <p:xfrm>
          <a:off x="990600" y="2667000"/>
          <a:ext cx="3232150" cy="300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8" name="Visio" r:id="rId3" imgW="3232015" imgH="3003340" progId="Visio.Drawing.11">
                  <p:embed/>
                </p:oleObj>
              </mc:Choice>
              <mc:Fallback>
                <p:oleObj name="Visio" r:id="rId3" imgW="3232015" imgH="3003340" progId="Visio.Drawing.11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90600" y="2667000"/>
                        <a:ext cx="3232150" cy="30035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13043049"/>
              </p:ext>
            </p:extLst>
          </p:nvPr>
        </p:nvGraphicFramePr>
        <p:xfrm>
          <a:off x="5029200" y="2667000"/>
          <a:ext cx="3232150" cy="300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9" name="Visio" r:id="rId5" imgW="3232015" imgH="3003340" progId="Visio.Drawing.11">
                  <p:embed/>
                </p:oleObj>
              </mc:Choice>
              <mc:Fallback>
                <p:oleObj name="Visio" r:id="rId5" imgW="3232015" imgH="3003340" progId="Visio.Drawing.11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029200" y="2667000"/>
                        <a:ext cx="3232150" cy="30035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110004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ECE 671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77244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Network systems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does a network system do?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ECE 671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24220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Network systems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Data is switched between network stacks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ECE 671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76388814"/>
              </p:ext>
            </p:extLst>
          </p:nvPr>
        </p:nvGraphicFramePr>
        <p:xfrm>
          <a:off x="1562100" y="2133600"/>
          <a:ext cx="6019800" cy="4253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Visio" r:id="rId3" imgW="4724400" imgH="3337883" progId="Visio.Drawing.11">
                  <p:embed/>
                </p:oleObj>
              </mc:Choice>
              <mc:Fallback>
                <p:oleObj name="Visio" r:id="rId3" imgW="4724400" imgH="3337883" progId="Visio.Drawing.11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62100" y="2133600"/>
                        <a:ext cx="6019800" cy="42539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529665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Classification of network systems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Network systems </a:t>
            </a:r>
            <a:r>
              <a:rPr lang="en-US" dirty="0"/>
              <a:t>differ by level of protocol processing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ECE 671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69438697"/>
              </p:ext>
            </p:extLst>
          </p:nvPr>
        </p:nvGraphicFramePr>
        <p:xfrm>
          <a:off x="914400" y="2438400"/>
          <a:ext cx="7620000" cy="33032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name="Visio" r:id="rId3" imgW="4833836" imgH="2095410" progId="Visio.Drawing.11">
                  <p:embed/>
                </p:oleObj>
              </mc:Choice>
              <mc:Fallback>
                <p:oleObj name="Visio" r:id="rId3" imgW="4833836" imgH="2095410" progId="Visio.Drawing.11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14400" y="2438400"/>
                        <a:ext cx="7620000" cy="330325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074019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 of network systems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4525963"/>
          </a:xfrm>
        </p:spPr>
        <p:txBody>
          <a:bodyPr/>
          <a:lstStyle/>
          <a:p>
            <a:r>
              <a:rPr lang="en-US" dirty="0"/>
              <a:t>How would you design/implement a network system?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ECE 671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69047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network system: NIC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Network interface card / adapter connects to link</a:t>
            </a:r>
          </a:p>
          <a:p>
            <a:r>
              <a:rPr lang="en-US" dirty="0"/>
              <a:t>Block diagram: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ECE 671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25091079"/>
              </p:ext>
            </p:extLst>
          </p:nvPr>
        </p:nvGraphicFramePr>
        <p:xfrm>
          <a:off x="914400" y="3048000"/>
          <a:ext cx="7883641" cy="281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" name="Visio" r:id="rId3" imgW="5860104" imgH="2095410" progId="Visio.Drawing.11">
                  <p:embed/>
                </p:oleObj>
              </mc:Choice>
              <mc:Fallback>
                <p:oleObj name="Visio" r:id="rId3" imgW="5860104" imgH="2095410" progId="Visio.Drawing.11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14400" y="3048000"/>
                        <a:ext cx="7883641" cy="2819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528179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network system: switch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Switch connects multiple links</a:t>
            </a:r>
          </a:p>
          <a:p>
            <a:r>
              <a:rPr lang="en-US" dirty="0"/>
              <a:t>Block diagram: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ECE 671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92071254"/>
              </p:ext>
            </p:extLst>
          </p:nvPr>
        </p:nvGraphicFramePr>
        <p:xfrm>
          <a:off x="952500" y="2662919"/>
          <a:ext cx="7239000" cy="35854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3" name="Visio" r:id="rId3" imgW="5067300" imgH="2509748" progId="Visio.Drawing.11">
                  <p:embed/>
                </p:oleObj>
              </mc:Choice>
              <mc:Fallback>
                <p:oleObj name="Visio" r:id="rId3" imgW="5067300" imgH="2509748" progId="Visio.Drawing.11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52500" y="2662919"/>
                        <a:ext cx="7239000" cy="358548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479393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network system: switch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System may differ by system architecture</a:t>
            </a:r>
          </a:p>
          <a:p>
            <a:r>
              <a:rPr lang="en-US" dirty="0"/>
              <a:t>Example</a:t>
            </a:r>
            <a:r>
              <a:rPr lang="en-US"/>
              <a:t>: shared </a:t>
            </a:r>
            <a:r>
              <a:rPr lang="en-US" dirty="0"/>
              <a:t>memory vs. distributed memory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ECE 671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20942942"/>
              </p:ext>
            </p:extLst>
          </p:nvPr>
        </p:nvGraphicFramePr>
        <p:xfrm>
          <a:off x="2514600" y="2590800"/>
          <a:ext cx="4267200" cy="37924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7" name="Visio" r:id="rId3" imgW="3467100" imgH="3081248" progId="Visio.Drawing.11">
                  <p:embed/>
                </p:oleObj>
              </mc:Choice>
              <mc:Fallback>
                <p:oleObj name="Visio" r:id="rId3" imgW="3467100" imgH="3081248" progId="Visio.Drawing.11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514600" y="2590800"/>
                        <a:ext cx="4267200" cy="379241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017615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Requirements for network systems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criteria matter for network systems?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ECE 671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49258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11797</TotalTime>
  <Words>271</Words>
  <Application>Microsoft Macintosh PowerPoint</Application>
  <PresentationFormat>On-screen Show (4:3)</PresentationFormat>
  <Paragraphs>70</Paragraphs>
  <Slides>15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Office Theme</vt:lpstr>
      <vt:lpstr>Visio</vt:lpstr>
      <vt:lpstr>Document</vt:lpstr>
      <vt:lpstr>ECE 671 – Lecture 6</vt:lpstr>
      <vt:lpstr>Network systems</vt:lpstr>
      <vt:lpstr>Network systems</vt:lpstr>
      <vt:lpstr>Classification of network systems</vt:lpstr>
      <vt:lpstr>Design of network systems</vt:lpstr>
      <vt:lpstr>Example network system: NIC</vt:lpstr>
      <vt:lpstr>Example network system: switch</vt:lpstr>
      <vt:lpstr>Example network system: switch</vt:lpstr>
      <vt:lpstr>Requirements for network systems</vt:lpstr>
      <vt:lpstr>Application requirements</vt:lpstr>
      <vt:lpstr>Overhead and bottlenecks</vt:lpstr>
      <vt:lpstr>Throughput preservation</vt:lpstr>
      <vt:lpstr>Packet rate vs. data rate</vt:lpstr>
      <vt:lpstr>System design for throughput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 671 – Lecture 1</dc:title>
  <dc:creator>wolf</dc:creator>
  <cp:lastModifiedBy>Michael Zink</cp:lastModifiedBy>
  <cp:revision>76</cp:revision>
  <dcterms:created xsi:type="dcterms:W3CDTF">2006-08-16T00:00:00Z</dcterms:created>
  <dcterms:modified xsi:type="dcterms:W3CDTF">2021-02-18T13:31:32Z</dcterms:modified>
</cp:coreProperties>
</file>