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m" ContentType="application/vnd.ms-excel.sheet.macroEnabled.12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3"/>
  </p:notesMasterIdLst>
  <p:handoutMasterIdLst>
    <p:handoutMasterId r:id="rId24"/>
  </p:handoutMasterIdLst>
  <p:sldIdLst>
    <p:sldId id="256" r:id="rId2"/>
    <p:sldId id="264" r:id="rId3"/>
    <p:sldId id="266" r:id="rId4"/>
    <p:sldId id="265" r:id="rId5"/>
    <p:sldId id="268" r:id="rId6"/>
    <p:sldId id="267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45"/>
    <p:restoredTop sz="99610" autoAdjust="0"/>
  </p:normalViewPr>
  <p:slideViewPr>
    <p:cSldViewPr>
      <p:cViewPr varScale="1">
        <p:scale>
          <a:sx n="180" d="100"/>
          <a:sy n="180" d="100"/>
        </p:scale>
        <p:origin x="222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70" d="100"/>
          <a:sy n="70" d="100"/>
        </p:scale>
        <p:origin x="-328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Macro-Enabled_Worksheet.xlsm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48"/>
    </mc:Choice>
    <mc:Fallback>
      <c:style val="4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7988394584139"/>
          <c:y val="7.9245283018867907E-2"/>
          <c:w val="0.84332688588007698"/>
          <c:h val="0.73584905660377298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TCP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Sheet1!$B$1:$F$1</c:f>
              <c:numCache>
                <c:formatCode>General</c:formatCode>
                <c:ptCount val="5"/>
                <c:pt idx="0">
                  <c:v>155</c:v>
                </c:pt>
                <c:pt idx="1">
                  <c:v>622</c:v>
                </c:pt>
                <c:pt idx="2">
                  <c:v>2500</c:v>
                </c:pt>
                <c:pt idx="3">
                  <c:v>5000</c:v>
                </c:pt>
                <c:pt idx="4">
                  <c:v>10000</c:v>
                </c:pt>
              </c:numCache>
            </c:numRef>
          </c:xVal>
          <c:yVal>
            <c:numRef>
              <c:f>Sheet1!$B$2:$F$2</c:f>
              <c:numCache>
                <c:formatCode>General</c:formatCode>
                <c:ptCount val="5"/>
                <c:pt idx="0">
                  <c:v>0.86</c:v>
                </c:pt>
                <c:pt idx="1">
                  <c:v>0.83</c:v>
                </c:pt>
                <c:pt idx="2">
                  <c:v>0.66</c:v>
                </c:pt>
                <c:pt idx="3">
                  <c:v>0.57999999999999996</c:v>
                </c:pt>
                <c:pt idx="4">
                  <c:v>0.38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CFAE-6047-BE86-E9E59F7C9AAD}"/>
            </c:ext>
          </c:extLst>
        </c:ser>
        <c:dLbls>
          <c:showLegendKey val="0"/>
          <c:showVal val="0"/>
          <c:showCatName val="1"/>
          <c:showSerName val="0"/>
          <c:showPercent val="0"/>
          <c:showBubbleSize val="0"/>
        </c:dLbls>
        <c:axId val="-2084627104"/>
        <c:axId val="-2086325392"/>
      </c:scatterChart>
      <c:valAx>
        <c:axId val="-2084627104"/>
        <c:scaling>
          <c:orientation val="minMax"/>
          <c:max val="1000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Link Capacity (Mbps)</a:t>
                </a:r>
              </a:p>
            </c:rich>
          </c:tx>
          <c:layout>
            <c:manualLayout>
              <c:xMode val="edge"/>
              <c:yMode val="edge"/>
              <c:x val="0.40812379110251401"/>
              <c:y val="0.9132075471698110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-2086325392"/>
        <c:crosses val="autoZero"/>
        <c:crossBetween val="midCat"/>
        <c:majorUnit val="2000"/>
      </c:valAx>
      <c:valAx>
        <c:axId val="-2086325392"/>
        <c:scaling>
          <c:orientation val="minMax"/>
          <c:max val="1"/>
          <c:min val="0.3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Link Utilization</a:t>
                </a:r>
              </a:p>
            </c:rich>
          </c:tx>
          <c:layout>
            <c:manualLayout>
              <c:xMode val="edge"/>
              <c:yMode val="edge"/>
              <c:x val="0"/>
              <c:y val="0.245283018867925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-2084627104"/>
        <c:crosses val="autoZero"/>
        <c:crossBetween val="midCat"/>
        <c:majorUnit val="0.1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A7142C-F8E1-4D39-922F-263049922B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600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C64E53-1351-4AF3-8128-FC0A3B45FD59}" type="datetimeFigureOut">
              <a:rPr lang="en-US" smtClean="0"/>
              <a:t>2/11/21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5809F0-C92E-4B6F-A0AE-D4F05856EE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517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Why checksum?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5809F0-C92E-4B6F-A0AE-D4F05856EEAC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739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ECE 671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563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ECE 671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819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ECE 671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822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ECE 671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155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ECE 671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420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ECE 671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882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ECE 671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784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ECE 671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037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ECE 671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764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ECE 671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539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ECE 671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7250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ECE 671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429000" y="6396335"/>
            <a:ext cx="22338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© 2018 </a:t>
            </a:r>
            <a:r>
              <a:rPr lang="en-US" sz="1200" kern="1200" dirty="0" err="1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Tilman</a:t>
            </a:r>
            <a:r>
              <a:rPr lang="en-US" sz="12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 Wolf &amp; Mike Zink</a:t>
            </a:r>
          </a:p>
          <a:p>
            <a:endParaRPr lang="en-US" sz="1200" kern="12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0340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5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2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ECE 671 – Lecture 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Review of Internet Protocols</a:t>
            </a:r>
            <a:br>
              <a:rPr lang="en-US" dirty="0"/>
            </a:br>
            <a:r>
              <a:rPr lang="en-US" dirty="0"/>
              <a:t>Transport Layer</a:t>
            </a:r>
          </a:p>
        </p:txBody>
      </p:sp>
    </p:spTree>
    <p:extLst>
      <p:ext uri="{BB962C8B-B14F-4D97-AF65-F5344CB8AC3E}">
        <p14:creationId xmlns:p14="http://schemas.microsoft.com/office/powerpoint/2010/main" val="17765744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Reliable data transfer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How can reliability be achieved?</a:t>
            </a:r>
          </a:p>
          <a:p>
            <a:pPr lvl="1"/>
            <a:r>
              <a:rPr lang="en-US" dirty="0"/>
              <a:t>Consider different assumptions for network layer</a:t>
            </a:r>
          </a:p>
          <a:p>
            <a:r>
              <a:rPr lang="en-US" dirty="0"/>
              <a:t>Case 1: completely reliable network layer</a:t>
            </a:r>
          </a:p>
          <a:p>
            <a:pPr lvl="1"/>
            <a:r>
              <a:rPr lang="en-US" dirty="0"/>
              <a:t>Send segment</a:t>
            </a:r>
          </a:p>
          <a:p>
            <a:r>
              <a:rPr lang="en-US" dirty="0"/>
              <a:t>Case 2: bit errors in network layer</a:t>
            </a:r>
          </a:p>
          <a:p>
            <a:pPr lvl="1"/>
            <a:r>
              <a:rPr lang="en-US" dirty="0"/>
              <a:t>Add error detection and ACK/NAK</a:t>
            </a:r>
          </a:p>
          <a:p>
            <a:pPr lvl="1"/>
            <a:r>
              <a:rPr lang="en-US" dirty="0"/>
              <a:t>Add sequence number to handle garbled ACK/NAK</a:t>
            </a:r>
          </a:p>
          <a:p>
            <a:r>
              <a:rPr lang="en-US" dirty="0"/>
              <a:t>Case 3: bit errors and packet loss in network layer</a:t>
            </a:r>
          </a:p>
          <a:p>
            <a:pPr lvl="1"/>
            <a:r>
              <a:rPr lang="en-US" dirty="0"/>
              <a:t>Timer to trigger retransmission</a:t>
            </a:r>
          </a:p>
          <a:p>
            <a:pPr lvl="1"/>
            <a:r>
              <a:rPr lang="en-US" dirty="0"/>
              <a:t>“Stop-and-wait” protocol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57273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Reliable data transfer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Stop-and-wait has low performance</a:t>
            </a:r>
          </a:p>
          <a:p>
            <a:pPr lvl="1"/>
            <a:r>
              <a:rPr lang="en-US" dirty="0"/>
              <a:t>How can we increase throughput?</a:t>
            </a:r>
          </a:p>
          <a:p>
            <a:r>
              <a:rPr lang="en-US" dirty="0"/>
              <a:t>Sliding window</a:t>
            </a:r>
          </a:p>
          <a:p>
            <a:pPr lvl="1"/>
            <a:r>
              <a:rPr lang="en-US" dirty="0"/>
              <a:t>Allow multiple segments “in-flight”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3198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Sliding window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0198086"/>
              </p:ext>
            </p:extLst>
          </p:nvPr>
        </p:nvGraphicFramePr>
        <p:xfrm>
          <a:off x="1066800" y="1369207"/>
          <a:ext cx="6970712" cy="49553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Visio" r:id="rId3" imgW="6474028" imgH="4602192" progId="Visio.Drawing.11">
                  <p:embed/>
                </p:oleObj>
              </mc:Choice>
              <mc:Fallback>
                <p:oleObj name="Visio" r:id="rId3" imgW="6474028" imgH="4602192" progId="Visio.Drawing.11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66800" y="1369207"/>
                        <a:ext cx="6970712" cy="495539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53288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TCP header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Port numbers</a:t>
            </a:r>
          </a:p>
          <a:p>
            <a:r>
              <a:rPr lang="en-US" dirty="0"/>
              <a:t>Sequence number</a:t>
            </a:r>
          </a:p>
          <a:p>
            <a:pPr lvl="1"/>
            <a:r>
              <a:rPr lang="en-US" dirty="0"/>
              <a:t>Position of data</a:t>
            </a:r>
          </a:p>
          <a:p>
            <a:r>
              <a:rPr lang="en-US" dirty="0"/>
              <a:t>ACK number</a:t>
            </a:r>
          </a:p>
          <a:p>
            <a:pPr lvl="1"/>
            <a:r>
              <a:rPr lang="en-US" dirty="0"/>
              <a:t>Next expected data</a:t>
            </a:r>
          </a:p>
          <a:p>
            <a:r>
              <a:rPr lang="en-US" dirty="0"/>
              <a:t>Checksum</a:t>
            </a:r>
          </a:p>
          <a:p>
            <a:r>
              <a:rPr lang="en-US" dirty="0"/>
              <a:t>Flags for connection</a:t>
            </a:r>
            <a:br>
              <a:rPr lang="en-US" dirty="0"/>
            </a:br>
            <a:r>
              <a:rPr lang="en-US" dirty="0"/>
              <a:t>setup and teardown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2918055"/>
              </p:ext>
            </p:extLst>
          </p:nvPr>
        </p:nvGraphicFramePr>
        <p:xfrm>
          <a:off x="3810000" y="1905000"/>
          <a:ext cx="5207000" cy="4217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Visio" r:id="rId3" imgW="3708940" imgH="3003340" progId="Visio.Drawing.11">
                  <p:embed/>
                </p:oleObj>
              </mc:Choice>
              <mc:Fallback>
                <p:oleObj name="Visio" r:id="rId3" imgW="3708940" imgH="3003340" progId="Visio.Drawing.11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810000" y="1905000"/>
                        <a:ext cx="5207000" cy="4217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338016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TCP CUBIC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Improve scalability of TCP over fast and long-distance networks</a:t>
            </a:r>
          </a:p>
          <a:p>
            <a:r>
              <a:rPr lang="en-US" dirty="0"/>
              <a:t>Modifies linear window growth function of existing TCP standards into cubic function</a:t>
            </a:r>
          </a:p>
          <a:p>
            <a:r>
              <a:rPr lang="en-US" dirty="0"/>
              <a:t>More equitable BW allocations among flows with different RTTs</a:t>
            </a:r>
          </a:p>
          <a:p>
            <a:pPr lvl="1"/>
            <a:r>
              <a:rPr lang="en-US" dirty="0"/>
              <a:t>Window growth independent of RTT</a:t>
            </a:r>
          </a:p>
          <a:p>
            <a:r>
              <a:rPr lang="en-US" dirty="0"/>
              <a:t>Default TCP algorithm in Linux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6170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 TCP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685800"/>
          </a:xfrm>
        </p:spPr>
        <p:txBody>
          <a:bodyPr/>
          <a:lstStyle/>
          <a:p>
            <a:r>
              <a:rPr lang="en-US" dirty="0"/>
              <a:t>BW underutilization in high-speed networks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graphicFrame>
        <p:nvGraphicFramePr>
          <p:cNvPr id="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2223811"/>
              </p:ext>
            </p:extLst>
          </p:nvPr>
        </p:nvGraphicFramePr>
        <p:xfrm>
          <a:off x="685800" y="1600200"/>
          <a:ext cx="7688262" cy="3575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AutoShape 18"/>
          <p:cNvSpPr>
            <a:spLocks noChangeArrowheads="1"/>
          </p:cNvSpPr>
          <p:nvPr/>
        </p:nvSpPr>
        <p:spPr bwMode="auto">
          <a:xfrm>
            <a:off x="6019800" y="2514600"/>
            <a:ext cx="2895600" cy="1219200"/>
          </a:xfrm>
          <a:prstGeom prst="wedgeRoundRectCallout">
            <a:avLst>
              <a:gd name="adj1" fmla="val 16500"/>
              <a:gd name="adj2" fmla="val 89065"/>
              <a:gd name="adj3" fmla="val 1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zh-CN" sz="2000" dirty="0">
                <a:solidFill>
                  <a:srgbClr val="FF0000"/>
                </a:solidFill>
              </a:rPr>
              <a:t>Cannot fully utilize the huge capacity of high-speed networks!</a:t>
            </a:r>
          </a:p>
        </p:txBody>
      </p:sp>
      <p:sp>
        <p:nvSpPr>
          <p:cNvPr id="8" name="Text Box 14"/>
          <p:cNvSpPr txBox="1">
            <a:spLocks noChangeArrowheads="1"/>
          </p:cNvSpPr>
          <p:nvPr/>
        </p:nvSpPr>
        <p:spPr bwMode="auto">
          <a:xfrm>
            <a:off x="608013" y="5370493"/>
            <a:ext cx="7789861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50800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buClr>
                <a:schemeClr val="hlink"/>
              </a:buClr>
              <a:buFont typeface="Wingdings" charset="0"/>
              <a:buNone/>
            </a:pPr>
            <a:r>
              <a:rPr lang="en-US" altLang="zh-CN" sz="1400" dirty="0"/>
              <a:t>NS-2 Simulation (100 sec)</a:t>
            </a:r>
          </a:p>
          <a:p>
            <a:pPr algn="l">
              <a:buClr>
                <a:schemeClr val="hlink"/>
              </a:buClr>
              <a:buSzPct val="75000"/>
              <a:buFont typeface="Wingdings" charset="0"/>
              <a:buChar char="l"/>
            </a:pPr>
            <a:r>
              <a:rPr lang="en-US" altLang="zh-CN" sz="1400" dirty="0"/>
              <a:t>  Link Capacity = 155Mbps, 622Mbps, 2.5Gbps, 5Gbps, 10Gbps,</a:t>
            </a:r>
          </a:p>
          <a:p>
            <a:pPr algn="l">
              <a:buClr>
                <a:schemeClr val="hlink"/>
              </a:buClr>
              <a:buSzPct val="75000"/>
              <a:buFont typeface="Wingdings" charset="0"/>
              <a:buChar char="l"/>
            </a:pPr>
            <a:r>
              <a:rPr lang="en-US" altLang="zh-CN" sz="1400" dirty="0"/>
              <a:t>  Drop-Tail Routers, 0.1BDP Buffer</a:t>
            </a:r>
          </a:p>
          <a:p>
            <a:pPr algn="l">
              <a:buClr>
                <a:schemeClr val="hlink"/>
              </a:buClr>
              <a:buSzPct val="75000"/>
              <a:buFont typeface="Wingdings" charset="0"/>
              <a:buChar char="l"/>
            </a:pPr>
            <a:r>
              <a:rPr lang="en-US" altLang="zh-CN" sz="1400" dirty="0"/>
              <a:t>  5 TCP Connections, 100ms RTT, 1000-Byte Packet Size</a:t>
            </a:r>
          </a:p>
        </p:txBody>
      </p:sp>
      <p:sp>
        <p:nvSpPr>
          <p:cNvPr id="9" name="Slide Number Placeholder 10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C81FE9-784A-DA42-AE18-27C43E979D4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6581001"/>
            <a:ext cx="9144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Presentation: "Congestion Control on High-Speed Networks”, </a:t>
            </a:r>
            <a:r>
              <a:rPr lang="en-US" sz="1200" dirty="0" err="1"/>
              <a:t>Injong</a:t>
            </a:r>
            <a:r>
              <a:rPr lang="en-US" sz="1200" dirty="0"/>
              <a:t> Rhee, </a:t>
            </a:r>
            <a:r>
              <a:rPr lang="en-US" sz="1200" dirty="0" err="1"/>
              <a:t>Lisong</a:t>
            </a:r>
            <a:r>
              <a:rPr lang="en-US" sz="1200" dirty="0"/>
              <a:t> </a:t>
            </a:r>
            <a:r>
              <a:rPr lang="en-US" sz="1200" dirty="0" err="1"/>
              <a:t>Xu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220941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Chart bld="series" animBg="0"/>
        </p:bldSub>
      </p:bldGraphic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 TCP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12192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TCP connection with 1250-Byte packet size and 100ms RTT over a 10Gbps link (no other connections, no buffers at routers)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1143000" y="3276600"/>
            <a:ext cx="0" cy="2438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1143000" y="5715000"/>
            <a:ext cx="6858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 flipV="1">
            <a:off x="2209800" y="3505200"/>
            <a:ext cx="175260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200400" y="3168650"/>
            <a:ext cx="12223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CN" sz="1600">
                <a:latin typeface="Univers" charset="0"/>
              </a:rPr>
              <a:t>Packet loss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6934200" y="5911850"/>
            <a:ext cx="12223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CN" sz="1600" dirty="0">
                <a:latin typeface="Univers" charset="0"/>
              </a:rPr>
              <a:t>Time (RTT)</a:t>
            </a:r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>
            <a:off x="3962400" y="3505200"/>
            <a:ext cx="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2209800" y="58674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3962400" y="5791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3962400" y="2667000"/>
            <a:ext cx="0" cy="30480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2305050" y="5911850"/>
            <a:ext cx="2190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CN" sz="1600">
                <a:latin typeface="Univers" charset="0"/>
              </a:rPr>
              <a:t>Congestion avoidance</a:t>
            </a:r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 flipV="1">
            <a:off x="3956050" y="3505200"/>
            <a:ext cx="175260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4946650" y="3168650"/>
            <a:ext cx="12223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CN" sz="1600">
                <a:latin typeface="Univers" charset="0"/>
              </a:rPr>
              <a:t>Packet loss</a:t>
            </a:r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5715000" y="3505200"/>
            <a:ext cx="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>
            <a:off x="3962400" y="58674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5715000" y="5791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>
            <a:off x="5715000" y="2667000"/>
            <a:ext cx="0" cy="30480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Line 20"/>
          <p:cNvSpPr>
            <a:spLocks noChangeShapeType="1"/>
          </p:cNvSpPr>
          <p:nvPr/>
        </p:nvSpPr>
        <p:spPr bwMode="auto">
          <a:xfrm flipV="1">
            <a:off x="5708650" y="3505200"/>
            <a:ext cx="175260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6699250" y="3168650"/>
            <a:ext cx="12223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CN" sz="1600">
                <a:latin typeface="Univers" charset="0"/>
              </a:rPr>
              <a:t>Packet loss</a:t>
            </a:r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7467600" y="3505200"/>
            <a:ext cx="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>
            <a:off x="5715000" y="58674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7467600" y="5791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7467600" y="2667000"/>
            <a:ext cx="0" cy="30480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409575" y="3473450"/>
            <a:ext cx="6572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CN" sz="1600">
                <a:latin typeface="Univers" charset="0"/>
              </a:rPr>
              <a:t>cwnd</a:t>
            </a:r>
          </a:p>
        </p:txBody>
      </p:sp>
      <p:sp>
        <p:nvSpPr>
          <p:cNvPr id="29" name="Freeform 27"/>
          <p:cNvSpPr>
            <a:spLocks/>
          </p:cNvSpPr>
          <p:nvPr/>
        </p:nvSpPr>
        <p:spPr bwMode="auto">
          <a:xfrm>
            <a:off x="1152525" y="3429000"/>
            <a:ext cx="1066800" cy="2281238"/>
          </a:xfrm>
          <a:custGeom>
            <a:avLst/>
            <a:gdLst>
              <a:gd name="T0" fmla="*/ 0 w 656"/>
              <a:gd name="T1" fmla="*/ 872 h 872"/>
              <a:gd name="T2" fmla="*/ 432 w 656"/>
              <a:gd name="T3" fmla="*/ 680 h 872"/>
              <a:gd name="T4" fmla="*/ 624 w 656"/>
              <a:gd name="T5" fmla="*/ 104 h 872"/>
              <a:gd name="T6" fmla="*/ 624 w 656"/>
              <a:gd name="T7" fmla="*/ 56 h 8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56" h="872">
                <a:moveTo>
                  <a:pt x="0" y="872"/>
                </a:moveTo>
                <a:cubicBezTo>
                  <a:pt x="164" y="840"/>
                  <a:pt x="328" y="808"/>
                  <a:pt x="432" y="680"/>
                </a:cubicBezTo>
                <a:cubicBezTo>
                  <a:pt x="536" y="552"/>
                  <a:pt x="592" y="208"/>
                  <a:pt x="624" y="104"/>
                </a:cubicBezTo>
                <a:cubicBezTo>
                  <a:pt x="656" y="0"/>
                  <a:pt x="640" y="28"/>
                  <a:pt x="624" y="56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28"/>
          <p:cNvSpPr>
            <a:spLocks noChangeShapeType="1"/>
          </p:cNvSpPr>
          <p:nvPr/>
        </p:nvSpPr>
        <p:spPr bwMode="auto">
          <a:xfrm flipH="1">
            <a:off x="2219325" y="2667000"/>
            <a:ext cx="0" cy="3043238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29"/>
          <p:cNvSpPr>
            <a:spLocks noChangeShapeType="1"/>
          </p:cNvSpPr>
          <p:nvPr/>
        </p:nvSpPr>
        <p:spPr bwMode="auto">
          <a:xfrm>
            <a:off x="1152525" y="5788025"/>
            <a:ext cx="0" cy="157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Line 30"/>
          <p:cNvSpPr>
            <a:spLocks noChangeShapeType="1"/>
          </p:cNvSpPr>
          <p:nvPr/>
        </p:nvSpPr>
        <p:spPr bwMode="auto">
          <a:xfrm>
            <a:off x="2219325" y="5788025"/>
            <a:ext cx="0" cy="157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Line 31"/>
          <p:cNvSpPr>
            <a:spLocks noChangeShapeType="1"/>
          </p:cNvSpPr>
          <p:nvPr/>
        </p:nvSpPr>
        <p:spPr bwMode="auto">
          <a:xfrm>
            <a:off x="1152525" y="58674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Text Box 32"/>
          <p:cNvSpPr txBox="1">
            <a:spLocks noChangeArrowheads="1"/>
          </p:cNvSpPr>
          <p:nvPr/>
        </p:nvSpPr>
        <p:spPr bwMode="auto">
          <a:xfrm>
            <a:off x="1143000" y="5911850"/>
            <a:ext cx="10763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CN" sz="1600">
                <a:latin typeface="Univers" charset="0"/>
              </a:rPr>
              <a:t>Slow start</a:t>
            </a:r>
          </a:p>
        </p:txBody>
      </p:sp>
      <p:sp>
        <p:nvSpPr>
          <p:cNvPr id="35" name="Line 33"/>
          <p:cNvSpPr>
            <a:spLocks noChangeShapeType="1"/>
          </p:cNvSpPr>
          <p:nvPr/>
        </p:nvSpPr>
        <p:spPr bwMode="auto">
          <a:xfrm>
            <a:off x="2219325" y="3505200"/>
            <a:ext cx="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Text Box 34"/>
          <p:cNvSpPr txBox="1">
            <a:spLocks noChangeArrowheads="1"/>
          </p:cNvSpPr>
          <p:nvPr/>
        </p:nvSpPr>
        <p:spPr bwMode="auto">
          <a:xfrm>
            <a:off x="1524000" y="3168650"/>
            <a:ext cx="12223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CN" sz="1600">
                <a:latin typeface="Univers" charset="0"/>
              </a:rPr>
              <a:t>Packet loss</a:t>
            </a:r>
          </a:p>
        </p:txBody>
      </p:sp>
      <p:grpSp>
        <p:nvGrpSpPr>
          <p:cNvPr id="37" name="Group 36"/>
          <p:cNvGrpSpPr>
            <a:grpSpLocks/>
          </p:cNvGrpSpPr>
          <p:nvPr/>
        </p:nvGrpSpPr>
        <p:grpSpPr bwMode="auto">
          <a:xfrm>
            <a:off x="1063625" y="3489325"/>
            <a:ext cx="7673975" cy="400050"/>
            <a:chOff x="670" y="2198"/>
            <a:chExt cx="4834" cy="252"/>
          </a:xfrm>
        </p:grpSpPr>
        <p:sp>
          <p:nvSpPr>
            <p:cNvPr id="38" name="Line 37"/>
            <p:cNvSpPr>
              <a:spLocks noChangeShapeType="1"/>
            </p:cNvSpPr>
            <p:nvPr/>
          </p:nvSpPr>
          <p:spPr bwMode="auto">
            <a:xfrm>
              <a:off x="720" y="2208"/>
              <a:ext cx="4320" cy="0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Text Box 38"/>
            <p:cNvSpPr txBox="1">
              <a:spLocks noChangeArrowheads="1"/>
            </p:cNvSpPr>
            <p:nvPr/>
          </p:nvSpPr>
          <p:spPr bwMode="auto">
            <a:xfrm>
              <a:off x="670" y="2198"/>
              <a:ext cx="64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50800">
                  <a:solidFill>
                    <a:srgbClr val="3366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CN" sz="2000" dirty="0">
                  <a:solidFill>
                    <a:srgbClr val="FFFF00"/>
                  </a:solidFill>
                </a:rPr>
                <a:t>100,000</a:t>
              </a:r>
            </a:p>
          </p:txBody>
        </p:sp>
        <p:sp>
          <p:nvSpPr>
            <p:cNvPr id="40" name="Text Box 39"/>
            <p:cNvSpPr txBox="1">
              <a:spLocks noChangeArrowheads="1"/>
            </p:cNvSpPr>
            <p:nvPr/>
          </p:nvSpPr>
          <p:spPr bwMode="auto">
            <a:xfrm>
              <a:off x="4887" y="2198"/>
              <a:ext cx="617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50800">
                  <a:solidFill>
                    <a:srgbClr val="3366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 sz="2000" dirty="0">
                  <a:solidFill>
                    <a:srgbClr val="FFFF00"/>
                  </a:solidFill>
                </a:rPr>
                <a:t>10Gbps</a:t>
              </a:r>
            </a:p>
          </p:txBody>
        </p:sp>
      </p:grpSp>
      <p:grpSp>
        <p:nvGrpSpPr>
          <p:cNvPr id="41" name="Group 40"/>
          <p:cNvGrpSpPr>
            <a:grpSpLocks/>
          </p:cNvGrpSpPr>
          <p:nvPr/>
        </p:nvGrpSpPr>
        <p:grpSpPr bwMode="auto">
          <a:xfrm>
            <a:off x="1074738" y="4632325"/>
            <a:ext cx="7629525" cy="400050"/>
            <a:chOff x="677" y="2918"/>
            <a:chExt cx="4806" cy="252"/>
          </a:xfrm>
        </p:grpSpPr>
        <p:sp>
          <p:nvSpPr>
            <p:cNvPr id="42" name="Line 41"/>
            <p:cNvSpPr>
              <a:spLocks noChangeShapeType="1"/>
            </p:cNvSpPr>
            <p:nvPr/>
          </p:nvSpPr>
          <p:spPr bwMode="auto">
            <a:xfrm>
              <a:off x="720" y="2928"/>
              <a:ext cx="4320" cy="0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Text Box 42"/>
            <p:cNvSpPr txBox="1">
              <a:spLocks noChangeArrowheads="1"/>
            </p:cNvSpPr>
            <p:nvPr/>
          </p:nvSpPr>
          <p:spPr bwMode="auto">
            <a:xfrm>
              <a:off x="677" y="2918"/>
              <a:ext cx="565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50800">
                  <a:solidFill>
                    <a:srgbClr val="3366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zh-CN" sz="2000" dirty="0">
                  <a:solidFill>
                    <a:srgbClr val="FFFF00"/>
                  </a:solidFill>
                </a:rPr>
                <a:t>50,000   </a:t>
              </a:r>
            </a:p>
          </p:txBody>
        </p:sp>
        <p:sp>
          <p:nvSpPr>
            <p:cNvPr id="44" name="Text Box 43"/>
            <p:cNvSpPr txBox="1">
              <a:spLocks noChangeArrowheads="1"/>
            </p:cNvSpPr>
            <p:nvPr/>
          </p:nvSpPr>
          <p:spPr bwMode="auto">
            <a:xfrm>
              <a:off x="4944" y="2918"/>
              <a:ext cx="539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50800">
                  <a:solidFill>
                    <a:srgbClr val="3366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 sz="2000" dirty="0">
                  <a:solidFill>
                    <a:srgbClr val="FFFF00"/>
                  </a:solidFill>
                </a:rPr>
                <a:t>5Gbps</a:t>
              </a:r>
            </a:p>
          </p:txBody>
        </p:sp>
      </p:grpSp>
      <p:grpSp>
        <p:nvGrpSpPr>
          <p:cNvPr id="45" name="Group 44"/>
          <p:cNvGrpSpPr>
            <a:grpSpLocks/>
          </p:cNvGrpSpPr>
          <p:nvPr/>
        </p:nvGrpSpPr>
        <p:grpSpPr bwMode="auto">
          <a:xfrm>
            <a:off x="2209800" y="2422525"/>
            <a:ext cx="5257800" cy="415925"/>
            <a:chOff x="1392" y="1526"/>
            <a:chExt cx="3312" cy="262"/>
          </a:xfrm>
        </p:grpSpPr>
        <p:sp>
          <p:nvSpPr>
            <p:cNvPr id="46" name="Line 45"/>
            <p:cNvSpPr>
              <a:spLocks noChangeShapeType="1"/>
            </p:cNvSpPr>
            <p:nvPr/>
          </p:nvSpPr>
          <p:spPr bwMode="auto">
            <a:xfrm>
              <a:off x="2496" y="1776"/>
              <a:ext cx="1104" cy="0"/>
            </a:xfrm>
            <a:prstGeom prst="line">
              <a:avLst/>
            </a:prstGeom>
            <a:noFill/>
            <a:ln w="50800">
              <a:solidFill>
                <a:srgbClr val="3366FF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Line 46"/>
            <p:cNvSpPr>
              <a:spLocks noChangeShapeType="1"/>
            </p:cNvSpPr>
            <p:nvPr/>
          </p:nvSpPr>
          <p:spPr bwMode="auto">
            <a:xfrm>
              <a:off x="3600" y="1776"/>
              <a:ext cx="1104" cy="0"/>
            </a:xfrm>
            <a:prstGeom prst="line">
              <a:avLst/>
            </a:prstGeom>
            <a:noFill/>
            <a:ln w="50800">
              <a:solidFill>
                <a:srgbClr val="3366FF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Line 47"/>
            <p:cNvSpPr>
              <a:spLocks noChangeShapeType="1"/>
            </p:cNvSpPr>
            <p:nvPr/>
          </p:nvSpPr>
          <p:spPr bwMode="auto">
            <a:xfrm>
              <a:off x="1392" y="1776"/>
              <a:ext cx="1104" cy="0"/>
            </a:xfrm>
            <a:prstGeom prst="line">
              <a:avLst/>
            </a:prstGeom>
            <a:noFill/>
            <a:ln w="50800">
              <a:solidFill>
                <a:srgbClr val="3366FF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Text Box 48"/>
            <p:cNvSpPr txBox="1">
              <a:spLocks noChangeArrowheads="1"/>
            </p:cNvSpPr>
            <p:nvPr/>
          </p:nvSpPr>
          <p:spPr bwMode="auto">
            <a:xfrm>
              <a:off x="1565" y="1526"/>
              <a:ext cx="722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50800">
                  <a:solidFill>
                    <a:srgbClr val="3366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 sz="2000" dirty="0">
                  <a:solidFill>
                    <a:srgbClr val="FFFF00"/>
                  </a:solidFill>
                </a:rPr>
                <a:t>1.4 hours</a:t>
              </a:r>
            </a:p>
          </p:txBody>
        </p:sp>
        <p:sp>
          <p:nvSpPr>
            <p:cNvPr id="50" name="Text Box 49"/>
            <p:cNvSpPr txBox="1">
              <a:spLocks noChangeArrowheads="1"/>
            </p:cNvSpPr>
            <p:nvPr/>
          </p:nvSpPr>
          <p:spPr bwMode="auto">
            <a:xfrm>
              <a:off x="2621" y="1536"/>
              <a:ext cx="722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50800">
                  <a:solidFill>
                    <a:srgbClr val="3366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 sz="2000" dirty="0">
                  <a:solidFill>
                    <a:srgbClr val="FFFF00"/>
                  </a:solidFill>
                </a:rPr>
                <a:t>1.4 hours</a:t>
              </a:r>
            </a:p>
          </p:txBody>
        </p:sp>
        <p:sp>
          <p:nvSpPr>
            <p:cNvPr id="51" name="Text Box 50"/>
            <p:cNvSpPr txBox="1">
              <a:spLocks noChangeArrowheads="1"/>
            </p:cNvSpPr>
            <p:nvPr/>
          </p:nvSpPr>
          <p:spPr bwMode="auto">
            <a:xfrm>
              <a:off x="3725" y="1536"/>
              <a:ext cx="722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50800">
                  <a:solidFill>
                    <a:srgbClr val="3366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 sz="2000" dirty="0">
                  <a:solidFill>
                    <a:srgbClr val="FFFF00"/>
                  </a:solidFill>
                </a:rPr>
                <a:t>1.4 hours</a:t>
              </a:r>
            </a:p>
          </p:txBody>
        </p:sp>
      </p:grpSp>
      <p:sp>
        <p:nvSpPr>
          <p:cNvPr id="52" name="Text Box 51"/>
          <p:cNvSpPr txBox="1">
            <a:spLocks noChangeArrowheads="1"/>
          </p:cNvSpPr>
          <p:nvPr/>
        </p:nvSpPr>
        <p:spPr bwMode="auto">
          <a:xfrm>
            <a:off x="8197850" y="3124200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50800">
                <a:solidFill>
                  <a:srgbClr val="33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b="1"/>
              <a:t>TCP</a:t>
            </a:r>
          </a:p>
        </p:txBody>
      </p:sp>
      <p:sp>
        <p:nvSpPr>
          <p:cNvPr id="53" name="Line 56"/>
          <p:cNvSpPr>
            <a:spLocks noChangeShapeType="1"/>
          </p:cNvSpPr>
          <p:nvPr/>
        </p:nvSpPr>
        <p:spPr bwMode="auto">
          <a:xfrm>
            <a:off x="5717822" y="3473450"/>
            <a:ext cx="0" cy="11430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triangle" w="lg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" name="Line 58"/>
          <p:cNvSpPr>
            <a:spLocks noChangeShapeType="1"/>
          </p:cNvSpPr>
          <p:nvPr/>
        </p:nvSpPr>
        <p:spPr bwMode="auto">
          <a:xfrm>
            <a:off x="2209800" y="3505200"/>
            <a:ext cx="17526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" name="AutoShape 96"/>
          <p:cNvSpPr>
            <a:spLocks noChangeArrowheads="1"/>
          </p:cNvSpPr>
          <p:nvPr/>
        </p:nvSpPr>
        <p:spPr bwMode="auto">
          <a:xfrm>
            <a:off x="2308931" y="4765675"/>
            <a:ext cx="1647119" cy="681214"/>
          </a:xfrm>
          <a:prstGeom prst="wedgeRoundRectCallout">
            <a:avLst>
              <a:gd name="adj1" fmla="val -22174"/>
              <a:gd name="adj2" fmla="val -106640"/>
              <a:gd name="adj3" fmla="val 16667"/>
            </a:avLst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zh-CN" sz="1500" b="1" dirty="0">
                <a:solidFill>
                  <a:srgbClr val="FF0000"/>
                </a:solidFill>
              </a:rPr>
              <a:t>Slow Increase</a:t>
            </a:r>
          </a:p>
          <a:p>
            <a:r>
              <a:rPr lang="en-US" altLang="zh-CN" sz="1500" b="1" dirty="0" err="1">
                <a:solidFill>
                  <a:srgbClr val="FF0000"/>
                </a:solidFill>
              </a:rPr>
              <a:t>cwnd</a:t>
            </a:r>
            <a:r>
              <a:rPr lang="en-US" altLang="zh-CN" sz="1500" b="1" dirty="0">
                <a:solidFill>
                  <a:srgbClr val="FF0000"/>
                </a:solidFill>
              </a:rPr>
              <a:t> = </a:t>
            </a:r>
            <a:r>
              <a:rPr lang="en-US" altLang="zh-CN" sz="1500" b="1" dirty="0" err="1">
                <a:solidFill>
                  <a:srgbClr val="FF0000"/>
                </a:solidFill>
              </a:rPr>
              <a:t>cwnd</a:t>
            </a:r>
            <a:r>
              <a:rPr lang="en-US" altLang="zh-CN" sz="1500" b="1" dirty="0">
                <a:solidFill>
                  <a:srgbClr val="FF0000"/>
                </a:solidFill>
              </a:rPr>
              <a:t> + 1</a:t>
            </a:r>
          </a:p>
        </p:txBody>
      </p:sp>
      <p:sp>
        <p:nvSpPr>
          <p:cNvPr id="56" name="AutoShape 96"/>
          <p:cNvSpPr>
            <a:spLocks noChangeArrowheads="1"/>
          </p:cNvSpPr>
          <p:nvPr/>
        </p:nvSpPr>
        <p:spPr bwMode="auto">
          <a:xfrm>
            <a:off x="4133498" y="4765675"/>
            <a:ext cx="1779940" cy="681214"/>
          </a:xfrm>
          <a:prstGeom prst="wedgeRoundRectCallout">
            <a:avLst>
              <a:gd name="adj1" fmla="val 35866"/>
              <a:gd name="adj2" fmla="val -137711"/>
              <a:gd name="adj3" fmla="val 16667"/>
            </a:avLst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zh-CN" sz="1500" b="1" dirty="0">
                <a:solidFill>
                  <a:srgbClr val="FF0000"/>
                </a:solidFill>
              </a:rPr>
              <a:t>Fast Decrease</a:t>
            </a:r>
          </a:p>
          <a:p>
            <a:r>
              <a:rPr lang="en-US" altLang="zh-CN" sz="1500" b="1" dirty="0" err="1">
                <a:solidFill>
                  <a:srgbClr val="FF0000"/>
                </a:solidFill>
              </a:rPr>
              <a:t>cwnd</a:t>
            </a:r>
            <a:r>
              <a:rPr lang="en-US" altLang="zh-CN" sz="1500" b="1" dirty="0">
                <a:solidFill>
                  <a:srgbClr val="FF0000"/>
                </a:solidFill>
              </a:rPr>
              <a:t> = </a:t>
            </a:r>
            <a:r>
              <a:rPr lang="en-US" altLang="zh-CN" sz="1500" b="1" dirty="0" err="1">
                <a:solidFill>
                  <a:srgbClr val="FF0000"/>
                </a:solidFill>
              </a:rPr>
              <a:t>cwnd</a:t>
            </a:r>
            <a:r>
              <a:rPr lang="en-US" altLang="zh-CN" sz="1500" b="1" dirty="0">
                <a:solidFill>
                  <a:srgbClr val="FF0000"/>
                </a:solidFill>
              </a:rPr>
              <a:t> * 0.5</a:t>
            </a:r>
          </a:p>
        </p:txBody>
      </p:sp>
      <p:sp>
        <p:nvSpPr>
          <p:cNvPr id="5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C81FE9-784A-DA42-AE18-27C43E979D4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0" y="6409210"/>
            <a:ext cx="9144000" cy="30777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1400" dirty="0"/>
              <a:t>Presentation: "Congestion Control on High-Speed Networks”, </a:t>
            </a:r>
            <a:r>
              <a:rPr lang="en-US" sz="1400" dirty="0" err="1"/>
              <a:t>Injong</a:t>
            </a:r>
            <a:r>
              <a:rPr lang="en-US" sz="1400" dirty="0"/>
              <a:t> Rhee, </a:t>
            </a:r>
            <a:r>
              <a:rPr lang="en-US" sz="1400" dirty="0" err="1"/>
              <a:t>Lisong</a:t>
            </a:r>
            <a:r>
              <a:rPr lang="en-US" sz="1400" dirty="0"/>
              <a:t> </a:t>
            </a:r>
            <a:r>
              <a:rPr lang="en-US" sz="1400" dirty="0" err="1"/>
              <a:t>Xu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654224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4" grpId="0" animBg="1"/>
      <p:bldP spid="55" grpId="0" animBg="1"/>
      <p:bldP spid="5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313237"/>
            <a:ext cx="8229600" cy="2316163"/>
          </a:xfrm>
        </p:spPr>
        <p:txBody>
          <a:bodyPr/>
          <a:lstStyle/>
          <a:p>
            <a:r>
              <a:rPr lang="en-US" dirty="0"/>
              <a:t>Scalability</a:t>
            </a:r>
          </a:p>
          <a:p>
            <a:r>
              <a:rPr lang="en-US" dirty="0"/>
              <a:t>RTT fairness</a:t>
            </a:r>
          </a:p>
          <a:p>
            <a:r>
              <a:rPr lang="en-US" dirty="0"/>
              <a:t>TCP friendliness</a:t>
            </a:r>
          </a:p>
          <a:p>
            <a:r>
              <a:rPr lang="en-US" dirty="0"/>
              <a:t>Fairness and convergence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125537"/>
            <a:ext cx="5867400" cy="3141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50800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0" y="6581001"/>
            <a:ext cx="9144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Presentation: "Congestion Control on High-Speed Networks”, </a:t>
            </a:r>
            <a:r>
              <a:rPr lang="en-US" sz="1200" dirty="0" err="1"/>
              <a:t>Injong</a:t>
            </a:r>
            <a:r>
              <a:rPr lang="en-US" sz="1200" dirty="0"/>
              <a:t> Rhee, </a:t>
            </a:r>
            <a:r>
              <a:rPr lang="en-US" sz="1200" dirty="0" err="1"/>
              <a:t>Lisong</a:t>
            </a:r>
            <a:r>
              <a:rPr lang="en-US" sz="1200" dirty="0"/>
              <a:t> </a:t>
            </a:r>
            <a:r>
              <a:rPr lang="en-US" sz="1200" dirty="0" err="1"/>
              <a:t>Xu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7920155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CUBIC - Intro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219200"/>
            <a:ext cx="7086600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50800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953000"/>
            <a:ext cx="3457575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50800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8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876800"/>
            <a:ext cx="1914525" cy="44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50800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685800" y="5638800"/>
            <a:ext cx="7543800" cy="6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50800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altLang="ko-KR" dirty="0"/>
              <a:t>where </a:t>
            </a:r>
            <a:r>
              <a:rPr lang="en-US" altLang="ko-KR" b="1" i="1" dirty="0"/>
              <a:t>C </a:t>
            </a:r>
            <a:r>
              <a:rPr lang="en-US" altLang="ko-KR" dirty="0"/>
              <a:t>is a scaling factor, </a:t>
            </a:r>
            <a:r>
              <a:rPr lang="en-US" altLang="ko-KR" sz="2000" b="1" i="1" dirty="0"/>
              <a:t>t</a:t>
            </a:r>
            <a:r>
              <a:rPr lang="en-US" altLang="ko-KR" i="1" dirty="0"/>
              <a:t> </a:t>
            </a:r>
            <a:r>
              <a:rPr lang="en-US" altLang="ko-KR" dirty="0"/>
              <a:t>is the elapsed time from the last window reduction, and </a:t>
            </a:r>
            <a:r>
              <a:rPr lang="en-US" altLang="ko-KR" b="1" i="1" dirty="0"/>
              <a:t>β</a:t>
            </a:r>
            <a:r>
              <a:rPr lang="en-US" altLang="ko-KR" i="1" dirty="0"/>
              <a:t> </a:t>
            </a:r>
            <a:r>
              <a:rPr lang="en-US" altLang="ko-KR" dirty="0"/>
              <a:t>is a constant multiplication decrease factor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1001"/>
            <a:ext cx="9144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Presentation: "Congestion Control on High-Speed Networks”, </a:t>
            </a:r>
            <a:r>
              <a:rPr lang="en-US" sz="1200" dirty="0" err="1"/>
              <a:t>Injong</a:t>
            </a:r>
            <a:r>
              <a:rPr lang="en-US" sz="1200" dirty="0"/>
              <a:t> Rhee, </a:t>
            </a:r>
            <a:r>
              <a:rPr lang="en-US" sz="1200" dirty="0" err="1"/>
              <a:t>Lisong</a:t>
            </a:r>
            <a:r>
              <a:rPr lang="en-US" sz="1200" dirty="0"/>
              <a:t> </a:t>
            </a:r>
            <a:r>
              <a:rPr lang="en-US" sz="1200" dirty="0" err="1"/>
              <a:t>Xu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425185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TCP friendliness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609599"/>
          </a:xfrm>
        </p:spPr>
        <p:txBody>
          <a:bodyPr/>
          <a:lstStyle/>
          <a:p>
            <a:r>
              <a:rPr lang="en-US" altLang="ko-KR" dirty="0">
                <a:latin typeface="Times New Roman" charset="0"/>
              </a:rPr>
              <a:t>NS simulation : RTT 10 </a:t>
            </a:r>
            <a:r>
              <a:rPr lang="en-US" altLang="ko-KR" dirty="0" err="1">
                <a:latin typeface="Times New Roman" charset="0"/>
              </a:rPr>
              <a:t>ms</a:t>
            </a:r>
            <a:r>
              <a:rPr lang="en-US" altLang="ko-KR" dirty="0">
                <a:latin typeface="Times New Roman" charset="0"/>
              </a:rPr>
              <a:t> &amp; 20 Mbps ~ 1 </a:t>
            </a:r>
            <a:r>
              <a:rPr lang="en-US" altLang="ko-KR" dirty="0" err="1">
                <a:latin typeface="Times New Roman" charset="0"/>
              </a:rPr>
              <a:t>Gbps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676400"/>
            <a:ext cx="8229600" cy="472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50800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0" y="6581001"/>
            <a:ext cx="9144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Presentation: "Congestion Control on High-Speed Networks”, </a:t>
            </a:r>
            <a:r>
              <a:rPr lang="en-US" sz="1200" dirty="0" err="1"/>
              <a:t>Injong</a:t>
            </a:r>
            <a:r>
              <a:rPr lang="en-US" sz="1200" dirty="0"/>
              <a:t> Rhee, </a:t>
            </a:r>
            <a:r>
              <a:rPr lang="en-US" sz="1200" dirty="0" err="1"/>
              <a:t>Lisong</a:t>
            </a:r>
            <a:r>
              <a:rPr lang="en-US" sz="1200" dirty="0"/>
              <a:t> </a:t>
            </a:r>
            <a:r>
              <a:rPr lang="en-US" sz="1200" dirty="0" err="1"/>
              <a:t>Xu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025172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Process-to-process communication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have a network. How to get between programs?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7971074"/>
              </p:ext>
            </p:extLst>
          </p:nvPr>
        </p:nvGraphicFramePr>
        <p:xfrm>
          <a:off x="1371600" y="2057400"/>
          <a:ext cx="6432945" cy="434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Visio" r:id="rId3" imgW="6588057" imgH="4448265" progId="Visio.Drawing.11">
                  <p:embed/>
                </p:oleObj>
              </mc:Choice>
              <mc:Fallback>
                <p:oleObj name="Visio" r:id="rId3" imgW="6588057" imgH="4448265" progId="Visio.Drawing.11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71600" y="2057400"/>
                        <a:ext cx="6432945" cy="434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270696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TCP friendliness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609599"/>
          </a:xfrm>
        </p:spPr>
        <p:txBody>
          <a:bodyPr/>
          <a:lstStyle/>
          <a:p>
            <a:r>
              <a:rPr lang="en-US" altLang="ko-KR" dirty="0">
                <a:latin typeface="Times New Roman" charset="0"/>
              </a:rPr>
              <a:t>NS simulation : RTT 100 </a:t>
            </a:r>
            <a:r>
              <a:rPr lang="en-US" altLang="ko-KR" dirty="0" err="1">
                <a:latin typeface="Times New Roman" charset="0"/>
              </a:rPr>
              <a:t>ms</a:t>
            </a:r>
            <a:r>
              <a:rPr lang="en-US" altLang="ko-KR" dirty="0">
                <a:latin typeface="Times New Roman" charset="0"/>
              </a:rPr>
              <a:t> &amp; 20 Mbps ~ 1 </a:t>
            </a:r>
            <a:r>
              <a:rPr lang="en-US" altLang="ko-KR" dirty="0" err="1">
                <a:latin typeface="Times New Roman" charset="0"/>
              </a:rPr>
              <a:t>Gbps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70063"/>
            <a:ext cx="8077200" cy="4630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50800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0" y="6581001"/>
            <a:ext cx="9144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Presentation: "Congestion Control on High-Speed Networks”, </a:t>
            </a:r>
            <a:r>
              <a:rPr lang="en-US" sz="1200" dirty="0" err="1"/>
              <a:t>Injong</a:t>
            </a:r>
            <a:r>
              <a:rPr lang="en-US" sz="1200" dirty="0"/>
              <a:t> Rhee, </a:t>
            </a:r>
            <a:r>
              <a:rPr lang="en-US" sz="1200" dirty="0" err="1"/>
              <a:t>Lisong</a:t>
            </a:r>
            <a:r>
              <a:rPr lang="en-US" sz="1200" dirty="0"/>
              <a:t> </a:t>
            </a:r>
            <a:r>
              <a:rPr lang="en-US" sz="1200" dirty="0" err="1"/>
              <a:t>Xu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841624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TCP friendliness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609599"/>
          </a:xfrm>
        </p:spPr>
        <p:txBody>
          <a:bodyPr>
            <a:normAutofit fontScale="70000" lnSpcReduction="20000"/>
          </a:bodyPr>
          <a:lstStyle/>
          <a:p>
            <a:r>
              <a:rPr lang="en-US" altLang="ko-KR" dirty="0" err="1"/>
              <a:t>Dummynet</a:t>
            </a:r>
            <a:r>
              <a:rPr lang="en-US" altLang="ko-KR" dirty="0"/>
              <a:t> </a:t>
            </a:r>
            <a:r>
              <a:rPr lang="en-US" altLang="ko-KR" dirty="0" err="1"/>
              <a:t>Testbed</a:t>
            </a:r>
            <a:r>
              <a:rPr lang="en-US" altLang="ko-KR" dirty="0"/>
              <a:t> : RTT 5ms &amp; 800 Mbps, 100% router buffer of the BDP</a:t>
            </a:r>
            <a:br>
              <a:rPr lang="en-US" altLang="ko-KR" dirty="0"/>
            </a:br>
            <a:r>
              <a:rPr lang="en-US" altLang="ko-KR" dirty="0"/>
              <a:t>                                    with 80 ~ 200 </a:t>
            </a:r>
            <a:r>
              <a:rPr lang="en-US" altLang="ko-KR" dirty="0">
                <a:ea typeface="굴림" charset="0"/>
                <a:cs typeface="굴림" charset="0"/>
              </a:rPr>
              <a:t>Mbps </a:t>
            </a:r>
            <a:r>
              <a:rPr lang="en-US" altLang="ko-KR" dirty="0"/>
              <a:t>background traffic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 dirty="0"/>
          </a:p>
        </p:txBody>
      </p:sp>
      <p:graphicFrame>
        <p:nvGraphicFramePr>
          <p:cNvPr id="8" name="Object 2"/>
          <p:cNvGraphicFramePr>
            <a:graphicFrameLocks/>
          </p:cNvGraphicFramePr>
          <p:nvPr/>
        </p:nvGraphicFramePr>
        <p:xfrm>
          <a:off x="1143000" y="2212975"/>
          <a:ext cx="6837363" cy="395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차트" r:id="rId3" imgW="5219621" imgH="3057609" progId="Excel.Chart.8">
                  <p:embed/>
                </p:oleObj>
              </mc:Choice>
              <mc:Fallback>
                <p:oleObj name="차트" r:id="rId3" imgW="5219621" imgH="3057609" progId="Excel.Chart.8">
                  <p:embed/>
                  <p:pic>
                    <p:nvPicPr>
                      <p:cNvPr id="8" name="Object 2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212975"/>
                        <a:ext cx="6837363" cy="395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50800">
                            <a:solidFill>
                              <a:srgbClr val="FF66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2133600" y="1981200"/>
            <a:ext cx="4343400" cy="381000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50800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2652713" y="2057400"/>
            <a:ext cx="7207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50800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ko-KR" sz="1200">
                <a:latin typeface="Times New Roman" charset="0"/>
              </a:rPr>
              <a:t>80 Mbps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5167313" y="2057400"/>
            <a:ext cx="7969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50800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ko-KR" sz="1200">
                <a:latin typeface="Times New Roman" charset="0"/>
              </a:rPr>
              <a:t>200 Mbps</a:t>
            </a: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3686175" y="1935163"/>
            <a:ext cx="13430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50800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ko-KR" sz="1200">
                <a:latin typeface="Times New Roman" charset="0"/>
              </a:rPr>
              <a:t>Background traffic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6581001"/>
            <a:ext cx="9144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Presentation: "Congestion Control on High-Speed Networks”, </a:t>
            </a:r>
            <a:r>
              <a:rPr lang="en-US" sz="1200" dirty="0" err="1"/>
              <a:t>Injong</a:t>
            </a:r>
            <a:r>
              <a:rPr lang="en-US" sz="1200" dirty="0"/>
              <a:t> Rhee, </a:t>
            </a:r>
            <a:r>
              <a:rPr lang="en-US" sz="1200" dirty="0" err="1"/>
              <a:t>Lisong</a:t>
            </a:r>
            <a:r>
              <a:rPr lang="en-US" sz="1200" dirty="0"/>
              <a:t> </a:t>
            </a:r>
            <a:r>
              <a:rPr lang="en-US" sz="1200" dirty="0" err="1"/>
              <a:t>Xu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800728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Transport layer functionality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functions should transport layer implement?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580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Multiplexing/</a:t>
            </a:r>
            <a:r>
              <a:rPr lang="en-US" dirty="0" err="1"/>
              <a:t>demultiplexing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Multiple processes operate on one computer</a:t>
            </a:r>
          </a:p>
          <a:p>
            <a:pPr lvl="1"/>
            <a:r>
              <a:rPr lang="en-US" dirty="0"/>
              <a:t>Interface address alone is not sufficient to distinguish</a:t>
            </a:r>
          </a:p>
          <a:p>
            <a:r>
              <a:rPr lang="en-US" dirty="0"/>
              <a:t>Need to (de)multiplex traffic from different processes</a:t>
            </a:r>
          </a:p>
          <a:p>
            <a:r>
              <a:rPr lang="en-US" dirty="0"/>
              <a:t>5-tuple used for unique identification of connection</a:t>
            </a:r>
          </a:p>
          <a:p>
            <a:pPr lvl="1"/>
            <a:r>
              <a:rPr lang="en-US" dirty="0"/>
              <a:t>IP source address</a:t>
            </a:r>
          </a:p>
          <a:p>
            <a:pPr lvl="1"/>
            <a:r>
              <a:rPr lang="en-US" dirty="0"/>
              <a:t>IP destination address</a:t>
            </a:r>
          </a:p>
          <a:p>
            <a:pPr lvl="1"/>
            <a:r>
              <a:rPr lang="en-US" dirty="0"/>
              <a:t>Transport layer source port</a:t>
            </a:r>
          </a:p>
          <a:p>
            <a:pPr lvl="1"/>
            <a:r>
              <a:rPr lang="en-US" dirty="0"/>
              <a:t>Transport layer destination port</a:t>
            </a:r>
          </a:p>
          <a:p>
            <a:pPr lvl="1"/>
            <a:r>
              <a:rPr lang="en-US" dirty="0"/>
              <a:t>Transport layer protocol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588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UDP: bare bones protocol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Ports, length, checksum</a:t>
            </a:r>
          </a:p>
          <a:p>
            <a:pPr lvl="1"/>
            <a:r>
              <a:rPr lang="en-US" dirty="0"/>
              <a:t>Checksum is optional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1218842"/>
              </p:ext>
            </p:extLst>
          </p:nvPr>
        </p:nvGraphicFramePr>
        <p:xfrm>
          <a:off x="838200" y="3124200"/>
          <a:ext cx="7765240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Visio" r:id="rId4" imgW="3708940" imgH="945940" progId="Visio.Drawing.11">
                  <p:embed/>
                </p:oleObj>
              </mc:Choice>
              <mc:Fallback>
                <p:oleObj name="Visio" r:id="rId4" imgW="3708940" imgH="945940" progId="Visio.Drawing.11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38200" y="3124200"/>
                        <a:ext cx="7765240" cy="1981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41597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5-tuple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5-tuple is reversed for</a:t>
            </a:r>
            <a:br>
              <a:rPr lang="en-US" dirty="0"/>
            </a:br>
            <a:r>
              <a:rPr lang="en-US" dirty="0"/>
              <a:t>return communication</a:t>
            </a:r>
          </a:p>
          <a:p>
            <a:r>
              <a:rPr lang="en-US" dirty="0"/>
              <a:t>Destination port is</a:t>
            </a:r>
            <a:br>
              <a:rPr lang="en-US" dirty="0"/>
            </a:br>
            <a:r>
              <a:rPr lang="en-US" dirty="0"/>
              <a:t>associated with application</a:t>
            </a:r>
            <a:br>
              <a:rPr lang="en-US" dirty="0"/>
            </a:br>
            <a:r>
              <a:rPr lang="en-US" dirty="0"/>
              <a:t>layer protocol (e.g., 80</a:t>
            </a:r>
            <a:br>
              <a:rPr lang="en-US" dirty="0"/>
            </a:br>
            <a:r>
              <a:rPr lang="en-US" dirty="0"/>
              <a:t>for HTTP)</a:t>
            </a:r>
          </a:p>
          <a:p>
            <a:r>
              <a:rPr lang="en-US" dirty="0"/>
              <a:t>Operating system picks</a:t>
            </a:r>
            <a:br>
              <a:rPr lang="en-US" dirty="0"/>
            </a:br>
            <a:r>
              <a:rPr lang="en-US" dirty="0"/>
              <a:t>source port randomly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7338783"/>
              </p:ext>
            </p:extLst>
          </p:nvPr>
        </p:nvGraphicFramePr>
        <p:xfrm>
          <a:off x="4800600" y="1600200"/>
          <a:ext cx="3878262" cy="46886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Visio" r:id="rId3" imgW="2726987" imgH="3296908" progId="Visio.Drawing.11">
                  <p:embed/>
                </p:oleObj>
              </mc:Choice>
              <mc:Fallback>
                <p:oleObj name="Visio" r:id="rId3" imgW="2726987" imgH="3296908" progId="Visio.Drawing.11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800600" y="1600200"/>
                        <a:ext cx="3878262" cy="46886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84589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functionality does TCP provide?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8147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functionality does TCP provide?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Reliability</a:t>
            </a:r>
          </a:p>
          <a:p>
            <a:pPr lvl="1"/>
            <a:r>
              <a:rPr lang="en-US" dirty="0"/>
              <a:t>Recovery from errors in the network layer</a:t>
            </a:r>
          </a:p>
          <a:p>
            <a:r>
              <a:rPr lang="en-US" dirty="0"/>
              <a:t>Flow control</a:t>
            </a:r>
          </a:p>
          <a:p>
            <a:pPr lvl="1"/>
            <a:r>
              <a:rPr lang="en-US" dirty="0"/>
              <a:t>Limit transmission rate to not overwhelm receiver</a:t>
            </a:r>
          </a:p>
          <a:p>
            <a:r>
              <a:rPr lang="en-US" dirty="0"/>
              <a:t>Congestion control</a:t>
            </a:r>
          </a:p>
          <a:p>
            <a:pPr lvl="1"/>
            <a:r>
              <a:rPr lang="en-US" dirty="0"/>
              <a:t>Limit transmission rate to not overwhelm network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5283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Reliable data transfer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can reliability be achieved?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ECE 671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2848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4757</TotalTime>
  <Words>728</Words>
  <Application>Microsoft Macintosh PowerPoint</Application>
  <PresentationFormat>On-screen Show (4:3)</PresentationFormat>
  <Paragraphs>162</Paragraphs>
  <Slides>21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Calibri</vt:lpstr>
      <vt:lpstr>Times New Roman</vt:lpstr>
      <vt:lpstr>Univers</vt:lpstr>
      <vt:lpstr>Wingdings</vt:lpstr>
      <vt:lpstr>Office Theme</vt:lpstr>
      <vt:lpstr>Visio</vt:lpstr>
      <vt:lpstr>차트</vt:lpstr>
      <vt:lpstr>ECE 671 – Lecture 4</vt:lpstr>
      <vt:lpstr>Process-to-process communication</vt:lpstr>
      <vt:lpstr>Transport layer functionality</vt:lpstr>
      <vt:lpstr>Multiplexing/demultiplexing</vt:lpstr>
      <vt:lpstr>UDP: bare bones protocol</vt:lpstr>
      <vt:lpstr>5-tuple example</vt:lpstr>
      <vt:lpstr>What functionality does TCP provide?</vt:lpstr>
      <vt:lpstr>What functionality does TCP provide?</vt:lpstr>
      <vt:lpstr>Reliable data transfer</vt:lpstr>
      <vt:lpstr>Reliable data transfer</vt:lpstr>
      <vt:lpstr>Reliable data transfer</vt:lpstr>
      <vt:lpstr>Sliding window example</vt:lpstr>
      <vt:lpstr>TCP header</vt:lpstr>
      <vt:lpstr>TCP CUBIC</vt:lpstr>
      <vt:lpstr>Standard TCP </vt:lpstr>
      <vt:lpstr>Standard TCP</vt:lpstr>
      <vt:lpstr>BIC</vt:lpstr>
      <vt:lpstr>CUBIC - Intro</vt:lpstr>
      <vt:lpstr>TCP friendliness</vt:lpstr>
      <vt:lpstr>TCP friendliness</vt:lpstr>
      <vt:lpstr>TCP friendliness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ECE 671 – Lecture 1</dc:title>
  <dc:creator>wolf</dc:creator>
  <cp:lastModifiedBy>Michael Zink</cp:lastModifiedBy>
  <cp:revision>75</cp:revision>
  <dcterms:created xsi:type="dcterms:W3CDTF">2006-08-16T00:00:00Z</dcterms:created>
  <dcterms:modified xsi:type="dcterms:W3CDTF">2021-02-11T12:26:01Z</dcterms:modified>
</cp:coreProperties>
</file>