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4" r:id="rId3"/>
    <p:sldId id="258" r:id="rId4"/>
    <p:sldId id="259" r:id="rId5"/>
    <p:sldId id="267" r:id="rId6"/>
    <p:sldId id="260" r:id="rId7"/>
    <p:sldId id="261" r:id="rId8"/>
    <p:sldId id="262" r:id="rId9"/>
    <p:sldId id="265" r:id="rId10"/>
    <p:sldId id="266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59"/>
    <p:restoredTop sz="95343" autoAdjust="0"/>
  </p:normalViewPr>
  <p:slideViewPr>
    <p:cSldViewPr>
      <p:cViewPr varScale="1">
        <p:scale>
          <a:sx n="196" d="100"/>
          <a:sy n="196" d="100"/>
        </p:scale>
        <p:origin x="26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70" d="100"/>
          <a:sy n="70" d="100"/>
        </p:scale>
        <p:origin x="-328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7142C-F8E1-4D39-922F-263049922B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600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64E53-1351-4AF3-8128-FC0A3B45FD59}" type="datetimeFigureOut">
              <a:rPr lang="en-US" smtClean="0"/>
              <a:t>2/8/21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809F0-C92E-4B6F-A0AE-D4F05856EE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51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ECE 671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6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ECE 671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81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ECE 671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822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ECE 671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55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ECE 671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42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ECE 671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82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ECE 671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8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ECE 671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03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ECE 671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76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ECE 671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53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ECE 671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5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ECE 671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429000" y="6396335"/>
            <a:ext cx="222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© 2021 Tilman Wolf &amp; Mike Zink</a:t>
            </a:r>
          </a:p>
          <a:p>
            <a:endParaRPr lang="en-US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34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ECE 671 – Lecture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Review of Internet Protocols</a:t>
            </a:r>
            <a:br>
              <a:rPr lang="en-US" dirty="0"/>
            </a:br>
            <a:r>
              <a:rPr lang="en-US" dirty="0"/>
              <a:t>Network Layer</a:t>
            </a:r>
          </a:p>
        </p:txBody>
      </p:sp>
    </p:spTree>
    <p:extLst>
      <p:ext uri="{BB962C8B-B14F-4D97-AF65-F5344CB8AC3E}">
        <p14:creationId xmlns:p14="http://schemas.microsoft.com/office/powerpoint/2010/main" val="1776574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aggregation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IP addresses may “move”</a:t>
            </a:r>
          </a:p>
          <a:p>
            <a:r>
              <a:rPr lang="en-US" dirty="0"/>
              <a:t>Routers perform “longest prefix match”</a:t>
            </a:r>
          </a:p>
          <a:p>
            <a:pPr lvl="1"/>
            <a:r>
              <a:rPr lang="en-US" dirty="0"/>
              <a:t>Most </a:t>
            </a:r>
            <a:br>
              <a:rPr lang="en-US" dirty="0"/>
            </a:br>
            <a:r>
              <a:rPr lang="en-US" dirty="0"/>
              <a:t>specific </a:t>
            </a:r>
            <a:br>
              <a:rPr lang="en-US" dirty="0"/>
            </a:br>
            <a:r>
              <a:rPr lang="en-US" dirty="0"/>
              <a:t>information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899345"/>
              </p:ext>
            </p:extLst>
          </p:nvPr>
        </p:nvGraphicFramePr>
        <p:xfrm>
          <a:off x="2819400" y="2525048"/>
          <a:ext cx="6172200" cy="3872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Visio" r:id="rId3" imgW="6552930" imgH="4112104" progId="Visio.Drawing.11">
                  <p:embed/>
                </p:oleObj>
              </mc:Choice>
              <mc:Fallback>
                <p:oleObj name="Visio" r:id="rId3" imgW="6552930" imgH="4112104" progId="Visio.Drawing.11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9400" y="2525048"/>
                        <a:ext cx="6172200" cy="3872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4715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IP aspects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Routing</a:t>
            </a:r>
          </a:p>
          <a:p>
            <a:pPr lvl="1"/>
            <a:r>
              <a:rPr lang="en-US" dirty="0"/>
              <a:t>Determines forwarding</a:t>
            </a:r>
          </a:p>
          <a:p>
            <a:r>
              <a:rPr lang="en-US" dirty="0"/>
              <a:t>ICMP</a:t>
            </a:r>
          </a:p>
          <a:p>
            <a:pPr lvl="1"/>
            <a:r>
              <a:rPr lang="en-US" dirty="0"/>
              <a:t>Error handling</a:t>
            </a:r>
          </a:p>
          <a:p>
            <a:r>
              <a:rPr lang="en-US" dirty="0"/>
              <a:t>Link layer</a:t>
            </a:r>
          </a:p>
          <a:p>
            <a:pPr lvl="1"/>
            <a:r>
              <a:rPr lang="en-US" dirty="0"/>
              <a:t>Address resolution (ARP)</a:t>
            </a:r>
          </a:p>
          <a:p>
            <a:pPr lvl="1"/>
            <a:r>
              <a:rPr lang="en-US" dirty="0"/>
              <a:t>Dynamic IP addresses (DHCP)</a:t>
            </a:r>
          </a:p>
          <a:p>
            <a:r>
              <a:rPr lang="en-US" dirty="0"/>
              <a:t>Application layer</a:t>
            </a:r>
          </a:p>
          <a:p>
            <a:pPr lvl="1"/>
            <a:r>
              <a:rPr lang="en-US" dirty="0"/>
              <a:t>Domain names (DNS)</a:t>
            </a:r>
          </a:p>
          <a:p>
            <a:r>
              <a:rPr lang="en-US" dirty="0"/>
              <a:t>Transport layer</a:t>
            </a:r>
          </a:p>
          <a:p>
            <a:pPr lvl="1"/>
            <a:r>
              <a:rPr lang="en-US" dirty="0"/>
              <a:t>Network address translation (NAT)</a:t>
            </a:r>
          </a:p>
          <a:p>
            <a:r>
              <a:rPr lang="en-US" dirty="0"/>
              <a:t>New IP version: IPv6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08561"/>
              </p:ext>
            </p:extLst>
          </p:nvPr>
        </p:nvGraphicFramePr>
        <p:xfrm>
          <a:off x="5181600" y="1581802"/>
          <a:ext cx="3886200" cy="476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Visio" r:id="rId3" imgW="2781030" imgH="3409591" progId="Visio.Drawing.11">
                  <p:embed/>
                </p:oleObj>
              </mc:Choice>
              <mc:Fallback>
                <p:oleObj name="Visio" r:id="rId3" imgW="2781030" imgH="3409591" progId="Visio.Drawing.11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81600" y="1581802"/>
                        <a:ext cx="3886200" cy="4764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0603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Interface-to-interface connectivity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/>
          <a:lstStyle/>
          <a:p>
            <a:r>
              <a:rPr lang="en-US" dirty="0"/>
              <a:t>We now have links. How to get across the network?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966525"/>
              </p:ext>
            </p:extLst>
          </p:nvPr>
        </p:nvGraphicFramePr>
        <p:xfrm>
          <a:off x="1277937" y="1952625"/>
          <a:ext cx="6588125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Visio" r:id="rId3" imgW="6588057" imgH="4448265" progId="Visio.Drawing.11">
                  <p:embed/>
                </p:oleObj>
              </mc:Choice>
              <mc:Fallback>
                <p:oleObj name="Visio" r:id="rId3" imgW="6588057" imgH="4448265" progId="Visio.Drawing.11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7937" y="1952625"/>
                        <a:ext cx="6588125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7069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circuits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Static allocation of path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806992"/>
              </p:ext>
            </p:extLst>
          </p:nvPr>
        </p:nvGraphicFramePr>
        <p:xfrm>
          <a:off x="1277937" y="1981200"/>
          <a:ext cx="6588125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Visio" r:id="rId3" imgW="6588057" imgH="4448265" progId="Visio.Drawing.11">
                  <p:embed/>
                </p:oleObj>
              </mc:Choice>
              <mc:Fallback>
                <p:oleObj name="Visio" r:id="rId3" imgW="6588057" imgH="4448265" progId="Visio.Drawing.11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7937" y="1981200"/>
                        <a:ext cx="6588125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5737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Datagrams are forwarded independently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845844"/>
              </p:ext>
            </p:extLst>
          </p:nvPr>
        </p:nvGraphicFramePr>
        <p:xfrm>
          <a:off x="1260475" y="1931988"/>
          <a:ext cx="6588125" cy="462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Visio" r:id="rId3" imgW="6588057" imgH="4621602" progId="Visio.Drawing.11">
                  <p:embed/>
                </p:oleObj>
              </mc:Choice>
              <mc:Fallback>
                <p:oleObj name="Visio" r:id="rId3" imgW="6588057" imgH="4621602" progId="Visio.Drawing.11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0475" y="1931988"/>
                        <a:ext cx="6588125" cy="462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4102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D747A-3E2A-0844-8D51-F49C08770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Datagrams vs Virtual Circuits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4E99892-BE04-0444-A1E9-BBB1F9772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932660"/>
              </p:ext>
            </p:extLst>
          </p:nvPr>
        </p:nvGraphicFramePr>
        <p:xfrm>
          <a:off x="457200" y="1600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96246422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84577819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500912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Virtual Circuits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718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Setup 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Required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595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Router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 destination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 connection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701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Addresses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Carries full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Carries short label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412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Routing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 packet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 circuit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904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Failures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Easier to mask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Difficult to mask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84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Quality of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Difficult to add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Easier to add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482075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7FA6B-1126-0244-AEC6-64EA421FD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50CAD5-E6E1-B74F-900D-E8A695071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900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Protocol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IP header</a:t>
            </a:r>
          </a:p>
          <a:p>
            <a:pPr lvl="1"/>
            <a:r>
              <a:rPr lang="en-US" dirty="0"/>
              <a:t>Source and destination address</a:t>
            </a:r>
          </a:p>
          <a:p>
            <a:pPr lvl="1"/>
            <a:r>
              <a:rPr lang="en-US" dirty="0"/>
              <a:t>Datagram length</a:t>
            </a:r>
          </a:p>
          <a:p>
            <a:pPr lvl="2"/>
            <a:r>
              <a:rPr lang="en-US" dirty="0"/>
              <a:t>Header + data</a:t>
            </a:r>
          </a:p>
          <a:p>
            <a:pPr lvl="1"/>
            <a:r>
              <a:rPr lang="en-US" dirty="0"/>
              <a:t>Upper layer protocol</a:t>
            </a:r>
          </a:p>
          <a:p>
            <a:pPr lvl="2"/>
            <a:r>
              <a:rPr lang="en-US" dirty="0"/>
              <a:t>Identifies TCP, UDP, etc.</a:t>
            </a:r>
          </a:p>
          <a:p>
            <a:pPr lvl="1"/>
            <a:r>
              <a:rPr lang="en-US" dirty="0"/>
              <a:t>Time to live</a:t>
            </a:r>
          </a:p>
          <a:p>
            <a:pPr lvl="2"/>
            <a:r>
              <a:rPr lang="en-US" dirty="0"/>
              <a:t>Protection against accidental loops</a:t>
            </a:r>
          </a:p>
          <a:p>
            <a:pPr lvl="1"/>
            <a:r>
              <a:rPr lang="en-US" dirty="0"/>
              <a:t>Header checksum</a:t>
            </a:r>
          </a:p>
          <a:p>
            <a:pPr lvl="2"/>
            <a:r>
              <a:rPr lang="en-US" dirty="0"/>
              <a:t>Protection against bit errors</a:t>
            </a:r>
          </a:p>
          <a:p>
            <a:pPr lvl="1"/>
            <a:r>
              <a:rPr lang="en-US" dirty="0"/>
              <a:t>Fragmentation possible</a:t>
            </a:r>
          </a:p>
          <a:p>
            <a:pPr lvl="2"/>
            <a:r>
              <a:rPr lang="en-US" dirty="0"/>
              <a:t>Link layer limited to some datagram size (min. MTU is 576 bytes)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7262065"/>
              </p:ext>
            </p:extLst>
          </p:nvPr>
        </p:nvGraphicFramePr>
        <p:xfrm>
          <a:off x="5334000" y="1752600"/>
          <a:ext cx="3708400" cy="300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Visio" r:id="rId3" imgW="3708940" imgH="3003340" progId="Visio.Drawing.11">
                  <p:embed/>
                </p:oleObj>
              </mc:Choice>
              <mc:Fallback>
                <p:oleObj name="Visio" r:id="rId3" imgW="3708940" imgH="3003340" progId="Visio.Drawing.11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0" y="1752600"/>
                        <a:ext cx="3708400" cy="300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9781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 addresses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IP address is 32-bit field</a:t>
            </a:r>
          </a:p>
          <a:p>
            <a:pPr lvl="1"/>
            <a:r>
              <a:rPr lang="en-US" dirty="0"/>
              <a:t>Uses dotted decimal notation: </a:t>
            </a:r>
          </a:p>
          <a:p>
            <a:r>
              <a:rPr lang="en-US" dirty="0"/>
              <a:t>How should addresses be allocated?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211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aggregation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IP addresses aggregated into subnets</a:t>
            </a:r>
          </a:p>
          <a:p>
            <a:pPr lvl="1"/>
            <a:r>
              <a:rPr lang="en-US" dirty="0"/>
              <a:t>Each subnet represented by “prefix”</a:t>
            </a:r>
          </a:p>
          <a:p>
            <a:pPr lvl="1"/>
            <a:r>
              <a:rPr lang="en-US" dirty="0"/>
              <a:t>Notation indicates length of prefix</a:t>
            </a:r>
          </a:p>
          <a:p>
            <a:r>
              <a:rPr lang="en-US" dirty="0"/>
              <a:t>Example: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414865"/>
              </p:ext>
            </p:extLst>
          </p:nvPr>
        </p:nvGraphicFramePr>
        <p:xfrm>
          <a:off x="2362200" y="2971800"/>
          <a:ext cx="6553200" cy="345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Visio" r:id="rId3" imgW="6552930" imgH="3457575" progId="Visio.Drawing.11">
                  <p:embed/>
                </p:oleObj>
              </mc:Choice>
              <mc:Fallback>
                <p:oleObj name="Visio" r:id="rId3" imgW="6552930" imgH="3457575" progId="Visio.Drawing.11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2200" y="2971800"/>
                        <a:ext cx="6553200" cy="345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1653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aggregation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potential problems?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ECE 671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763258"/>
              </p:ext>
            </p:extLst>
          </p:nvPr>
        </p:nvGraphicFramePr>
        <p:xfrm>
          <a:off x="0" y="2057400"/>
          <a:ext cx="8077200" cy="4261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Visio" r:id="rId3" imgW="6552930" imgH="3457575" progId="Visio.Drawing.11">
                  <p:embed/>
                </p:oleObj>
              </mc:Choice>
              <mc:Fallback>
                <p:oleObj name="Visio" r:id="rId3" imgW="6552930" imgH="3457575" progId="Visio.Drawing.11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057400"/>
                        <a:ext cx="8077200" cy="4261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7919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20415</TotalTime>
  <Words>274</Words>
  <Application>Microsoft Macintosh PowerPoint</Application>
  <PresentationFormat>On-screen Show (4:3)</PresentationFormat>
  <Paragraphs>90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Office Theme</vt:lpstr>
      <vt:lpstr>Visio</vt:lpstr>
      <vt:lpstr>ECE 671 – Lecture 3</vt:lpstr>
      <vt:lpstr>Interface-to-interface connectivity</vt:lpstr>
      <vt:lpstr>Virtual circuits</vt:lpstr>
      <vt:lpstr>Datagrams</vt:lpstr>
      <vt:lpstr>Datagrams vs Virtual Circuits</vt:lpstr>
      <vt:lpstr>Internet Protocol</vt:lpstr>
      <vt:lpstr>IP addresses</vt:lpstr>
      <vt:lpstr>Address aggregation</vt:lpstr>
      <vt:lpstr>Address aggregation</vt:lpstr>
      <vt:lpstr>Address aggregation</vt:lpstr>
      <vt:lpstr>Other IP aspects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671 – Lecture 1</dc:title>
  <dc:creator>wolf</dc:creator>
  <cp:lastModifiedBy>Michael Zink</cp:lastModifiedBy>
  <cp:revision>66</cp:revision>
  <dcterms:created xsi:type="dcterms:W3CDTF">2006-08-16T00:00:00Z</dcterms:created>
  <dcterms:modified xsi:type="dcterms:W3CDTF">2021-02-09T12:33:59Z</dcterms:modified>
</cp:coreProperties>
</file>