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59" r:id="rId5"/>
    <p:sldId id="260" r:id="rId6"/>
    <p:sldId id="262" r:id="rId7"/>
    <p:sldId id="263" r:id="rId8"/>
    <p:sldId id="264" r:id="rId9"/>
    <p:sldId id="261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43"/>
    <p:restoredTop sz="94679"/>
  </p:normalViewPr>
  <p:slideViewPr>
    <p:cSldViewPr>
      <p:cViewPr varScale="1">
        <p:scale>
          <a:sx n="200" d="100"/>
          <a:sy n="200" d="100"/>
        </p:scale>
        <p:origin x="1152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0" d="100"/>
          <a:sy n="70" d="100"/>
        </p:scale>
        <p:origin x="-3282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A7142C-F8E1-4D39-922F-263049922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0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EC64E53-1351-4AF3-8128-FC0A3B45FD59}" type="datetimeFigureOut">
              <a:rPr lang="en-US" smtClean="0"/>
              <a:t>3/21/19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E5809F0-C92E-4B6F-A0AE-D4F05856E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5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429000" y="6396335"/>
            <a:ext cx="2233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2019 </a:t>
            </a:r>
            <a:r>
              <a:rPr lang="en-US" sz="1200" kern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Tilman</a:t>
            </a:r>
            <a:r>
              <a:rPr lang="en-US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Wolf &amp; Mike Zink</a:t>
            </a:r>
          </a:p>
          <a:p>
            <a:endParaRPr lang="en-US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3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amed-data.net/doc/NFD/current/" TargetMode="External"/><Relationship Id="rId4" Type="http://schemas.openxmlformats.org/officeDocument/2006/relationships/hyperlink" Target="https://named-data.net/codebase/applications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named-data.net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ultipath-tcp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ECE 671 – Lecture 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Final Project Ideas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7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</a:t>
            </a:r>
          </a:p>
          <a:p>
            <a:r>
              <a:rPr lang="en-US" dirty="0" smtClean="0"/>
              <a:t>NDN</a:t>
            </a:r>
            <a:endParaRPr lang="en-US" dirty="0"/>
          </a:p>
          <a:p>
            <a:r>
              <a:rPr lang="en-US" dirty="0"/>
              <a:t>MPTCP</a:t>
            </a:r>
          </a:p>
          <a:p>
            <a:r>
              <a:rPr lang="en-US" dirty="0"/>
              <a:t>CUBIC</a:t>
            </a:r>
          </a:p>
          <a:p>
            <a:r>
              <a:rPr lang="en-US" smtClean="0"/>
              <a:t>SDN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19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applicable you might design and test your experiment on </a:t>
            </a:r>
            <a:r>
              <a:rPr lang="en-US" dirty="0" err="1" smtClean="0"/>
              <a:t>mininet</a:t>
            </a:r>
            <a:r>
              <a:rPr lang="en-US" dirty="0" smtClean="0"/>
              <a:t> before running them on GENI</a:t>
            </a:r>
          </a:p>
          <a:p>
            <a:r>
              <a:rPr lang="en-US" dirty="0" smtClean="0"/>
              <a:t>You have to submit a final report in IEEE two-column style format:</a:t>
            </a:r>
          </a:p>
          <a:p>
            <a:pPr lvl="1"/>
            <a:r>
              <a:rPr lang="en-US" dirty="0" smtClean="0"/>
              <a:t>Describes your project</a:t>
            </a:r>
          </a:p>
          <a:p>
            <a:pPr lvl="1"/>
            <a:r>
              <a:rPr lang="en-US" dirty="0" smtClean="0"/>
              <a:t>Presents results from your experiment (evaluation)</a:t>
            </a:r>
          </a:p>
          <a:p>
            <a:r>
              <a:rPr lang="en-US" dirty="0" smtClean="0"/>
              <a:t>Submit all material required to allow us to reproduce your experiments!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5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Create a GENI slice</a:t>
            </a:r>
          </a:p>
          <a:p>
            <a:r>
              <a:rPr lang="en-US" dirty="0" smtClean="0"/>
              <a:t>Install QUIC server</a:t>
            </a:r>
          </a:p>
          <a:p>
            <a:r>
              <a:rPr lang="en-US" dirty="0" smtClean="0"/>
              <a:t>Install QUIC client. E.g., Chrome</a:t>
            </a:r>
          </a:p>
          <a:p>
            <a:r>
              <a:rPr lang="en-US" dirty="0" smtClean="0"/>
              <a:t>Run QUIC sessions in parallel of competing TCP traffic (created by e.g., </a:t>
            </a:r>
            <a:r>
              <a:rPr lang="en-US" dirty="0" err="1" smtClean="0"/>
              <a:t>Iperf</a:t>
            </a:r>
            <a:r>
              <a:rPr lang="en-US" dirty="0" smtClean="0"/>
              <a:t>) and analyze performance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828800" y="4419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81400" y="4953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410200" y="4953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R2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239000" y="4419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828800" y="5562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239000" y="5562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5" idx="6"/>
            <a:endCxn id="8" idx="1"/>
          </p:cNvCxnSpPr>
          <p:nvPr/>
        </p:nvCxnSpPr>
        <p:spPr>
          <a:xfrm>
            <a:off x="2286000" y="4648200"/>
            <a:ext cx="1362355" cy="3717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6"/>
            <a:endCxn id="8" idx="3"/>
          </p:cNvCxnSpPr>
          <p:nvPr/>
        </p:nvCxnSpPr>
        <p:spPr>
          <a:xfrm flipV="1">
            <a:off x="2286000" y="5343245"/>
            <a:ext cx="1362355" cy="4479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6"/>
            <a:endCxn id="9" idx="2"/>
          </p:cNvCxnSpPr>
          <p:nvPr/>
        </p:nvCxnSpPr>
        <p:spPr>
          <a:xfrm>
            <a:off x="4038600" y="5181600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7"/>
            <a:endCxn id="10" idx="2"/>
          </p:cNvCxnSpPr>
          <p:nvPr/>
        </p:nvCxnSpPr>
        <p:spPr>
          <a:xfrm flipV="1">
            <a:off x="5800445" y="4648200"/>
            <a:ext cx="1438555" cy="3717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5"/>
            <a:endCxn id="12" idx="2"/>
          </p:cNvCxnSpPr>
          <p:nvPr/>
        </p:nvCxnSpPr>
        <p:spPr>
          <a:xfrm>
            <a:off x="5800445" y="5343245"/>
            <a:ext cx="1438555" cy="4479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4419600"/>
            <a:ext cx="1263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QUIC Client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96200" y="4419600"/>
            <a:ext cx="1322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QUIC Server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708564" y="5562600"/>
            <a:ext cx="1283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Iperf</a:t>
            </a:r>
            <a:r>
              <a:rPr lang="en-US" dirty="0" smtClean="0"/>
              <a:t> Server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5562600"/>
            <a:ext cx="1224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Iperf</a:t>
            </a:r>
            <a:r>
              <a:rPr lang="en-US" dirty="0" smtClean="0"/>
              <a:t> Client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6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Data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GENI slice consisting of at least two nodes</a:t>
            </a:r>
          </a:p>
          <a:p>
            <a:r>
              <a:rPr lang="en-US" dirty="0" smtClean="0"/>
              <a:t>Use </a:t>
            </a:r>
            <a:r>
              <a:rPr lang="en-US" dirty="0"/>
              <a:t>this slice to set up NDN (</a:t>
            </a:r>
            <a:r>
              <a:rPr lang="en-US" dirty="0">
                <a:hlinkClick r:id="rId2"/>
              </a:rPr>
              <a:t>https://named-data.net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 communication </a:t>
            </a:r>
            <a:r>
              <a:rPr lang="en-US" dirty="0"/>
              <a:t>by installing NFD (</a:t>
            </a:r>
            <a:r>
              <a:rPr lang="en-US" dirty="0">
                <a:hlinkClick r:id="rId3"/>
              </a:rPr>
              <a:t>http://named-data.net/doc/NFD/current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 </a:t>
            </a:r>
          </a:p>
          <a:p>
            <a:r>
              <a:rPr lang="en-US" dirty="0" smtClean="0"/>
              <a:t>Install </a:t>
            </a:r>
            <a:r>
              <a:rPr lang="en-US" dirty="0"/>
              <a:t>an application (</a:t>
            </a:r>
            <a:r>
              <a:rPr lang="en-US" dirty="0">
                <a:hlinkClick r:id="rId4"/>
              </a:rPr>
              <a:t>https://named-data.net/codebase/applications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) on top of NFD and analyze its performance.</a:t>
            </a:r>
          </a:p>
          <a:p>
            <a:r>
              <a:rPr lang="en-US" dirty="0" smtClean="0"/>
              <a:t>Verify IP-free NDN communication between end systems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7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MultiPath</a:t>
            </a:r>
            <a:r>
              <a:rPr lang="en-US" dirty="0" smtClean="0"/>
              <a:t> TCP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/>
          <a:lstStyle/>
          <a:p>
            <a:r>
              <a:rPr lang="en-US" dirty="0" smtClean="0"/>
              <a:t>Set up a GENI slice</a:t>
            </a:r>
          </a:p>
          <a:p>
            <a:r>
              <a:rPr lang="en-US" dirty="0" smtClean="0"/>
              <a:t>Install </a:t>
            </a:r>
            <a:r>
              <a:rPr lang="en-US" dirty="0" err="1" smtClean="0"/>
              <a:t>MultiPath</a:t>
            </a:r>
            <a:r>
              <a:rPr lang="en-US" dirty="0" smtClean="0"/>
              <a:t> </a:t>
            </a:r>
            <a:r>
              <a:rPr lang="en-US" dirty="0"/>
              <a:t>TCP (</a:t>
            </a:r>
            <a:r>
              <a:rPr lang="en-US" dirty="0">
                <a:hlinkClick r:id="rId2"/>
              </a:rPr>
              <a:t>http://multipath-tcp.org/</a:t>
            </a:r>
            <a:r>
              <a:rPr lang="en-US" dirty="0" smtClean="0"/>
              <a:t>) on both server and client</a:t>
            </a:r>
          </a:p>
          <a:p>
            <a:r>
              <a:rPr lang="en-US" dirty="0" smtClean="0"/>
              <a:t>Compare performance of Multipath TCP compared to standard TCP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590800" y="5029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419600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R1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419600" y="5638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R2</a:t>
            </a:r>
            <a:endParaRPr lang="en-US" sz="1000" dirty="0">
              <a:solidFill>
                <a:srgbClr val="000000"/>
              </a:solidFill>
            </a:endParaRPr>
          </a:p>
        </p:txBody>
      </p:sp>
      <p:cxnSp>
        <p:nvCxnSpPr>
          <p:cNvPr id="15" name="Straight Connector 14"/>
          <p:cNvCxnSpPr>
            <a:stCxn id="8" idx="7"/>
            <a:endCxn id="9" idx="2"/>
          </p:cNvCxnSpPr>
          <p:nvPr/>
        </p:nvCxnSpPr>
        <p:spPr>
          <a:xfrm flipV="1">
            <a:off x="2981045" y="4724400"/>
            <a:ext cx="1438555" cy="3717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5"/>
            <a:endCxn id="11" idx="2"/>
          </p:cNvCxnSpPr>
          <p:nvPr/>
        </p:nvCxnSpPr>
        <p:spPr>
          <a:xfrm>
            <a:off x="2981045" y="5419445"/>
            <a:ext cx="1438555" cy="4479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52600" y="5105400"/>
            <a:ext cx="727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05600" y="510540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6172200" y="5029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R1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>
            <a:endCxn id="21" idx="1"/>
          </p:cNvCxnSpPr>
          <p:nvPr/>
        </p:nvCxnSpPr>
        <p:spPr>
          <a:xfrm>
            <a:off x="4876800" y="4724400"/>
            <a:ext cx="1362355" cy="3717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1" idx="3"/>
          </p:cNvCxnSpPr>
          <p:nvPr/>
        </p:nvCxnSpPr>
        <p:spPr>
          <a:xfrm flipV="1">
            <a:off x="4876800" y="5419445"/>
            <a:ext cx="1362355" cy="4479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2895600" y="4779943"/>
            <a:ext cx="3374571" cy="1011257"/>
            <a:chOff x="2895600" y="4779943"/>
            <a:chExt cx="3374571" cy="1011257"/>
          </a:xfrm>
        </p:grpSpPr>
        <p:sp>
          <p:nvSpPr>
            <p:cNvPr id="30" name="Freeform 29"/>
            <p:cNvSpPr/>
            <p:nvPr/>
          </p:nvSpPr>
          <p:spPr>
            <a:xfrm>
              <a:off x="2910206" y="4779943"/>
              <a:ext cx="3359965" cy="483000"/>
            </a:xfrm>
            <a:custGeom>
              <a:avLst/>
              <a:gdLst>
                <a:gd name="connsiteX0" fmla="*/ 0 w 3359965"/>
                <a:gd name="connsiteY0" fmla="*/ 483000 h 483000"/>
                <a:gd name="connsiteX1" fmla="*/ 714323 w 3359965"/>
                <a:gd name="connsiteY1" fmla="*/ 191944 h 483000"/>
                <a:gd name="connsiteX2" fmla="*/ 1759352 w 3359965"/>
                <a:gd name="connsiteY2" fmla="*/ 6727 h 483000"/>
                <a:gd name="connsiteX3" fmla="*/ 3359965 w 3359965"/>
                <a:gd name="connsiteY3" fmla="*/ 430081 h 48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59965" h="483000">
                  <a:moveTo>
                    <a:pt x="0" y="483000"/>
                  </a:moveTo>
                  <a:cubicBezTo>
                    <a:pt x="210549" y="377161"/>
                    <a:pt x="421098" y="271323"/>
                    <a:pt x="714323" y="191944"/>
                  </a:cubicBezTo>
                  <a:cubicBezTo>
                    <a:pt x="1007548" y="112565"/>
                    <a:pt x="1318412" y="-32963"/>
                    <a:pt x="1759352" y="6727"/>
                  </a:cubicBezTo>
                  <a:cubicBezTo>
                    <a:pt x="2200292" y="46416"/>
                    <a:pt x="2780128" y="238248"/>
                    <a:pt x="3359965" y="430081"/>
                  </a:cubicBezTo>
                </a:path>
              </a:pathLst>
            </a:custGeom>
            <a:ln w="38100">
              <a:solidFill>
                <a:srgbClr val="3366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 flipV="1">
              <a:off x="2895600" y="5308200"/>
              <a:ext cx="3359965" cy="483000"/>
            </a:xfrm>
            <a:custGeom>
              <a:avLst/>
              <a:gdLst>
                <a:gd name="connsiteX0" fmla="*/ 0 w 3359965"/>
                <a:gd name="connsiteY0" fmla="*/ 483000 h 483000"/>
                <a:gd name="connsiteX1" fmla="*/ 714323 w 3359965"/>
                <a:gd name="connsiteY1" fmla="*/ 191944 h 483000"/>
                <a:gd name="connsiteX2" fmla="*/ 1759352 w 3359965"/>
                <a:gd name="connsiteY2" fmla="*/ 6727 h 483000"/>
                <a:gd name="connsiteX3" fmla="*/ 3359965 w 3359965"/>
                <a:gd name="connsiteY3" fmla="*/ 430081 h 48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59965" h="483000">
                  <a:moveTo>
                    <a:pt x="0" y="483000"/>
                  </a:moveTo>
                  <a:cubicBezTo>
                    <a:pt x="210549" y="377161"/>
                    <a:pt x="421098" y="271323"/>
                    <a:pt x="714323" y="191944"/>
                  </a:cubicBezTo>
                  <a:cubicBezTo>
                    <a:pt x="1007548" y="112565"/>
                    <a:pt x="1318412" y="-32963"/>
                    <a:pt x="1759352" y="6727"/>
                  </a:cubicBezTo>
                  <a:cubicBezTo>
                    <a:pt x="2200292" y="46416"/>
                    <a:pt x="2780128" y="238248"/>
                    <a:pt x="3359965" y="430081"/>
                  </a:cubicBezTo>
                </a:path>
              </a:pathLst>
            </a:custGeom>
            <a:ln w="38100">
              <a:solidFill>
                <a:srgbClr val="3366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Freeform 32"/>
          <p:cNvSpPr/>
          <p:nvPr/>
        </p:nvSpPr>
        <p:spPr>
          <a:xfrm>
            <a:off x="2895600" y="4800600"/>
            <a:ext cx="3359965" cy="483000"/>
          </a:xfrm>
          <a:custGeom>
            <a:avLst/>
            <a:gdLst>
              <a:gd name="connsiteX0" fmla="*/ 0 w 3359965"/>
              <a:gd name="connsiteY0" fmla="*/ 483000 h 483000"/>
              <a:gd name="connsiteX1" fmla="*/ 714323 w 3359965"/>
              <a:gd name="connsiteY1" fmla="*/ 191944 h 483000"/>
              <a:gd name="connsiteX2" fmla="*/ 1759352 w 3359965"/>
              <a:gd name="connsiteY2" fmla="*/ 6727 h 483000"/>
              <a:gd name="connsiteX3" fmla="*/ 3359965 w 3359965"/>
              <a:gd name="connsiteY3" fmla="*/ 430081 h 48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9965" h="483000">
                <a:moveTo>
                  <a:pt x="0" y="483000"/>
                </a:moveTo>
                <a:cubicBezTo>
                  <a:pt x="210549" y="377161"/>
                  <a:pt x="421098" y="271323"/>
                  <a:pt x="714323" y="191944"/>
                </a:cubicBezTo>
                <a:cubicBezTo>
                  <a:pt x="1007548" y="112565"/>
                  <a:pt x="1318412" y="-32963"/>
                  <a:pt x="1759352" y="6727"/>
                </a:cubicBezTo>
                <a:cubicBezTo>
                  <a:pt x="2200292" y="46416"/>
                  <a:pt x="2780128" y="238248"/>
                  <a:pt x="3359965" y="430081"/>
                </a:cubicBezTo>
              </a:path>
            </a:pathLst>
          </a:custGeom>
          <a:ln w="38100">
            <a:solidFill>
              <a:schemeClr val="accent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6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CUBIC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/>
          <a:lstStyle/>
          <a:p>
            <a:r>
              <a:rPr lang="en-US" dirty="0" smtClean="0"/>
              <a:t>Use a GENI slice that consists of at least two nodes</a:t>
            </a:r>
          </a:p>
          <a:p>
            <a:r>
              <a:rPr lang="en-US" dirty="0" smtClean="0"/>
              <a:t>Compare performance of CUBIC in comparison with other TCP flavors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828800" y="4419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81400" y="4953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R1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410200" y="49530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R2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239000" y="4419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28800" y="5562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239000" y="5562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6" idx="6"/>
            <a:endCxn id="7" idx="1"/>
          </p:cNvCxnSpPr>
          <p:nvPr/>
        </p:nvCxnSpPr>
        <p:spPr>
          <a:xfrm>
            <a:off x="2286000" y="4648200"/>
            <a:ext cx="1362355" cy="3717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6"/>
            <a:endCxn id="7" idx="3"/>
          </p:cNvCxnSpPr>
          <p:nvPr/>
        </p:nvCxnSpPr>
        <p:spPr>
          <a:xfrm flipV="1">
            <a:off x="2286000" y="5343245"/>
            <a:ext cx="1362355" cy="4479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6"/>
            <a:endCxn id="8" idx="2"/>
          </p:cNvCxnSpPr>
          <p:nvPr/>
        </p:nvCxnSpPr>
        <p:spPr>
          <a:xfrm>
            <a:off x="4038600" y="5181600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7"/>
            <a:endCxn id="9" idx="2"/>
          </p:cNvCxnSpPr>
          <p:nvPr/>
        </p:nvCxnSpPr>
        <p:spPr>
          <a:xfrm flipV="1">
            <a:off x="5800445" y="4648200"/>
            <a:ext cx="1438555" cy="3717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5"/>
            <a:endCxn id="11" idx="2"/>
          </p:cNvCxnSpPr>
          <p:nvPr/>
        </p:nvCxnSpPr>
        <p:spPr>
          <a:xfrm>
            <a:off x="5800445" y="5343245"/>
            <a:ext cx="1438555" cy="44795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25455" y="4419600"/>
            <a:ext cx="727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725089" y="4306669"/>
            <a:ext cx="809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 </a:t>
            </a:r>
            <a:br>
              <a:rPr lang="en-US" dirty="0" smtClean="0"/>
            </a:br>
            <a:r>
              <a:rPr lang="en-US" dirty="0" smtClean="0"/>
              <a:t>(QUIC)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770293" y="5486400"/>
            <a:ext cx="840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 </a:t>
            </a:r>
            <a:br>
              <a:rPr lang="en-US" dirty="0" smtClean="0"/>
            </a:br>
            <a:r>
              <a:rPr lang="en-US" dirty="0" smtClean="0"/>
              <a:t>(other)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25455" y="5562600"/>
            <a:ext cx="727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3124200" y="5410200"/>
            <a:ext cx="3359965" cy="483000"/>
          </a:xfrm>
          <a:custGeom>
            <a:avLst/>
            <a:gdLst>
              <a:gd name="connsiteX0" fmla="*/ 0 w 3359965"/>
              <a:gd name="connsiteY0" fmla="*/ 483000 h 483000"/>
              <a:gd name="connsiteX1" fmla="*/ 714323 w 3359965"/>
              <a:gd name="connsiteY1" fmla="*/ 191944 h 483000"/>
              <a:gd name="connsiteX2" fmla="*/ 1759352 w 3359965"/>
              <a:gd name="connsiteY2" fmla="*/ 6727 h 483000"/>
              <a:gd name="connsiteX3" fmla="*/ 3359965 w 3359965"/>
              <a:gd name="connsiteY3" fmla="*/ 430081 h 48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9965" h="483000">
                <a:moveTo>
                  <a:pt x="0" y="483000"/>
                </a:moveTo>
                <a:cubicBezTo>
                  <a:pt x="210549" y="377161"/>
                  <a:pt x="421098" y="271323"/>
                  <a:pt x="714323" y="191944"/>
                </a:cubicBezTo>
                <a:cubicBezTo>
                  <a:pt x="1007548" y="112565"/>
                  <a:pt x="1318412" y="-32963"/>
                  <a:pt x="1759352" y="6727"/>
                </a:cubicBezTo>
                <a:cubicBezTo>
                  <a:pt x="2200292" y="46416"/>
                  <a:pt x="2780128" y="238248"/>
                  <a:pt x="3359965" y="430081"/>
                </a:cubicBezTo>
              </a:path>
            </a:pathLst>
          </a:custGeom>
          <a:ln w="38100">
            <a:solidFill>
              <a:schemeClr val="accent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 flipV="1">
            <a:off x="3124200" y="4572000"/>
            <a:ext cx="3359965" cy="483000"/>
          </a:xfrm>
          <a:custGeom>
            <a:avLst/>
            <a:gdLst>
              <a:gd name="connsiteX0" fmla="*/ 0 w 3359965"/>
              <a:gd name="connsiteY0" fmla="*/ 483000 h 483000"/>
              <a:gd name="connsiteX1" fmla="*/ 714323 w 3359965"/>
              <a:gd name="connsiteY1" fmla="*/ 191944 h 483000"/>
              <a:gd name="connsiteX2" fmla="*/ 1759352 w 3359965"/>
              <a:gd name="connsiteY2" fmla="*/ 6727 h 483000"/>
              <a:gd name="connsiteX3" fmla="*/ 3359965 w 3359965"/>
              <a:gd name="connsiteY3" fmla="*/ 430081 h 48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9965" h="483000">
                <a:moveTo>
                  <a:pt x="0" y="483000"/>
                </a:moveTo>
                <a:cubicBezTo>
                  <a:pt x="210549" y="377161"/>
                  <a:pt x="421098" y="271323"/>
                  <a:pt x="714323" y="191944"/>
                </a:cubicBezTo>
                <a:cubicBezTo>
                  <a:pt x="1007548" y="112565"/>
                  <a:pt x="1318412" y="-32963"/>
                  <a:pt x="1759352" y="6727"/>
                </a:cubicBezTo>
                <a:cubicBezTo>
                  <a:pt x="2200292" y="46416"/>
                  <a:pt x="2780128" y="238248"/>
                  <a:pt x="3359965" y="430081"/>
                </a:cubicBezTo>
              </a:path>
            </a:pathLst>
          </a:custGeom>
          <a:ln w="38100">
            <a:solidFill>
              <a:srgbClr val="3366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343400" y="4572000"/>
            <a:ext cx="3124200" cy="1676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Public Network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219200" y="4572000"/>
            <a:ext cx="3124200" cy="1676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Private Network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SDN-based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Create a GENI slice</a:t>
            </a:r>
          </a:p>
          <a:p>
            <a:r>
              <a:rPr lang="en-US" dirty="0" smtClean="0"/>
              <a:t>Build an SDN-based firewall</a:t>
            </a:r>
          </a:p>
          <a:p>
            <a:r>
              <a:rPr lang="en-US" dirty="0" smtClean="0"/>
              <a:t>Firewall functionality is enforced by controller</a:t>
            </a:r>
          </a:p>
          <a:p>
            <a:r>
              <a:rPr lang="en-US" dirty="0" smtClean="0"/>
              <a:t>Initially </a:t>
            </a:r>
            <a:r>
              <a:rPr lang="en-US" dirty="0"/>
              <a:t>f</a:t>
            </a:r>
            <a:r>
              <a:rPr lang="en-US" dirty="0" smtClean="0"/>
              <a:t>irewall should be completely closed for connections from outside</a:t>
            </a:r>
          </a:p>
          <a:p>
            <a:r>
              <a:rPr lang="en-US" dirty="0" smtClean="0"/>
              <a:t>Connections from inside should open firewall for corresponding traffic from outside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286000" y="5181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14800" y="5181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943600" y="5181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6" idx="6"/>
            <a:endCxn id="7" idx="2"/>
          </p:cNvCxnSpPr>
          <p:nvPr/>
        </p:nvCxnSpPr>
        <p:spPr>
          <a:xfrm>
            <a:off x="2743200" y="5410200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6"/>
          </p:cNvCxnSpPr>
          <p:nvPr/>
        </p:nvCxnSpPr>
        <p:spPr>
          <a:xfrm>
            <a:off x="4572000" y="5410200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7800" y="5181600"/>
            <a:ext cx="727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77000" y="525780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62400" y="5638800"/>
            <a:ext cx="920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Firewall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3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Projects </a:t>
            </a:r>
            <a:r>
              <a:rPr lang="en-US" dirty="0" smtClean="0"/>
              <a:t>are due </a:t>
            </a:r>
            <a:r>
              <a:rPr lang="en-US" smtClean="0"/>
              <a:t>by </a:t>
            </a:r>
            <a:r>
              <a:rPr lang="en-US" smtClean="0"/>
              <a:t>5/7</a:t>
            </a:r>
            <a:r>
              <a:rPr lang="en-US" smtClean="0"/>
              <a:t> </a:t>
            </a:r>
            <a:r>
              <a:rPr lang="en-US" dirty="0" smtClean="0"/>
              <a:t>at 5PM.</a:t>
            </a:r>
          </a:p>
          <a:p>
            <a:r>
              <a:rPr lang="en-US" dirty="0" smtClean="0"/>
              <a:t>Submit ALL material that allows us to asses your project. E.g., </a:t>
            </a:r>
            <a:r>
              <a:rPr lang="en-US" dirty="0" err="1" smtClean="0"/>
              <a:t>rspecs</a:t>
            </a:r>
            <a:r>
              <a:rPr lang="en-US" dirty="0" smtClean="0"/>
              <a:t>, code, measurement results.</a:t>
            </a:r>
          </a:p>
          <a:p>
            <a:r>
              <a:rPr lang="en-US" dirty="0" smtClean="0"/>
              <a:t>Also submit a short (no more than 5 pages) description, including final results of the analysis you performed.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ECE 671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3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6597</TotalTime>
  <Words>351</Words>
  <Application>Microsoft Macintosh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 Theme</vt:lpstr>
      <vt:lpstr>ECE 671 – Lecture 14</vt:lpstr>
      <vt:lpstr>Topics</vt:lpstr>
      <vt:lpstr>General</vt:lpstr>
      <vt:lpstr>QUIC</vt:lpstr>
      <vt:lpstr>Named Data Networking</vt:lpstr>
      <vt:lpstr>MultiPath TCP</vt:lpstr>
      <vt:lpstr>TCP CUBIC</vt:lpstr>
      <vt:lpstr>SDN-based Firewall</vt:lpstr>
      <vt:lpstr>Administrative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671 – Lecture 1</dc:title>
  <dc:creator>wolf</dc:creator>
  <cp:lastModifiedBy>Microsoft Office User</cp:lastModifiedBy>
  <cp:revision>142</cp:revision>
  <cp:lastPrinted>2011-10-26T01:26:58Z</cp:lastPrinted>
  <dcterms:created xsi:type="dcterms:W3CDTF">2006-08-16T00:00:00Z</dcterms:created>
  <dcterms:modified xsi:type="dcterms:W3CDTF">2019-03-21T15:55:51Z</dcterms:modified>
</cp:coreProperties>
</file>