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75"/>
  </p:normalViewPr>
  <p:slideViewPr>
    <p:cSldViewPr>
      <p:cViewPr varScale="1">
        <p:scale>
          <a:sx n="106" d="100"/>
          <a:sy n="106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4/19/18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23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en-US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Tilman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671 – Lecture 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Next-generation Internet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Virtualized network</a:t>
            </a:r>
          </a:p>
          <a:p>
            <a:pPr lvl="1"/>
            <a:r>
              <a:rPr lang="en-US" dirty="0" smtClean="0"/>
              <a:t>Single physical </a:t>
            </a:r>
            <a:br>
              <a:rPr lang="en-US" dirty="0" smtClean="0"/>
            </a:b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Multiple logical </a:t>
            </a:r>
            <a:br>
              <a:rPr lang="en-US" dirty="0" smtClean="0"/>
            </a:b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Similar to OS</a:t>
            </a:r>
            <a:br>
              <a:rPr lang="en-US" dirty="0" smtClean="0"/>
            </a:br>
            <a:r>
              <a:rPr lang="en-US" dirty="0" smtClean="0"/>
              <a:t>virtualization</a:t>
            </a:r>
          </a:p>
          <a:p>
            <a:r>
              <a:rPr lang="en-US" dirty="0" smtClean="0"/>
              <a:t>Dynamic instantiation of</a:t>
            </a:r>
            <a:br>
              <a:rPr lang="en-US" dirty="0" smtClean="0"/>
            </a:br>
            <a:r>
              <a:rPr lang="en-US" dirty="0" smtClean="0"/>
              <a:t>new networks</a:t>
            </a:r>
          </a:p>
          <a:p>
            <a:pPr lvl="1"/>
            <a:r>
              <a:rPr lang="en-US" dirty="0" smtClean="0"/>
              <a:t>Programmable data 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69388"/>
              </p:ext>
            </p:extLst>
          </p:nvPr>
        </p:nvGraphicFramePr>
        <p:xfrm>
          <a:off x="3549650" y="1701800"/>
          <a:ext cx="551815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Visio" r:id="rId3" imgW="5518015" imgH="4546390" progId="Visio.Drawing.11">
                  <p:embed/>
                </p:oleObj>
              </mc:Choice>
              <mc:Fallback>
                <p:oleObj name="Visio" r:id="rId3" imgW="5518015" imgH="454639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50" y="1701800"/>
                        <a:ext cx="5518150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25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research on network virtualization</a:t>
            </a:r>
          </a:p>
          <a:p>
            <a:pPr lvl="1"/>
            <a:r>
              <a:rPr lang="en-US" dirty="0" smtClean="0"/>
              <a:t>Network node design (isolation, protocol processing, …)</a:t>
            </a:r>
          </a:p>
          <a:p>
            <a:pPr lvl="1"/>
            <a:r>
              <a:rPr lang="en-US" dirty="0" smtClean="0"/>
              <a:t>Control plane (setup, control, </a:t>
            </a:r>
            <a:r>
              <a:rPr lang="en-US" dirty="0" err="1" smtClean="0"/>
              <a:t>mgnt</a:t>
            </a:r>
            <a:r>
              <a:rPr lang="en-US" dirty="0" smtClean="0"/>
              <a:t> of virtual networks, …)</a:t>
            </a:r>
          </a:p>
          <a:p>
            <a:pPr lvl="1"/>
            <a:r>
              <a:rPr lang="en-US" dirty="0" smtClean="0"/>
              <a:t>New protocols for specific virtual network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: GENI</a:t>
            </a:r>
          </a:p>
          <a:p>
            <a:pPr lvl="1"/>
            <a:r>
              <a:rPr lang="en-US" dirty="0" smtClean="0"/>
              <a:t>Large confederation of experimental networks</a:t>
            </a:r>
          </a:p>
          <a:p>
            <a:pPr lvl="1"/>
            <a:r>
              <a:rPr lang="en-US" dirty="0" smtClean="0"/>
              <a:t>Virtualization at core of GENI to allow experimentation</a:t>
            </a:r>
          </a:p>
          <a:p>
            <a:pPr lvl="1"/>
            <a:r>
              <a:rPr lang="en-US" dirty="0" smtClean="0"/>
              <a:t>Model for potential future Internet</a:t>
            </a:r>
          </a:p>
          <a:p>
            <a:r>
              <a:rPr lang="en-US" dirty="0" smtClean="0"/>
              <a:t>Exiting time to be </a:t>
            </a:r>
            <a:r>
              <a:rPr lang="en-US" smtClean="0"/>
              <a:t>networking researcher!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0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Internet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Hourglass architecture</a:t>
            </a:r>
          </a:p>
          <a:p>
            <a:pPr lvl="1"/>
            <a:r>
              <a:rPr lang="en-US" dirty="0" smtClean="0"/>
              <a:t>Common network layer</a:t>
            </a:r>
          </a:p>
          <a:p>
            <a:r>
              <a:rPr lang="en-US" dirty="0" smtClean="0"/>
              <a:t>Architecture has led</a:t>
            </a:r>
            <a:br>
              <a:rPr lang="en-US" dirty="0" smtClean="0"/>
            </a:br>
            <a:r>
              <a:rPr lang="en-US" dirty="0" smtClean="0"/>
              <a:t>to very successful</a:t>
            </a:r>
            <a:br>
              <a:rPr lang="en-US" dirty="0" smtClean="0"/>
            </a:br>
            <a:r>
              <a:rPr lang="en-US" dirty="0" smtClean="0"/>
              <a:t>system</a:t>
            </a:r>
          </a:p>
          <a:p>
            <a:r>
              <a:rPr lang="en-US" dirty="0" smtClean="0"/>
              <a:t>What are potential</a:t>
            </a:r>
            <a:br>
              <a:rPr lang="en-US" dirty="0" smtClean="0"/>
            </a:br>
            <a:r>
              <a:rPr lang="en-US" dirty="0" smtClean="0"/>
              <a:t>problems and </a:t>
            </a:r>
            <a:br>
              <a:rPr lang="en-US" dirty="0" smtClean="0"/>
            </a:br>
            <a:r>
              <a:rPr lang="en-US" dirty="0" smtClean="0"/>
              <a:t>limitations?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0909"/>
              </p:ext>
            </p:extLst>
          </p:nvPr>
        </p:nvGraphicFramePr>
        <p:xfrm>
          <a:off x="4561764" y="1676400"/>
          <a:ext cx="4506036" cy="460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7" name="Visio" r:id="rId3" imgW="2926134" imgH="2991209" progId="Visio.Drawing.11">
                  <p:embed/>
                </p:oleObj>
              </mc:Choice>
              <mc:Fallback>
                <p:oleObj name="Visio" r:id="rId3" imgW="2926134" imgH="299120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1764" y="1676400"/>
                        <a:ext cx="4506036" cy="460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69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requirements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Performance guarantees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Different ways of communicating in network</a:t>
            </a:r>
          </a:p>
          <a:p>
            <a:pPr lvl="1"/>
            <a:r>
              <a:rPr lang="en-US" dirty="0" smtClean="0"/>
              <a:t>New networking paradigms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8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view of networking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31113"/>
              </p:ext>
            </p:extLst>
          </p:nvPr>
        </p:nvGraphicFramePr>
        <p:xfrm>
          <a:off x="1752600" y="2057400"/>
          <a:ext cx="5638800" cy="42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Visio" r:id="rId3" imgW="4860857" imgH="3697228" progId="Visio.Drawing.11">
                  <p:embed/>
                </p:oleObj>
              </mc:Choice>
              <mc:Fallback>
                <p:oleObj name="Visio" r:id="rId3" imgW="4860857" imgH="36972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057400"/>
                        <a:ext cx="5638800" cy="42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20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act as clients and servers</a:t>
            </a:r>
          </a:p>
          <a:p>
            <a:pPr lvl="1"/>
            <a:r>
              <a:rPr lang="en-US" dirty="0" smtClean="0"/>
              <a:t>Where is the </a:t>
            </a:r>
            <a:br>
              <a:rPr lang="en-US" dirty="0" smtClean="0"/>
            </a:br>
            <a:r>
              <a:rPr lang="en-US" dirty="0" smtClean="0"/>
              <a:t>main </a:t>
            </a:r>
            <a:br>
              <a:rPr lang="en-US" dirty="0" smtClean="0"/>
            </a:br>
            <a:r>
              <a:rPr lang="en-US" dirty="0" smtClean="0"/>
              <a:t>challenge?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77151"/>
              </p:ext>
            </p:extLst>
          </p:nvPr>
        </p:nvGraphicFramePr>
        <p:xfrm>
          <a:off x="2743200" y="2057400"/>
          <a:ext cx="6019800" cy="437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Visio" r:id="rId3" imgW="5090538" imgH="3697228" progId="Visio.Drawing.11">
                  <p:embed/>
                </p:oleObj>
              </mc:Choice>
              <mc:Fallback>
                <p:oleObj name="Visio" r:id="rId3" imgW="5090538" imgH="36972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057400"/>
                        <a:ext cx="6019800" cy="437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4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“Pushing” of content towards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1933"/>
              </p:ext>
            </p:extLst>
          </p:nvPr>
        </p:nvGraphicFramePr>
        <p:xfrm>
          <a:off x="1752600" y="2111850"/>
          <a:ext cx="5638800" cy="42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Visio" r:id="rId3" imgW="4860857" imgH="3697228" progId="Visio.Drawing.11">
                  <p:embed/>
                </p:oleObj>
              </mc:Choice>
              <mc:Fallback>
                <p:oleObj name="Visio" r:id="rId3" imgW="4860857" imgH="36972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111850"/>
                        <a:ext cx="5638800" cy="42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58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network</a:t>
            </a:r>
          </a:p>
          <a:p>
            <a:pPr lvl="1"/>
            <a:r>
              <a:rPr lang="en-US" dirty="0" smtClean="0"/>
              <a:t>Computation inside network (e.g., aggregation)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04507"/>
              </p:ext>
            </p:extLst>
          </p:nvPr>
        </p:nvGraphicFramePr>
        <p:xfrm>
          <a:off x="1143000" y="2652658"/>
          <a:ext cx="7162800" cy="351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2" name="Visio" r:id="rId3" imgW="5330487" imgH="2618926" progId="Visio.Drawing.11">
                  <p:embed/>
                </p:oleObj>
              </mc:Choice>
              <mc:Fallback>
                <p:oleObj name="Visio" r:id="rId3" imgW="5330487" imgH="26189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652658"/>
                        <a:ext cx="7162800" cy="351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91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Delay-tolerant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with very long delay / intermittent availability</a:t>
            </a:r>
          </a:p>
          <a:p>
            <a:pPr lvl="1"/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Data carriers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04093"/>
              </p:ext>
            </p:extLst>
          </p:nvPr>
        </p:nvGraphicFramePr>
        <p:xfrm>
          <a:off x="152400" y="3429000"/>
          <a:ext cx="889753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6" name="Visio" r:id="rId3" imgW="7616487" imgH="1435489" progId="Visio.Drawing.11">
                  <p:embed/>
                </p:oleObj>
              </mc:Choice>
              <mc:Fallback>
                <p:oleObj name="Visio" r:id="rId3" imgW="7616487" imgH="14354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3429000"/>
                        <a:ext cx="889753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34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demands on network</a:t>
            </a:r>
          </a:p>
          <a:p>
            <a:pPr lvl="1"/>
            <a:r>
              <a:rPr lang="en-US" dirty="0" smtClean="0"/>
              <a:t>New requirements</a:t>
            </a:r>
          </a:p>
          <a:p>
            <a:pPr lvl="1"/>
            <a:r>
              <a:rPr lang="en-US" dirty="0" smtClean="0"/>
              <a:t>New communication paradigms</a:t>
            </a:r>
          </a:p>
          <a:p>
            <a:r>
              <a:rPr lang="en-US" dirty="0" smtClean="0"/>
              <a:t>Architecture needs to support all</a:t>
            </a:r>
          </a:p>
          <a:p>
            <a:pPr lvl="1"/>
            <a:r>
              <a:rPr lang="en-US" dirty="0"/>
              <a:t>Possibly conflicting demands</a:t>
            </a:r>
          </a:p>
          <a:p>
            <a:pPr lvl="1"/>
            <a:r>
              <a:rPr lang="en-US" dirty="0" smtClean="0"/>
              <a:t>How to design one architecture?</a:t>
            </a:r>
          </a:p>
          <a:p>
            <a:r>
              <a:rPr lang="en-US" dirty="0" smtClean="0"/>
              <a:t>Architecture should support future ideas</a:t>
            </a:r>
          </a:p>
          <a:p>
            <a:pPr lvl="1"/>
            <a:r>
              <a:rPr lang="en-US" dirty="0" smtClean="0"/>
              <a:t>Expensive to change infrastructure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</TotalTime>
  <Words>226</Words>
  <Application>Microsoft Macintosh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Office Theme</vt:lpstr>
      <vt:lpstr>Visio</vt:lpstr>
      <vt:lpstr>ECE 671 – Lecture 23</vt:lpstr>
      <vt:lpstr>Current Internet architecture</vt:lpstr>
      <vt:lpstr>Changes in Internet</vt:lpstr>
      <vt:lpstr>Client-server communication</vt:lpstr>
      <vt:lpstr>Peer-to-peer communication</vt:lpstr>
      <vt:lpstr>Content distribution</vt:lpstr>
      <vt:lpstr>Information fusion</vt:lpstr>
      <vt:lpstr>Delay-tolerant networks</vt:lpstr>
      <vt:lpstr>Implications for network architecture</vt:lpstr>
      <vt:lpstr>Network virtualization</vt:lpstr>
      <vt:lpstr>Network virtualization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Microsoft Office User</cp:lastModifiedBy>
  <cp:revision>170</cp:revision>
  <cp:lastPrinted>2011-10-26T01:26:58Z</cp:lastPrinted>
  <dcterms:created xsi:type="dcterms:W3CDTF">2006-08-16T00:00:00Z</dcterms:created>
  <dcterms:modified xsi:type="dcterms:W3CDTF">2018-04-19T10:37:53Z</dcterms:modified>
</cp:coreProperties>
</file>