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0" r:id="rId4"/>
    <p:sldId id="257" r:id="rId5"/>
    <p:sldId id="274" r:id="rId6"/>
    <p:sldId id="272" r:id="rId7"/>
    <p:sldId id="273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75"/>
  </p:normalViewPr>
  <p:slideViewPr>
    <p:cSldViewPr>
      <p:cViewPr varScale="1">
        <p:scale>
          <a:sx n="106" d="100"/>
          <a:sy n="106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328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A7142C-F8E1-4D39-922F-263049922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C64E53-1351-4AF3-8128-FC0A3B45FD59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5809F0-C92E-4B6F-A0AE-D4F05856E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29000" y="6396335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en-US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Tilman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Wolf &amp; Mike Zink</a:t>
            </a:r>
          </a:p>
          <a:p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3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671 – Lecture 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Available Bit Rate Streaming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Observation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851" y="1333014"/>
            <a:ext cx="530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ＭＳ Ｐゴシック" pitchFamily="-111" charset="-128"/>
                <a:cs typeface="ＭＳ Ｐゴシック" pitchFamily="-111" charset="-128"/>
              </a:rPr>
              <a:t>Segment Size Impacts Download Rate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78" y="1899756"/>
            <a:ext cx="3998282" cy="2770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3924610" cy="272863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4038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Download rate for each segment</a:t>
            </a:r>
          </a:p>
          <a:p>
            <a:pPr lvl="1"/>
            <a:r>
              <a:rPr lang="en-US" dirty="0"/>
              <a:t>With segment length 2s &amp; 10s</a:t>
            </a:r>
          </a:p>
          <a:p>
            <a:pPr lvl="1"/>
            <a:r>
              <a:rPr lang="en-US" dirty="0"/>
              <a:t>With persistent &amp; non-persistent HTTP connection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00600" y="4800600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Higher rate for longer segments (10 seconds)</a:t>
            </a:r>
          </a:p>
          <a:p>
            <a:r>
              <a:rPr lang="en-US" sz="2400" dirty="0"/>
              <a:t>Higher rate for persistent HTTP connection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5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Observation III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851" y="1203676"/>
            <a:ext cx="350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ＭＳ Ｐゴシック" pitchFamily="-111" charset="-128"/>
                <a:cs typeface="ＭＳ Ｐゴシック" pitchFamily="-111" charset="-128"/>
              </a:rPr>
              <a:t>DASH </a:t>
            </a:r>
            <a:r>
              <a:rPr lang="en-US" sz="2400" dirty="0" smtClean="0">
                <a:solidFill>
                  <a:schemeClr val="accent6"/>
                </a:solidFill>
                <a:ea typeface="ＭＳ Ｐゴシック" pitchFamily="-111" charset="-128"/>
                <a:cs typeface="ＭＳ Ｐゴシック" pitchFamily="-111" charset="-128"/>
              </a:rPr>
              <a:t>is TCP submissive</a:t>
            </a:r>
            <a:endParaRPr lang="en-US" sz="2400" dirty="0">
              <a:solidFill>
                <a:schemeClr val="accent6"/>
              </a:solidFill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603" y="1294282"/>
            <a:ext cx="2607425" cy="2153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03" y="3663324"/>
            <a:ext cx="2735799" cy="2173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4310" y="3355547"/>
            <a:ext cx="224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DASH with 2 sec segments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8501" y="5783981"/>
            <a:ext cx="2332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DASH with 10 sec segments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49400" y="1903904"/>
            <a:ext cx="1822556" cy="776977"/>
            <a:chOff x="7149400" y="1903904"/>
            <a:chExt cx="1822556" cy="776977"/>
          </a:xfrm>
        </p:grpSpPr>
        <p:sp>
          <p:nvSpPr>
            <p:cNvPr id="12" name="TextBox 11"/>
            <p:cNvSpPr txBox="1"/>
            <p:nvPr/>
          </p:nvSpPr>
          <p:spPr>
            <a:xfrm>
              <a:off x="7415120" y="1903904"/>
              <a:ext cx="1556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Cross-traffic off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H="1">
              <a:off x="7149400" y="2073181"/>
              <a:ext cx="265720" cy="6077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257800" cy="320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DASH with competing TCP flow</a:t>
            </a:r>
          </a:p>
          <a:p>
            <a:pPr lvl="1"/>
            <a:r>
              <a:rPr lang="en-US" dirty="0"/>
              <a:t>Butterfly topology</a:t>
            </a:r>
          </a:p>
          <a:p>
            <a:pPr lvl="1"/>
            <a:r>
              <a:rPr lang="en-US" dirty="0"/>
              <a:t>One competing TCP flow</a:t>
            </a:r>
          </a:p>
          <a:p>
            <a:r>
              <a:rPr lang="en-US" dirty="0"/>
              <a:t>DASH behaves as ON/OFF source on top of TCP</a:t>
            </a:r>
          </a:p>
          <a:p>
            <a:pPr lvl="1"/>
            <a:r>
              <a:rPr lang="en-US" dirty="0"/>
              <a:t>2s segment: 1.5 Mbps</a:t>
            </a:r>
          </a:p>
          <a:p>
            <a:pPr lvl="1"/>
            <a:r>
              <a:rPr lang="en-US" dirty="0"/>
              <a:t>10s segment: 3.8 </a:t>
            </a:r>
            <a:r>
              <a:rPr lang="en-US" dirty="0" err="1" smtClean="0"/>
              <a:t>Mbp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89" y="4648200"/>
            <a:ext cx="4059611" cy="16588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1187" y="5317944"/>
            <a:ext cx="937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 Mbps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11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Size Impacts TCP CW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443991"/>
            <a:ext cx="4953000" cy="34366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Congestion window size</a:t>
            </a:r>
          </a:p>
          <a:p>
            <a:pPr lvl="1"/>
            <a:r>
              <a:rPr lang="en-US" dirty="0"/>
              <a:t>Much larger </a:t>
            </a:r>
            <a:r>
              <a:rPr lang="en-US" dirty="0" err="1"/>
              <a:t>cwnd</a:t>
            </a:r>
            <a:r>
              <a:rPr lang="en-US" dirty="0"/>
              <a:t> size for longer segments</a:t>
            </a:r>
          </a:p>
          <a:p>
            <a:r>
              <a:rPr lang="en-US" dirty="0"/>
              <a:t>Inter-GET times</a:t>
            </a:r>
          </a:p>
          <a:p>
            <a:pPr lvl="1"/>
            <a:r>
              <a:rPr lang="en-US" dirty="0"/>
              <a:t>Silence time between two segment requests</a:t>
            </a:r>
          </a:p>
          <a:p>
            <a:pPr lvl="1"/>
            <a:r>
              <a:rPr lang="en-US" dirty="0"/>
              <a:t>Longer segments have shorter inter-GET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94" y="1371601"/>
            <a:ext cx="2593287" cy="2056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74" y="3724964"/>
            <a:ext cx="2593289" cy="2054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8606" y="5768135"/>
            <a:ext cx="207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CDF of inter-GET times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50474" y="3407384"/>
            <a:ext cx="264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Congestion window comparison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371" y="5246140"/>
            <a:ext cx="4860960" cy="10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sz="2400" dirty="0" err="1">
                <a:latin typeface="Calisto MT"/>
                <a:cs typeface="Calisto MT"/>
              </a:rPr>
              <a:t>VoD</a:t>
            </a:r>
            <a:r>
              <a:rPr lang="en-US" sz="2400" dirty="0">
                <a:latin typeface="Calisto MT"/>
                <a:cs typeface="Calisto MT"/>
              </a:rPr>
              <a:t>: dominate factor of today’s Internet</a:t>
            </a:r>
          </a:p>
          <a:p>
            <a:pPr lvl="1"/>
            <a:r>
              <a:rPr lang="en-US" sz="1800" dirty="0" err="1">
                <a:cs typeface="Calisto MT"/>
              </a:rPr>
              <a:t>VoD</a:t>
            </a:r>
            <a:r>
              <a:rPr lang="en-US" sz="1800" dirty="0">
                <a:cs typeface="Calisto MT"/>
              </a:rPr>
              <a:t>: </a:t>
            </a:r>
            <a:r>
              <a:rPr lang="en-US" sz="1800" dirty="0">
                <a:latin typeface="Calisto MT"/>
                <a:cs typeface="Calisto MT"/>
              </a:rPr>
              <a:t>67% of peak hour downstream Internet traffic in US [1]</a:t>
            </a:r>
          </a:p>
          <a:p>
            <a:pPr lvl="5"/>
            <a:endParaRPr lang="en-US" sz="1200" dirty="0">
              <a:latin typeface="Calisto MT"/>
              <a:cs typeface="Calisto MT"/>
            </a:endParaRPr>
          </a:p>
          <a:p>
            <a:r>
              <a:rPr lang="en-US" sz="2400" dirty="0" err="1">
                <a:latin typeface="Calisto MT"/>
                <a:cs typeface="Calisto MT"/>
              </a:rPr>
              <a:t>VoD</a:t>
            </a:r>
            <a:r>
              <a:rPr lang="en-US" sz="2400" dirty="0">
                <a:latin typeface="Calisto MT"/>
                <a:cs typeface="Calisto MT"/>
              </a:rPr>
              <a:t> challenges</a:t>
            </a:r>
          </a:p>
          <a:p>
            <a:pPr lvl="1"/>
            <a:r>
              <a:rPr lang="en-US" sz="1800" dirty="0">
                <a:latin typeface="Calisto MT"/>
                <a:cs typeface="Calisto MT"/>
              </a:rPr>
              <a:t>Various end user devices</a:t>
            </a:r>
          </a:p>
          <a:p>
            <a:pPr lvl="2"/>
            <a:r>
              <a:rPr lang="en-US" sz="1600" dirty="0">
                <a:latin typeface="Calisto MT"/>
                <a:cs typeface="Calisto MT"/>
              </a:rPr>
              <a:t>TV, laptop, tablet, cell phone</a:t>
            </a:r>
          </a:p>
          <a:p>
            <a:pPr lvl="1"/>
            <a:r>
              <a:rPr lang="en-US" sz="1800" dirty="0">
                <a:latin typeface="Calisto MT"/>
                <a:cs typeface="Calisto MT"/>
              </a:rPr>
              <a:t>Variety of access networks</a:t>
            </a:r>
          </a:p>
          <a:p>
            <a:pPr lvl="2"/>
            <a:r>
              <a:rPr lang="en-US" sz="1600" dirty="0">
                <a:latin typeface="Calisto MT"/>
                <a:cs typeface="Calisto MT"/>
              </a:rPr>
              <a:t>Ethernet, </a:t>
            </a:r>
            <a:r>
              <a:rPr lang="en-US" sz="1600" dirty="0" err="1">
                <a:latin typeface="Calisto MT"/>
                <a:cs typeface="Calisto MT"/>
              </a:rPr>
              <a:t>Wifi</a:t>
            </a:r>
            <a:r>
              <a:rPr lang="en-US" sz="1600" dirty="0">
                <a:latin typeface="Calisto MT"/>
                <a:cs typeface="Calisto MT"/>
              </a:rPr>
              <a:t>, Cellular </a:t>
            </a:r>
            <a:r>
              <a:rPr lang="en-US" sz="1600" dirty="0" smtClean="0">
                <a:latin typeface="Calisto MT"/>
                <a:cs typeface="Calisto MT"/>
              </a:rPr>
              <a:t>networks</a:t>
            </a:r>
            <a:endParaRPr lang="en-US" sz="1400" dirty="0">
              <a:latin typeface="Calisto MT"/>
              <a:cs typeface="Calisto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7" y="1371600"/>
            <a:ext cx="3216395" cy="2259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38" y="3847792"/>
            <a:ext cx="3822828" cy="2019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4857" y="5713511"/>
            <a:ext cx="452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</a:t>
            </a:r>
            <a:r>
              <a:rPr lang="en-US" sz="1400" dirty="0" err="1" smtClean="0"/>
              <a:t>Sandvine</a:t>
            </a:r>
            <a:r>
              <a:rPr lang="en-US" sz="1400" dirty="0"/>
              <a:t>. Global Internet phenomena report 2015 </a:t>
            </a:r>
          </a:p>
        </p:txBody>
      </p:sp>
    </p:spTree>
    <p:extLst>
      <p:ext uri="{BB962C8B-B14F-4D97-AF65-F5344CB8AC3E}">
        <p14:creationId xmlns:p14="http://schemas.microsoft.com/office/powerpoint/2010/main" val="4304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Lucida Fax"/>
                <a:cs typeface="Lucida Fax"/>
              </a:rPr>
              <a:t>Video streaming has moved from fixed bit rate to adaptive bit rate streaming (ABR).</a:t>
            </a:r>
          </a:p>
          <a:p>
            <a:r>
              <a:rPr lang="en-US" dirty="0">
                <a:latin typeface="Lucida Fax"/>
                <a:cs typeface="Lucida Fax"/>
              </a:rPr>
              <a:t>Example, Netflix creates up to 120 different quality versions to support ABR streaming.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image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5939920" cy="27019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5791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http://</a:t>
            </a:r>
            <a:r>
              <a:rPr lang="en-US" dirty="0" err="1"/>
              <a:t>www.streamingmedia.com</a:t>
            </a:r>
            <a:r>
              <a:rPr lang="en-US" dirty="0"/>
              <a:t>/Articles/Editorial/What-Is-.../What-is-Adaptive-Streaming-75195.aspx</a:t>
            </a:r>
          </a:p>
        </p:txBody>
      </p:sp>
    </p:spTree>
    <p:extLst>
      <p:ext uri="{BB962C8B-B14F-4D97-AF65-F5344CB8AC3E}">
        <p14:creationId xmlns:p14="http://schemas.microsoft.com/office/powerpoint/2010/main" val="15407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Streaming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SmoothStream</a:t>
            </a:r>
            <a:endParaRPr lang="en-US" dirty="0" smtClean="0"/>
          </a:p>
          <a:p>
            <a:r>
              <a:rPr lang="en-US" dirty="0" smtClean="0"/>
              <a:t>Apple HTTP Live Streaming (HLS)</a:t>
            </a:r>
          </a:p>
          <a:p>
            <a:r>
              <a:rPr lang="en-US" dirty="0" smtClean="0"/>
              <a:t>Adobe HTTP Dynamic Streaming (HDS)</a:t>
            </a:r>
          </a:p>
          <a:p>
            <a:r>
              <a:rPr lang="en-US" dirty="0" smtClean="0"/>
              <a:t>MPEG – Dynamic Adaptive Streaming over HTTP (DASH)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Bit Rate (ABR)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163763"/>
          </a:xfrm>
        </p:spPr>
        <p:txBody>
          <a:bodyPr/>
          <a:lstStyle/>
          <a:p>
            <a:r>
              <a:rPr lang="en-US" sz="2000" dirty="0">
                <a:latin typeface="Calisto MT"/>
                <a:cs typeface="Calisto MT"/>
              </a:rPr>
              <a:t>Single video split into segments – 2s, 4s, 10s…</a:t>
            </a:r>
          </a:p>
          <a:p>
            <a:r>
              <a:rPr lang="en-US" sz="2000" dirty="0">
                <a:latin typeface="Calisto MT"/>
                <a:cs typeface="Calisto MT"/>
              </a:rPr>
              <a:t>Each segment in different qualities</a:t>
            </a:r>
          </a:p>
          <a:p>
            <a:r>
              <a:rPr lang="en-US" sz="2000" dirty="0">
                <a:cs typeface="Calisto MT"/>
              </a:rPr>
              <a:t>Based on Advanced Video Codec (AVC)</a:t>
            </a:r>
            <a:endParaRPr lang="en-US" sz="2000" dirty="0">
              <a:latin typeface="Calisto MT"/>
              <a:cs typeface="Calisto MT"/>
            </a:endParaRPr>
          </a:p>
          <a:p>
            <a:r>
              <a:rPr lang="en-US" sz="2000" dirty="0">
                <a:latin typeface="Calisto MT"/>
                <a:cs typeface="Calisto MT"/>
              </a:rPr>
              <a:t>Client decides next requested quality based on download rate or buffer level</a:t>
            </a:r>
          </a:p>
          <a:p>
            <a:pPr lvl="1"/>
            <a:r>
              <a:rPr lang="en-US" sz="1800" dirty="0">
                <a:latin typeface="Calisto MT"/>
                <a:cs typeface="Calisto MT"/>
              </a:rPr>
              <a:t>Avoid playback </a:t>
            </a:r>
            <a:r>
              <a:rPr lang="en-US" sz="1800" dirty="0" smtClean="0">
                <a:latin typeface="Calisto MT"/>
                <a:cs typeface="Calisto MT"/>
              </a:rPr>
              <a:t>freezing</a:t>
            </a:r>
            <a:endParaRPr lang="en-US" sz="1800" dirty="0">
              <a:latin typeface="Calisto MT"/>
              <a:cs typeface="Calisto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13" y="1307057"/>
            <a:ext cx="6286671" cy="2173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944" y="5728901"/>
            <a:ext cx="452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Picture source: https://</a:t>
            </a:r>
            <a:r>
              <a:rPr lang="en-US" sz="1200" dirty="0" err="1" smtClean="0"/>
              <a:t>bitmovin.com</a:t>
            </a:r>
            <a:r>
              <a:rPr lang="en-US" sz="1200" dirty="0" smtClean="0"/>
              <a:t>/</a:t>
            </a:r>
            <a:r>
              <a:rPr lang="en-US" sz="1200" dirty="0" err="1" smtClean="0"/>
              <a:t>bitdash</a:t>
            </a:r>
            <a:r>
              <a:rPr lang="en-US" sz="1200" dirty="0" smtClean="0"/>
              <a:t>-mpeg-dash-player/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68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 – Playback without Pauses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Split video into segments</a:t>
            </a:r>
          </a:p>
          <a:p>
            <a:r>
              <a:rPr lang="en-US" dirty="0"/>
              <a:t>Different qualities for each segment</a:t>
            </a:r>
            <a:endParaRPr lang="en-US" dirty="0">
              <a:cs typeface="Calisto MT"/>
            </a:endParaRPr>
          </a:p>
          <a:p>
            <a:r>
              <a:rPr lang="en-US" dirty="0">
                <a:cs typeface="Calisto MT"/>
              </a:rPr>
              <a:t>HTTP based</a:t>
            </a:r>
          </a:p>
          <a:p>
            <a:pPr lvl="1"/>
            <a:r>
              <a:rPr lang="en-US" dirty="0">
                <a:cs typeface="Calisto MT"/>
              </a:rPr>
              <a:t>Can be hosted on regular HTTP server</a:t>
            </a:r>
          </a:p>
          <a:p>
            <a:pPr lvl="1"/>
            <a:r>
              <a:rPr lang="en-US" dirty="0">
                <a:cs typeface="Calisto MT"/>
              </a:rPr>
              <a:t>Easy firewall penetration</a:t>
            </a:r>
            <a:endParaRPr lang="en-US" sz="1400" dirty="0">
              <a:cs typeface="Calisto MT"/>
            </a:endParaRPr>
          </a:p>
          <a:p>
            <a:r>
              <a:rPr lang="en-US" dirty="0">
                <a:cs typeface="Calisto MT"/>
              </a:rPr>
              <a:t>Client driven segment retrieval</a:t>
            </a:r>
          </a:p>
          <a:p>
            <a:pPr lvl="1"/>
            <a:r>
              <a:rPr lang="en-US" dirty="0">
                <a:cs typeface="Calisto MT"/>
              </a:rPr>
              <a:t>No HTTP server logic needed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4485788" cy="31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Timeliness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184275"/>
            <a:ext cx="8964613" cy="500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Start presenting data (e.g., video playout) at </a:t>
            </a:r>
            <a:r>
              <a:rPr lang="en-US" sz="2400" smtClean="0">
                <a:solidFill>
                  <a:schemeClr val="hlink"/>
                </a:solidFill>
              </a:rPr>
              <a:t>t</a:t>
            </a:r>
            <a:r>
              <a:rPr lang="en-US" sz="2400" baseline="-25000" smtClean="0">
                <a:solidFill>
                  <a:schemeClr val="hlink"/>
                </a:solidFill>
              </a:rPr>
              <a:t>1</a:t>
            </a:r>
            <a:br>
              <a:rPr lang="en-US" sz="2400" baseline="-25000" smtClean="0">
                <a:solidFill>
                  <a:schemeClr val="hlink"/>
                </a:solidFill>
              </a:rPr>
            </a:br>
            <a:endParaRPr lang="en-US" sz="2400" baseline="-25000" smtClean="0">
              <a:solidFill>
                <a:schemeClr val="hlink"/>
              </a:solidFill>
            </a:endParaRPr>
          </a:p>
          <a:p>
            <a:pPr>
              <a:defRPr/>
            </a:pPr>
            <a:r>
              <a:rPr lang="en-US" sz="2400" smtClean="0">
                <a:solidFill>
                  <a:schemeClr val="folHlink"/>
                </a:solidFill>
              </a:rPr>
              <a:t>Consumed</a:t>
            </a:r>
            <a:r>
              <a:rPr lang="en-US" sz="2400" smtClean="0"/>
              <a:t> bytes (offset) </a:t>
            </a:r>
          </a:p>
          <a:p>
            <a:pPr lvl="1">
              <a:defRPr/>
            </a:pPr>
            <a:r>
              <a:rPr lang="en-US" sz="2000" smtClean="0"/>
              <a:t>variable rate</a:t>
            </a:r>
          </a:p>
          <a:p>
            <a:pPr lvl="1">
              <a:defRPr/>
            </a:pPr>
            <a:r>
              <a:rPr lang="en-US" sz="2000" smtClean="0"/>
              <a:t>constant rate</a:t>
            </a:r>
            <a:br>
              <a:rPr lang="en-US" sz="2000" smtClean="0"/>
            </a:br>
            <a:endParaRPr lang="en-US" sz="2000" smtClean="0"/>
          </a:p>
          <a:p>
            <a:pPr>
              <a:defRPr/>
            </a:pPr>
            <a:r>
              <a:rPr lang="en-US" sz="2400" smtClean="0"/>
              <a:t>Must start retrieving </a:t>
            </a:r>
            <a:br>
              <a:rPr lang="en-US" sz="2400" smtClean="0"/>
            </a:br>
            <a:r>
              <a:rPr lang="en-US" sz="2400" smtClean="0"/>
              <a:t>data earlier</a:t>
            </a:r>
          </a:p>
          <a:p>
            <a:pPr lvl="1">
              <a:defRPr/>
            </a:pPr>
            <a:r>
              <a:rPr lang="en-US" sz="2000" smtClean="0"/>
              <a:t>Data must </a:t>
            </a:r>
            <a:r>
              <a:rPr lang="en-US" sz="2000" smtClean="0">
                <a:solidFill>
                  <a:srgbClr val="009900"/>
                </a:solidFill>
              </a:rPr>
              <a:t>arrive</a:t>
            </a:r>
            <a:r>
              <a:rPr lang="en-US" sz="2000" smtClean="0"/>
              <a:t> before</a:t>
            </a:r>
            <a:br>
              <a:rPr lang="en-US" sz="2000" smtClean="0"/>
            </a:br>
            <a:r>
              <a:rPr lang="en-US" sz="2000" smtClean="0"/>
              <a:t>consumption time</a:t>
            </a:r>
          </a:p>
          <a:p>
            <a:pPr lvl="1">
              <a:defRPr/>
            </a:pPr>
            <a:r>
              <a:rPr lang="en-US" sz="2000" smtClean="0"/>
              <a:t>Data must be </a:t>
            </a:r>
            <a:r>
              <a:rPr lang="en-US" sz="2000" smtClean="0">
                <a:solidFill>
                  <a:srgbClr val="FF9933"/>
                </a:solidFill>
              </a:rPr>
              <a:t>sent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en-US" sz="2000" smtClean="0"/>
              <a:t>before arrival time</a:t>
            </a:r>
          </a:p>
          <a:p>
            <a:pPr lvl="1">
              <a:defRPr/>
            </a:pPr>
            <a:r>
              <a:rPr lang="en-US" sz="2000" smtClean="0"/>
              <a:t>Data must be </a:t>
            </a:r>
            <a:r>
              <a:rPr lang="en-US" sz="2000" smtClean="0">
                <a:solidFill>
                  <a:schemeClr val="hlink"/>
                </a:solidFill>
              </a:rPr>
              <a:t>read</a:t>
            </a:r>
            <a:r>
              <a:rPr lang="en-US" sz="2000" smtClean="0"/>
              <a:t> from </a:t>
            </a:r>
            <a:br>
              <a:rPr lang="en-US" sz="2000" smtClean="0"/>
            </a:br>
            <a:r>
              <a:rPr lang="en-US" sz="2000" smtClean="0"/>
              <a:t>disk before sending time</a:t>
            </a:r>
            <a:endParaRPr lang="en-US" sz="2000" dirty="0"/>
          </a:p>
        </p:txBody>
      </p:sp>
      <p:sp>
        <p:nvSpPr>
          <p:cNvPr id="7" name="Rectangle 3" descr="Wide upward diagonal"/>
          <p:cNvSpPr>
            <a:spLocks noChangeArrowheads="1"/>
          </p:cNvSpPr>
          <p:nvPr/>
        </p:nvSpPr>
        <p:spPr bwMode="auto">
          <a:xfrm>
            <a:off x="4030663" y="2870200"/>
            <a:ext cx="146050" cy="2808288"/>
          </a:xfrm>
          <a:prstGeom prst="rect">
            <a:avLst/>
          </a:prstGeom>
          <a:pattFill prst="wdUpDiag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03688" y="5570538"/>
            <a:ext cx="936625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305175" y="2282825"/>
            <a:ext cx="5838825" cy="3455988"/>
            <a:chOff x="2082" y="1230"/>
            <a:chExt cx="3678" cy="2177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85" y="3385"/>
              <a:ext cx="3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" name="AutoShape 11"/>
            <p:cNvCxnSpPr>
              <a:cxnSpLocks noChangeShapeType="1"/>
            </p:cNvCxnSpPr>
            <p:nvPr/>
          </p:nvCxnSpPr>
          <p:spPr bwMode="auto">
            <a:xfrm flipV="1">
              <a:off x="2585" y="1434"/>
              <a:ext cx="0" cy="19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274" y="3119"/>
              <a:ext cx="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/>
                <a:t>time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-1926555">
              <a:off x="2082" y="1230"/>
              <a:ext cx="10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/>
                <a:t>data offset</a:t>
              </a:r>
            </a:p>
          </p:txBody>
        </p:sp>
      </p:grpSp>
      <p:sp>
        <p:nvSpPr>
          <p:cNvPr id="14" name="Freeform 14"/>
          <p:cNvSpPr>
            <a:spLocks/>
          </p:cNvSpPr>
          <p:nvPr/>
        </p:nvSpPr>
        <p:spPr bwMode="auto">
          <a:xfrm>
            <a:off x="5040313" y="2870200"/>
            <a:ext cx="3779837" cy="2808288"/>
          </a:xfrm>
          <a:custGeom>
            <a:avLst/>
            <a:gdLst>
              <a:gd name="T0" fmla="*/ 0 w 2381"/>
              <a:gd name="T1" fmla="*/ 2147483647 h 1769"/>
              <a:gd name="T2" fmla="*/ 514111807 w 2381"/>
              <a:gd name="T3" fmla="*/ 2147483647 h 1769"/>
              <a:gd name="T4" fmla="*/ 798888632 w 2381"/>
              <a:gd name="T5" fmla="*/ 2147483647 h 1769"/>
              <a:gd name="T6" fmla="*/ 1486891991 w 2381"/>
              <a:gd name="T7" fmla="*/ 2147483647 h 1769"/>
              <a:gd name="T8" fmla="*/ 1542335421 w 2381"/>
              <a:gd name="T9" fmla="*/ 2147483647 h 1769"/>
              <a:gd name="T10" fmla="*/ 2147483647 w 2381"/>
              <a:gd name="T11" fmla="*/ 2147483647 h 1769"/>
              <a:gd name="T12" fmla="*/ 2147483647 w 2381"/>
              <a:gd name="T13" fmla="*/ 2114412264 h 1769"/>
              <a:gd name="T14" fmla="*/ 2147483647 w 2381"/>
              <a:gd name="T15" fmla="*/ 1998485056 h 1769"/>
              <a:gd name="T16" fmla="*/ 2147483647 w 2381"/>
              <a:gd name="T17" fmla="*/ 1370965244 h 1769"/>
              <a:gd name="T18" fmla="*/ 2147483647 w 2381"/>
              <a:gd name="T19" fmla="*/ 1199594589 h 1769"/>
              <a:gd name="T20" fmla="*/ 2147483647 w 2381"/>
              <a:gd name="T21" fmla="*/ 685482622 h 1769"/>
              <a:gd name="T22" fmla="*/ 2147483647 w 2381"/>
              <a:gd name="T23" fmla="*/ 456149156 h 1769"/>
              <a:gd name="T24" fmla="*/ 2147483647 w 2381"/>
              <a:gd name="T25" fmla="*/ 0 h 17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81" h="1769">
                <a:moveTo>
                  <a:pt x="0" y="1769"/>
                </a:moveTo>
                <a:lnTo>
                  <a:pt x="204" y="1633"/>
                </a:lnTo>
                <a:lnTo>
                  <a:pt x="317" y="1406"/>
                </a:lnTo>
                <a:lnTo>
                  <a:pt x="590" y="1338"/>
                </a:lnTo>
                <a:lnTo>
                  <a:pt x="612" y="1179"/>
                </a:lnTo>
                <a:lnTo>
                  <a:pt x="975" y="1066"/>
                </a:lnTo>
                <a:lnTo>
                  <a:pt x="1270" y="839"/>
                </a:lnTo>
                <a:lnTo>
                  <a:pt x="1542" y="793"/>
                </a:lnTo>
                <a:lnTo>
                  <a:pt x="1633" y="544"/>
                </a:lnTo>
                <a:lnTo>
                  <a:pt x="1769" y="476"/>
                </a:lnTo>
                <a:lnTo>
                  <a:pt x="1928" y="272"/>
                </a:lnTo>
                <a:lnTo>
                  <a:pt x="2200" y="181"/>
                </a:lnTo>
                <a:lnTo>
                  <a:pt x="2381" y="0"/>
                </a:ln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040313" y="2870200"/>
            <a:ext cx="3779837" cy="28082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4633913" y="2870200"/>
            <a:ext cx="4186237" cy="2808288"/>
          </a:xfrm>
          <a:custGeom>
            <a:avLst/>
            <a:gdLst>
              <a:gd name="T0" fmla="*/ 0 w 2472"/>
              <a:gd name="T1" fmla="*/ 2147483647 h 1747"/>
              <a:gd name="T2" fmla="*/ 129051932 w 2472"/>
              <a:gd name="T3" fmla="*/ 2147483647 h 1747"/>
              <a:gd name="T4" fmla="*/ 780045655 w 2472"/>
              <a:gd name="T5" fmla="*/ 2147483647 h 1747"/>
              <a:gd name="T6" fmla="*/ 1692008580 w 2472"/>
              <a:gd name="T7" fmla="*/ 2111152607 h 1747"/>
              <a:gd name="T8" fmla="*/ 2147483647 w 2472"/>
              <a:gd name="T9" fmla="*/ 2111152607 h 1747"/>
              <a:gd name="T10" fmla="*/ 2147483647 w 2472"/>
              <a:gd name="T11" fmla="*/ 1289430177 h 1747"/>
              <a:gd name="T12" fmla="*/ 2147483647 w 2472"/>
              <a:gd name="T13" fmla="*/ 1289430177 h 1747"/>
              <a:gd name="T14" fmla="*/ 2147483647 w 2472"/>
              <a:gd name="T15" fmla="*/ 470292594 h 1747"/>
              <a:gd name="T16" fmla="*/ 2147483647 w 2472"/>
              <a:gd name="T17" fmla="*/ 470292594 h 1747"/>
              <a:gd name="T18" fmla="*/ 2147483647 w 2472"/>
              <a:gd name="T19" fmla="*/ 0 h 1747"/>
              <a:gd name="T20" fmla="*/ 2147483647 w 2472"/>
              <a:gd name="T21" fmla="*/ 0 h 17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72" h="1747">
                <a:moveTo>
                  <a:pt x="0" y="1747"/>
                </a:moveTo>
                <a:lnTo>
                  <a:pt x="45" y="1520"/>
                </a:lnTo>
                <a:lnTo>
                  <a:pt x="272" y="1520"/>
                </a:lnTo>
                <a:lnTo>
                  <a:pt x="590" y="817"/>
                </a:lnTo>
                <a:lnTo>
                  <a:pt x="1270" y="817"/>
                </a:lnTo>
                <a:lnTo>
                  <a:pt x="1361" y="499"/>
                </a:lnTo>
                <a:lnTo>
                  <a:pt x="1656" y="499"/>
                </a:lnTo>
                <a:lnTo>
                  <a:pt x="1837" y="182"/>
                </a:lnTo>
                <a:lnTo>
                  <a:pt x="2109" y="182"/>
                </a:lnTo>
                <a:lnTo>
                  <a:pt x="2223" y="0"/>
                </a:lnTo>
                <a:lnTo>
                  <a:pt x="2472" y="0"/>
                </a:ln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441825" y="2870200"/>
            <a:ext cx="4378325" cy="2808288"/>
          </a:xfrm>
          <a:custGeom>
            <a:avLst/>
            <a:gdLst>
              <a:gd name="T0" fmla="*/ 0 w 2585"/>
              <a:gd name="T1" fmla="*/ 2147483647 h 1769"/>
              <a:gd name="T2" fmla="*/ 195076821 w 2585"/>
              <a:gd name="T3" fmla="*/ 2147483647 h 1769"/>
              <a:gd name="T4" fmla="*/ 1041362159 w 2585"/>
              <a:gd name="T5" fmla="*/ 2147483647 h 1769"/>
              <a:gd name="T6" fmla="*/ 1950759740 w 2585"/>
              <a:gd name="T7" fmla="*/ 1827114400 h 1769"/>
              <a:gd name="T8" fmla="*/ 2147483647 w 2585"/>
              <a:gd name="T9" fmla="*/ 1827114400 h 1769"/>
              <a:gd name="T10" fmla="*/ 2147483647 w 2585"/>
              <a:gd name="T11" fmla="*/ 514111967 h 1769"/>
              <a:gd name="T12" fmla="*/ 2147483647 w 2585"/>
              <a:gd name="T13" fmla="*/ 514111967 h 1769"/>
              <a:gd name="T14" fmla="*/ 2147483647 w 2585"/>
              <a:gd name="T15" fmla="*/ 0 h 1769"/>
              <a:gd name="T16" fmla="*/ 2147483647 w 2585"/>
              <a:gd name="T17" fmla="*/ 0 h 17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85" h="1769">
                <a:moveTo>
                  <a:pt x="0" y="1769"/>
                </a:moveTo>
                <a:lnTo>
                  <a:pt x="68" y="1474"/>
                </a:lnTo>
                <a:lnTo>
                  <a:pt x="363" y="1474"/>
                </a:lnTo>
                <a:lnTo>
                  <a:pt x="680" y="725"/>
                </a:lnTo>
                <a:lnTo>
                  <a:pt x="1338" y="725"/>
                </a:lnTo>
                <a:lnTo>
                  <a:pt x="1497" y="204"/>
                </a:lnTo>
                <a:lnTo>
                  <a:pt x="1859" y="204"/>
                </a:lnTo>
                <a:lnTo>
                  <a:pt x="1927" y="0"/>
                </a:lnTo>
                <a:lnTo>
                  <a:pt x="2585" y="0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4211638" y="2870200"/>
            <a:ext cx="4608512" cy="2808288"/>
          </a:xfrm>
          <a:custGeom>
            <a:avLst/>
            <a:gdLst>
              <a:gd name="T0" fmla="*/ 0 w 2721"/>
              <a:gd name="T1" fmla="*/ 2147483647 h 1769"/>
              <a:gd name="T2" fmla="*/ 195061495 w 2721"/>
              <a:gd name="T3" fmla="*/ 2147483647 h 1769"/>
              <a:gd name="T4" fmla="*/ 258169825 w 2721"/>
              <a:gd name="T5" fmla="*/ 2147483647 h 1769"/>
              <a:gd name="T6" fmla="*/ 1365435544 w 2721"/>
              <a:gd name="T7" fmla="*/ 2147483647 h 1769"/>
              <a:gd name="T8" fmla="*/ 2147483647 w 2721"/>
              <a:gd name="T9" fmla="*/ 1484373089 h 1769"/>
              <a:gd name="T10" fmla="*/ 2147483647 w 2721"/>
              <a:gd name="T11" fmla="*/ 1484373089 h 1769"/>
              <a:gd name="T12" fmla="*/ 2147483647 w 2721"/>
              <a:gd name="T13" fmla="*/ 226814103 h 1769"/>
              <a:gd name="T14" fmla="*/ 2147483647 w 2721"/>
              <a:gd name="T15" fmla="*/ 226814103 h 1769"/>
              <a:gd name="T16" fmla="*/ 2147483647 w 2721"/>
              <a:gd name="T17" fmla="*/ 0 h 1769"/>
              <a:gd name="T18" fmla="*/ 2147483647 w 2721"/>
              <a:gd name="T19" fmla="*/ 0 h 17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21" h="1769">
                <a:moveTo>
                  <a:pt x="0" y="1769"/>
                </a:moveTo>
                <a:lnTo>
                  <a:pt x="68" y="1474"/>
                </a:lnTo>
                <a:lnTo>
                  <a:pt x="90" y="1406"/>
                </a:lnTo>
                <a:lnTo>
                  <a:pt x="476" y="1406"/>
                </a:lnTo>
                <a:lnTo>
                  <a:pt x="816" y="589"/>
                </a:lnTo>
                <a:lnTo>
                  <a:pt x="1406" y="589"/>
                </a:lnTo>
                <a:lnTo>
                  <a:pt x="1565" y="90"/>
                </a:lnTo>
                <a:lnTo>
                  <a:pt x="1927" y="90"/>
                </a:lnTo>
                <a:lnTo>
                  <a:pt x="1973" y="0"/>
                </a:lnTo>
                <a:lnTo>
                  <a:pt x="2721" y="0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4211638" y="2078038"/>
            <a:ext cx="4629150" cy="2994025"/>
            <a:chOff x="2653" y="1117"/>
            <a:chExt cx="2916" cy="1886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843" y="2772"/>
              <a:ext cx="1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folHlink"/>
                  </a:solidFill>
                </a:rPr>
                <a:t>consume function</a:t>
              </a:r>
            </a:p>
          </p:txBody>
        </p: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4536" y="1117"/>
              <a:ext cx="1033" cy="680"/>
              <a:chOff x="4536" y="1117"/>
              <a:chExt cx="1033" cy="680"/>
            </a:xfrm>
          </p:grpSpPr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4536" y="1117"/>
                <a:ext cx="10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9900"/>
                    </a:solidFill>
                  </a:rPr>
                  <a:t>arrive function</a:t>
                </a:r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 flipV="1">
                <a:off x="4989" y="1298"/>
                <a:ext cx="0" cy="499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3266" y="1657"/>
              <a:ext cx="972" cy="684"/>
              <a:chOff x="3266" y="1657"/>
              <a:chExt cx="972" cy="684"/>
            </a:xfrm>
          </p:grpSpPr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3266" y="1657"/>
                <a:ext cx="9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9933"/>
                    </a:solidFill>
                  </a:rPr>
                  <a:t>send function</a:t>
                </a: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 flipV="1">
                <a:off x="3878" y="1842"/>
                <a:ext cx="0" cy="499"/>
              </a:xfrm>
              <a:prstGeom prst="line">
                <a:avLst/>
              </a:prstGeom>
              <a:noFill/>
              <a:ln w="9525">
                <a:solidFill>
                  <a:srgbClr val="FF9933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2653" y="1865"/>
              <a:ext cx="956" cy="567"/>
              <a:chOff x="2653" y="1865"/>
              <a:chExt cx="956" cy="567"/>
            </a:xfrm>
          </p:grpSpPr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auto">
              <a:xfrm>
                <a:off x="2653" y="1865"/>
                <a:ext cx="9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chemeClr val="hlink"/>
                    </a:solidFill>
                  </a:rPr>
                  <a:t>read function</a:t>
                </a:r>
              </a:p>
            </p:txBody>
          </p:sp>
          <p:sp>
            <p:nvSpPr>
              <p:cNvPr id="25" name="Line 29"/>
              <p:cNvSpPr>
                <a:spLocks noChangeShapeType="1"/>
              </p:cNvSpPr>
              <p:nvPr/>
            </p:nvSpPr>
            <p:spPr bwMode="auto">
              <a:xfrm flipH="1" flipV="1">
                <a:off x="3152" y="2047"/>
                <a:ext cx="272" cy="38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34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  <p:bldP spid="7" grpId="0" animBg="1"/>
      <p:bldP spid="8" grpId="0" animBg="1"/>
      <p:bldP spid="8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Adaptation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existing issues with current rate estimation approaches</a:t>
            </a:r>
          </a:p>
          <a:p>
            <a:r>
              <a:rPr lang="en-US" dirty="0"/>
              <a:t>Improve </a:t>
            </a:r>
            <a:r>
              <a:rPr lang="en-US" dirty="0" err="1"/>
              <a:t>QoE</a:t>
            </a:r>
            <a:endParaRPr lang="en-US" dirty="0"/>
          </a:p>
          <a:p>
            <a:pPr lvl="1"/>
            <a:r>
              <a:rPr lang="en-US" dirty="0"/>
              <a:t>Prevent re-buffering</a:t>
            </a:r>
          </a:p>
          <a:p>
            <a:pPr lvl="1"/>
            <a:r>
              <a:rPr lang="en-US" dirty="0"/>
              <a:t>Reduce quality changes</a:t>
            </a:r>
          </a:p>
          <a:p>
            <a:pPr lvl="1"/>
            <a:r>
              <a:rPr lang="en-US" dirty="0"/>
              <a:t>Keep average quality as high as possible</a:t>
            </a:r>
          </a:p>
          <a:p>
            <a:r>
              <a:rPr lang="en-US" dirty="0"/>
              <a:t>No server modifications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work with any web server</a:t>
            </a:r>
          </a:p>
          <a:p>
            <a:r>
              <a:rPr lang="en-US" dirty="0"/>
              <a:t>Evaluate new approach in </a:t>
            </a:r>
            <a:r>
              <a:rPr lang="en-US" dirty="0" err="1"/>
              <a:t>testbed</a:t>
            </a:r>
            <a:r>
              <a:rPr lang="en-US" dirty="0"/>
              <a:t> and real-world </a:t>
            </a:r>
            <a:r>
              <a:rPr lang="en-US" dirty="0" smtClean="0"/>
              <a:t>scenario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Observation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4038600" cy="13255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User space rate estimation</a:t>
            </a:r>
            <a:endParaRPr lang="en-US" sz="1800" dirty="0"/>
          </a:p>
          <a:p>
            <a:r>
              <a:rPr lang="en-US" dirty="0"/>
              <a:t>Impact of NIC segment offloading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851" y="1333014"/>
            <a:ext cx="674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ＭＳ Ｐゴシック" pitchFamily="-111" charset="-128"/>
                <a:cs typeface="ＭＳ Ｐゴシック" pitchFamily="-111" charset="-128"/>
              </a:rPr>
              <a:t>DASH in User Space: Inaccurate Rate Estimation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" y="2025464"/>
            <a:ext cx="3529901" cy="2713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9" y="2116484"/>
            <a:ext cx="3309650" cy="262226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00600" y="4800600"/>
            <a:ext cx="4038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More accurate for longer segments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46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8270</TotalTime>
  <Words>474</Words>
  <Application>Microsoft Macintosh PowerPoint</Application>
  <PresentationFormat>On-screen Show (4:3)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Calisto MT</vt:lpstr>
      <vt:lpstr>Lucida Fax</vt:lpstr>
      <vt:lpstr>ＭＳ Ｐゴシック</vt:lpstr>
      <vt:lpstr>Wingdings</vt:lpstr>
      <vt:lpstr>Arial</vt:lpstr>
      <vt:lpstr>Office Theme</vt:lpstr>
      <vt:lpstr>ECE 671 – Lecture 19</vt:lpstr>
      <vt:lpstr>Video on Demand</vt:lpstr>
      <vt:lpstr>Introduction</vt:lpstr>
      <vt:lpstr>Adaptive Streaming Solutions</vt:lpstr>
      <vt:lpstr>Adaptive Bit Rate (ABR) Streaming</vt:lpstr>
      <vt:lpstr>DASH – Playback without Pauses</vt:lpstr>
      <vt:lpstr>Timeliness</vt:lpstr>
      <vt:lpstr>Quality Adaptation Issues</vt:lpstr>
      <vt:lpstr>Critical Observation I</vt:lpstr>
      <vt:lpstr>Critical Observation II</vt:lpstr>
      <vt:lpstr>Critical Observation III</vt:lpstr>
      <vt:lpstr>Segment Size Impacts TCP CW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Microsoft Office User</cp:lastModifiedBy>
  <cp:revision>146</cp:revision>
  <cp:lastPrinted>2011-10-26T01:26:58Z</cp:lastPrinted>
  <dcterms:created xsi:type="dcterms:W3CDTF">2006-08-16T00:00:00Z</dcterms:created>
  <dcterms:modified xsi:type="dcterms:W3CDTF">2018-04-10T13:40:31Z</dcterms:modified>
</cp:coreProperties>
</file>