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1" r:id="rId1"/>
    <p:sldMasterId id="2147483653" r:id="rId2"/>
  </p:sldMasterIdLst>
  <p:notesMasterIdLst>
    <p:notesMasterId r:id="rId50"/>
  </p:notesMasterIdLst>
  <p:sldIdLst>
    <p:sldId id="256" r:id="rId3"/>
    <p:sldId id="257" r:id="rId4"/>
    <p:sldId id="258" r:id="rId5"/>
    <p:sldId id="303" r:id="rId6"/>
    <p:sldId id="259" r:id="rId7"/>
    <p:sldId id="260" r:id="rId8"/>
    <p:sldId id="261" r:id="rId9"/>
    <p:sldId id="262" r:id="rId10"/>
    <p:sldId id="308" r:id="rId11"/>
    <p:sldId id="309" r:id="rId12"/>
    <p:sldId id="263" r:id="rId13"/>
    <p:sldId id="264" r:id="rId14"/>
    <p:sldId id="265" r:id="rId15"/>
    <p:sldId id="266" r:id="rId16"/>
    <p:sldId id="267" r:id="rId17"/>
    <p:sldId id="304" r:id="rId18"/>
    <p:sldId id="268" r:id="rId19"/>
    <p:sldId id="269" r:id="rId20"/>
    <p:sldId id="270" r:id="rId21"/>
    <p:sldId id="271" r:id="rId22"/>
    <p:sldId id="272" r:id="rId23"/>
    <p:sldId id="273" r:id="rId24"/>
    <p:sldId id="286" r:id="rId25"/>
    <p:sldId id="287" r:id="rId26"/>
    <p:sldId id="288" r:id="rId27"/>
    <p:sldId id="289" r:id="rId28"/>
    <p:sldId id="290" r:id="rId29"/>
    <p:sldId id="302" r:id="rId30"/>
    <p:sldId id="274" r:id="rId31"/>
    <p:sldId id="279" r:id="rId32"/>
    <p:sldId id="292" r:id="rId33"/>
    <p:sldId id="305" r:id="rId34"/>
    <p:sldId id="310" r:id="rId35"/>
    <p:sldId id="306" r:id="rId36"/>
    <p:sldId id="307" r:id="rId37"/>
    <p:sldId id="311" r:id="rId38"/>
    <p:sldId id="312" r:id="rId39"/>
    <p:sldId id="313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80"/>
    <p:restoredTop sz="94659"/>
  </p:normalViewPr>
  <p:slideViewPr>
    <p:cSldViewPr>
      <p:cViewPr>
        <p:scale>
          <a:sx n="112" d="100"/>
          <a:sy n="112" d="100"/>
        </p:scale>
        <p:origin x="-584" y="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17260B69-BDEA-FF4D-9645-80E9265729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07526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D7EEC0CA-071E-484A-8B3C-FAF8CF056B4F}" type="slidenum">
              <a:rPr lang="en-US" altLang="en-US" sz="1200">
                <a:latin typeface="Arial" charset="0"/>
              </a:rPr>
              <a:pPr/>
              <a:t>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2625"/>
            <a:ext cx="4573588" cy="3430588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1813"/>
            <a:ext cx="5491162" cy="4119562"/>
          </a:xfrm>
        </p:spPr>
        <p:txBody>
          <a:bodyPr lIns="91213" tIns="45607" rIns="91213" bIns="45607"/>
          <a:lstStyle/>
          <a:p>
            <a:pPr eaLnBrk="1" hangingPunct="1">
              <a:lnSpc>
                <a:spcPct val="90000"/>
              </a:lnSpc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51C96F66-2784-7E46-B31D-01F1D6956A69}" type="slidenum">
              <a:rPr lang="en-US" altLang="en-US" sz="1200">
                <a:latin typeface="Arial" charset="0"/>
              </a:rPr>
              <a:pPr/>
              <a:t>19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Delivering the entire site – Also called Dynamic site delivery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DF898499-D54B-1F43-BA43-67FF00440180}" type="slidenum">
              <a:rPr lang="en-US" altLang="en-US" sz="1200">
                <a:latin typeface="Arial" charset="0"/>
              </a:rPr>
              <a:pPr/>
              <a:t>20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3C6FDE0B-920E-684D-950C-54E57D908553}" type="slidenum">
              <a:rPr lang="en-US" altLang="en-US" sz="1200">
                <a:latin typeface="Arial" charset="0"/>
              </a:rPr>
              <a:pPr/>
              <a:t>21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9EBA0581-0242-EB4C-B59A-B05BEA97357D}" type="slidenum">
              <a:rPr lang="en-US" altLang="en-US" sz="1200">
                <a:latin typeface="Arial" charset="0"/>
              </a:rPr>
              <a:pPr/>
              <a:t>22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End users path w/ out; killed.  With, hits close Akamai server, then goes to origin, using same path; full roundtrip.  Show same path.</a:t>
            </a:r>
          </a:p>
          <a:p>
            <a:pPr eaLnBrk="1" hangingPunct="1"/>
            <a:endParaRPr lang="en-US" altLang="en-US">
              <a:ea typeface="ＭＳ Ｐゴシック" charset="-128"/>
            </a:endParaRPr>
          </a:p>
          <a:p>
            <a:pPr eaLnBrk="1" hangingPunct="1"/>
            <a:r>
              <a:rPr lang="en-US" altLang="en-US">
                <a:ea typeface="ＭＳ Ｐゴシック" charset="-128"/>
              </a:rPr>
              <a:t>TCP first (going back and forth lots of time) built on that step that goes across the middle.  TCP Optimization (fewer round trips)  On a single path.  Then focus on step 3 from slide 5.  that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s the step we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re blowing-up here.  It will be a deeper dive.</a:t>
            </a:r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9A1F910F-0BFD-6144-B7DB-A5313A634F83}" type="slidenum">
              <a:rPr lang="en-US" altLang="en-US" sz="1200">
                <a:latin typeface="Arial" charset="0"/>
              </a:rPr>
              <a:pPr/>
              <a:t>23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What are we calling this?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Dynamic (or Whole Site) Delivery</a:t>
            </a:r>
            <a:r>
              <a:rPr lang="ja-JP" altLang="en-US">
                <a:ea typeface="ＭＳ Ｐゴシック" charset="-128"/>
              </a:rPr>
              <a:t>”</a:t>
            </a:r>
            <a:r>
              <a:rPr lang="en-US" altLang="ja-JP">
                <a:ea typeface="ＭＳ Ｐゴシック" charset="-128"/>
              </a:rPr>
              <a:t> and then make it consistent across all slides.</a:t>
            </a:r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6F5AAF44-0AA9-E048-AA18-5E8FAB20865D}" type="slidenum">
              <a:rPr lang="en-US" altLang="en-US" sz="1200">
                <a:latin typeface="Arial" charset="0"/>
              </a:rPr>
              <a:pPr/>
              <a:t>24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A46AE028-BAA1-A549-BB03-024792B36E33}" type="slidenum">
              <a:rPr lang="en-US" altLang="en-US" sz="1200">
                <a:latin typeface="Arial" charset="0"/>
              </a:rPr>
              <a:pPr/>
              <a:t>25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D060B3B0-6B9F-694F-8FF3-7D35971E14FE}" type="slidenum">
              <a:rPr lang="en-US" altLang="en-US" sz="1200">
                <a:latin typeface="Arial" charset="0"/>
              </a:rPr>
              <a:pPr/>
              <a:t>26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Without AKAM, gets HTML, then objects.  With AKAM, it .  For ESI and Edge Java; will need slides.  Should they be separate?  ESI, back to Best Buy; text to use.  Slide 34 is ESI, and find an Edge Computing slide.  He will say we assemble.  ESI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Caching uncachable content</a:t>
            </a:r>
            <a:r>
              <a:rPr lang="ja-JP" altLang="en-US">
                <a:ea typeface="ＭＳ Ｐゴシック" charset="-128"/>
              </a:rPr>
              <a:t>”</a:t>
            </a:r>
            <a:r>
              <a:rPr lang="en-US" altLang="ja-JP">
                <a:ea typeface="ＭＳ Ｐゴシック" charset="-128"/>
              </a:rPr>
              <a:t>.  Then he will blow out the page.  Then talk about EdgeComputing in a slide; need to convey that application is at the Edge.</a:t>
            </a:r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C0D41EA6-9283-2A46-9897-FCC106160BE3}" type="slidenum">
              <a:rPr lang="en-US" altLang="en-US" sz="1200">
                <a:latin typeface="Arial" charset="0"/>
              </a:rPr>
              <a:pPr/>
              <a:t>27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Without AKAM, gets HTML, then objects.  With AKAM, it .  For ESI and Edge Java; will need slides.  Should they be separate?  ESI, back to Best Buy; text to use.  Slide 34 is ESI, and find an Edge Computing slide.  He will say we assemble.  ESI </a:t>
            </a:r>
            <a:r>
              <a:rPr lang="ja-JP" altLang="en-US">
                <a:ea typeface="ＭＳ Ｐゴシック" charset="-128"/>
              </a:rPr>
              <a:t>“</a:t>
            </a:r>
            <a:r>
              <a:rPr lang="en-US" altLang="ja-JP">
                <a:ea typeface="ＭＳ Ｐゴシック" charset="-128"/>
              </a:rPr>
              <a:t>Caching uncachable content</a:t>
            </a:r>
            <a:r>
              <a:rPr lang="ja-JP" altLang="en-US">
                <a:ea typeface="ＭＳ Ｐゴシック" charset="-128"/>
              </a:rPr>
              <a:t>”</a:t>
            </a:r>
            <a:r>
              <a:rPr lang="en-US" altLang="ja-JP">
                <a:ea typeface="ＭＳ Ｐゴシック" charset="-128"/>
              </a:rPr>
              <a:t>.  Then he will blow out the page.  Then talk about EdgeComputing in a slide; need to convey that application is at the Edge.</a:t>
            </a:r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7D52D062-950D-044D-BD54-79DEC5D25DBB}" type="slidenum">
              <a:rPr lang="en-US" altLang="en-US" sz="1200">
                <a:latin typeface="Arial" charset="0"/>
              </a:rPr>
              <a:pPr/>
              <a:t>28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35098139-E5DC-ED4E-B2D0-FC1E47C34AF9}" type="slidenum">
              <a:rPr lang="en-US" altLang="en-US" sz="1200">
                <a:latin typeface="Arial" charset="0"/>
              </a:rPr>
              <a:pPr/>
              <a:t>2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6388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E5BB576D-DB8E-FC49-AFAB-24B0E05F3E68}" type="slidenum">
              <a:rPr lang="en-US" altLang="en-US" sz="1200">
                <a:latin typeface="Arial" charset="0"/>
              </a:rPr>
              <a:pPr/>
              <a:t>29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1587" cy="4130675"/>
          </a:xfrm>
        </p:spPr>
        <p:txBody>
          <a:bodyPr lIns="89706" tIns="44852" rIns="89706" bIns="44852"/>
          <a:lstStyle/>
          <a:p>
            <a:pPr eaLnBrk="1" hangingPunct="1"/>
            <a:r>
              <a:rPr lang="en-US" altLang="en-US" sz="700">
                <a:latin typeface="Verdana" charset="0"/>
                <a:ea typeface="ＭＳ Ｐゴシック" charset="-128"/>
              </a:rPr>
              <a:t>In a centralized world, all of your application logic sits on your Application Servers. </a:t>
            </a:r>
          </a:p>
          <a:p>
            <a:pPr eaLnBrk="1" hangingPunct="1"/>
            <a:endParaRPr lang="en-US" altLang="en-US" sz="700">
              <a:latin typeface="Verdana" charset="0"/>
              <a:ea typeface="ＭＳ Ｐゴシック" charset="-128"/>
            </a:endParaRPr>
          </a:p>
          <a:p>
            <a:pPr eaLnBrk="1" hangingPunct="1"/>
            <a:r>
              <a:rPr lang="en-US" altLang="en-US" sz="700">
                <a:latin typeface="Verdana" charset="0"/>
                <a:ea typeface="ＭＳ Ｐゴシック" charset="-128"/>
              </a:rPr>
              <a:t>What is Akamai EdgeComputing?</a:t>
            </a:r>
          </a:p>
          <a:p>
            <a:pPr eaLnBrk="1" hangingPunct="1">
              <a:buFontTx/>
              <a:buChar char="•"/>
            </a:pPr>
            <a:r>
              <a:rPr lang="en-US" altLang="en-US" sz="700">
                <a:latin typeface="Verdana" charset="0"/>
                <a:ea typeface="ＭＳ Ｐゴシック" charset="-128"/>
              </a:rPr>
              <a:t>Platform for deploying and running your J2EE Web-based applications</a:t>
            </a:r>
          </a:p>
          <a:p>
            <a:pPr eaLnBrk="1" hangingPunct="1">
              <a:buFontTx/>
              <a:buChar char="•"/>
            </a:pPr>
            <a:r>
              <a:rPr lang="en-US" altLang="en-US" sz="700">
                <a:latin typeface="Verdana" charset="0"/>
                <a:ea typeface="ＭＳ Ｐゴシック" charset="-128"/>
              </a:rPr>
              <a:t>Built on Akamai</a:t>
            </a:r>
            <a:r>
              <a:rPr lang="ja-JP" altLang="en-US" sz="700">
                <a:ea typeface="ＭＳ Ｐゴシック" charset="-128"/>
              </a:rPr>
              <a:t>’</a:t>
            </a:r>
            <a:r>
              <a:rPr lang="en-US" altLang="ja-JP" sz="700">
                <a:latin typeface="Verdana" charset="0"/>
                <a:ea typeface="ＭＳ Ｐゴシック" charset="-128"/>
              </a:rPr>
              <a:t>s EdgeSuite Platform</a:t>
            </a:r>
          </a:p>
          <a:p>
            <a:pPr eaLnBrk="1" hangingPunct="1">
              <a:buFontTx/>
              <a:buChar char="•"/>
            </a:pPr>
            <a:r>
              <a:rPr lang="en-US" altLang="en-US" sz="700">
                <a:latin typeface="Verdana" charset="0"/>
                <a:ea typeface="ＭＳ Ｐゴシック" charset="-128"/>
              </a:rPr>
              <a:t>Provides a pay-for-use model for application servers usage</a:t>
            </a:r>
          </a:p>
          <a:p>
            <a:pPr eaLnBrk="1" hangingPunct="1">
              <a:buFontTx/>
              <a:buChar char="•"/>
            </a:pPr>
            <a:r>
              <a:rPr lang="en-US" altLang="en-US" sz="700">
                <a:latin typeface="Verdana" charset="0"/>
                <a:ea typeface="ＭＳ Ｐゴシック" charset="-128"/>
              </a:rPr>
              <a:t>Offering functionality:</a:t>
            </a:r>
          </a:p>
          <a:p>
            <a:pPr lvl="1" eaLnBrk="1" hangingPunct="1">
              <a:buFontTx/>
              <a:buChar char="•"/>
            </a:pPr>
            <a:r>
              <a:rPr lang="en-US" altLang="en-US" sz="700">
                <a:latin typeface="Verdana" charset="0"/>
                <a:ea typeface="ＭＳ Ｐゴシック" charset="-128"/>
              </a:rPr>
              <a:t>Tomcat-based offering for Web container functionality</a:t>
            </a:r>
          </a:p>
          <a:p>
            <a:pPr lvl="1" eaLnBrk="1" hangingPunct="1">
              <a:buFontTx/>
              <a:buChar char="•"/>
            </a:pPr>
            <a:r>
              <a:rPr lang="en-US" altLang="en-US" sz="700">
                <a:latin typeface="Verdana" charset="0"/>
                <a:ea typeface="ＭＳ Ｐゴシック" charset="-128"/>
              </a:rPr>
              <a:t>IBM WebSphere-based offering for Enterprise Tier functionality</a:t>
            </a:r>
          </a:p>
          <a:p>
            <a:pPr lvl="1" eaLnBrk="1" hangingPunct="1">
              <a:lnSpc>
                <a:spcPct val="150000"/>
              </a:lnSpc>
              <a:buFontTx/>
              <a:buChar char="•"/>
            </a:pPr>
            <a:endParaRPr lang="en-US" altLang="en-US" sz="700">
              <a:latin typeface="Verdana" charset="0"/>
              <a:ea typeface="ＭＳ Ｐゴシック" charset="-128"/>
            </a:endParaRPr>
          </a:p>
          <a:p>
            <a:pPr eaLnBrk="1" hangingPunct="1"/>
            <a:r>
              <a:rPr lang="en-US" altLang="en-US" sz="700">
                <a:latin typeface="Verdana" charset="0"/>
                <a:ea typeface="ＭＳ Ｐゴシック" charset="-128"/>
              </a:rPr>
              <a:t>With EdgeComputing, part of this logic (at least the presentation logic and some parts of your business logic e.g. custom authentication code or result polling, etc) is deployed to Akamai</a:t>
            </a:r>
            <a:r>
              <a:rPr lang="ja-JP" altLang="en-US" sz="700">
                <a:ea typeface="ＭＳ Ｐゴシック" charset="-128"/>
              </a:rPr>
              <a:t>’</a:t>
            </a:r>
            <a:r>
              <a:rPr lang="en-US" altLang="ja-JP" sz="700">
                <a:latin typeface="Verdana" charset="0"/>
                <a:ea typeface="ＭＳ Ｐゴシック" charset="-128"/>
              </a:rPr>
              <a:t>s Edge servers. These servers are capable of running Java applications.</a:t>
            </a:r>
          </a:p>
          <a:p>
            <a:pPr eaLnBrk="1" hangingPunct="1"/>
            <a:endParaRPr lang="en-US" altLang="en-US" sz="700">
              <a:latin typeface="Verdana" charset="0"/>
              <a:ea typeface="ＭＳ Ｐゴシック" charset="-128"/>
            </a:endParaRPr>
          </a:p>
          <a:p>
            <a:pPr eaLnBrk="1" hangingPunct="1"/>
            <a:r>
              <a:rPr lang="en-US" altLang="en-US" sz="700">
                <a:latin typeface="Verdana" charset="0"/>
                <a:ea typeface="ＭＳ Ｐゴシック" charset="-128"/>
              </a:rPr>
              <a:t>The request flow for an application using EdgeComputing goes like this (which is very similar to the overall flow for EdgeSuite if you</a:t>
            </a:r>
            <a:r>
              <a:rPr lang="ja-JP" altLang="en-US" sz="700">
                <a:ea typeface="ＭＳ Ｐゴシック" charset="-128"/>
              </a:rPr>
              <a:t>’</a:t>
            </a:r>
            <a:r>
              <a:rPr lang="en-US" altLang="ja-JP" sz="700">
                <a:latin typeface="Verdana" charset="0"/>
                <a:ea typeface="ＭＳ Ｐゴシック" charset="-128"/>
              </a:rPr>
              <a:t>re familiar with it):</a:t>
            </a:r>
          </a:p>
          <a:p>
            <a:pPr eaLnBrk="1" hangingPunct="1"/>
            <a:endParaRPr lang="en-US" altLang="en-US" sz="700">
              <a:latin typeface="Verdana" charset="0"/>
              <a:ea typeface="ＭＳ Ｐゴシック" charset="-128"/>
            </a:endParaRPr>
          </a:p>
          <a:p>
            <a:pPr eaLnBrk="1" hangingPunct="1"/>
            <a:r>
              <a:rPr lang="en-US" altLang="en-US" sz="700">
                <a:latin typeface="Verdana" charset="0"/>
                <a:ea typeface="ＭＳ Ｐゴシック" charset="-128"/>
              </a:rPr>
              <a:t>When accessing your web application running on EdgeComputing, the same mechanisms as EdgeSuite apply. The end user does a DNS lookup on the hostname, the optimal Akamai edge server is returned, and the user makes a request for the application.</a:t>
            </a:r>
          </a:p>
          <a:p>
            <a:pPr eaLnBrk="1" hangingPunct="1"/>
            <a:endParaRPr lang="en-US" altLang="en-US" sz="700">
              <a:latin typeface="Verdana" charset="0"/>
              <a:ea typeface="ＭＳ Ｐゴシック" charset="-128"/>
            </a:endParaRPr>
          </a:p>
          <a:p>
            <a:pPr eaLnBrk="1" hangingPunct="1"/>
            <a:r>
              <a:rPr lang="en-US" altLang="en-US" sz="700">
                <a:latin typeface="Verdana" charset="0"/>
                <a:ea typeface="ＭＳ Ｐゴシック" charset="-128"/>
              </a:rPr>
              <a:t>The end user makes a request for a certain web page that is your web-enabled application.</a:t>
            </a:r>
          </a:p>
          <a:p>
            <a:pPr eaLnBrk="1" hangingPunct="1"/>
            <a:endParaRPr lang="en-US" altLang="en-US" sz="700">
              <a:latin typeface="Verdana" charset="0"/>
              <a:ea typeface="ＭＳ Ｐゴシック" charset="-128"/>
            </a:endParaRPr>
          </a:p>
          <a:p>
            <a:pPr eaLnBrk="1" hangingPunct="1"/>
            <a:r>
              <a:rPr lang="en-US" altLang="en-US" sz="700">
                <a:latin typeface="Verdana" charset="0"/>
                <a:ea typeface="ＭＳ Ｐゴシック" charset="-128"/>
              </a:rPr>
              <a:t>When the Edge Server receives the request for e.g. /app.jsp, it sees that this is a JSP page and has been configured to handles such requests by running them through the built in application server. So the Edge Server hands off the request for /app.jsp to the application server. This is just like the application server you run at your web site today – it executes your application logic.</a:t>
            </a:r>
          </a:p>
          <a:p>
            <a:pPr eaLnBrk="1" hangingPunct="1"/>
            <a:endParaRPr lang="en-US" altLang="en-US" sz="700">
              <a:latin typeface="Verdana" charset="0"/>
              <a:ea typeface="ＭＳ Ｐゴシック" charset="-128"/>
            </a:endParaRPr>
          </a:p>
          <a:p>
            <a:pPr eaLnBrk="1" hangingPunct="1"/>
            <a:r>
              <a:rPr lang="en-US" altLang="en-US" sz="700">
                <a:latin typeface="Verdana" charset="0"/>
                <a:ea typeface="ＭＳ Ｐゴシック" charset="-128"/>
              </a:rPr>
              <a:t>While processing the request, your application may need to retrieve some data from your origin servers (e.g. to retrieve a user profile). It can do this using any of a set of standard Java technologies (RMI, SOAP, JDBC) that can be tunneled over standard Web protocols (HTTP/HTTPS). The short of it is – all standard Java technologies here, nothing Akamai specific.</a:t>
            </a:r>
          </a:p>
          <a:p>
            <a:pPr eaLnBrk="1" hangingPunct="1"/>
            <a:endParaRPr lang="en-US" altLang="en-US" sz="700">
              <a:latin typeface="Verdana" charset="0"/>
              <a:ea typeface="ＭＳ Ｐゴシック" charset="-128"/>
            </a:endParaRPr>
          </a:p>
          <a:p>
            <a:pPr eaLnBrk="1" hangingPunct="1"/>
            <a:r>
              <a:rPr lang="en-US" altLang="en-US" sz="700">
                <a:latin typeface="Verdana" charset="0"/>
                <a:ea typeface="ＭＳ Ｐゴシック" charset="-128"/>
              </a:rPr>
              <a:t>The origin server responds with the requested content, sending it back to the edge server.</a:t>
            </a:r>
          </a:p>
          <a:p>
            <a:pPr eaLnBrk="1" hangingPunct="1"/>
            <a:endParaRPr lang="en-US" altLang="en-US" sz="700">
              <a:latin typeface="Verdana" charset="0"/>
              <a:ea typeface="ＭＳ Ｐゴシック" charset="-128"/>
            </a:endParaRPr>
          </a:p>
          <a:p>
            <a:pPr eaLnBrk="1" hangingPunct="1"/>
            <a:r>
              <a:rPr lang="en-US" altLang="en-US" sz="700">
                <a:latin typeface="Verdana" charset="0"/>
                <a:ea typeface="ＭＳ Ｐゴシック" charset="-128"/>
              </a:rPr>
              <a:t>The application server gets the data it requested from the origin, finishes processing the request, and sends the page of HTML pack to the end user.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E2C06721-AE60-0541-A520-58FEC46D8E61}" type="slidenum">
              <a:rPr lang="en-US" altLang="en-US" sz="1200">
                <a:latin typeface="Arial" charset="0"/>
              </a:rPr>
              <a:pPr/>
              <a:t>30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7975"/>
          </a:xfrm>
        </p:spPr>
        <p:txBody>
          <a:bodyPr lIns="89911" tIns="44956" rIns="89911" bIns="44956"/>
          <a:lstStyle/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8D8A71C9-CAA7-0545-A482-F22B5D3ACD26}" type="slidenum">
              <a:rPr lang="en-US" altLang="en-US" sz="1200">
                <a:latin typeface="Arial" charset="0"/>
              </a:rPr>
              <a:pPr/>
              <a:t>31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1587" cy="41306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E2B944-4730-B94F-B798-78E1A72C9E2F}" type="slidenum">
              <a:rPr lang="en-US" altLang="en-US"/>
              <a:pPr/>
              <a:t>35</a:t>
            </a:fld>
            <a:endParaRPr lang="en-US" altLang="en-US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8563" y="681038"/>
            <a:ext cx="4540250" cy="3405187"/>
          </a:xfrm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Happens</a:t>
            </a:r>
            <a:r>
              <a:rPr lang="en-US" altLang="en-US" baseline="0" dirty="0" smtClean="0"/>
              <a:t> in two steps. Select cluster (global load balancing) &amp; select server within cluster (local load balancing). </a:t>
            </a:r>
            <a:r>
              <a:rPr lang="en-US" altLang="en-US" dirty="0" smtClean="0"/>
              <a:t>Many</a:t>
            </a:r>
            <a:r>
              <a:rPr lang="en-US" altLang="en-US" baseline="0" dirty="0" smtClean="0"/>
              <a:t> of the steps do not happen each time because of TTL. 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690362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dirty="0" smtClean="0"/>
              <a:t>If we look closer into the dataflow</a:t>
            </a:r>
            <a:r>
              <a:rPr lang="en-US" baseline="0" dirty="0" smtClean="0"/>
              <a:t> of</a:t>
            </a:r>
            <a:r>
              <a:rPr lang="en-US" dirty="0" smtClean="0"/>
              <a:t> the</a:t>
            </a:r>
            <a:r>
              <a:rPr lang="en-US" baseline="0" dirty="0" smtClean="0"/>
              <a:t> mapping system, there </a:t>
            </a:r>
            <a:r>
              <a:rPr lang="en-US" dirty="0" smtClean="0"/>
              <a:t>are always</a:t>
            </a:r>
            <a:r>
              <a:rPr lang="en-US" baseline="0" dirty="0" smtClean="0"/>
              <a:t> </a:t>
            </a:r>
            <a:r>
              <a:rPr lang="en-US" dirty="0" smtClean="0"/>
              <a:t>components that measure the Internet</a:t>
            </a:r>
            <a:r>
              <a:rPr lang="en-US" baseline="0" dirty="0" smtClean="0"/>
              <a:t>. And of course the CDN will monitor its own deployment, checking servers’ conditions, load, failure etc..  Then measurement like </a:t>
            </a:r>
            <a:r>
              <a:rPr lang="en-US" baseline="0" dirty="0" err="1" smtClean="0"/>
              <a:t>traceroute</a:t>
            </a:r>
            <a:r>
              <a:rPr lang="en-US" baseline="0" dirty="0" smtClean="0"/>
              <a:t> and pinging are used for topology discovery and scoring, which evaluate the performance of different locations for serving the client.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Another important function is the load balancing system. The global load balancing makes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no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single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data center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is</a:t>
            </a:r>
            <a:r>
              <a:rPr lang="zh-CN" altLang="en-US" baseline="0" dirty="0" smtClean="0"/>
              <a:t> </a:t>
            </a:r>
            <a:r>
              <a:rPr lang="en-US" altLang="zh-CN" baseline="0" dirty="0" smtClean="0"/>
              <a:t>overloaded</a:t>
            </a:r>
            <a:r>
              <a:rPr lang="en-US" baseline="0" dirty="0" smtClean="0"/>
              <a:t>, while trying to send each client to the optimal location. The local load balancing spread the load among servers within a data center.</a:t>
            </a:r>
          </a:p>
          <a:p>
            <a:pPr>
              <a:spcBef>
                <a:spcPts val="0"/>
              </a:spcBef>
              <a:buNone/>
            </a:pPr>
            <a:endParaRPr lang="en-US" baseline="0" dirty="0" smtClean="0"/>
          </a:p>
          <a:p>
            <a:pPr>
              <a:spcBef>
                <a:spcPts val="0"/>
              </a:spcBef>
              <a:buNone/>
            </a:pPr>
            <a:r>
              <a:rPr lang="en-US" baseline="0" dirty="0" smtClean="0"/>
              <a:t>Eventually the </a:t>
            </a:r>
            <a:r>
              <a:rPr lang="en-US" baseline="0" dirty="0" err="1" smtClean="0"/>
              <a:t>nameserver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compoenent</a:t>
            </a:r>
            <a:r>
              <a:rPr lang="en-US" baseline="0" dirty="0" smtClean="0"/>
              <a:t> will handle over the mapping decision from the load balancing to the client’s LDNS.</a:t>
            </a:r>
          </a:p>
        </p:txBody>
      </p:sp>
    </p:spTree>
    <p:extLst>
      <p:ext uri="{BB962C8B-B14F-4D97-AF65-F5344CB8AC3E}">
        <p14:creationId xmlns:p14="http://schemas.microsoft.com/office/powerpoint/2010/main" val="29127506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1C44556A-9F53-4C44-9300-D951D5CF479A}" type="slidenum">
              <a:rPr lang="en-US" altLang="en-US" sz="1200">
                <a:latin typeface="Arial" charset="0"/>
              </a:rPr>
              <a:pPr/>
              <a:t>47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0138" y="674688"/>
            <a:ext cx="4605337" cy="34544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6938" y="4354513"/>
            <a:ext cx="5081587" cy="41306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A10842CC-547B-5549-A497-07E41E596E6D}" type="slidenum">
              <a:rPr lang="en-US" altLang="en-US" sz="1200">
                <a:latin typeface="Arial" charset="0"/>
              </a:rPr>
              <a:pPr/>
              <a:t>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/>
            <a:r>
              <a:rPr lang="en-US" altLang="en-US" sz="1000">
                <a:ea typeface="ＭＳ Ｐゴシック" charset="-128"/>
              </a:rPr>
              <a:t>The Internet is a dominant source for news and information:</a:t>
            </a:r>
          </a:p>
          <a:p>
            <a:pPr lvl="1" eaLnBrk="1" hangingPunct="1"/>
            <a:endParaRPr lang="en-US" altLang="en-US" sz="1000" u="sng">
              <a:ea typeface="ＭＳ Ｐゴシック" charset="-128"/>
            </a:endParaRPr>
          </a:p>
          <a:p>
            <a:pPr lvl="1" eaLnBrk="1" hangingPunct="1"/>
            <a:r>
              <a:rPr lang="en-US" altLang="en-US" sz="1000" u="sng">
                <a:ea typeface="ＭＳ Ｐゴシック" charset="-128"/>
              </a:rPr>
              <a:t>Music downloads </a:t>
            </a:r>
          </a:p>
          <a:p>
            <a:pPr lvl="1" eaLnBrk="1" hangingPunct="1"/>
            <a:r>
              <a:rPr lang="en-US" altLang="en-US" sz="1000">
                <a:ea typeface="ＭＳ Ｐゴシック" charset="-128"/>
              </a:rPr>
              <a:t>Forrester forecasts that there will be plenty of room for growth as the market increases from $201 million in 2004 to $3.2 billion in 2008</a:t>
            </a:r>
          </a:p>
          <a:p>
            <a:pPr lvl="1" eaLnBrk="1" hangingPunct="1"/>
            <a:r>
              <a:rPr lang="en-US" altLang="en-US" sz="1000">
                <a:ea typeface="ＭＳ Ｐゴシック" charset="-128"/>
              </a:rPr>
              <a:t>5 of Forrester</a:t>
            </a:r>
            <a:r>
              <a:rPr lang="ja-JP" altLang="en-US" sz="1000">
                <a:ea typeface="ＭＳ Ｐゴシック" charset="-128"/>
              </a:rPr>
              <a:t>’</a:t>
            </a:r>
            <a:r>
              <a:rPr lang="en-US" altLang="ja-JP" sz="1000">
                <a:ea typeface="ＭＳ Ｐゴシック" charset="-128"/>
              </a:rPr>
              <a:t>s top 6 music download sites rely on a distributed delivery to deliver their online music files</a:t>
            </a:r>
          </a:p>
          <a:p>
            <a:pPr lvl="1" eaLnBrk="1" hangingPunct="1"/>
            <a:r>
              <a:rPr lang="en-US" altLang="en-US" sz="1000">
                <a:ea typeface="ＭＳ Ｐゴシック" charset="-128"/>
              </a:rPr>
              <a:t>Apple announced in October that the iTunes music store downloads topped 150 million songs</a:t>
            </a:r>
          </a:p>
          <a:p>
            <a:pPr lvl="1" eaLnBrk="1" hangingPunct="1"/>
            <a:endParaRPr lang="en-US" altLang="en-US" sz="1000">
              <a:ea typeface="ＭＳ Ｐゴシック" charset="-128"/>
            </a:endParaRPr>
          </a:p>
          <a:p>
            <a:pPr lvl="1" eaLnBrk="1" hangingPunct="1"/>
            <a:r>
              <a:rPr lang="en-US" altLang="en-US" sz="1000" u="sng">
                <a:ea typeface="ＭＳ Ｐゴシック" charset="-128"/>
              </a:rPr>
              <a:t>Streaming stats</a:t>
            </a:r>
          </a:p>
          <a:p>
            <a:pPr lvl="1" eaLnBrk="1" hangingPunct="1"/>
            <a:r>
              <a:rPr lang="en-US" altLang="en-US" sz="1000">
                <a:ea typeface="ＭＳ Ｐゴシック" charset="-128"/>
              </a:rPr>
              <a:t>MSNBC served a total of 250,000 streams on election day and over 80,000 simultaneous streams</a:t>
            </a:r>
          </a:p>
          <a:p>
            <a:pPr lvl="1" eaLnBrk="1" hangingPunct="1"/>
            <a:endParaRPr lang="en-US" altLang="en-US" sz="1000">
              <a:ea typeface="ＭＳ Ｐゴシック" charset="-128"/>
            </a:endParaRPr>
          </a:p>
          <a:p>
            <a:pPr lvl="1" eaLnBrk="1" hangingPunct="1"/>
            <a:r>
              <a:rPr lang="en-US" altLang="en-US" sz="1000" u="sng">
                <a:ea typeface="ＭＳ Ｐゴシック" charset="-128"/>
              </a:rPr>
              <a:t>Video on Demand</a:t>
            </a:r>
          </a:p>
          <a:p>
            <a:pPr lvl="1" eaLnBrk="1" hangingPunct="1"/>
            <a:r>
              <a:rPr lang="en-US" altLang="en-US" sz="1000">
                <a:ea typeface="ＭＳ Ｐゴシック" charset="-128"/>
              </a:rPr>
              <a:t>Internet VoD will generate more than $169 million in revenue by 2008 (Yankee Group)</a:t>
            </a:r>
          </a:p>
          <a:p>
            <a:pPr lvl="1" eaLnBrk="1" hangingPunct="1"/>
            <a:endParaRPr lang="en-US" altLang="en-US" sz="100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A0E47D02-634B-1D40-B81B-D759422A5EE9}" type="slidenum">
              <a:rPr lang="en-US" altLang="en-US" sz="1200">
                <a:latin typeface="Arial" charset="0"/>
              </a:rPr>
              <a:pPr/>
              <a:t>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7975"/>
          </a:xfrm>
        </p:spPr>
        <p:txBody>
          <a:bodyPr lIns="89911" tIns="44956" rIns="89911" bIns="44956"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09B8A5-7FF3-034F-A6DE-EFB73FA07C48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Internet is a network of networks;</a:t>
            </a:r>
          </a:p>
          <a:p>
            <a:pPr marL="228600" indent="-228600"/>
            <a:r>
              <a:rPr lang="en-US" altLang="en-US" dirty="0"/>
              <a:t>2. You and I buy “last mile” access to the Internet from our local Internet Service Provider</a:t>
            </a:r>
          </a:p>
          <a:p>
            <a:pPr marL="228600" indent="-228600"/>
            <a:r>
              <a:rPr lang="en-US" altLang="en-US" dirty="0"/>
              <a:t>3. Companies like Akamai, Yahoo! and CNN buy “first mile” access from major transit providers… or corporate Internet Service Providers</a:t>
            </a:r>
          </a:p>
        </p:txBody>
      </p:sp>
    </p:spTree>
    <p:extLst>
      <p:ext uri="{BB962C8B-B14F-4D97-AF65-F5344CB8AC3E}">
        <p14:creationId xmlns:p14="http://schemas.microsoft.com/office/powerpoint/2010/main" val="2053713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B03C44-A5B5-9649-B26C-3A024F7B4FC4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9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eriod"/>
            </a:pPr>
            <a:r>
              <a:rPr lang="en-US" altLang="en-US" dirty="0"/>
              <a:t>Internet is a network of networks;</a:t>
            </a:r>
          </a:p>
          <a:p>
            <a:pPr marL="228600" indent="-228600"/>
            <a:r>
              <a:rPr lang="en-US" altLang="en-US" dirty="0"/>
              <a:t>2. You and I buy “last mile” access to the Internet from our local Internet Service Provider</a:t>
            </a:r>
          </a:p>
          <a:p>
            <a:pPr marL="228600" indent="-228600"/>
            <a:r>
              <a:rPr lang="en-US" altLang="en-US" dirty="0"/>
              <a:t>3. Companies like Akamai, Yahoo! and CNN buy “first mile” access from major transit providers… or corporate Internet Service Providers</a:t>
            </a:r>
          </a:p>
        </p:txBody>
      </p:sp>
    </p:spTree>
    <p:extLst>
      <p:ext uri="{BB962C8B-B14F-4D97-AF65-F5344CB8AC3E}">
        <p14:creationId xmlns:p14="http://schemas.microsoft.com/office/powerpoint/2010/main" val="20972831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40EBC880-22CA-9D4C-AB45-9E31D7FEA785}" type="slidenum">
              <a:rPr lang="en-US" altLang="en-US" sz="1200">
                <a:latin typeface="Arial" charset="0"/>
              </a:rPr>
              <a:pPr/>
              <a:t>13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79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295014C3-4471-854C-9A71-F112825FD459}" type="slidenum">
              <a:rPr lang="en-US" altLang="en-US" sz="1200">
                <a:latin typeface="Arial" charset="0"/>
              </a:rPr>
              <a:pPr/>
              <a:t>15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1813"/>
            <a:ext cx="5032375" cy="4117975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fld id="{BEE8C575-F2CB-C54A-8BD9-7D7EB1EF386C}" type="slidenum">
              <a:rPr lang="en-US" altLang="en-US" sz="1200">
                <a:latin typeface="Arial" charset="0"/>
              </a:rPr>
              <a:pPr/>
              <a:t>18</a:t>
            </a:fld>
            <a:endParaRPr lang="en-US" altLang="en-US" sz="1200">
              <a:latin typeface="Arial" charset="0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charset="-128"/>
              </a:rPr>
              <a:t>E-commerce sites began as  Object Delivery customers, then moved into being more of a Static and Dynamic Site Delivery</a:t>
            </a:r>
            <a:r>
              <a:rPr lang="ja-JP" altLang="en-US">
                <a:ea typeface="ＭＳ Ｐゴシック" charset="-128"/>
              </a:rPr>
              <a:t>’</a:t>
            </a:r>
            <a:r>
              <a:rPr lang="en-US" altLang="ja-JP">
                <a:ea typeface="ＭＳ Ｐゴシック" charset="-128"/>
              </a:rPr>
              <a:t> this is an example of how functionality has evolved from early (a prior generation) of CDN services from the past to today.</a:t>
            </a:r>
            <a:endParaRPr lang="en-US" alt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>
                  <a:gd name="T0" fmla="*/ 0 w 5184"/>
                  <a:gd name="T1" fmla="*/ 3159 h 3159"/>
                  <a:gd name="T2" fmla="*/ 5200 w 5184"/>
                  <a:gd name="T3" fmla="*/ 3159 h 3159"/>
                  <a:gd name="T4" fmla="*/ 5200 w 5184"/>
                  <a:gd name="T5" fmla="*/ 0 h 3159"/>
                  <a:gd name="T6" fmla="*/ 0 w 5184"/>
                  <a:gd name="T7" fmla="*/ 0 h 3159"/>
                  <a:gd name="T8" fmla="*/ 0 w 5184"/>
                  <a:gd name="T9" fmla="*/ 3159 h 3159"/>
                  <a:gd name="T10" fmla="*/ 0 w 5184"/>
                  <a:gd name="T11" fmla="*/ 3159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>
                  <a:gd name="T0" fmla="*/ 0 w 556"/>
                  <a:gd name="T1" fmla="*/ 0 h 3159"/>
                  <a:gd name="T2" fmla="*/ 0 w 556"/>
                  <a:gd name="T3" fmla="*/ 3159 h 3159"/>
                  <a:gd name="T4" fmla="*/ 558 w 556"/>
                  <a:gd name="T5" fmla="*/ 3159 h 3159"/>
                  <a:gd name="T6" fmla="*/ 558 w 556"/>
                  <a:gd name="T7" fmla="*/ 0 h 3159"/>
                  <a:gd name="T8" fmla="*/ 0 w 556"/>
                  <a:gd name="T9" fmla="*/ 0 h 3159"/>
                  <a:gd name="T10" fmla="*/ 0 w 556"/>
                  <a:gd name="T11" fmla="*/ 0 h 315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>
                <a:gd name="T0" fmla="*/ 0 w 12"/>
                <a:gd name="T1" fmla="*/ 0 h 420"/>
                <a:gd name="T2" fmla="*/ 0 w 12"/>
                <a:gd name="T3" fmla="*/ 420 h 420"/>
                <a:gd name="T4" fmla="*/ 12 w 12"/>
                <a:gd name="T5" fmla="*/ 420 h 420"/>
                <a:gd name="T6" fmla="*/ 12 w 12"/>
                <a:gd name="T7" fmla="*/ 0 h 420"/>
                <a:gd name="T8" fmla="*/ 0 w 12"/>
                <a:gd name="T9" fmla="*/ 0 h 420"/>
                <a:gd name="T10" fmla="*/ 0 w 12"/>
                <a:gd name="T11" fmla="*/ 0 h 4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>
                <a:gd name="T0" fmla="*/ 252 w 251"/>
                <a:gd name="T1" fmla="*/ 0 h 12"/>
                <a:gd name="T2" fmla="*/ 0 w 251"/>
                <a:gd name="T3" fmla="*/ 0 h 12"/>
                <a:gd name="T4" fmla="*/ 0 w 251"/>
                <a:gd name="T5" fmla="*/ 12 h 12"/>
                <a:gd name="T6" fmla="*/ 252 w 251"/>
                <a:gd name="T7" fmla="*/ 12 h 12"/>
                <a:gd name="T8" fmla="*/ 252 w 251"/>
                <a:gd name="T9" fmla="*/ 0 h 12"/>
                <a:gd name="T10" fmla="*/ 252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>
                <a:gd name="T0" fmla="*/ 0 w 251"/>
                <a:gd name="T1" fmla="*/ 0 h 12"/>
                <a:gd name="T2" fmla="*/ 0 w 251"/>
                <a:gd name="T3" fmla="*/ 12 h 12"/>
                <a:gd name="T4" fmla="*/ 351 w 251"/>
                <a:gd name="T5" fmla="*/ 12 h 12"/>
                <a:gd name="T6" fmla="*/ 351 w 251"/>
                <a:gd name="T7" fmla="*/ 0 h 12"/>
                <a:gd name="T8" fmla="*/ 0 w 251"/>
                <a:gd name="T9" fmla="*/ 0 h 12"/>
                <a:gd name="T10" fmla="*/ 0 w 251"/>
                <a:gd name="T11" fmla="*/ 0 h 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sp>
        <p:nvSpPr>
          <p:cNvPr id="8208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charset="0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fld id="{D7D4C5EA-D803-1B46-BCFD-177830CCF0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6302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11A74-922C-8544-A466-CC7C79BEF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0087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7624E3-8FD1-0141-B4DC-8F5B656EA5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43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New_Title_Background_Dark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263" y="-147638"/>
            <a:ext cx="9534526" cy="7153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28600" y="5086350"/>
            <a:ext cx="7772400" cy="55245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4876800" y="5867400"/>
            <a:ext cx="3810000" cy="609600"/>
          </a:xfrm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9707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4977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44218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893154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2633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87854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3059944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2769771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10EE86-D4F6-F744-9455-542F1EC7B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5098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07386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322177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555075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4111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1041701850"/>
      </p:ext>
    </p:extLst>
  </p:cSld>
  <p:clrMapOvr>
    <a:masterClrMapping/>
  </p:clrMapOvr>
  <p:transition xmlns:p14="http://schemas.microsoft.com/office/powerpoint/2010/main">
    <p:wipe dir="r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3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2" y="6333133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61996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AAFCCC-E39B-2141-AB5D-C89E176BB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206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EA6548-6488-E54A-94A3-A83D7E3C13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903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3AAA00-2695-C34E-8D3B-CC486EA28B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768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F138683-5422-3747-8057-AECB41C5D2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585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30C93C2-55A5-4949-BACE-05EAF9D4DD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0785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6B63B4-D8FC-6C48-86AB-4E27D0FB57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4280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52BC2DD-377D-C340-AFB1-986AEB340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577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<Relationship Id="rId14" Type="http://schemas.openxmlformats.org/officeDocument/2006/relationships/theme" Target="../theme/theme2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1032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>
                <a:gd name="T0" fmla="*/ 0 w 5184"/>
                <a:gd name="T1" fmla="*/ 3159 h 3159"/>
                <a:gd name="T2" fmla="*/ 5200 w 5184"/>
                <a:gd name="T3" fmla="*/ 3159 h 3159"/>
                <a:gd name="T4" fmla="*/ 5200 w 5184"/>
                <a:gd name="T5" fmla="*/ 0 h 3159"/>
                <a:gd name="T6" fmla="*/ 0 w 5184"/>
                <a:gd name="T7" fmla="*/ 0 h 3159"/>
                <a:gd name="T8" fmla="*/ 0 w 5184"/>
                <a:gd name="T9" fmla="*/ 3159 h 3159"/>
                <a:gd name="T10" fmla="*/ 0 w 5184"/>
                <a:gd name="T11" fmla="*/ 3159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>
                <a:gd name="T0" fmla="*/ 0 w 556"/>
                <a:gd name="T1" fmla="*/ 0 h 3159"/>
                <a:gd name="T2" fmla="*/ 0 w 556"/>
                <a:gd name="T3" fmla="*/ 3159 h 3159"/>
                <a:gd name="T4" fmla="*/ 558 w 556"/>
                <a:gd name="T5" fmla="*/ 3159 h 3159"/>
                <a:gd name="T6" fmla="*/ 558 w 556"/>
                <a:gd name="T7" fmla="*/ 0 h 3159"/>
                <a:gd name="T8" fmla="*/ 0 w 556"/>
                <a:gd name="T9" fmla="*/ 0 h 3159"/>
                <a:gd name="T10" fmla="*/ 0 w 556"/>
                <a:gd name="T11" fmla="*/ 0 h 31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1035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>
                  <a:gd name="T0" fmla="*/ 12 w 12"/>
                  <a:gd name="T1" fmla="*/ 0 h 695"/>
                  <a:gd name="T2" fmla="*/ 0 w 12"/>
                  <a:gd name="T3" fmla="*/ 0 h 695"/>
                  <a:gd name="T4" fmla="*/ 0 w 12"/>
                  <a:gd name="T5" fmla="*/ 695 h 695"/>
                  <a:gd name="T6" fmla="*/ 12 w 12"/>
                  <a:gd name="T7" fmla="*/ 695 h 695"/>
                  <a:gd name="T8" fmla="*/ 12 w 12"/>
                  <a:gd name="T9" fmla="*/ 0 h 695"/>
                  <a:gd name="T10" fmla="*/ 12 w 12"/>
                  <a:gd name="T11" fmla="*/ 0 h 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6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>
                  <a:gd name="T0" fmla="*/ 0 w 12"/>
                  <a:gd name="T1" fmla="*/ 2697 h 2697"/>
                  <a:gd name="T2" fmla="*/ 12 w 12"/>
                  <a:gd name="T3" fmla="*/ 2697 h 2697"/>
                  <a:gd name="T4" fmla="*/ 12 w 12"/>
                  <a:gd name="T5" fmla="*/ 0 h 2697"/>
                  <a:gd name="T6" fmla="*/ 0 w 12"/>
                  <a:gd name="T7" fmla="*/ 0 h 2697"/>
                  <a:gd name="T8" fmla="*/ 0 w 12"/>
                  <a:gd name="T9" fmla="*/ 2697 h 2697"/>
                  <a:gd name="T10" fmla="*/ 0 w 12"/>
                  <a:gd name="T11" fmla="*/ 2697 h 26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7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>
                  <a:gd name="T0" fmla="*/ 4739 w 4724"/>
                  <a:gd name="T1" fmla="*/ 0 h 12"/>
                  <a:gd name="T2" fmla="*/ 0 w 4724"/>
                  <a:gd name="T3" fmla="*/ 0 h 12"/>
                  <a:gd name="T4" fmla="*/ 0 w 4724"/>
                  <a:gd name="T5" fmla="*/ 12 h 12"/>
                  <a:gd name="T6" fmla="*/ 4739 w 4724"/>
                  <a:gd name="T7" fmla="*/ 12 h 12"/>
                  <a:gd name="T8" fmla="*/ 4739 w 4724"/>
                  <a:gd name="T9" fmla="*/ 0 h 12"/>
                  <a:gd name="T10" fmla="*/ 4739 w 4724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>
                  <a:gd name="T0" fmla="*/ 0 w 12"/>
                  <a:gd name="T1" fmla="*/ 252 h 252"/>
                  <a:gd name="T2" fmla="*/ 12 w 12"/>
                  <a:gd name="T3" fmla="*/ 252 h 252"/>
                  <a:gd name="T4" fmla="*/ 12 w 12"/>
                  <a:gd name="T5" fmla="*/ 0 h 252"/>
                  <a:gd name="T6" fmla="*/ 0 w 12"/>
                  <a:gd name="T7" fmla="*/ 0 h 252"/>
                  <a:gd name="T8" fmla="*/ 0 w 12"/>
                  <a:gd name="T9" fmla="*/ 252 h 252"/>
                  <a:gd name="T10" fmla="*/ 0 w 12"/>
                  <a:gd name="T11" fmla="*/ 252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9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>
                  <a:gd name="T0" fmla="*/ 12 w 12"/>
                  <a:gd name="T1" fmla="*/ 0 h 252"/>
                  <a:gd name="T2" fmla="*/ 0 w 12"/>
                  <a:gd name="T3" fmla="*/ 0 h 252"/>
                  <a:gd name="T4" fmla="*/ 0 w 12"/>
                  <a:gd name="T5" fmla="*/ 252 h 252"/>
                  <a:gd name="T6" fmla="*/ 12 w 12"/>
                  <a:gd name="T7" fmla="*/ 252 h 252"/>
                  <a:gd name="T8" fmla="*/ 12 w 12"/>
                  <a:gd name="T9" fmla="*/ 0 h 252"/>
                  <a:gd name="T10" fmla="*/ 12 w 12"/>
                  <a:gd name="T11" fmla="*/ 0 h 25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79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>
                  <a:gd name="T0" fmla="*/ 0 w 12"/>
                  <a:gd name="T1" fmla="*/ 0 h 420"/>
                  <a:gd name="T2" fmla="*/ 0 w 12"/>
                  <a:gd name="T3" fmla="*/ 420 h 420"/>
                  <a:gd name="T4" fmla="*/ 12 w 12"/>
                  <a:gd name="T5" fmla="*/ 420 h 420"/>
                  <a:gd name="T6" fmla="*/ 12 w 12"/>
                  <a:gd name="T7" fmla="*/ 0 h 420"/>
                  <a:gd name="T8" fmla="*/ 0 w 12"/>
                  <a:gd name="T9" fmla="*/ 0 h 420"/>
                  <a:gd name="T10" fmla="*/ 0 w 12"/>
                  <a:gd name="T11" fmla="*/ 0 h 4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1041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>
                  <a:gd name="T0" fmla="*/ 0 w 251"/>
                  <a:gd name="T1" fmla="*/ 0 h 12"/>
                  <a:gd name="T2" fmla="*/ 0 w 251"/>
                  <a:gd name="T3" fmla="*/ 12 h 12"/>
                  <a:gd name="T4" fmla="*/ 351 w 251"/>
                  <a:gd name="T5" fmla="*/ 12 h 12"/>
                  <a:gd name="T6" fmla="*/ 351 w 251"/>
                  <a:gd name="T7" fmla="*/ 0 h 12"/>
                  <a:gd name="T8" fmla="*/ 0 w 251"/>
                  <a:gd name="T9" fmla="*/ 0 h 12"/>
                  <a:gd name="T10" fmla="*/ 0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>
                  <a:gd name="T0" fmla="*/ 252 w 251"/>
                  <a:gd name="T1" fmla="*/ 0 h 12"/>
                  <a:gd name="T2" fmla="*/ 0 w 251"/>
                  <a:gd name="T3" fmla="*/ 0 h 12"/>
                  <a:gd name="T4" fmla="*/ 0 w 251"/>
                  <a:gd name="T5" fmla="*/ 12 h 12"/>
                  <a:gd name="T6" fmla="*/ 252 w 251"/>
                  <a:gd name="T7" fmla="*/ 12 h 12"/>
                  <a:gd name="T8" fmla="*/ 252 w 251"/>
                  <a:gd name="T9" fmla="*/ 0 h 12"/>
                  <a:gd name="T10" fmla="*/ 252 w 251"/>
                  <a:gd name="T11" fmla="*/ 0 h 1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2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>
                  <a:gd name="T0" fmla="*/ 0 w 418"/>
                  <a:gd name="T1" fmla="*/ 0 h 12"/>
                  <a:gd name="T2" fmla="*/ 0 w 418"/>
                  <a:gd name="T3" fmla="*/ 12 h 12"/>
                  <a:gd name="T4" fmla="*/ 418 w 418"/>
                  <a:gd name="T5" fmla="*/ 12 h 12"/>
                  <a:gd name="T6" fmla="*/ 418 w 418"/>
                  <a:gd name="T7" fmla="*/ 0 h 12"/>
                  <a:gd name="T8" fmla="*/ 0 w 418"/>
                  <a:gd name="T9" fmla="*/ 0 h 12"/>
                  <a:gd name="T10" fmla="*/ 0 w 418"/>
                  <a:gd name="T11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sp>
        <p:nvSpPr>
          <p:cNvPr id="7183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184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85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6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>
                <a:effectLst>
                  <a:outerShdw blurRad="38100" dist="38100" dir="2700000" algn="tl">
                    <a:srgbClr val="000000"/>
                  </a:outerShdw>
                </a:effectLst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87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8715A595-C997-1244-AC9F-D4A4516256B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9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0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lide_Background_Dark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white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4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3189288" y="6540500"/>
            <a:ext cx="27368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rIns="0"/>
          <a:lstStyle/>
          <a:p>
            <a:pPr algn="ctr">
              <a:defRPr/>
            </a:pPr>
            <a:endParaRPr lang="en-US" sz="700">
              <a:solidFill>
                <a:srgbClr val="808080"/>
              </a:solidFill>
              <a:latin typeface="Verdana" charset="0"/>
              <a:ea typeface="ＭＳ Ｐゴシック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701" r:id="rId13"/>
  </p:sldLayoutIdLst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bg1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2000">
          <a:solidFill>
            <a:schemeClr val="bg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>
          <a:solidFill>
            <a:schemeClr val="bg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bg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bg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9900"/>
        </a:buClr>
        <a:buChar char="•"/>
        <a:defRPr sz="16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emf"/><Relationship Id="rId5" Type="http://schemas.openxmlformats.org/officeDocument/2006/relationships/image" Target="../media/image9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jpe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jpeg"/><Relationship Id="rId9" Type="http://schemas.openxmlformats.org/officeDocument/2006/relationships/image" Target="../media/image28.jpe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6.png"/><Relationship Id="rId12" Type="http://schemas.openxmlformats.org/officeDocument/2006/relationships/image" Target="../media/image37.jpeg"/><Relationship Id="rId13" Type="http://schemas.openxmlformats.org/officeDocument/2006/relationships/image" Target="../media/image38.jpeg"/><Relationship Id="rId14" Type="http://schemas.openxmlformats.org/officeDocument/2006/relationships/image" Target="../media/image3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png"/><Relationship Id="rId12" Type="http://schemas.openxmlformats.org/officeDocument/2006/relationships/image" Target="../media/image37.jpeg"/><Relationship Id="rId13" Type="http://schemas.openxmlformats.org/officeDocument/2006/relationships/image" Target="../media/image38.jpeg"/><Relationship Id="rId14" Type="http://schemas.openxmlformats.org/officeDocument/2006/relationships/image" Target="../media/image3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30.pn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7.jpeg"/><Relationship Id="rId13" Type="http://schemas.openxmlformats.org/officeDocument/2006/relationships/image" Target="../media/image38.jpeg"/><Relationship Id="rId14" Type="http://schemas.openxmlformats.org/officeDocument/2006/relationships/image" Target="../media/image3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6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7.jpeg"/><Relationship Id="rId5" Type="http://schemas.openxmlformats.org/officeDocument/2006/relationships/image" Target="../media/image38.jpe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7.jpeg"/><Relationship Id="rId13" Type="http://schemas.openxmlformats.org/officeDocument/2006/relationships/image" Target="../media/image38.jpeg"/><Relationship Id="rId14" Type="http://schemas.openxmlformats.org/officeDocument/2006/relationships/image" Target="../media/image3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9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6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4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37.jpeg"/><Relationship Id="rId6" Type="http://schemas.openxmlformats.org/officeDocument/2006/relationships/image" Target="../media/image36.png"/><Relationship Id="rId7" Type="http://schemas.openxmlformats.org/officeDocument/2006/relationships/image" Target="../media/image32.png"/><Relationship Id="rId8" Type="http://schemas.openxmlformats.org/officeDocument/2006/relationships/image" Target="../media/image38.jpeg"/><Relationship Id="rId9" Type="http://schemas.openxmlformats.org/officeDocument/2006/relationships/image" Target="../media/image33.png"/><Relationship Id="rId10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7.jpe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8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7.jpe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8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/Relationships>
</file>

<file path=ppt/slides/_rels/slide2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2.png"/><Relationship Id="rId13" Type="http://schemas.openxmlformats.org/officeDocument/2006/relationships/image" Target="../media/image38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9.png"/><Relationship Id="rId4" Type="http://schemas.openxmlformats.org/officeDocument/2006/relationships/image" Target="../media/image37.jpe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6.png"/><Relationship Id="rId8" Type="http://schemas.openxmlformats.org/officeDocument/2006/relationships/image" Target="../media/image31.png"/><Relationship Id="rId9" Type="http://schemas.openxmlformats.org/officeDocument/2006/relationships/image" Target="../media/image33.png"/><Relationship Id="rId10" Type="http://schemas.openxmlformats.org/officeDocument/2006/relationships/image" Target="../media/image3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7.jpe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6.png"/><Relationship Id="rId8" Type="http://schemas.openxmlformats.org/officeDocument/2006/relationships/image" Target="../media/image38.jpeg"/><Relationship Id="rId9" Type="http://schemas.openxmlformats.org/officeDocument/2006/relationships/image" Target="../media/image39.pn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37.jpe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8.jpe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2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4" Type="http://schemas.openxmlformats.org/officeDocument/2006/relationships/image" Target="../media/image48.jpeg"/><Relationship Id="rId5" Type="http://schemas.openxmlformats.org/officeDocument/2006/relationships/image" Target="../media/image49.jpeg"/><Relationship Id="rId6" Type="http://schemas.openxmlformats.org/officeDocument/2006/relationships/image" Target="../media/image50.jpeg"/><Relationship Id="rId7" Type="http://schemas.openxmlformats.org/officeDocument/2006/relationships/image" Target="../media/image51.jpeg"/><Relationship Id="rId8" Type="http://schemas.openxmlformats.org/officeDocument/2006/relationships/image" Target="../media/image52.jpeg"/><Relationship Id="rId9" Type="http://schemas.openxmlformats.org/officeDocument/2006/relationships/image" Target="../media/image53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4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jpeg"/><Relationship Id="rId7" Type="http://schemas.openxmlformats.org/officeDocument/2006/relationships/image" Target="../media/image8.jpe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8.jpeg"/><Relationship Id="rId7" Type="http://schemas.openxmlformats.org/officeDocument/2006/relationships/image" Target="../media/image10.jpeg"/><Relationship Id="rId8" Type="http://schemas.openxmlformats.org/officeDocument/2006/relationships/image" Target="../media/image7.jpeg"/><Relationship Id="rId9" Type="http://schemas.openxmlformats.org/officeDocument/2006/relationships/image" Target="../media/image11.png"/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2750" y="5014913"/>
            <a:ext cx="7573963" cy="74930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dirty="0" smtClean="0"/>
              <a:t>Content Delivery Networks</a:t>
            </a:r>
            <a:endParaRPr lang="en-US" sz="1800" i="1" dirty="0" smtClean="0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4275138" y="5895975"/>
            <a:ext cx="4594225" cy="87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>
                <a:latin typeface="Verdana" charset="0"/>
                <a:ea typeface="ＭＳ Ｐゴシック" charset="0"/>
              </a:rPr>
              <a:t>Ramesh Sitaraman</a:t>
            </a:r>
            <a:br>
              <a:rPr lang="en-US">
                <a:latin typeface="Verdana" charset="0"/>
                <a:ea typeface="ＭＳ Ｐゴシック" charset="0"/>
              </a:rPr>
            </a:br>
            <a:r>
              <a:rPr lang="en-US">
                <a:latin typeface="Verdana" charset="0"/>
                <a:ea typeface="ＭＳ Ｐゴシック" charset="0"/>
              </a:rPr>
              <a:t>University of Massachusetts, Amherst</a:t>
            </a: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82588" y="5867400"/>
            <a:ext cx="5329237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110000"/>
              </a:lnSpc>
              <a:defRPr/>
            </a:pPr>
            <a:endParaRPr lang="en-US">
              <a:solidFill>
                <a:schemeClr val="bg1"/>
              </a:solidFill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funn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185863"/>
            <a:ext cx="8848725" cy="525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39" name="Line 3"/>
          <p:cNvSpPr>
            <a:spLocks noChangeShapeType="1"/>
          </p:cNvSpPr>
          <p:nvPr/>
        </p:nvSpPr>
        <p:spPr bwMode="auto">
          <a:xfrm flipV="1">
            <a:off x="2636838" y="3225800"/>
            <a:ext cx="390525" cy="1516063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40" name="Line 4"/>
          <p:cNvSpPr>
            <a:spLocks noChangeShapeType="1"/>
          </p:cNvSpPr>
          <p:nvPr/>
        </p:nvSpPr>
        <p:spPr bwMode="auto">
          <a:xfrm flipH="1">
            <a:off x="2613025" y="3244850"/>
            <a:ext cx="403225" cy="1531938"/>
          </a:xfrm>
          <a:prstGeom prst="line">
            <a:avLst/>
          </a:prstGeom>
          <a:noFill/>
          <a:ln w="38100">
            <a:solidFill>
              <a:srgbClr val="79A4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41" name="Line 5"/>
          <p:cNvSpPr>
            <a:spLocks noChangeShapeType="1"/>
          </p:cNvSpPr>
          <p:nvPr/>
        </p:nvSpPr>
        <p:spPr bwMode="auto">
          <a:xfrm flipH="1">
            <a:off x="2651125" y="3251200"/>
            <a:ext cx="403225" cy="1531938"/>
          </a:xfrm>
          <a:prstGeom prst="line">
            <a:avLst/>
          </a:prstGeom>
          <a:noFill/>
          <a:ln w="38100">
            <a:solidFill>
              <a:srgbClr val="8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42" name="Line 6"/>
          <p:cNvSpPr>
            <a:spLocks noChangeShapeType="1"/>
          </p:cNvSpPr>
          <p:nvPr/>
        </p:nvSpPr>
        <p:spPr bwMode="auto">
          <a:xfrm flipV="1">
            <a:off x="6707188" y="1970088"/>
            <a:ext cx="623887" cy="630237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43" name="Line 7"/>
          <p:cNvSpPr>
            <a:spLocks noChangeShapeType="1"/>
          </p:cNvSpPr>
          <p:nvPr/>
        </p:nvSpPr>
        <p:spPr bwMode="auto">
          <a:xfrm flipV="1">
            <a:off x="6284913" y="2025650"/>
            <a:ext cx="100012" cy="347663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44" name="Line 8"/>
          <p:cNvSpPr>
            <a:spLocks noChangeShapeType="1"/>
          </p:cNvSpPr>
          <p:nvPr/>
        </p:nvSpPr>
        <p:spPr bwMode="auto">
          <a:xfrm flipH="1" flipV="1">
            <a:off x="5319713" y="2022475"/>
            <a:ext cx="457200" cy="4635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45" name="Line 9"/>
          <p:cNvSpPr>
            <a:spLocks noChangeShapeType="1"/>
          </p:cNvSpPr>
          <p:nvPr/>
        </p:nvSpPr>
        <p:spPr bwMode="auto">
          <a:xfrm flipH="1" flipV="1">
            <a:off x="4138613" y="1998663"/>
            <a:ext cx="331787" cy="3683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46" name="Line 10"/>
          <p:cNvSpPr>
            <a:spLocks noChangeShapeType="1"/>
          </p:cNvSpPr>
          <p:nvPr/>
        </p:nvSpPr>
        <p:spPr bwMode="auto">
          <a:xfrm flipH="1" flipV="1">
            <a:off x="1833563" y="1987550"/>
            <a:ext cx="814387" cy="557213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47" name="Line 11"/>
          <p:cNvSpPr>
            <a:spLocks noChangeShapeType="1"/>
          </p:cNvSpPr>
          <p:nvPr/>
        </p:nvSpPr>
        <p:spPr bwMode="auto">
          <a:xfrm flipV="1">
            <a:off x="4772025" y="1998663"/>
            <a:ext cx="320675" cy="347662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48" name="Line 12"/>
          <p:cNvSpPr>
            <a:spLocks noChangeShapeType="1"/>
          </p:cNvSpPr>
          <p:nvPr/>
        </p:nvSpPr>
        <p:spPr bwMode="auto">
          <a:xfrm flipH="1" flipV="1">
            <a:off x="2886075" y="2003425"/>
            <a:ext cx="107950" cy="303213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49" name="Line 13"/>
          <p:cNvSpPr>
            <a:spLocks noChangeShapeType="1"/>
          </p:cNvSpPr>
          <p:nvPr/>
        </p:nvSpPr>
        <p:spPr bwMode="auto">
          <a:xfrm flipV="1">
            <a:off x="3600450" y="2024063"/>
            <a:ext cx="212725" cy="458787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550" name="Oval 14"/>
          <p:cNvSpPr>
            <a:spLocks noChangeArrowheads="1"/>
          </p:cNvSpPr>
          <p:nvPr/>
        </p:nvSpPr>
        <p:spPr bwMode="auto">
          <a:xfrm>
            <a:off x="2424113" y="5545138"/>
            <a:ext cx="542925" cy="354012"/>
          </a:xfrm>
          <a:prstGeom prst="ellipse">
            <a:avLst/>
          </a:prstGeom>
          <a:solidFill>
            <a:srgbClr val="9900CC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1" name="Oval 15"/>
          <p:cNvSpPr>
            <a:spLocks noChangeArrowheads="1"/>
          </p:cNvSpPr>
          <p:nvPr/>
        </p:nvSpPr>
        <p:spPr bwMode="auto">
          <a:xfrm>
            <a:off x="2062163" y="5926138"/>
            <a:ext cx="542925" cy="354012"/>
          </a:xfrm>
          <a:prstGeom prst="ellipse">
            <a:avLst/>
          </a:prstGeom>
          <a:solidFill>
            <a:srgbClr val="9900CC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2" name="Oval 16"/>
          <p:cNvSpPr>
            <a:spLocks noChangeArrowheads="1"/>
          </p:cNvSpPr>
          <p:nvPr/>
        </p:nvSpPr>
        <p:spPr bwMode="auto">
          <a:xfrm>
            <a:off x="1414463" y="5919788"/>
            <a:ext cx="542925" cy="354012"/>
          </a:xfrm>
          <a:prstGeom prst="ellipse">
            <a:avLst/>
          </a:prstGeom>
          <a:solidFill>
            <a:srgbClr val="81AE1E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3" name="Oval 17"/>
          <p:cNvSpPr>
            <a:spLocks noChangeArrowheads="1"/>
          </p:cNvSpPr>
          <p:nvPr/>
        </p:nvSpPr>
        <p:spPr bwMode="auto">
          <a:xfrm>
            <a:off x="1782763" y="5551488"/>
            <a:ext cx="542925" cy="354012"/>
          </a:xfrm>
          <a:prstGeom prst="ellipse">
            <a:avLst/>
          </a:prstGeom>
          <a:solidFill>
            <a:srgbClr val="81AE1E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4" name="Oval 18"/>
          <p:cNvSpPr>
            <a:spLocks noChangeArrowheads="1"/>
          </p:cNvSpPr>
          <p:nvPr/>
        </p:nvSpPr>
        <p:spPr bwMode="auto">
          <a:xfrm>
            <a:off x="1154113" y="5551488"/>
            <a:ext cx="542925" cy="354012"/>
          </a:xfrm>
          <a:prstGeom prst="ellipse">
            <a:avLst/>
          </a:prstGeom>
          <a:solidFill>
            <a:srgbClr val="81AE1E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5" name="Oval 19"/>
          <p:cNvSpPr>
            <a:spLocks noChangeArrowheads="1"/>
          </p:cNvSpPr>
          <p:nvPr/>
        </p:nvSpPr>
        <p:spPr bwMode="auto">
          <a:xfrm>
            <a:off x="773113" y="5932488"/>
            <a:ext cx="542925" cy="354012"/>
          </a:xfrm>
          <a:prstGeom prst="ellipse">
            <a:avLst/>
          </a:prstGeom>
          <a:solidFill>
            <a:srgbClr val="81AE1E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93556" name="Picture 20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2135188" y="5811838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57" name="Picture 21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1865313" y="5427663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58" name="Picture 22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2500313" y="5427663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59" name="Picture 23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1230313" y="5427663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60" name="Picture 24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2773363" y="5811838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61" name="Picture 25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3135313" y="5427663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62" name="Picture 26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860425" y="5811838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63" name="Picture 27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1497013" y="5811838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64" name="Picture 28" descr="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2503488" y="5424488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65" name="Picture 29" descr="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2138363" y="5808663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66" name="Picture 30" descr="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1498600" y="5808663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67" name="Picture 31" descr="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1863725" y="5424488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68" name="Picture 32" descr="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1233488" y="5424488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69" name="Picture 33" descr="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858838" y="5808663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70" name="Line 34"/>
          <p:cNvSpPr>
            <a:spLocks noChangeShapeType="1"/>
          </p:cNvSpPr>
          <p:nvPr/>
        </p:nvSpPr>
        <p:spPr bwMode="auto">
          <a:xfrm flipV="1">
            <a:off x="3330575" y="2932113"/>
            <a:ext cx="300038" cy="1474787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3571" name="Picture 35" descr="cloud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663" y="2316163"/>
            <a:ext cx="13985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72" name="Text Box 36"/>
          <p:cNvSpPr txBox="1">
            <a:spLocks noChangeArrowheads="1"/>
          </p:cNvSpPr>
          <p:nvPr/>
        </p:nvSpPr>
        <p:spPr bwMode="auto">
          <a:xfrm>
            <a:off x="4206875" y="2513013"/>
            <a:ext cx="846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Tier 1</a:t>
            </a:r>
            <a:br>
              <a:rPr lang="en-US" altLang="en-US"/>
            </a:br>
            <a:r>
              <a:rPr lang="en-US" altLang="en-US"/>
              <a:t>IPS’s</a:t>
            </a:r>
          </a:p>
        </p:txBody>
      </p:sp>
      <p:pic>
        <p:nvPicPr>
          <p:cNvPr id="193573" name="Picture 37" descr="cloud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4402138"/>
            <a:ext cx="8080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74" name="Text Box 38"/>
          <p:cNvSpPr txBox="1">
            <a:spLocks noChangeArrowheads="1"/>
          </p:cNvSpPr>
          <p:nvPr/>
        </p:nvSpPr>
        <p:spPr bwMode="auto">
          <a:xfrm>
            <a:off x="2930525" y="4559300"/>
            <a:ext cx="788988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/>
              <a:t>Edge ISPs</a:t>
            </a:r>
          </a:p>
        </p:txBody>
      </p:sp>
      <p:pic>
        <p:nvPicPr>
          <p:cNvPr id="193575" name="Picture 39" descr="cloud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4732338"/>
            <a:ext cx="8080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76" name="Text Box 40"/>
          <p:cNvSpPr txBox="1">
            <a:spLocks noChangeArrowheads="1"/>
          </p:cNvSpPr>
          <p:nvPr/>
        </p:nvSpPr>
        <p:spPr bwMode="auto">
          <a:xfrm>
            <a:off x="2316163" y="4899025"/>
            <a:ext cx="7889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/>
              <a:t>Edge ISPs</a:t>
            </a:r>
          </a:p>
        </p:txBody>
      </p:sp>
      <p:sp>
        <p:nvSpPr>
          <p:cNvPr id="193577" name="Line 41"/>
          <p:cNvSpPr>
            <a:spLocks noChangeShapeType="1"/>
          </p:cNvSpPr>
          <p:nvPr/>
        </p:nvSpPr>
        <p:spPr bwMode="auto">
          <a:xfrm>
            <a:off x="3735388" y="2768600"/>
            <a:ext cx="219075" cy="7938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3578" name="Picture 42" descr="cloud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2306638"/>
            <a:ext cx="13985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79" name="Text Box 43"/>
          <p:cNvSpPr txBox="1">
            <a:spLocks noChangeArrowheads="1"/>
          </p:cNvSpPr>
          <p:nvPr/>
        </p:nvSpPr>
        <p:spPr bwMode="auto">
          <a:xfrm>
            <a:off x="2711450" y="2503488"/>
            <a:ext cx="846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Tier 1</a:t>
            </a:r>
            <a:br>
              <a:rPr lang="en-US" altLang="en-US"/>
            </a:br>
            <a:r>
              <a:rPr lang="en-US" altLang="en-US"/>
              <a:t>IPS’s</a:t>
            </a:r>
          </a:p>
        </p:txBody>
      </p:sp>
      <p:pic>
        <p:nvPicPr>
          <p:cNvPr id="193580" name="Picture 44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4049713" y="5811838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82" name="Picture 46" descr="cloud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838" y="4732338"/>
            <a:ext cx="8080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83" name="Picture 47" descr="cloud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075" y="4411663"/>
            <a:ext cx="8080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84" name="Picture 48" descr="cloud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732338"/>
            <a:ext cx="808038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85" name="Picture 49" descr="cloud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13" y="4378325"/>
            <a:ext cx="8080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86" name="Picture 50" descr="cloud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213" y="4733925"/>
            <a:ext cx="808037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3587" name="Picture 51" descr="bui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1230313"/>
            <a:ext cx="819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88" name="Picture 52" descr="bui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1725" y="1228725"/>
            <a:ext cx="819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89" name="Picture 53" descr="bui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28725"/>
            <a:ext cx="819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90" name="Picture 54" descr="bui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1230313"/>
            <a:ext cx="819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91" name="Picture 55" descr="bui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363" y="1228725"/>
            <a:ext cx="819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92" name="Picture 56" descr="buildi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163" y="1230313"/>
            <a:ext cx="819150" cy="81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93" name="Picture 57" descr="cloud cop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088" y="2325688"/>
            <a:ext cx="1398587" cy="96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3594" name="Text Box 58"/>
          <p:cNvSpPr txBox="1">
            <a:spLocks noChangeArrowheads="1"/>
          </p:cNvSpPr>
          <p:nvPr/>
        </p:nvSpPr>
        <p:spPr bwMode="auto">
          <a:xfrm>
            <a:off x="5702300" y="2508250"/>
            <a:ext cx="84613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Tier 1</a:t>
            </a:r>
            <a:br>
              <a:rPr lang="en-US" altLang="en-US"/>
            </a:br>
            <a:r>
              <a:rPr lang="en-US" altLang="en-US"/>
              <a:t>IPS’s</a:t>
            </a:r>
          </a:p>
        </p:txBody>
      </p:sp>
      <p:sp>
        <p:nvSpPr>
          <p:cNvPr id="193595" name="Text Box 59"/>
          <p:cNvSpPr txBox="1">
            <a:spLocks noChangeArrowheads="1"/>
          </p:cNvSpPr>
          <p:nvPr/>
        </p:nvSpPr>
        <p:spPr bwMode="auto">
          <a:xfrm>
            <a:off x="3557588" y="4894263"/>
            <a:ext cx="7889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/>
              <a:t>Edge ISPs</a:t>
            </a:r>
          </a:p>
        </p:txBody>
      </p:sp>
      <p:sp>
        <p:nvSpPr>
          <p:cNvPr id="193596" name="Text Box 60"/>
          <p:cNvSpPr txBox="1">
            <a:spLocks noChangeArrowheads="1"/>
          </p:cNvSpPr>
          <p:nvPr/>
        </p:nvSpPr>
        <p:spPr bwMode="auto">
          <a:xfrm>
            <a:off x="4814888" y="4894263"/>
            <a:ext cx="7889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/>
              <a:t>Edge ISPs</a:t>
            </a:r>
          </a:p>
        </p:txBody>
      </p:sp>
      <p:sp>
        <p:nvSpPr>
          <p:cNvPr id="193597" name="Text Box 61"/>
          <p:cNvSpPr txBox="1">
            <a:spLocks noChangeArrowheads="1"/>
          </p:cNvSpPr>
          <p:nvPr/>
        </p:nvSpPr>
        <p:spPr bwMode="auto">
          <a:xfrm>
            <a:off x="6067425" y="4899025"/>
            <a:ext cx="788988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/>
              <a:t>Edge IPSs</a:t>
            </a:r>
          </a:p>
        </p:txBody>
      </p:sp>
      <p:sp>
        <p:nvSpPr>
          <p:cNvPr id="193598" name="Text Box 62"/>
          <p:cNvSpPr txBox="1">
            <a:spLocks noChangeArrowheads="1"/>
          </p:cNvSpPr>
          <p:nvPr/>
        </p:nvSpPr>
        <p:spPr bwMode="auto">
          <a:xfrm>
            <a:off x="4186238" y="4570413"/>
            <a:ext cx="7889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/>
              <a:t>Edge ISPs</a:t>
            </a:r>
          </a:p>
        </p:txBody>
      </p:sp>
      <p:sp>
        <p:nvSpPr>
          <p:cNvPr id="193599" name="Text Box 63"/>
          <p:cNvSpPr txBox="1">
            <a:spLocks noChangeArrowheads="1"/>
          </p:cNvSpPr>
          <p:nvPr/>
        </p:nvSpPr>
        <p:spPr bwMode="auto">
          <a:xfrm>
            <a:off x="5443538" y="4532313"/>
            <a:ext cx="788987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7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100"/>
              <a:t>Edge ISPs</a:t>
            </a:r>
          </a:p>
        </p:txBody>
      </p:sp>
      <p:pic>
        <p:nvPicPr>
          <p:cNvPr id="193600" name="Picture 64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3411538" y="5811838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01" name="Picture 65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3770313" y="5427663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02" name="Picture 66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4405313" y="5427663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03" name="Picture 67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4686300" y="5811838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04" name="Picture 68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5040313" y="5427663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05" name="Picture 69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5324475" y="5811838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06" name="Picture 70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5675313" y="5427663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07" name="Picture 71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5962650" y="5811838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08" name="Picture 72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6310313" y="5427663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09" name="Picture 73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6600825" y="5811838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10" name="Picture 74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6945313" y="5427663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11" name="Picture 75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7239000" y="5811838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12" name="Picture 76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7580313" y="5427663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13" name="Picture 77" descr="house"/>
          <p:cNvPicPr>
            <a:picLocks noChangeAspect="1" noChangeArrowheads="1"/>
          </p:cNvPicPr>
          <p:nvPr/>
        </p:nvPicPr>
        <p:blipFill>
          <a:blip r:embed="rId4">
            <a:lum bright="-20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411" t="-385" r="-298" b="83203"/>
          <a:stretch>
            <a:fillRect/>
          </a:stretch>
        </p:blipFill>
        <p:spPr bwMode="auto">
          <a:xfrm>
            <a:off x="7877175" y="5811838"/>
            <a:ext cx="39052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614" name="Line 78"/>
          <p:cNvSpPr>
            <a:spLocks noChangeShapeType="1"/>
          </p:cNvSpPr>
          <p:nvPr/>
        </p:nvSpPr>
        <p:spPr bwMode="auto">
          <a:xfrm flipV="1">
            <a:off x="1555750" y="5080000"/>
            <a:ext cx="819150" cy="4381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15" name="Line 79"/>
          <p:cNvSpPr>
            <a:spLocks noChangeShapeType="1"/>
          </p:cNvSpPr>
          <p:nvPr/>
        </p:nvSpPr>
        <p:spPr bwMode="auto">
          <a:xfrm flipV="1">
            <a:off x="2159000" y="5168900"/>
            <a:ext cx="330200" cy="3238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16" name="Line 80"/>
          <p:cNvSpPr>
            <a:spLocks noChangeShapeType="1"/>
          </p:cNvSpPr>
          <p:nvPr/>
        </p:nvSpPr>
        <p:spPr bwMode="auto">
          <a:xfrm flipH="1" flipV="1">
            <a:off x="2722563" y="5281613"/>
            <a:ext cx="115887" cy="268287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17" name="Line 81"/>
          <p:cNvSpPr>
            <a:spLocks noChangeShapeType="1"/>
          </p:cNvSpPr>
          <p:nvPr/>
        </p:nvSpPr>
        <p:spPr bwMode="auto">
          <a:xfrm flipV="1">
            <a:off x="3041650" y="4940300"/>
            <a:ext cx="215900" cy="8890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18" name="Line 82"/>
          <p:cNvSpPr>
            <a:spLocks noChangeShapeType="1"/>
          </p:cNvSpPr>
          <p:nvPr/>
        </p:nvSpPr>
        <p:spPr bwMode="auto">
          <a:xfrm flipH="1" flipV="1">
            <a:off x="3314700" y="4953000"/>
            <a:ext cx="57150" cy="5207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19" name="Line 83"/>
          <p:cNvSpPr>
            <a:spLocks noChangeShapeType="1"/>
          </p:cNvSpPr>
          <p:nvPr/>
        </p:nvSpPr>
        <p:spPr bwMode="auto">
          <a:xfrm flipV="1">
            <a:off x="3644900" y="5181600"/>
            <a:ext cx="127000" cy="6731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20" name="Line 84"/>
          <p:cNvSpPr>
            <a:spLocks noChangeShapeType="1"/>
          </p:cNvSpPr>
          <p:nvPr/>
        </p:nvSpPr>
        <p:spPr bwMode="auto">
          <a:xfrm flipV="1">
            <a:off x="3822700" y="5289550"/>
            <a:ext cx="76200" cy="3111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21" name="Line 85"/>
          <p:cNvSpPr>
            <a:spLocks noChangeShapeType="1"/>
          </p:cNvSpPr>
          <p:nvPr/>
        </p:nvSpPr>
        <p:spPr bwMode="auto">
          <a:xfrm flipH="1" flipV="1">
            <a:off x="4051300" y="5226050"/>
            <a:ext cx="241300" cy="6223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22" name="Line 86"/>
          <p:cNvSpPr>
            <a:spLocks noChangeShapeType="1"/>
          </p:cNvSpPr>
          <p:nvPr/>
        </p:nvSpPr>
        <p:spPr bwMode="auto">
          <a:xfrm flipV="1">
            <a:off x="4521200" y="4965700"/>
            <a:ext cx="6350" cy="5778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23" name="Line 87"/>
          <p:cNvSpPr>
            <a:spLocks noChangeShapeType="1"/>
          </p:cNvSpPr>
          <p:nvPr/>
        </p:nvSpPr>
        <p:spPr bwMode="auto">
          <a:xfrm flipH="1" flipV="1">
            <a:off x="4610100" y="4953000"/>
            <a:ext cx="323850" cy="8826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24" name="Line 88"/>
          <p:cNvSpPr>
            <a:spLocks noChangeShapeType="1"/>
          </p:cNvSpPr>
          <p:nvPr/>
        </p:nvSpPr>
        <p:spPr bwMode="auto">
          <a:xfrm flipV="1">
            <a:off x="5092700" y="5289550"/>
            <a:ext cx="76200" cy="2857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25" name="Line 89"/>
          <p:cNvSpPr>
            <a:spLocks noChangeShapeType="1"/>
          </p:cNvSpPr>
          <p:nvPr/>
        </p:nvSpPr>
        <p:spPr bwMode="auto">
          <a:xfrm flipH="1" flipV="1">
            <a:off x="5257800" y="5245100"/>
            <a:ext cx="304800" cy="5969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26" name="Line 90"/>
          <p:cNvSpPr>
            <a:spLocks noChangeShapeType="1"/>
          </p:cNvSpPr>
          <p:nvPr/>
        </p:nvSpPr>
        <p:spPr bwMode="auto">
          <a:xfrm flipV="1">
            <a:off x="5708650" y="4933950"/>
            <a:ext cx="57150" cy="6540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27" name="Line 91"/>
          <p:cNvSpPr>
            <a:spLocks noChangeShapeType="1"/>
          </p:cNvSpPr>
          <p:nvPr/>
        </p:nvSpPr>
        <p:spPr bwMode="auto">
          <a:xfrm flipH="1" flipV="1">
            <a:off x="5842000" y="4914900"/>
            <a:ext cx="361950" cy="9207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28" name="Line 92"/>
          <p:cNvSpPr>
            <a:spLocks noChangeShapeType="1"/>
          </p:cNvSpPr>
          <p:nvPr/>
        </p:nvSpPr>
        <p:spPr bwMode="auto">
          <a:xfrm flipH="1" flipV="1">
            <a:off x="5873750" y="4895850"/>
            <a:ext cx="482600" cy="6858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29" name="Line 93"/>
          <p:cNvSpPr>
            <a:spLocks noChangeShapeType="1"/>
          </p:cNvSpPr>
          <p:nvPr/>
        </p:nvSpPr>
        <p:spPr bwMode="auto">
          <a:xfrm flipH="1" flipV="1">
            <a:off x="6534150" y="5245100"/>
            <a:ext cx="292100" cy="5969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30" name="Line 94"/>
          <p:cNvSpPr>
            <a:spLocks noChangeShapeType="1"/>
          </p:cNvSpPr>
          <p:nvPr/>
        </p:nvSpPr>
        <p:spPr bwMode="auto">
          <a:xfrm flipH="1" flipV="1">
            <a:off x="6597650" y="5175250"/>
            <a:ext cx="406400" cy="3937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31" name="Line 95"/>
          <p:cNvSpPr>
            <a:spLocks noChangeShapeType="1"/>
          </p:cNvSpPr>
          <p:nvPr/>
        </p:nvSpPr>
        <p:spPr bwMode="auto">
          <a:xfrm flipH="1" flipV="1">
            <a:off x="6559550" y="5194300"/>
            <a:ext cx="704850" cy="9271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32" name="Line 96"/>
          <p:cNvSpPr>
            <a:spLocks noChangeShapeType="1"/>
          </p:cNvSpPr>
          <p:nvPr/>
        </p:nvSpPr>
        <p:spPr bwMode="auto">
          <a:xfrm flipH="1" flipV="1">
            <a:off x="6724650" y="5111750"/>
            <a:ext cx="946150" cy="4762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33" name="Line 97"/>
          <p:cNvSpPr>
            <a:spLocks noChangeShapeType="1"/>
          </p:cNvSpPr>
          <p:nvPr/>
        </p:nvSpPr>
        <p:spPr bwMode="auto">
          <a:xfrm flipH="1" flipV="1">
            <a:off x="6654800" y="5130800"/>
            <a:ext cx="1231900" cy="8445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34" name="Line 98"/>
          <p:cNvSpPr>
            <a:spLocks noChangeShapeType="1"/>
          </p:cNvSpPr>
          <p:nvPr/>
        </p:nvSpPr>
        <p:spPr bwMode="auto">
          <a:xfrm flipV="1">
            <a:off x="3524250" y="3095625"/>
            <a:ext cx="755650" cy="1392238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35" name="Line 99"/>
          <p:cNvSpPr>
            <a:spLocks noChangeShapeType="1"/>
          </p:cNvSpPr>
          <p:nvPr/>
        </p:nvSpPr>
        <p:spPr bwMode="auto">
          <a:xfrm flipV="1">
            <a:off x="4519613" y="3278188"/>
            <a:ext cx="14287" cy="11684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36" name="Line 100"/>
          <p:cNvSpPr>
            <a:spLocks noChangeShapeType="1"/>
          </p:cNvSpPr>
          <p:nvPr/>
        </p:nvSpPr>
        <p:spPr bwMode="auto">
          <a:xfrm flipH="1" flipV="1">
            <a:off x="4799013" y="3186113"/>
            <a:ext cx="381000" cy="1585912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37" name="Line 101"/>
          <p:cNvSpPr>
            <a:spLocks noChangeShapeType="1"/>
          </p:cNvSpPr>
          <p:nvPr/>
        </p:nvSpPr>
        <p:spPr bwMode="auto">
          <a:xfrm flipH="1" flipV="1">
            <a:off x="5753100" y="3084513"/>
            <a:ext cx="57150" cy="1311275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38" name="Line 102"/>
          <p:cNvSpPr>
            <a:spLocks noChangeShapeType="1"/>
          </p:cNvSpPr>
          <p:nvPr/>
        </p:nvSpPr>
        <p:spPr bwMode="auto">
          <a:xfrm flipH="1" flipV="1">
            <a:off x="6138863" y="3257550"/>
            <a:ext cx="250825" cy="15049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39" name="Line 103"/>
          <p:cNvSpPr>
            <a:spLocks noChangeShapeType="1"/>
          </p:cNvSpPr>
          <p:nvPr/>
        </p:nvSpPr>
        <p:spPr bwMode="auto">
          <a:xfrm flipV="1">
            <a:off x="3900488" y="3086100"/>
            <a:ext cx="481012" cy="16954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40" name="Line 104"/>
          <p:cNvSpPr>
            <a:spLocks noChangeShapeType="1"/>
          </p:cNvSpPr>
          <p:nvPr/>
        </p:nvSpPr>
        <p:spPr bwMode="auto">
          <a:xfrm flipV="1">
            <a:off x="5291138" y="2900363"/>
            <a:ext cx="331787" cy="18605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41" name="Line 105"/>
          <p:cNvSpPr>
            <a:spLocks noChangeShapeType="1"/>
          </p:cNvSpPr>
          <p:nvPr/>
        </p:nvSpPr>
        <p:spPr bwMode="auto">
          <a:xfrm flipV="1">
            <a:off x="2935288" y="4759325"/>
            <a:ext cx="120650" cy="825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42" name="Line 106"/>
          <p:cNvSpPr>
            <a:spLocks noChangeShapeType="1"/>
          </p:cNvSpPr>
          <p:nvPr/>
        </p:nvSpPr>
        <p:spPr bwMode="auto">
          <a:xfrm flipV="1">
            <a:off x="4154488" y="4752975"/>
            <a:ext cx="120650" cy="825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43" name="Line 107"/>
          <p:cNvSpPr>
            <a:spLocks noChangeShapeType="1"/>
          </p:cNvSpPr>
          <p:nvPr/>
        </p:nvSpPr>
        <p:spPr bwMode="auto">
          <a:xfrm flipV="1">
            <a:off x="5430838" y="4759325"/>
            <a:ext cx="120650" cy="825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44" name="Line 108"/>
          <p:cNvSpPr>
            <a:spLocks noChangeShapeType="1"/>
          </p:cNvSpPr>
          <p:nvPr/>
        </p:nvSpPr>
        <p:spPr bwMode="auto">
          <a:xfrm flipH="1" flipV="1">
            <a:off x="3646488" y="4740275"/>
            <a:ext cx="120650" cy="825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45" name="Line 109"/>
          <p:cNvSpPr>
            <a:spLocks noChangeShapeType="1"/>
          </p:cNvSpPr>
          <p:nvPr/>
        </p:nvSpPr>
        <p:spPr bwMode="auto">
          <a:xfrm flipH="1" flipV="1">
            <a:off x="4929188" y="4689475"/>
            <a:ext cx="120650" cy="825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46" name="Line 110"/>
          <p:cNvSpPr>
            <a:spLocks noChangeShapeType="1"/>
          </p:cNvSpPr>
          <p:nvPr/>
        </p:nvSpPr>
        <p:spPr bwMode="auto">
          <a:xfrm flipH="1" flipV="1">
            <a:off x="6180138" y="4689475"/>
            <a:ext cx="120650" cy="8255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3647" name="Picture 111" descr="gree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963" y="1223963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648" name="Line 112"/>
          <p:cNvSpPr>
            <a:spLocks noChangeShapeType="1"/>
          </p:cNvSpPr>
          <p:nvPr/>
        </p:nvSpPr>
        <p:spPr bwMode="auto">
          <a:xfrm>
            <a:off x="5211763" y="2778125"/>
            <a:ext cx="219075" cy="7938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3649" name="Picture 113" descr="purp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223963"/>
            <a:ext cx="822325" cy="82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50" name="Picture 114" descr="video_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5927725"/>
            <a:ext cx="165100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51" name="Picture 115" descr="video_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8" y="5945188"/>
            <a:ext cx="165100" cy="2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52" name="Picture 116" descr="video_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688" y="5561013"/>
            <a:ext cx="165100" cy="22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653" name="Line 117"/>
          <p:cNvSpPr>
            <a:spLocks noChangeShapeType="1"/>
          </p:cNvSpPr>
          <p:nvPr/>
        </p:nvSpPr>
        <p:spPr bwMode="auto">
          <a:xfrm flipV="1">
            <a:off x="1212850" y="5105400"/>
            <a:ext cx="1244600" cy="9017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3654" name="Picture 118" descr="video_purp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3988" y="5572125"/>
            <a:ext cx="165100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655" name="Line 119"/>
          <p:cNvSpPr>
            <a:spLocks noChangeShapeType="1"/>
          </p:cNvSpPr>
          <p:nvPr/>
        </p:nvSpPr>
        <p:spPr bwMode="auto">
          <a:xfrm flipV="1">
            <a:off x="2381250" y="5275263"/>
            <a:ext cx="215900" cy="554037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3656" name="Picture 120" descr="video_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" y="5491163"/>
            <a:ext cx="219075" cy="301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657" name="Line 121"/>
          <p:cNvSpPr>
            <a:spLocks noChangeShapeType="1"/>
          </p:cNvSpPr>
          <p:nvPr/>
        </p:nvSpPr>
        <p:spPr bwMode="auto">
          <a:xfrm flipV="1">
            <a:off x="1860550" y="5226050"/>
            <a:ext cx="717550" cy="863600"/>
          </a:xfrm>
          <a:prstGeom prst="line">
            <a:avLst/>
          </a:prstGeom>
          <a:noFill/>
          <a:ln w="19050">
            <a:solidFill>
              <a:srgbClr val="96969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3658" name="Picture 122" descr="video_purp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5930900"/>
            <a:ext cx="165100" cy="22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659" name="Line 123"/>
          <p:cNvSpPr>
            <a:spLocks noChangeShapeType="1"/>
          </p:cNvSpPr>
          <p:nvPr/>
        </p:nvSpPr>
        <p:spPr bwMode="auto">
          <a:xfrm>
            <a:off x="2867025" y="1998663"/>
            <a:ext cx="347663" cy="862012"/>
          </a:xfrm>
          <a:prstGeom prst="line">
            <a:avLst/>
          </a:prstGeom>
          <a:noFill/>
          <a:ln w="76200">
            <a:solidFill>
              <a:srgbClr val="79A4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3660" name="Line 124"/>
          <p:cNvSpPr>
            <a:spLocks noChangeShapeType="1"/>
          </p:cNvSpPr>
          <p:nvPr/>
        </p:nvSpPr>
        <p:spPr bwMode="auto">
          <a:xfrm flipH="1">
            <a:off x="3509963" y="1998663"/>
            <a:ext cx="304800" cy="658812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93661" name="Picture 125" descr="video_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672013"/>
            <a:ext cx="4381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62" name="Picture 126" descr="video_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670425"/>
            <a:ext cx="4381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63" name="Picture 127" descr="video_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6500" y="4670425"/>
            <a:ext cx="4381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64" name="Picture 128" descr="video_purp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670425"/>
            <a:ext cx="447675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65" name="Picture 129" descr="video_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670425"/>
            <a:ext cx="4381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66" name="Picture 130" descr="video_purp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670425"/>
            <a:ext cx="447675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67" name="Picture 131" descr="video_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1306513"/>
            <a:ext cx="4381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68" name="Picture 132" descr="video_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306513"/>
            <a:ext cx="4381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69" name="Picture 133" descr="video_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306513"/>
            <a:ext cx="4381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70" name="Picture 134" descr="video_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1306513"/>
            <a:ext cx="4381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71" name="Picture 135" descr="video_purp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1328738"/>
            <a:ext cx="447675" cy="61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72" name="Picture 136" descr="video_purp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1323975"/>
            <a:ext cx="447675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73" name="Picture 137" descr="video_purp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1323975"/>
            <a:ext cx="447675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74" name="Picture 138" descr="video_purp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1323975"/>
            <a:ext cx="447675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75" name="Picture 139" descr="video_purp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2695575"/>
            <a:ext cx="447675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76" name="Picture 140" descr="video_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2695575"/>
            <a:ext cx="4381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77" name="Picture 141" descr="video_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2695575"/>
            <a:ext cx="4381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78" name="Picture 142" descr="video_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2695575"/>
            <a:ext cx="4381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79" name="Picture 143" descr="video_gree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2695575"/>
            <a:ext cx="438150" cy="60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680" name="Picture 144" descr="video_purpl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3" y="2695575"/>
            <a:ext cx="447675" cy="617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681" name="Text Box 145"/>
          <p:cNvSpPr txBox="1">
            <a:spLocks noChangeArrowheads="1"/>
          </p:cNvSpPr>
          <p:nvPr/>
        </p:nvSpPr>
        <p:spPr bwMode="auto">
          <a:xfrm>
            <a:off x="533400" y="361950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en-US" altLang="en-US" sz="2400" dirty="0" smtClean="0">
                <a:latin typeface="Verdana" charset="0"/>
              </a:rPr>
              <a:t>Need to store and deliver content at edge to avoid the middle mile bottleneck</a:t>
            </a:r>
            <a:endParaRPr lang="en-US" altLang="en-US" sz="2400" dirty="0">
              <a:latin typeface="Verdana" charset="0"/>
            </a:endParaRPr>
          </a:p>
        </p:txBody>
      </p:sp>
      <p:grpSp>
        <p:nvGrpSpPr>
          <p:cNvPr id="193682" name="Group 146"/>
          <p:cNvGrpSpPr>
            <a:grpSpLocks/>
          </p:cNvGrpSpPr>
          <p:nvPr/>
        </p:nvGrpSpPr>
        <p:grpSpPr bwMode="auto">
          <a:xfrm>
            <a:off x="2449513" y="3162300"/>
            <a:ext cx="6318250" cy="1343025"/>
            <a:chOff x="1471" y="1992"/>
            <a:chExt cx="3980" cy="846"/>
          </a:xfrm>
        </p:grpSpPr>
        <p:sp>
          <p:nvSpPr>
            <p:cNvPr id="193683" name="Oval 147"/>
            <p:cNvSpPr>
              <a:spLocks noChangeArrowheads="1"/>
            </p:cNvSpPr>
            <p:nvPr/>
          </p:nvSpPr>
          <p:spPr bwMode="auto">
            <a:xfrm>
              <a:off x="1471" y="1992"/>
              <a:ext cx="2862" cy="846"/>
            </a:xfrm>
            <a:prstGeom prst="ellipse">
              <a:avLst/>
            </a:prstGeom>
            <a:solidFill>
              <a:srgbClr val="FF2929">
                <a:alpha val="31000"/>
              </a:srgbClr>
            </a:solidFill>
            <a:ln w="38100">
              <a:solidFill>
                <a:srgbClr val="FF2929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3684" name="Group 148"/>
            <p:cNvGrpSpPr>
              <a:grpSpLocks/>
            </p:cNvGrpSpPr>
            <p:nvPr/>
          </p:nvGrpSpPr>
          <p:grpSpPr bwMode="auto">
            <a:xfrm>
              <a:off x="4267" y="2381"/>
              <a:ext cx="1184" cy="314"/>
              <a:chOff x="4267" y="2289"/>
              <a:chExt cx="1184" cy="314"/>
            </a:xfrm>
          </p:grpSpPr>
          <p:sp>
            <p:nvSpPr>
              <p:cNvPr id="193685" name="Rectangle 149"/>
              <p:cNvSpPr>
                <a:spLocks noChangeArrowheads="1"/>
              </p:cNvSpPr>
              <p:nvPr/>
            </p:nvSpPr>
            <p:spPr bwMode="auto">
              <a:xfrm>
                <a:off x="4620" y="2289"/>
                <a:ext cx="831" cy="314"/>
              </a:xfrm>
              <a:prstGeom prst="rect">
                <a:avLst/>
              </a:prstGeom>
              <a:solidFill>
                <a:srgbClr val="FF2929">
                  <a:alpha val="31000"/>
                </a:srgbClr>
              </a:solidFill>
              <a:ln w="38100">
                <a:solidFill>
                  <a:srgbClr val="FF2929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Tx/>
                  <a:buSzTx/>
                  <a:buFontTx/>
                  <a:buNone/>
                </a:pPr>
                <a:endParaRPr lang="en-US" altLang="en-US" sz="1600">
                  <a:solidFill>
                    <a:schemeClr val="folHlink"/>
                  </a:solidFill>
                  <a:latin typeface="Verdana" charset="0"/>
                </a:endParaRPr>
              </a:p>
            </p:txBody>
          </p:sp>
          <p:sp>
            <p:nvSpPr>
              <p:cNvPr id="193686" name="Text Box 150"/>
              <p:cNvSpPr txBox="1">
                <a:spLocks noChangeArrowheads="1"/>
              </p:cNvSpPr>
              <p:nvPr/>
            </p:nvSpPr>
            <p:spPr bwMode="auto">
              <a:xfrm>
                <a:off x="4625" y="2327"/>
                <a:ext cx="813" cy="2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2929">
                        <a:alpha val="31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FF2929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buClrTx/>
                  <a:buSzTx/>
                  <a:buFontTx/>
                  <a:buNone/>
                </a:pPr>
                <a:r>
                  <a:rPr lang="en-US" altLang="en-US" sz="1600">
                    <a:solidFill>
                      <a:srgbClr val="FF0000"/>
                    </a:solidFill>
                    <a:latin typeface="Verdana" charset="0"/>
                  </a:rPr>
                  <a:t>Bottleneck</a:t>
                </a:r>
              </a:p>
            </p:txBody>
          </p:sp>
          <p:sp>
            <p:nvSpPr>
              <p:cNvPr id="193687" name="Line 151"/>
              <p:cNvSpPr>
                <a:spLocks noChangeShapeType="1"/>
              </p:cNvSpPr>
              <p:nvPr/>
            </p:nvSpPr>
            <p:spPr bwMode="auto">
              <a:xfrm flipH="1">
                <a:off x="4267" y="2443"/>
                <a:ext cx="339" cy="0"/>
              </a:xfrm>
              <a:prstGeom prst="line">
                <a:avLst/>
              </a:prstGeom>
              <a:noFill/>
              <a:ln w="38100">
                <a:solidFill>
                  <a:srgbClr val="FF292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3688" name="Text Box 152"/>
          <p:cNvSpPr txBox="1">
            <a:spLocks noChangeArrowheads="1"/>
          </p:cNvSpPr>
          <p:nvPr/>
        </p:nvSpPr>
        <p:spPr bwMode="auto">
          <a:xfrm>
            <a:off x="2290763" y="2955925"/>
            <a:ext cx="4827587" cy="1727200"/>
          </a:xfrm>
          <a:prstGeom prst="rect">
            <a:avLst/>
          </a:prstGeom>
          <a:gradFill rotWithShape="1">
            <a:gsLst>
              <a:gs pos="0">
                <a:srgbClr val="8A0C1E">
                  <a:gamma/>
                  <a:shade val="6275"/>
                  <a:invGamma/>
                </a:srgbClr>
              </a:gs>
              <a:gs pos="100000">
                <a:srgbClr val="8A0C1E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0D0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796925" indent="-11112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1033463" indent="-1222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6049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9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18335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290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7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0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62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10000"/>
              </a:lnSpc>
              <a:spcBef>
                <a:spcPct val="15000"/>
              </a:spcBef>
              <a:buClrTx/>
              <a:buSzTx/>
              <a:buFontTx/>
              <a:buNone/>
            </a:pPr>
            <a:endParaRPr lang="en-US" altLang="en-US" sz="1800" b="1">
              <a:latin typeface="Verdana" charset="0"/>
            </a:endParaRPr>
          </a:p>
          <a:p>
            <a:pPr>
              <a:lnSpc>
                <a:spcPct val="110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en-US" altLang="en-US" sz="1800" b="1">
                <a:latin typeface="Verdana" charset="0"/>
              </a:rPr>
              <a:t>Congestion Causes</a:t>
            </a:r>
            <a:r>
              <a:rPr lang="en-US" altLang="en-US">
                <a:latin typeface="Verdana" charset="0"/>
              </a:rPr>
              <a:t> </a:t>
            </a:r>
          </a:p>
          <a:p>
            <a:pPr lvl="1">
              <a:lnSpc>
                <a:spcPct val="13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n-US" altLang="en-US" sz="1600">
                <a:latin typeface="Verdana" charset="0"/>
              </a:rPr>
              <a:t> Slow downloads &amp; applications </a:t>
            </a:r>
          </a:p>
          <a:p>
            <a:pPr lvl="1">
              <a:lnSpc>
                <a:spcPct val="130000"/>
              </a:lnSpc>
              <a:buClr>
                <a:schemeClr val="tx1"/>
              </a:buClr>
              <a:buSzTx/>
              <a:buFontTx/>
              <a:buChar char="•"/>
            </a:pPr>
            <a:r>
              <a:rPr lang="en-US" altLang="en-US" sz="1600">
                <a:latin typeface="Verdana" charset="0"/>
              </a:rPr>
              <a:t> Poor video quality</a:t>
            </a:r>
          </a:p>
          <a:p>
            <a:pPr lvl="1">
              <a:lnSpc>
                <a:spcPct val="130000"/>
              </a:lnSpc>
              <a:buClr>
                <a:schemeClr val="tx1"/>
              </a:buClr>
              <a:buSzTx/>
              <a:buFontTx/>
              <a:buNone/>
            </a:pPr>
            <a:endParaRPr lang="en-US" altLang="en-US" sz="1600">
              <a:latin typeface="Verdana" charset="0"/>
            </a:endParaRPr>
          </a:p>
        </p:txBody>
      </p:sp>
      <p:sp>
        <p:nvSpPr>
          <p:cNvPr id="193689" name="Text Box 153"/>
          <p:cNvSpPr txBox="1">
            <a:spLocks noChangeArrowheads="1"/>
          </p:cNvSpPr>
          <p:nvPr/>
        </p:nvSpPr>
        <p:spPr bwMode="auto">
          <a:xfrm>
            <a:off x="2189163" y="2908300"/>
            <a:ext cx="5157787" cy="1809750"/>
          </a:xfrm>
          <a:prstGeom prst="rect">
            <a:avLst/>
          </a:prstGeom>
          <a:gradFill rotWithShape="1">
            <a:gsLst>
              <a:gs pos="0">
                <a:srgbClr val="8A0C1E">
                  <a:gamma/>
                  <a:shade val="6275"/>
                  <a:invGamma/>
                </a:srgbClr>
              </a:gs>
              <a:gs pos="100000">
                <a:srgbClr val="8A0C1E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FF0D0D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indent="3175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1033463" indent="-12223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 marL="16049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 marL="1719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 marL="18335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marL="22907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7479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051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6623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1500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Verdana" charset="0"/>
            </a:endParaRPr>
          </a:p>
          <a:p>
            <a:pPr algn="ctr">
              <a:lnSpc>
                <a:spcPct val="110000"/>
              </a:lnSpc>
              <a:spcBef>
                <a:spcPct val="1500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2"/>
                </a:solidFill>
                <a:latin typeface="Verdana" charset="0"/>
              </a:rPr>
              <a:t>“The Internet won’t </a:t>
            </a:r>
            <a:br>
              <a:rPr lang="en-US" altLang="en-US" sz="2400" dirty="0">
                <a:solidFill>
                  <a:schemeClr val="tx2"/>
                </a:solidFill>
                <a:latin typeface="Verdana" charset="0"/>
              </a:rPr>
            </a:br>
            <a:r>
              <a:rPr lang="en-US" altLang="en-US" sz="2400" dirty="0">
                <a:solidFill>
                  <a:schemeClr val="tx2"/>
                </a:solidFill>
                <a:latin typeface="Verdana" charset="0"/>
              </a:rPr>
              <a:t>scale for </a:t>
            </a:r>
            <a:r>
              <a:rPr lang="en-US" altLang="en-US" sz="2400" dirty="0" smtClean="0">
                <a:solidFill>
                  <a:schemeClr val="tx2"/>
                </a:solidFill>
                <a:latin typeface="Verdana" charset="0"/>
              </a:rPr>
              <a:t>video without CDNs”</a:t>
            </a:r>
            <a:endParaRPr lang="en-US" altLang="en-US" sz="2400" dirty="0">
              <a:solidFill>
                <a:schemeClr val="tx2"/>
              </a:solidFill>
              <a:latin typeface="Verdana" charset="0"/>
            </a:endParaRPr>
          </a:p>
          <a:p>
            <a:pPr>
              <a:lnSpc>
                <a:spcPct val="110000"/>
              </a:lnSpc>
              <a:spcBef>
                <a:spcPct val="1500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2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32092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3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3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3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36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36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3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19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93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11111E-6 L 0.04479 0.14977 " pathEditMode="relative" rAng="0" ptsTypes="AA">
                                      <p:cBhvr>
                                        <p:cTn id="73" dur="1000" fill="hold"/>
                                        <p:tgtEl>
                                          <p:spTgt spid="1936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7477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59259E-6 L -0.05104 0.13935 " pathEditMode="relative" rAng="0" ptsTypes="AA">
                                      <p:cBhvr>
                                        <p:cTn id="75" dur="1000" fill="hold"/>
                                        <p:tgtEl>
                                          <p:spTgt spid="1936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6968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936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936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9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3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36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36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3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936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936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93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936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36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9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36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36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3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3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93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42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11111E-6 -1.11111E-6 L 0.04479 0.14977 " pathEditMode="relative" rAng="0" ptsTypes="AA">
                                      <p:cBhvr>
                                        <p:cTn id="107" dur="1000" fill="hold"/>
                                        <p:tgtEl>
                                          <p:spTgt spid="1936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7477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1.66667E-6 2.59259E-6 L -0.05104 0.13935 " pathEditMode="relative" rAng="0" ptsTypes="AA">
                                      <p:cBhvr>
                                        <p:cTn id="109" dur="1000" fill="hold"/>
                                        <p:tgtEl>
                                          <p:spTgt spid="1936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6968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11111E-6 -1.11111E-6 L 0.04479 0.14977 " pathEditMode="relative" rAng="0" ptsTypes="AA">
                                      <p:cBhvr>
                                        <p:cTn id="111" dur="1000" fill="hold"/>
                                        <p:tgtEl>
                                          <p:spTgt spid="1936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7477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1.66667E-6 2.59259E-6 L -0.05104 0.13935 " pathEditMode="relative" rAng="0" ptsTypes="AA">
                                      <p:cBhvr>
                                        <p:cTn id="113" dur="1000" fill="hold"/>
                                        <p:tgtEl>
                                          <p:spTgt spid="1936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6968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1.11111E-6 -1.11111E-6 L 0.04479 0.14977 " pathEditMode="relative" rAng="0" ptsTypes="AA">
                                      <p:cBhvr>
                                        <p:cTn id="115" dur="1000" fill="hold"/>
                                        <p:tgtEl>
                                          <p:spTgt spid="1936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0" y="7477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1.66667E-6 2.59259E-6 L -0.05104 0.13935 " pathEditMode="relative" rAng="0" ptsTypes="AA">
                                      <p:cBhvr>
                                        <p:cTn id="117" dur="1000" fill="hold"/>
                                        <p:tgtEl>
                                          <p:spTgt spid="193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52" y="6968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2000"/>
                                        <p:tgtEl>
                                          <p:spTgt spid="193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2000"/>
                                        <p:tgtEl>
                                          <p:spTgt spid="1936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000"/>
                                        <p:tgtEl>
                                          <p:spTgt spid="19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0" presetClass="path" presetSubtype="0" repeatCount="10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7.22222E-6 -7.74231E-6 C -0.00261 -0.00533 -0.00643 -0.00718 -0.01042 -0.01111 C -0.01719 -0.01805 -0.02622 -0.02083 -0.03299 -0.02753 C -0.03733 -0.03193 -0.04219 -0.03471 -0.0474 -0.03725 C -0.0448 -0.04743 -0.0356 -0.04581 -0.02883 -0.04673 C -0.03039 -0.05298 -0.03317 -0.05923 -0.03612 -0.06455 C -0.03456 -0.07866 -0.03751 -0.07912 -0.02692 -0.07704 C -0.0231 -0.0775 -0.0191 -0.07704 -0.01546 -0.07842 C -0.01424 -0.07889 -0.01424 -0.08143 -0.01338 -0.08259 C -0.00921 -0.08745 -0.00834 -0.08745 -0.00417 -0.0893 C 0.00312 -0.08791 0.00937 -0.08444 0.01649 -0.08259 C 0.01579 -0.0812 0.01544 -0.07958 0.0144 -0.07842 C 0.01145 -0.07519 0.00885 -0.07935 0.0144 -0.07426 C 0.02013 -0.07935 0.02447 -0.07842 0.0309 -0.07565 C 0.03333 -0.07056 0.0368 -0.06894 0.03801 -0.06316 C 0.03506 -0.05923 0.03211 -0.05691 0.02985 -0.05229 C 0.02794 -0.04188 0.0309 -0.04673 0.03715 -0.04396 C 0.04235 -0.03656 0.03975 -0.0354 0.03715 -0.02753 C 0.03628 -0.02476 0.03506 -0.01921 0.03506 -0.01921 C 0.02812 -0.02476 0.021 -0.031 0.01336 -0.03447 C 0.01145 -0.04188 0.0111 -0.0465 0.00607 -0.0509 C 0.00294 -0.05043 -0.00105 -0.05252 -0.00313 -0.04951 C -0.00539 -0.04627 0.00329 -0.03494 0.00416 -0.03309 C 0.00537 -0.02684 0.00624 -0.02568 0.00919 -0.02059 C 0.01076 -0.01805 0.01336 -0.0125 0.01336 -0.0125 C 0.01197 -0.00672 0.01041 -0.00695 0.00607 -0.00695 " pathEditMode="relative" ptsTypes="fffffffffffffffffffffffffA">
                                      <p:cBhvr>
                                        <p:cTn id="128" dur="2000" fill="hold"/>
                                        <p:tgtEl>
                                          <p:spTgt spid="193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93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1200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6.41221E-6 C -0.0052 -0.00231 -0.00902 -0.00416 -0.01354 -0.00832 C -0.01527 -0.01202 -0.01753 -0.02058 -0.01753 -0.02058 C -0.01649 -0.02613 -0.0151 -0.02891 -0.01649 -0.03423 C -0.01371 -0.04024 -0.01562 -0.03886 -0.00937 -0.03701 C -0.00659 -0.03608 -0.00104 -0.03423 -0.00104 -0.03423 C 0.00313 -0.03122 0.00556 -0.03145 0.00816 -0.02613 C 0.00851 -0.01734 0.00834 -0.00855 0.00921 6.41221E-6 C 0.0099 0.00741 0.02448 0.01388 0.02882 0.01782 C 0.03056 0.00903 0.0283 0.01527 0.03299 0.00972 C 0.03507 0.00718 0.03907 0.00139 0.03907 0.00139 C 0.04028 -0.00346 0.04219 -0.00717 0.04323 -0.01225 C 0.04358 -0.01364 0.04323 -0.01596 0.04428 -0.01642 C 0.04792 -0.01804 0.05174 -0.01734 0.05556 -0.01781 C 0.06303 -0.01989 0.06407 -0.02336 0.06893 -0.0303 C 0.06962 -0.03307 0.07153 -0.03562 0.07101 -0.03839 C 0.06875 -0.05019 0.05955 -0.05667 0.05139 -0.06037 C 0.04671 -0.06476 0.04132 -0.06638 0.03594 -0.0687 C 0.02917 -0.0717 0.02466 -0.0798 0.01754 -0.08234 C 0.00921 -0.08188 0.00087 -0.08258 -0.00729 -0.08096 C -0.0118 -0.08003 -0.00885 -0.06893 -0.01041 -0.06315 C -0.01093 -0.06106 -0.02534 -0.06037 -0.02586 -0.06037 C -0.03038 -0.05644 -0.03628 -0.03701 -0.0269 -0.03701 " pathEditMode="relative" ptsTypes="ffffffffffffffffffffffA">
                                      <p:cBhvr>
                                        <p:cTn id="133" dur="2000" fill="hold"/>
                                        <p:tgtEl>
                                          <p:spTgt spid="193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2000"/>
                                        <p:tgtEl>
                                          <p:spTgt spid="1936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2000"/>
                                        <p:tgtEl>
                                          <p:spTgt spid="1936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93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0" presetClass="path" presetSubtype="0" repeatCount="1100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8.33333E-6 2.83368E-6 C 0.01164 -0.00047 0.02344 -0.00047 0.03508 -0.00139 C 0.03994 -0.00185 0.0448 -0.00602 0.05157 -0.00694 C 0.05591 -0.01573 0.05539 -0.02314 0.05053 -0.0317 C 0.05383 -0.04372 0.03976 -0.04858 0.03299 -0.05089 C 0.02865 -0.05945 0.0316 -0.05737 0.02379 -0.06454 C 0.02205 -0.06616 0.01754 -0.06732 0.01754 -0.06732 C 0.01199 -0.06593 0.0099 -0.06501 0.00834 -0.0576 C 0.01546 -0.05159 0.00712 -0.05691 0.0052 -0.0576 C -0.00104 -0.05714 -0.00729 -0.05853 -0.01336 -0.05645 C -0.01475 -0.05598 -0.01388 -0.05275 -0.0144 -0.05089 C -0.01527 -0.04812 -0.01614 -0.04488 -0.01753 -0.04257 C -0.01996 -0.03863 -0.02465 -0.0391 -0.02777 -0.0384 C -0.02742 -0.02522 -0.02742 -0.0118 -0.02673 0.00138 C -0.02656 0.00532 -0.01961 0.00832 -0.01961 0.00832 C -0.01458 0.01457 -0.01406 0.02706 -0.00729 0.0303 C 0.00278 0.02868 0.00105 0.03261 0.00105 0.02197 " pathEditMode="relative" ptsTypes="ffffffffffffffffA">
                                      <p:cBhvr>
                                        <p:cTn id="144" dur="1000" fill="hold"/>
                                        <p:tgtEl>
                                          <p:spTgt spid="193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193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0" presetClass="path" presetSubtype="0" repeatCount="6000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8.61111E-6 -7.92505E-6 C -0.00608 -0.0081 -0.01355 -0.0118 -0.02049 -0.01782 C -0.02379 -0.02429 -0.02344 -0.02985 -0.01841 -0.03424 C -0.01789 -0.03517 -0.01511 -0.04095 -0.01546 -0.04257 C -0.0158 -0.04396 -0.02257 -0.05344 -0.02362 -0.05483 C -0.01876 -0.05691 -0.01303 -0.05414 -0.00817 -0.05205 C -0.0033 -0.03355 -0.01094 -0.02638 0.0052 -0.02198 C 0.01041 -0.03193 0.00781 -0.04535 0.00312 -0.05483 C 0.00347 -0.05714 0.00312 -0.05992 0.00416 -0.06177 C 0.00468 -0.06293 0.01423 -0.06686 0.01562 -0.06732 C 0.01979 -0.06686 0.02569 -0.07056 0.02795 -0.06593 C 0.04062 -0.04002 0.0177 -0.03586 0.03715 -0.04257 C 0.03802 -0.04581 0.03715 -0.0502 0.03923 -0.05205 C 0.0401 -0.05298 0.04131 -0.05136 0.04236 -0.05067 C 0.04652 -0.04812 0.04947 -0.04442 0.05364 -0.04257 C 0.05538 -0.03586 0.05347 -0.03309 0.05156 -0.0273 C 0.04687 -0.01342 0.04513 -0.00857 0.03298 -0.00533 C 0.03194 -0.00024 0.0309 0.00439 0.03003 0.00971 C 0.02586 0.00832 0.02569 0.00948 0.02378 0.00416 C 0.02083 -0.0044 0.02395 -0.00394 0.02065 -0.00394 " pathEditMode="relative" ptsTypes="fffffffffffffffffffA">
                                      <p:cBhvr>
                                        <p:cTn id="149" dur="2000" fill="hold"/>
                                        <p:tgtEl>
                                          <p:spTgt spid="193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2000"/>
                                        <p:tgtEl>
                                          <p:spTgt spid="1936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2000"/>
                                        <p:tgtEl>
                                          <p:spTgt spid="1936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2000"/>
                                        <p:tgtEl>
                                          <p:spTgt spid="193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0" presetClass="path" presetSubtype="0" repeatCount="500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6.38889E-6 5.6211E-7 C 0.00956 -0.00324 0.01928 -0.0037 0.02883 -0.00694 C 0.03091 -0.01111 0.03195 -0.01504 0.03404 -0.0192 C 0.03299 -0.02799 0.03404 -0.02591 0.03091 -0.03169 C 0.02987 -0.03354 0.02657 -0.03539 0.02779 -0.03701 C 0.02935 -0.0391 0.03195 -0.03632 0.03404 -0.03586 C 0.05296 -0.03678 0.05556 -0.02892 0.05973 -0.04534 C 0.05817 -0.0539 0.054 -0.06107 0.04845 -0.06593 C 0.04515 -0.07241 0.04758 -0.06963 0.04029 -0.07287 C 0.03699 -0.07449 0.02987 -0.07564 0.02987 -0.07564 C 0.02709 -0.07518 0.02431 -0.0731 0.02171 -0.07426 C 0.02015 -0.07495 0.02067 -0.07819 0.01963 -0.07981 C 0.01772 -0.08282 0.01476 -0.0842 0.01233 -0.08652 C 0.00522 -0.08605 -0.00208 -0.08582 -0.00919 -0.08513 C -0.01197 -0.0849 -0.01527 -0.08582 -0.01753 -0.08374 C -0.02065 -0.08097 -0.0111 -0.07241 -0.01024 -0.07148 C -0.01267 -0.06662 -0.01492 -0.06362 -0.01857 -0.06038 C -0.0203 -0.06084 -0.02482 -0.06177 -0.02673 -0.06315 C -0.02899 -0.06477 -0.03298 -0.06871 -0.03298 -0.06871 C -0.03367 -0.06847 -0.04079 -0.06755 -0.04235 -0.06593 C -0.04669 -0.062 -0.04721 -0.05968 -0.0526 -0.05783 C -0.04999 -0.05251 -0.04721 -0.05298 -0.04322 -0.04951 C -0.04253 -0.04534 -0.04201 -0.04118 -0.04131 -0.03701 C -0.03975 -0.02684 -0.02395 -0.02429 -0.01857 -0.02337 C -0.01753 -0.0229 -0.01596 -0.02313 -0.01544 -0.02198 C -0.01353 -0.01758 -0.01353 -0.00764 -0.01024 -0.00139 C -0.01006 -0.00093 -0.00537 0.00601 -0.00416 0.00555 C -0.00225 0.00485 -0.00138 0.00185 6.38889E-6 5.6211E-7 Z " pathEditMode="relative" ptsTypes="ffffffffffffffffffffffffffff">
                                      <p:cBhvr>
                                        <p:cTn id="160" dur="1000" fill="hold"/>
                                        <p:tgtEl>
                                          <p:spTgt spid="193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2000"/>
                                        <p:tgtEl>
                                          <p:spTgt spid="1936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2000"/>
                                        <p:tgtEl>
                                          <p:spTgt spid="193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2000"/>
                                        <p:tgtEl>
                                          <p:spTgt spid="193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6" presetClass="emp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71" dur="1000" fill="hold"/>
                                        <p:tgtEl>
                                          <p:spTgt spid="193679"/>
                                        </p:tgtEl>
                                      </p:cBhvr>
                                      <p:by x="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72" presetID="2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4" dur="3000"/>
                                        <p:tgtEl>
                                          <p:spTgt spid="193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935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42" presetClass="path" presetSubtype="0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-3.33333E-6 -2.59259E-6 L -0.06371 0.29074 " pathEditMode="relative" rAng="0" ptsTypes="AA">
                                      <p:cBhvr>
                                        <p:cTn id="179" dur="5000" fill="hold"/>
                                        <p:tgtEl>
                                          <p:spTgt spid="1936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94" y="14537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nodeType="withEffect">
                                  <p:stCondLst>
                                    <p:cond delay="4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2000"/>
                                        <p:tgtEl>
                                          <p:spTgt spid="1936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193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42" presetClass="path" presetSubtype="0" accel="50000" decel="5000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-0.00191 0.00093 L -0.09965 0.16991 " pathEditMode="relative" rAng="0" ptsTypes="AA">
                                      <p:cBhvr>
                                        <p:cTn id="187" dur="1000" fill="hold"/>
                                        <p:tgtEl>
                                          <p:spTgt spid="1936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96" y="8449"/>
                                    </p:animMotion>
                                  </p:childTnLst>
                                </p:cTn>
                              </p:par>
                              <p:par>
                                <p:cTn id="188" presetID="7" presetClass="emph" presetSubtype="2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Clr clrSpc="rgb" dir="cw">
                                      <p:cBhvr>
                                        <p:cTn id="189" dur="500" fill="hold"/>
                                        <p:tgtEl>
                                          <p:spTgt spid="1936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9A400"/>
                                      </p:to>
                                    </p:animClr>
                                    <p:set>
                                      <p:cBhvr>
                                        <p:cTn id="190" dur="500" fill="hold"/>
                                        <p:tgtEl>
                                          <p:spTgt spid="19365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4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2000"/>
                                        <p:tgtEl>
                                          <p:spTgt spid="193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2000"/>
                                        <p:tgtEl>
                                          <p:spTgt spid="19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grpId="1" nodeType="withEffect">
                                  <p:stCondLst>
                                    <p:cond delay="5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1000"/>
                                        <p:tgtEl>
                                          <p:spTgt spid="1935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6" presetClass="emph" presetSubtype="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Scale>
                                      <p:cBhvr>
                                        <p:cTn id="201" dur="1000" fill="hold"/>
                                        <p:tgtEl>
                                          <p:spTgt spid="193678"/>
                                        </p:tgtEl>
                                      </p:cBhvr>
                                      <p:by x="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2" presetID="6" presetClass="emph" presetSubtype="0" fill="hold" nodeType="withEffect">
                                  <p:stCondLst>
                                    <p:cond delay="6300"/>
                                  </p:stCondLst>
                                  <p:childTnLst>
                                    <p:animScale>
                                      <p:cBhvr>
                                        <p:cTn id="203" dur="1000" fill="hold"/>
                                        <p:tgtEl>
                                          <p:spTgt spid="193677"/>
                                        </p:tgtEl>
                                      </p:cBhvr>
                                      <p:by x="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04" presetID="42" presetClass="path" presetSubtype="0" accel="50000" decel="5000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Motion origin="layout" path="M 1.38889E-6 -4.07407E-6 L -0.05747 0.28797 " pathEditMode="relative" rAng="0" ptsTypes="AA">
                                      <p:cBhvr>
                                        <p:cTn id="205" dur="5000" fill="hold"/>
                                        <p:tgtEl>
                                          <p:spTgt spid="1936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2" y="14398"/>
                                    </p:animMotion>
                                  </p:childTnLst>
                                </p:cTn>
                              </p:par>
                              <p:par>
                                <p:cTn id="206" presetID="42" presetClass="path" presetSubtype="0" accel="50000" decel="50000" fill="hold" nodeType="withEffect">
                                  <p:stCondLst>
                                    <p:cond delay="5800"/>
                                  </p:stCondLst>
                                  <p:childTnLst>
                                    <p:animMotion origin="layout" path="M -3.88889E-6 -3.7037E-7 L -0.06059 0.29468 " pathEditMode="relative" rAng="0" ptsTypes="AA">
                                      <p:cBhvr>
                                        <p:cTn id="207" dur="5000" fill="hold"/>
                                        <p:tgtEl>
                                          <p:spTgt spid="193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8" y="14722"/>
                                    </p:animMotion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2000"/>
                                        <p:tgtEl>
                                          <p:spTgt spid="1936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xit" presetSubtype="0" fill="hold" nodeType="withEffect">
                                  <p:stCondLst>
                                    <p:cond delay="9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2000"/>
                                        <p:tgtEl>
                                          <p:spTgt spid="1936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1000"/>
                                        <p:tgtEl>
                                          <p:spTgt spid="19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2000"/>
                                        <p:tgtEl>
                                          <p:spTgt spid="193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animMotion origin="layout" path="M 0 2.22222E-6 L -0.16788 0.1544 " pathEditMode="relative" rAng="0" ptsTypes="AA">
                                      <p:cBhvr>
                                        <p:cTn id="221" dur="1000" fill="hold"/>
                                        <p:tgtEl>
                                          <p:spTgt spid="1936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03" y="7708"/>
                                    </p:animMotion>
                                  </p:childTnLst>
                                </p:cTn>
                              </p:par>
                              <p:par>
                                <p:cTn id="222" presetID="42" presetClass="path" presetSubtype="0" accel="50000" decel="50000" fill="hold" nodeType="withEffect">
                                  <p:stCondLst>
                                    <p:cond delay="9600"/>
                                  </p:stCondLst>
                                  <p:childTnLst>
                                    <p:animMotion origin="layout" path="M -3.33333E-6 2.22222E-6 L -0.13784 0.08495 " pathEditMode="relative" rAng="0" ptsTypes="AA">
                                      <p:cBhvr>
                                        <p:cTn id="223" dur="1000" fill="hold"/>
                                        <p:tgtEl>
                                          <p:spTgt spid="1936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92" y="4236"/>
                                    </p:animMotion>
                                  </p:childTnLst>
                                </p:cTn>
                              </p:par>
                              <p:par>
                                <p:cTn id="224" presetID="7" presetClass="emph" presetSubtype="2" fill="hold" nodeType="withEffect">
                                  <p:stCondLst>
                                    <p:cond delay="910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19365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9A40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9365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7" presetClass="emph" presetSubtype="2" fill="hold" nodeType="withEffect">
                                  <p:stCondLst>
                                    <p:cond delay="9600"/>
                                  </p:stCondLst>
                                  <p:childTnLst>
                                    <p:animClr clrSpc="rgb" dir="cw">
                                      <p:cBhvr>
                                        <p:cTn id="228" dur="500" fill="hold"/>
                                        <p:tgtEl>
                                          <p:spTgt spid="1936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9A400"/>
                                      </p:to>
                                    </p:animClr>
                                    <p:set>
                                      <p:cBhvr>
                                        <p:cTn id="229" dur="500" fill="hold"/>
                                        <p:tgtEl>
                                          <p:spTgt spid="1936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2000"/>
                                        <p:tgtEl>
                                          <p:spTgt spid="1936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2000"/>
                                        <p:tgtEl>
                                          <p:spTgt spid="1936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ntr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2000"/>
                                        <p:tgtEl>
                                          <p:spTgt spid="193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0" presetClass="entr" presetSubtype="0" fill="hold" nodeType="withEffect">
                                  <p:stCondLst>
                                    <p:cond delay="960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19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0" presetClass="entr" presetSubtype="0" fill="hold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2000"/>
                                        <p:tgtEl>
                                          <p:spTgt spid="19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grpId="1" nodeType="withEffect">
                                  <p:stCondLst>
                                    <p:cond delay="9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1000"/>
                                        <p:tgtEl>
                                          <p:spTgt spid="193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grpId="1" nodeType="withEffect">
                                  <p:stCondLst>
                                    <p:cond delay="10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1000"/>
                                        <p:tgtEl>
                                          <p:spTgt spid="1935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6" presetClass="emph" presetSubtype="0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animScale>
                                      <p:cBhvr>
                                        <p:cTn id="252" dur="1000" fill="hold"/>
                                        <p:tgtEl>
                                          <p:spTgt spid="193680"/>
                                        </p:tgtEl>
                                      </p:cBhvr>
                                      <p:by x="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grpId="0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1" fill="hold" grpId="1" nodeType="withEffect">
                                  <p:stCondLst>
                                    <p:cond delay="1030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3000"/>
                                        <p:tgtEl>
                                          <p:spTgt spid="193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42" presetClass="path" presetSubtype="0" accel="50000" decel="50000" fill="hold" nodeType="withEffect">
                                  <p:stCondLst>
                                    <p:cond delay="10300"/>
                                  </p:stCondLst>
                                  <p:childTnLst>
                                    <p:animMotion origin="layout" path="M 1.11111E-6 -1.48148E-6 L -0.06406 0.29445 " pathEditMode="relative" rAng="0" ptsTypes="AA">
                                      <p:cBhvr>
                                        <p:cTn id="260" dur="5000" fill="hold"/>
                                        <p:tgtEl>
                                          <p:spTgt spid="1936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2" y="14722"/>
                                    </p:animMotion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2000"/>
                                        <p:tgtEl>
                                          <p:spTgt spid="1936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10" presetClass="entr" presetSubtype="0" fill="hold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2000"/>
                                        <p:tgtEl>
                                          <p:spTgt spid="19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0" presetClass="entr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1936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3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70" presetID="42" presetClass="path" presetSubtype="0" accel="50000" decel="5000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Motion origin="layout" path="M -0.00295 0.00301 L 0.01059 0.09236 " pathEditMode="relative" rAng="0" ptsTypes="AA">
                                      <p:cBhvr>
                                        <p:cTn id="271" dur="1000" fill="hold"/>
                                        <p:tgtEl>
                                          <p:spTgt spid="193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4468"/>
                                    </p:animMotion>
                                  </p:childTnLst>
                                </p:cTn>
                              </p:par>
                              <p:par>
                                <p:cTn id="272" presetID="7" presetClass="emph" presetSubtype="2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Clr clrSpc="rgb" dir="cw">
                                      <p:cBhvr>
                                        <p:cTn id="273" dur="500" fill="hold"/>
                                        <p:tgtEl>
                                          <p:spTgt spid="1936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set>
                                      <p:cBhvr>
                                        <p:cTn id="274" dur="500" fill="hold"/>
                                        <p:tgtEl>
                                          <p:spTgt spid="1936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2000"/>
                                        <p:tgtEl>
                                          <p:spTgt spid="1936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2000"/>
                                        <p:tgtEl>
                                          <p:spTgt spid="19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xit" presetSubtype="0" fill="hold" grpId="1" nodeType="withEffect">
                                  <p:stCondLst>
                                    <p:cond delay="1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1000"/>
                                        <p:tgtEl>
                                          <p:spTgt spid="1935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6" presetClass="emph" presetSubtype="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Scale>
                                      <p:cBhvr>
                                        <p:cTn id="285" dur="1000" fill="hold"/>
                                        <p:tgtEl>
                                          <p:spTgt spid="193676"/>
                                        </p:tgtEl>
                                      </p:cBhvr>
                                      <p:by x="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6" presetID="6" presetClass="emph" presetSubtype="0" fill="hold" nodeType="withEffect">
                                  <p:stCondLst>
                                    <p:cond delay="15300"/>
                                  </p:stCondLst>
                                  <p:childTnLst>
                                    <p:animScale>
                                      <p:cBhvr>
                                        <p:cTn id="287" dur="2000" fill="hold"/>
                                        <p:tgtEl>
                                          <p:spTgt spid="193675"/>
                                        </p:tgtEl>
                                      </p:cBhvr>
                                      <p:by x="3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8" presetID="42" presetClass="path" presetSubtype="0" accel="50000" decel="50000" fill="hold" nodeType="withEffect">
                                  <p:stCondLst>
                                    <p:cond delay="14800"/>
                                  </p:stCondLst>
                                  <p:childTnLst>
                                    <p:animMotion origin="layout" path="M -3.33333E-6 -2.59259E-6 L -0.06284 0.2882 " pathEditMode="relative" rAng="0" ptsTypes="AA">
                                      <p:cBhvr>
                                        <p:cTn id="289" dur="5000" fill="hold"/>
                                        <p:tgtEl>
                                          <p:spTgt spid="1936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14398"/>
                                    </p:animMotion>
                                  </p:childTnLst>
                                </p:cTn>
                              </p:par>
                              <p:par>
                                <p:cTn id="290" presetID="42" presetClass="path" presetSubtype="0" accel="50000" decel="50000" fill="hold" nodeType="withEffect">
                                  <p:stCondLst>
                                    <p:cond delay="15300"/>
                                  </p:stCondLst>
                                  <p:childTnLst>
                                    <p:animMotion origin="layout" path="M -3.33333E-6 -2.59259E-6 L -0.06302 0.29236 " pathEditMode="relative" rAng="0" ptsTypes="AA">
                                      <p:cBhvr>
                                        <p:cTn id="291" dur="5000" fill="hold"/>
                                        <p:tgtEl>
                                          <p:spTgt spid="193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14606"/>
                                    </p:animMotion>
                                  </p:childTnLst>
                                </p:cTn>
                              </p:par>
                              <p:par>
                                <p:cTn id="292" presetID="10" presetClass="exit" presetSubtype="0" fill="hold" nodeType="withEffect">
                                  <p:stCondLst>
                                    <p:cond delay="18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2000"/>
                                        <p:tgtEl>
                                          <p:spTgt spid="1936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10" presetClass="exit" presetSubtype="0" fill="hold" nodeType="withEffect">
                                  <p:stCondLst>
                                    <p:cond delay="16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6" dur="5000"/>
                                        <p:tgtEl>
                                          <p:spTgt spid="193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3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1800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2000"/>
                                        <p:tgtEl>
                                          <p:spTgt spid="193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1" presetID="10" presetClass="entr" presetSubtype="0" fill="hold" nodeType="withEffect">
                                  <p:stCondLst>
                                    <p:cond delay="18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3" dur="3000"/>
                                        <p:tgtEl>
                                          <p:spTgt spid="19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4" presetID="42" presetClass="path" presetSubtype="0" accel="50000" decel="50000" fill="hold" nodeType="withEffect">
                                  <p:stCondLst>
                                    <p:cond delay="19300"/>
                                  </p:stCondLst>
                                  <p:childTnLst>
                                    <p:animMotion origin="layout" path="M -3.33333E-6 2.22222E-6 L -0.07014 0.08796 " pathEditMode="relative" rAng="0" ptsTypes="AA">
                                      <p:cBhvr>
                                        <p:cTn id="305" dur="1000" fill="hold"/>
                                        <p:tgtEl>
                                          <p:spTgt spid="193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7" y="4398"/>
                                    </p:animMotion>
                                  </p:childTnLst>
                                </p:cTn>
                              </p:par>
                              <p:par>
                                <p:cTn id="306" presetID="42" presetClass="path" presetSubtype="0" accel="50000" decel="50000" fill="hold" nodeType="withEffect">
                                  <p:stCondLst>
                                    <p:cond delay="19800"/>
                                  </p:stCondLst>
                                  <p:childTnLst>
                                    <p:animMotion origin="layout" path="M -0.00156 -0.0007 L -0.04114 0.13912 " pathEditMode="relative" rAng="0" ptsTypes="AA">
                                      <p:cBhvr>
                                        <p:cTn id="307" dur="1000" fill="hold"/>
                                        <p:tgtEl>
                                          <p:spTgt spid="193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9" y="6991"/>
                                    </p:animMotion>
                                  </p:childTnLst>
                                </p:cTn>
                              </p:par>
                              <p:par>
                                <p:cTn id="308" presetID="7" presetClass="emph" presetSubtype="2" fill="hold" nodeType="withEffect">
                                  <p:stCondLst>
                                    <p:cond delay="19300"/>
                                  </p:stCondLst>
                                  <p:childTnLst>
                                    <p:animClr clrSpc="rgb" dir="cw">
                                      <p:cBhvr>
                                        <p:cTn id="309" dur="500" fill="hold"/>
                                        <p:tgtEl>
                                          <p:spTgt spid="1936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79A400"/>
                                      </p:to>
                                    </p:animClr>
                                    <p:set>
                                      <p:cBhvr>
                                        <p:cTn id="310" dur="500" fill="hold"/>
                                        <p:tgtEl>
                                          <p:spTgt spid="1936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7" presetClass="emph" presetSubtype="2" fill="hold" nodeType="withEffect">
                                  <p:stCondLst>
                                    <p:cond delay="19800"/>
                                  </p:stCondLst>
                                  <p:childTnLst>
                                    <p:animClr clrSpc="rgb" dir="cw">
                                      <p:cBhvr>
                                        <p:cTn id="312" dur="500" fill="hold"/>
                                        <p:tgtEl>
                                          <p:spTgt spid="1936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9900CC"/>
                                      </p:to>
                                    </p:animClr>
                                    <p:set>
                                      <p:cBhvr>
                                        <p:cTn id="313" dur="500" fill="hold"/>
                                        <p:tgtEl>
                                          <p:spTgt spid="19365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0" presetClass="exit" presetSubtype="0" fill="hold" nodeType="withEffect">
                                  <p:stCondLst>
                                    <p:cond delay="18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5" dur="2000"/>
                                        <p:tgtEl>
                                          <p:spTgt spid="1936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0" presetClass="exit" presetSubtype="0" fill="hold" nodeType="withEffect">
                                  <p:stCondLst>
                                    <p:cond delay="19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2000"/>
                                        <p:tgtEl>
                                          <p:spTgt spid="1936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1880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2000"/>
                                        <p:tgtEl>
                                          <p:spTgt spid="19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3" presetID="10" presetClass="entr" presetSubtype="0" fill="hold" nodeType="withEffect">
                                  <p:stCondLst>
                                    <p:cond delay="1930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2000"/>
                                        <p:tgtEl>
                                          <p:spTgt spid="19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xit" presetSubtype="0" fill="hold" grpId="1" nodeType="withEffect">
                                  <p:stCondLst>
                                    <p:cond delay="20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7" dur="1000"/>
                                        <p:tgtEl>
                                          <p:spTgt spid="193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0" presetClass="exit" presetSubtype="0" fill="hold" grpId="1" nodeType="withEffect">
                                  <p:stCondLst>
                                    <p:cond delay="20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0" dur="1000"/>
                                        <p:tgtEl>
                                          <p:spTgt spid="1935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2" fill="hold" nodeType="clickPar">
                      <p:stCondLst>
                        <p:cond delay="indefinite"/>
                      </p:stCondLst>
                      <p:childTnLst>
                        <p:par>
                          <p:cTn id="3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6" dur="500" fill="hold"/>
                                        <p:tgtEl>
                                          <p:spTgt spid="193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500" fill="hold"/>
                                        <p:tgtEl>
                                          <p:spTgt spid="193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8" dur="500"/>
                                        <p:tgtEl>
                                          <p:spTgt spid="193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39" grpId="0" animBg="1"/>
      <p:bldP spid="193540" grpId="0" animBg="1"/>
      <p:bldP spid="193541" grpId="0" animBg="1"/>
      <p:bldP spid="193541" grpId="1" animBg="1"/>
      <p:bldP spid="193550" grpId="0" animBg="1"/>
      <p:bldP spid="193550" grpId="1" animBg="1"/>
      <p:bldP spid="193551" grpId="0" animBg="1"/>
      <p:bldP spid="193551" grpId="1" animBg="1"/>
      <p:bldP spid="193552" grpId="0" animBg="1"/>
      <p:bldP spid="193552" grpId="1" animBg="1"/>
      <p:bldP spid="193553" grpId="0" animBg="1"/>
      <p:bldP spid="193553" grpId="1" animBg="1"/>
      <p:bldP spid="193554" grpId="0" animBg="1"/>
      <p:bldP spid="193554" grpId="1" animBg="1"/>
      <p:bldP spid="193555" grpId="0" animBg="1"/>
      <p:bldP spid="193555" grpId="1" animBg="1"/>
      <p:bldP spid="193659" grpId="0" animBg="1"/>
      <p:bldP spid="193660" grpId="0" animBg="1"/>
      <p:bldP spid="193681" grpId="0"/>
      <p:bldP spid="193688" grpId="0" animBg="1"/>
      <p:bldP spid="19368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9" name="Group 2"/>
          <p:cNvGrpSpPr>
            <a:grpSpLocks/>
          </p:cNvGrpSpPr>
          <p:nvPr/>
        </p:nvGrpSpPr>
        <p:grpSpPr bwMode="auto">
          <a:xfrm>
            <a:off x="2122488" y="2346325"/>
            <a:ext cx="2151062" cy="1627188"/>
            <a:chOff x="3216" y="624"/>
            <a:chExt cx="1776" cy="1056"/>
          </a:xfrm>
        </p:grpSpPr>
        <p:sp>
          <p:nvSpPr>
            <p:cNvPr id="45059" name="Oval 3"/>
            <p:cNvSpPr>
              <a:spLocks noChangeArrowheads="1"/>
            </p:cNvSpPr>
            <p:nvPr/>
          </p:nvSpPr>
          <p:spPr bwMode="auto">
            <a:xfrm>
              <a:off x="3552" y="672"/>
              <a:ext cx="672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060" name="Oval 4"/>
            <p:cNvSpPr>
              <a:spLocks noChangeArrowheads="1"/>
            </p:cNvSpPr>
            <p:nvPr/>
          </p:nvSpPr>
          <p:spPr bwMode="auto">
            <a:xfrm>
              <a:off x="3984" y="816"/>
              <a:ext cx="1008" cy="433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061" name="Oval 5"/>
            <p:cNvSpPr>
              <a:spLocks noChangeArrowheads="1"/>
            </p:cNvSpPr>
            <p:nvPr/>
          </p:nvSpPr>
          <p:spPr bwMode="auto">
            <a:xfrm>
              <a:off x="3216" y="864"/>
              <a:ext cx="1008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062" name="Oval 6"/>
            <p:cNvSpPr>
              <a:spLocks noChangeArrowheads="1"/>
            </p:cNvSpPr>
            <p:nvPr/>
          </p:nvSpPr>
          <p:spPr bwMode="auto">
            <a:xfrm>
              <a:off x="3984" y="1056"/>
              <a:ext cx="1008" cy="433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063" name="Oval 7"/>
            <p:cNvSpPr>
              <a:spLocks noChangeArrowheads="1"/>
            </p:cNvSpPr>
            <p:nvPr/>
          </p:nvSpPr>
          <p:spPr bwMode="auto">
            <a:xfrm>
              <a:off x="3264" y="1104"/>
              <a:ext cx="1008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064" name="Oval 8"/>
            <p:cNvSpPr>
              <a:spLocks noChangeArrowheads="1"/>
            </p:cNvSpPr>
            <p:nvPr/>
          </p:nvSpPr>
          <p:spPr bwMode="auto">
            <a:xfrm>
              <a:off x="3984" y="624"/>
              <a:ext cx="672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065" name="Oval 9"/>
            <p:cNvSpPr>
              <a:spLocks noChangeArrowheads="1"/>
            </p:cNvSpPr>
            <p:nvPr/>
          </p:nvSpPr>
          <p:spPr bwMode="auto">
            <a:xfrm>
              <a:off x="3649" y="1248"/>
              <a:ext cx="671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066" name="Oval 10"/>
            <p:cNvSpPr>
              <a:spLocks noChangeArrowheads="1"/>
            </p:cNvSpPr>
            <p:nvPr/>
          </p:nvSpPr>
          <p:spPr bwMode="auto">
            <a:xfrm>
              <a:off x="4080" y="1200"/>
              <a:ext cx="672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45067" name="Line 11"/>
          <p:cNvSpPr>
            <a:spLocks noChangeShapeType="1"/>
          </p:cNvSpPr>
          <p:nvPr/>
        </p:nvSpPr>
        <p:spPr bwMode="auto">
          <a:xfrm>
            <a:off x="3756025" y="3870325"/>
            <a:ext cx="220663" cy="6096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17411" name="Group 12"/>
          <p:cNvGrpSpPr>
            <a:grpSpLocks/>
          </p:cNvGrpSpPr>
          <p:nvPr/>
        </p:nvGrpSpPr>
        <p:grpSpPr bwMode="auto">
          <a:xfrm>
            <a:off x="4867275" y="2446338"/>
            <a:ext cx="2151063" cy="1627187"/>
            <a:chOff x="3216" y="624"/>
            <a:chExt cx="1776" cy="1056"/>
          </a:xfrm>
        </p:grpSpPr>
        <p:sp>
          <p:nvSpPr>
            <p:cNvPr id="45069" name="Oval 13"/>
            <p:cNvSpPr>
              <a:spLocks noChangeArrowheads="1"/>
            </p:cNvSpPr>
            <p:nvPr/>
          </p:nvSpPr>
          <p:spPr bwMode="auto">
            <a:xfrm>
              <a:off x="3552" y="672"/>
              <a:ext cx="672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070" name="Oval 14"/>
            <p:cNvSpPr>
              <a:spLocks noChangeArrowheads="1"/>
            </p:cNvSpPr>
            <p:nvPr/>
          </p:nvSpPr>
          <p:spPr bwMode="auto">
            <a:xfrm>
              <a:off x="3984" y="816"/>
              <a:ext cx="1008" cy="433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071" name="Oval 15"/>
            <p:cNvSpPr>
              <a:spLocks noChangeArrowheads="1"/>
            </p:cNvSpPr>
            <p:nvPr/>
          </p:nvSpPr>
          <p:spPr bwMode="auto">
            <a:xfrm>
              <a:off x="3216" y="864"/>
              <a:ext cx="1008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072" name="Oval 16"/>
            <p:cNvSpPr>
              <a:spLocks noChangeArrowheads="1"/>
            </p:cNvSpPr>
            <p:nvPr/>
          </p:nvSpPr>
          <p:spPr bwMode="auto">
            <a:xfrm>
              <a:off x="3984" y="1056"/>
              <a:ext cx="1008" cy="433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073" name="Oval 17"/>
            <p:cNvSpPr>
              <a:spLocks noChangeArrowheads="1"/>
            </p:cNvSpPr>
            <p:nvPr/>
          </p:nvSpPr>
          <p:spPr bwMode="auto">
            <a:xfrm>
              <a:off x="3264" y="1104"/>
              <a:ext cx="1008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074" name="Oval 18"/>
            <p:cNvSpPr>
              <a:spLocks noChangeArrowheads="1"/>
            </p:cNvSpPr>
            <p:nvPr/>
          </p:nvSpPr>
          <p:spPr bwMode="auto">
            <a:xfrm>
              <a:off x="3984" y="624"/>
              <a:ext cx="672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075" name="Oval 19"/>
            <p:cNvSpPr>
              <a:spLocks noChangeArrowheads="1"/>
            </p:cNvSpPr>
            <p:nvPr/>
          </p:nvSpPr>
          <p:spPr bwMode="auto">
            <a:xfrm>
              <a:off x="3649" y="1248"/>
              <a:ext cx="671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076" name="Oval 20"/>
            <p:cNvSpPr>
              <a:spLocks noChangeArrowheads="1"/>
            </p:cNvSpPr>
            <p:nvPr/>
          </p:nvSpPr>
          <p:spPr bwMode="auto">
            <a:xfrm>
              <a:off x="4080" y="1200"/>
              <a:ext cx="672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17412" name="Group 21"/>
          <p:cNvGrpSpPr>
            <a:grpSpLocks/>
          </p:cNvGrpSpPr>
          <p:nvPr/>
        </p:nvGrpSpPr>
        <p:grpSpPr bwMode="auto">
          <a:xfrm>
            <a:off x="3457575" y="4376738"/>
            <a:ext cx="2152650" cy="1627187"/>
            <a:chOff x="3216" y="624"/>
            <a:chExt cx="1776" cy="1056"/>
          </a:xfrm>
        </p:grpSpPr>
        <p:sp>
          <p:nvSpPr>
            <p:cNvPr id="45078" name="Oval 22"/>
            <p:cNvSpPr>
              <a:spLocks noChangeArrowheads="1"/>
            </p:cNvSpPr>
            <p:nvPr/>
          </p:nvSpPr>
          <p:spPr bwMode="auto">
            <a:xfrm>
              <a:off x="3553" y="672"/>
              <a:ext cx="672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079" name="Oval 23"/>
            <p:cNvSpPr>
              <a:spLocks noChangeArrowheads="1"/>
            </p:cNvSpPr>
            <p:nvPr/>
          </p:nvSpPr>
          <p:spPr bwMode="auto">
            <a:xfrm>
              <a:off x="3984" y="816"/>
              <a:ext cx="1008" cy="433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080" name="Oval 24"/>
            <p:cNvSpPr>
              <a:spLocks noChangeArrowheads="1"/>
            </p:cNvSpPr>
            <p:nvPr/>
          </p:nvSpPr>
          <p:spPr bwMode="auto">
            <a:xfrm>
              <a:off x="3216" y="864"/>
              <a:ext cx="1008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081" name="Oval 25"/>
            <p:cNvSpPr>
              <a:spLocks noChangeArrowheads="1"/>
            </p:cNvSpPr>
            <p:nvPr/>
          </p:nvSpPr>
          <p:spPr bwMode="auto">
            <a:xfrm>
              <a:off x="3984" y="1056"/>
              <a:ext cx="1008" cy="433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082" name="Oval 26"/>
            <p:cNvSpPr>
              <a:spLocks noChangeArrowheads="1"/>
            </p:cNvSpPr>
            <p:nvPr/>
          </p:nvSpPr>
          <p:spPr bwMode="auto">
            <a:xfrm>
              <a:off x="3264" y="1104"/>
              <a:ext cx="1007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083" name="Oval 27"/>
            <p:cNvSpPr>
              <a:spLocks noChangeArrowheads="1"/>
            </p:cNvSpPr>
            <p:nvPr/>
          </p:nvSpPr>
          <p:spPr bwMode="auto">
            <a:xfrm>
              <a:off x="3984" y="624"/>
              <a:ext cx="672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084" name="Oval 28"/>
            <p:cNvSpPr>
              <a:spLocks noChangeArrowheads="1"/>
            </p:cNvSpPr>
            <p:nvPr/>
          </p:nvSpPr>
          <p:spPr bwMode="auto">
            <a:xfrm>
              <a:off x="3648" y="1248"/>
              <a:ext cx="672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085" name="Oval 29"/>
            <p:cNvSpPr>
              <a:spLocks noChangeArrowheads="1"/>
            </p:cNvSpPr>
            <p:nvPr/>
          </p:nvSpPr>
          <p:spPr bwMode="auto">
            <a:xfrm>
              <a:off x="4080" y="1200"/>
              <a:ext cx="672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45086" name="Line 30"/>
          <p:cNvSpPr>
            <a:spLocks noChangeShapeType="1"/>
          </p:cNvSpPr>
          <p:nvPr/>
        </p:nvSpPr>
        <p:spPr bwMode="auto">
          <a:xfrm flipH="1">
            <a:off x="5238750" y="4073525"/>
            <a:ext cx="446088" cy="6096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087" name="Line 31"/>
          <p:cNvSpPr>
            <a:spLocks noChangeShapeType="1"/>
          </p:cNvSpPr>
          <p:nvPr/>
        </p:nvSpPr>
        <p:spPr bwMode="auto">
          <a:xfrm>
            <a:off x="4273550" y="3008313"/>
            <a:ext cx="593725" cy="100012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088" name="Freeform 32"/>
          <p:cNvSpPr>
            <a:spLocks/>
          </p:cNvSpPr>
          <p:nvPr/>
        </p:nvSpPr>
        <p:spPr bwMode="auto">
          <a:xfrm>
            <a:off x="2122488" y="3667125"/>
            <a:ext cx="1854200" cy="2133600"/>
          </a:xfrm>
          <a:custGeom>
            <a:avLst/>
            <a:gdLst>
              <a:gd name="T0" fmla="*/ 0 w 1200"/>
              <a:gd name="T1" fmla="*/ 336 h 1008"/>
              <a:gd name="T2" fmla="*/ 480 w 1200"/>
              <a:gd name="T3" fmla="*/ 0 h 1008"/>
              <a:gd name="T4" fmla="*/ 960 w 1200"/>
              <a:gd name="T5" fmla="*/ 0 h 1008"/>
              <a:gd name="T6" fmla="*/ 1200 w 1200"/>
              <a:gd name="T7" fmla="*/ 480 h 1008"/>
              <a:gd name="T8" fmla="*/ 1008 w 1200"/>
              <a:gd name="T9" fmla="*/ 768 h 1008"/>
              <a:gd name="T10" fmla="*/ 576 w 1200"/>
              <a:gd name="T11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0" h="1008">
                <a:moveTo>
                  <a:pt x="0" y="336"/>
                </a:moveTo>
                <a:lnTo>
                  <a:pt x="480" y="0"/>
                </a:lnTo>
                <a:lnTo>
                  <a:pt x="960" y="0"/>
                </a:lnTo>
                <a:lnTo>
                  <a:pt x="1200" y="480"/>
                </a:lnTo>
                <a:lnTo>
                  <a:pt x="1008" y="768"/>
                </a:lnTo>
                <a:lnTo>
                  <a:pt x="576" y="1008"/>
                </a:lnTo>
              </a:path>
            </a:pathLst>
          </a:custGeom>
          <a:noFill/>
          <a:ln w="57150" cmpd="sng">
            <a:solidFill>
              <a:srgbClr val="FF99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089" name="Freeform 33"/>
          <p:cNvSpPr>
            <a:spLocks/>
          </p:cNvSpPr>
          <p:nvPr/>
        </p:nvSpPr>
        <p:spPr bwMode="auto">
          <a:xfrm>
            <a:off x="3976688" y="4683125"/>
            <a:ext cx="2078037" cy="1117600"/>
          </a:xfrm>
          <a:custGeom>
            <a:avLst/>
            <a:gdLst>
              <a:gd name="T0" fmla="*/ 1344 w 1344"/>
              <a:gd name="T1" fmla="*/ 528 h 528"/>
              <a:gd name="T2" fmla="*/ 960 w 1344"/>
              <a:gd name="T3" fmla="*/ 288 h 528"/>
              <a:gd name="T4" fmla="*/ 576 w 1344"/>
              <a:gd name="T5" fmla="*/ 48 h 528"/>
              <a:gd name="T6" fmla="*/ 0 w 1344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4" h="528">
                <a:moveTo>
                  <a:pt x="1344" y="528"/>
                </a:moveTo>
                <a:lnTo>
                  <a:pt x="960" y="288"/>
                </a:lnTo>
                <a:lnTo>
                  <a:pt x="576" y="48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090" name="Freeform 34"/>
          <p:cNvSpPr>
            <a:spLocks/>
          </p:cNvSpPr>
          <p:nvPr/>
        </p:nvSpPr>
        <p:spPr bwMode="auto">
          <a:xfrm>
            <a:off x="3606800" y="2752725"/>
            <a:ext cx="3930650" cy="914400"/>
          </a:xfrm>
          <a:custGeom>
            <a:avLst/>
            <a:gdLst>
              <a:gd name="T0" fmla="*/ 2544 w 2544"/>
              <a:gd name="T1" fmla="*/ 0 h 432"/>
              <a:gd name="T2" fmla="*/ 2016 w 2544"/>
              <a:gd name="T3" fmla="*/ 144 h 432"/>
              <a:gd name="T4" fmla="*/ 864 w 2544"/>
              <a:gd name="T5" fmla="*/ 144 h 432"/>
              <a:gd name="T6" fmla="*/ 240 w 2544"/>
              <a:gd name="T7" fmla="*/ 48 h 432"/>
              <a:gd name="T8" fmla="*/ 0 w 2544"/>
              <a:gd name="T9" fmla="*/ 432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4" h="432">
                <a:moveTo>
                  <a:pt x="2544" y="0"/>
                </a:moveTo>
                <a:lnTo>
                  <a:pt x="2016" y="144"/>
                </a:lnTo>
                <a:lnTo>
                  <a:pt x="864" y="144"/>
                </a:lnTo>
                <a:lnTo>
                  <a:pt x="240" y="48"/>
                </a:lnTo>
                <a:lnTo>
                  <a:pt x="0" y="432"/>
                </a:ln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091" name="Freeform 35"/>
          <p:cNvSpPr>
            <a:spLocks/>
          </p:cNvSpPr>
          <p:nvPr/>
        </p:nvSpPr>
        <p:spPr bwMode="auto">
          <a:xfrm>
            <a:off x="5164138" y="3055938"/>
            <a:ext cx="1854200" cy="1220787"/>
          </a:xfrm>
          <a:custGeom>
            <a:avLst/>
            <a:gdLst>
              <a:gd name="T0" fmla="*/ 1200 w 1200"/>
              <a:gd name="T1" fmla="*/ 576 h 576"/>
              <a:gd name="T2" fmla="*/ 912 w 1200"/>
              <a:gd name="T3" fmla="*/ 336 h 576"/>
              <a:gd name="T4" fmla="*/ 144 w 1200"/>
              <a:gd name="T5" fmla="*/ 192 h 576"/>
              <a:gd name="T6" fmla="*/ 0 w 1200"/>
              <a:gd name="T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0" h="576">
                <a:moveTo>
                  <a:pt x="1200" y="576"/>
                </a:moveTo>
                <a:lnTo>
                  <a:pt x="912" y="336"/>
                </a:lnTo>
                <a:lnTo>
                  <a:pt x="144" y="192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092" name="Freeform 36"/>
          <p:cNvSpPr>
            <a:spLocks/>
          </p:cNvSpPr>
          <p:nvPr/>
        </p:nvSpPr>
        <p:spPr bwMode="auto">
          <a:xfrm>
            <a:off x="1824038" y="2649538"/>
            <a:ext cx="1039812" cy="1017587"/>
          </a:xfrm>
          <a:custGeom>
            <a:avLst/>
            <a:gdLst>
              <a:gd name="T0" fmla="*/ 0 w 672"/>
              <a:gd name="T1" fmla="*/ 0 h 480"/>
              <a:gd name="T2" fmla="*/ 384 w 672"/>
              <a:gd name="T3" fmla="*/ 144 h 480"/>
              <a:gd name="T4" fmla="*/ 672 w 67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480">
                <a:moveTo>
                  <a:pt x="0" y="0"/>
                </a:moveTo>
                <a:lnTo>
                  <a:pt x="384" y="144"/>
                </a:lnTo>
                <a:lnTo>
                  <a:pt x="672" y="480"/>
                </a:ln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093" name="Rectangle 37"/>
          <p:cNvSpPr>
            <a:spLocks noChangeArrowheads="1"/>
          </p:cNvSpPr>
          <p:nvPr/>
        </p:nvSpPr>
        <p:spPr bwMode="auto">
          <a:xfrm>
            <a:off x="7391400" y="3022600"/>
            <a:ext cx="9985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End</a:t>
            </a:r>
            <a:r>
              <a:rPr lang="en-US" sz="1000" b="1">
                <a:latin typeface="Verdana" charset="0"/>
                <a:ea typeface="ＭＳ Ｐゴシック" charset="0"/>
              </a:rPr>
              <a:t> </a:t>
            </a:r>
            <a:r>
              <a:rPr lang="en-US" sz="10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User</a:t>
            </a:r>
          </a:p>
        </p:txBody>
      </p:sp>
      <p:sp>
        <p:nvSpPr>
          <p:cNvPr id="45094" name="Rectangle 38"/>
          <p:cNvSpPr>
            <a:spLocks noChangeArrowheads="1"/>
          </p:cNvSpPr>
          <p:nvPr/>
        </p:nvSpPr>
        <p:spPr bwMode="auto">
          <a:xfrm>
            <a:off x="7620000" y="2498725"/>
            <a:ext cx="427038" cy="3492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7658100" y="2530475"/>
            <a:ext cx="350838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7716838" y="2871788"/>
            <a:ext cx="233362" cy="396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7678738" y="2552700"/>
            <a:ext cx="309562" cy="381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7678738" y="2614613"/>
            <a:ext cx="77787" cy="1174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7678738" y="2746375"/>
            <a:ext cx="77787" cy="381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00" name="Line 44"/>
          <p:cNvSpPr>
            <a:spLocks noChangeShapeType="1"/>
          </p:cNvSpPr>
          <p:nvPr/>
        </p:nvSpPr>
        <p:spPr bwMode="auto">
          <a:xfrm>
            <a:off x="7775575" y="2614613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01" name="Line 45"/>
          <p:cNvSpPr>
            <a:spLocks noChangeShapeType="1"/>
          </p:cNvSpPr>
          <p:nvPr/>
        </p:nvSpPr>
        <p:spPr bwMode="auto">
          <a:xfrm>
            <a:off x="7775575" y="2654300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02" name="Line 46"/>
          <p:cNvSpPr>
            <a:spLocks noChangeShapeType="1"/>
          </p:cNvSpPr>
          <p:nvPr/>
        </p:nvSpPr>
        <p:spPr bwMode="auto">
          <a:xfrm>
            <a:off x="7775575" y="2692400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03" name="Line 47"/>
          <p:cNvSpPr>
            <a:spLocks noChangeShapeType="1"/>
          </p:cNvSpPr>
          <p:nvPr/>
        </p:nvSpPr>
        <p:spPr bwMode="auto">
          <a:xfrm>
            <a:off x="7775575" y="2732088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04" name="Line 48"/>
          <p:cNvSpPr>
            <a:spLocks noChangeShapeType="1"/>
          </p:cNvSpPr>
          <p:nvPr/>
        </p:nvSpPr>
        <p:spPr bwMode="auto">
          <a:xfrm>
            <a:off x="7775575" y="2770188"/>
            <a:ext cx="15557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05" name="Oval 49"/>
          <p:cNvSpPr>
            <a:spLocks noChangeArrowheads="1"/>
          </p:cNvSpPr>
          <p:nvPr/>
        </p:nvSpPr>
        <p:spPr bwMode="auto">
          <a:xfrm>
            <a:off x="7858125" y="2576513"/>
            <a:ext cx="138113" cy="17145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06" name="Oval 50"/>
          <p:cNvSpPr>
            <a:spLocks noChangeArrowheads="1"/>
          </p:cNvSpPr>
          <p:nvPr/>
        </p:nvSpPr>
        <p:spPr bwMode="auto">
          <a:xfrm>
            <a:off x="7775575" y="2735263"/>
            <a:ext cx="301625" cy="8255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7775575" y="2781300"/>
            <a:ext cx="301625" cy="163513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6829425" y="4765675"/>
            <a:ext cx="9985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End</a:t>
            </a:r>
            <a:r>
              <a:rPr lang="en-US" sz="1000" b="1">
                <a:latin typeface="Verdana" charset="0"/>
                <a:ea typeface="ＭＳ Ｐゴシック" charset="0"/>
              </a:rPr>
              <a:t> </a:t>
            </a:r>
            <a:r>
              <a:rPr lang="en-US" sz="10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User</a:t>
            </a:r>
          </a:p>
        </p:txBody>
      </p:sp>
      <p:sp>
        <p:nvSpPr>
          <p:cNvPr id="45109" name="Rectangle 53"/>
          <p:cNvSpPr>
            <a:spLocks noChangeArrowheads="1"/>
          </p:cNvSpPr>
          <p:nvPr/>
        </p:nvSpPr>
        <p:spPr bwMode="auto">
          <a:xfrm>
            <a:off x="7086600" y="4251325"/>
            <a:ext cx="427038" cy="3492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7124700" y="4283075"/>
            <a:ext cx="350838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7183438" y="4624388"/>
            <a:ext cx="233362" cy="396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7145338" y="4305300"/>
            <a:ext cx="309562" cy="381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7145338" y="4367213"/>
            <a:ext cx="77787" cy="1174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7145338" y="4498975"/>
            <a:ext cx="77787" cy="381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15" name="Line 59"/>
          <p:cNvSpPr>
            <a:spLocks noChangeShapeType="1"/>
          </p:cNvSpPr>
          <p:nvPr/>
        </p:nvSpPr>
        <p:spPr bwMode="auto">
          <a:xfrm>
            <a:off x="7242175" y="4367213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16" name="Line 60"/>
          <p:cNvSpPr>
            <a:spLocks noChangeShapeType="1"/>
          </p:cNvSpPr>
          <p:nvPr/>
        </p:nvSpPr>
        <p:spPr bwMode="auto">
          <a:xfrm>
            <a:off x="7242175" y="4406900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17" name="Line 61"/>
          <p:cNvSpPr>
            <a:spLocks noChangeShapeType="1"/>
          </p:cNvSpPr>
          <p:nvPr/>
        </p:nvSpPr>
        <p:spPr bwMode="auto">
          <a:xfrm>
            <a:off x="7242175" y="4445000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18" name="Line 62"/>
          <p:cNvSpPr>
            <a:spLocks noChangeShapeType="1"/>
          </p:cNvSpPr>
          <p:nvPr/>
        </p:nvSpPr>
        <p:spPr bwMode="auto">
          <a:xfrm>
            <a:off x="7242175" y="4484688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19" name="Line 63"/>
          <p:cNvSpPr>
            <a:spLocks noChangeShapeType="1"/>
          </p:cNvSpPr>
          <p:nvPr/>
        </p:nvSpPr>
        <p:spPr bwMode="auto">
          <a:xfrm>
            <a:off x="7242175" y="4522788"/>
            <a:ext cx="15557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20" name="Oval 64"/>
          <p:cNvSpPr>
            <a:spLocks noChangeArrowheads="1"/>
          </p:cNvSpPr>
          <p:nvPr/>
        </p:nvSpPr>
        <p:spPr bwMode="auto">
          <a:xfrm>
            <a:off x="7324725" y="4329113"/>
            <a:ext cx="138113" cy="17145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21" name="Oval 65"/>
          <p:cNvSpPr>
            <a:spLocks noChangeArrowheads="1"/>
          </p:cNvSpPr>
          <p:nvPr/>
        </p:nvSpPr>
        <p:spPr bwMode="auto">
          <a:xfrm>
            <a:off x="7242175" y="4487863"/>
            <a:ext cx="301625" cy="8255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22" name="Rectangle 66"/>
          <p:cNvSpPr>
            <a:spLocks noChangeArrowheads="1"/>
          </p:cNvSpPr>
          <p:nvPr/>
        </p:nvSpPr>
        <p:spPr bwMode="auto">
          <a:xfrm>
            <a:off x="7242175" y="4533900"/>
            <a:ext cx="301625" cy="163513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23" name="Rectangle 67"/>
          <p:cNvSpPr>
            <a:spLocks noChangeArrowheads="1"/>
          </p:cNvSpPr>
          <p:nvPr/>
        </p:nvSpPr>
        <p:spPr bwMode="auto">
          <a:xfrm>
            <a:off x="2238375" y="6289675"/>
            <a:ext cx="9985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End</a:t>
            </a:r>
            <a:r>
              <a:rPr lang="en-US" sz="1000" b="1">
                <a:latin typeface="Verdana" charset="0"/>
                <a:ea typeface="ＭＳ Ｐゴシック" charset="0"/>
              </a:rPr>
              <a:t> </a:t>
            </a:r>
            <a:r>
              <a:rPr lang="en-US" sz="10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User</a:t>
            </a:r>
          </a:p>
        </p:txBody>
      </p:sp>
      <p:sp>
        <p:nvSpPr>
          <p:cNvPr id="45124" name="Rectangle 68"/>
          <p:cNvSpPr>
            <a:spLocks noChangeArrowheads="1"/>
          </p:cNvSpPr>
          <p:nvPr/>
        </p:nvSpPr>
        <p:spPr bwMode="auto">
          <a:xfrm>
            <a:off x="2514600" y="5775325"/>
            <a:ext cx="427038" cy="3492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25" name="Rectangle 69"/>
          <p:cNvSpPr>
            <a:spLocks noChangeArrowheads="1"/>
          </p:cNvSpPr>
          <p:nvPr/>
        </p:nvSpPr>
        <p:spPr bwMode="auto">
          <a:xfrm>
            <a:off x="2552700" y="5807075"/>
            <a:ext cx="350838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26" name="Rectangle 70"/>
          <p:cNvSpPr>
            <a:spLocks noChangeArrowheads="1"/>
          </p:cNvSpPr>
          <p:nvPr/>
        </p:nvSpPr>
        <p:spPr bwMode="auto">
          <a:xfrm>
            <a:off x="2611438" y="6148388"/>
            <a:ext cx="233362" cy="396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27" name="Rectangle 71"/>
          <p:cNvSpPr>
            <a:spLocks noChangeArrowheads="1"/>
          </p:cNvSpPr>
          <p:nvPr/>
        </p:nvSpPr>
        <p:spPr bwMode="auto">
          <a:xfrm>
            <a:off x="2573338" y="5829300"/>
            <a:ext cx="309562" cy="381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28" name="Rectangle 72"/>
          <p:cNvSpPr>
            <a:spLocks noChangeArrowheads="1"/>
          </p:cNvSpPr>
          <p:nvPr/>
        </p:nvSpPr>
        <p:spPr bwMode="auto">
          <a:xfrm>
            <a:off x="2573338" y="5891213"/>
            <a:ext cx="77787" cy="1174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29" name="Rectangle 73"/>
          <p:cNvSpPr>
            <a:spLocks noChangeArrowheads="1"/>
          </p:cNvSpPr>
          <p:nvPr/>
        </p:nvSpPr>
        <p:spPr bwMode="auto">
          <a:xfrm>
            <a:off x="2573338" y="6022975"/>
            <a:ext cx="77787" cy="381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30" name="Line 74"/>
          <p:cNvSpPr>
            <a:spLocks noChangeShapeType="1"/>
          </p:cNvSpPr>
          <p:nvPr/>
        </p:nvSpPr>
        <p:spPr bwMode="auto">
          <a:xfrm>
            <a:off x="2670175" y="5891213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31" name="Line 75"/>
          <p:cNvSpPr>
            <a:spLocks noChangeShapeType="1"/>
          </p:cNvSpPr>
          <p:nvPr/>
        </p:nvSpPr>
        <p:spPr bwMode="auto">
          <a:xfrm>
            <a:off x="2670175" y="5930900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32" name="Line 76"/>
          <p:cNvSpPr>
            <a:spLocks noChangeShapeType="1"/>
          </p:cNvSpPr>
          <p:nvPr/>
        </p:nvSpPr>
        <p:spPr bwMode="auto">
          <a:xfrm>
            <a:off x="2670175" y="5969000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33" name="Line 77"/>
          <p:cNvSpPr>
            <a:spLocks noChangeShapeType="1"/>
          </p:cNvSpPr>
          <p:nvPr/>
        </p:nvSpPr>
        <p:spPr bwMode="auto">
          <a:xfrm>
            <a:off x="2670175" y="6008688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34" name="Line 78"/>
          <p:cNvSpPr>
            <a:spLocks noChangeShapeType="1"/>
          </p:cNvSpPr>
          <p:nvPr/>
        </p:nvSpPr>
        <p:spPr bwMode="auto">
          <a:xfrm>
            <a:off x="2670175" y="6046788"/>
            <a:ext cx="15557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35" name="Oval 79"/>
          <p:cNvSpPr>
            <a:spLocks noChangeArrowheads="1"/>
          </p:cNvSpPr>
          <p:nvPr/>
        </p:nvSpPr>
        <p:spPr bwMode="auto">
          <a:xfrm>
            <a:off x="2752725" y="5853113"/>
            <a:ext cx="138113" cy="17145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36" name="Oval 80"/>
          <p:cNvSpPr>
            <a:spLocks noChangeArrowheads="1"/>
          </p:cNvSpPr>
          <p:nvPr/>
        </p:nvSpPr>
        <p:spPr bwMode="auto">
          <a:xfrm>
            <a:off x="2670175" y="6011863"/>
            <a:ext cx="301625" cy="8255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37" name="Rectangle 81"/>
          <p:cNvSpPr>
            <a:spLocks noChangeArrowheads="1"/>
          </p:cNvSpPr>
          <p:nvPr/>
        </p:nvSpPr>
        <p:spPr bwMode="auto">
          <a:xfrm>
            <a:off x="2670175" y="6057900"/>
            <a:ext cx="301625" cy="163513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38" name="Rectangle 82"/>
          <p:cNvSpPr>
            <a:spLocks noChangeArrowheads="1"/>
          </p:cNvSpPr>
          <p:nvPr/>
        </p:nvSpPr>
        <p:spPr bwMode="auto">
          <a:xfrm>
            <a:off x="5848350" y="6203950"/>
            <a:ext cx="9985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End</a:t>
            </a:r>
            <a:r>
              <a:rPr lang="en-US" sz="1000" b="1">
                <a:latin typeface="Verdana" charset="0"/>
                <a:ea typeface="ＭＳ Ｐゴシック" charset="0"/>
              </a:rPr>
              <a:t> </a:t>
            </a:r>
            <a:r>
              <a:rPr lang="en-US" sz="10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User</a:t>
            </a:r>
          </a:p>
        </p:txBody>
      </p:sp>
      <p:sp>
        <p:nvSpPr>
          <p:cNvPr id="45139" name="Rectangle 83"/>
          <p:cNvSpPr>
            <a:spLocks noChangeArrowheads="1"/>
          </p:cNvSpPr>
          <p:nvPr/>
        </p:nvSpPr>
        <p:spPr bwMode="auto">
          <a:xfrm>
            <a:off x="6096000" y="5699125"/>
            <a:ext cx="427038" cy="3492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40" name="Rectangle 84"/>
          <p:cNvSpPr>
            <a:spLocks noChangeArrowheads="1"/>
          </p:cNvSpPr>
          <p:nvPr/>
        </p:nvSpPr>
        <p:spPr bwMode="auto">
          <a:xfrm>
            <a:off x="6134100" y="5730875"/>
            <a:ext cx="350838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41" name="Rectangle 85"/>
          <p:cNvSpPr>
            <a:spLocks noChangeArrowheads="1"/>
          </p:cNvSpPr>
          <p:nvPr/>
        </p:nvSpPr>
        <p:spPr bwMode="auto">
          <a:xfrm>
            <a:off x="6192838" y="6072188"/>
            <a:ext cx="233362" cy="396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42" name="Rectangle 86"/>
          <p:cNvSpPr>
            <a:spLocks noChangeArrowheads="1"/>
          </p:cNvSpPr>
          <p:nvPr/>
        </p:nvSpPr>
        <p:spPr bwMode="auto">
          <a:xfrm>
            <a:off x="6154738" y="5753100"/>
            <a:ext cx="309562" cy="381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43" name="Rectangle 87"/>
          <p:cNvSpPr>
            <a:spLocks noChangeArrowheads="1"/>
          </p:cNvSpPr>
          <p:nvPr/>
        </p:nvSpPr>
        <p:spPr bwMode="auto">
          <a:xfrm>
            <a:off x="6154738" y="5815013"/>
            <a:ext cx="77787" cy="1174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44" name="Rectangle 88"/>
          <p:cNvSpPr>
            <a:spLocks noChangeArrowheads="1"/>
          </p:cNvSpPr>
          <p:nvPr/>
        </p:nvSpPr>
        <p:spPr bwMode="auto">
          <a:xfrm>
            <a:off x="6154738" y="5946775"/>
            <a:ext cx="77787" cy="381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45" name="Line 89"/>
          <p:cNvSpPr>
            <a:spLocks noChangeShapeType="1"/>
          </p:cNvSpPr>
          <p:nvPr/>
        </p:nvSpPr>
        <p:spPr bwMode="auto">
          <a:xfrm>
            <a:off x="6251575" y="5815013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46" name="Line 90"/>
          <p:cNvSpPr>
            <a:spLocks noChangeShapeType="1"/>
          </p:cNvSpPr>
          <p:nvPr/>
        </p:nvSpPr>
        <p:spPr bwMode="auto">
          <a:xfrm>
            <a:off x="6251575" y="5854700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47" name="Line 91"/>
          <p:cNvSpPr>
            <a:spLocks noChangeShapeType="1"/>
          </p:cNvSpPr>
          <p:nvPr/>
        </p:nvSpPr>
        <p:spPr bwMode="auto">
          <a:xfrm>
            <a:off x="6251575" y="5892800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48" name="Line 92"/>
          <p:cNvSpPr>
            <a:spLocks noChangeShapeType="1"/>
          </p:cNvSpPr>
          <p:nvPr/>
        </p:nvSpPr>
        <p:spPr bwMode="auto">
          <a:xfrm>
            <a:off x="6251575" y="5932488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49" name="Line 93"/>
          <p:cNvSpPr>
            <a:spLocks noChangeShapeType="1"/>
          </p:cNvSpPr>
          <p:nvPr/>
        </p:nvSpPr>
        <p:spPr bwMode="auto">
          <a:xfrm>
            <a:off x="6251575" y="5970588"/>
            <a:ext cx="15557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50" name="Oval 94"/>
          <p:cNvSpPr>
            <a:spLocks noChangeArrowheads="1"/>
          </p:cNvSpPr>
          <p:nvPr/>
        </p:nvSpPr>
        <p:spPr bwMode="auto">
          <a:xfrm>
            <a:off x="6334125" y="5776913"/>
            <a:ext cx="138113" cy="17145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51" name="Oval 95"/>
          <p:cNvSpPr>
            <a:spLocks noChangeArrowheads="1"/>
          </p:cNvSpPr>
          <p:nvPr/>
        </p:nvSpPr>
        <p:spPr bwMode="auto">
          <a:xfrm>
            <a:off x="6251575" y="5935663"/>
            <a:ext cx="301625" cy="8255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52" name="Rectangle 96"/>
          <p:cNvSpPr>
            <a:spLocks noChangeArrowheads="1"/>
          </p:cNvSpPr>
          <p:nvPr/>
        </p:nvSpPr>
        <p:spPr bwMode="auto">
          <a:xfrm>
            <a:off x="6251575" y="5981700"/>
            <a:ext cx="301625" cy="163513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53" name="Rectangle 97"/>
          <p:cNvSpPr>
            <a:spLocks noChangeArrowheads="1"/>
          </p:cNvSpPr>
          <p:nvPr/>
        </p:nvSpPr>
        <p:spPr bwMode="auto">
          <a:xfrm>
            <a:off x="933450" y="2870200"/>
            <a:ext cx="9985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End</a:t>
            </a:r>
            <a:r>
              <a:rPr lang="en-US" sz="1000" b="1">
                <a:latin typeface="Verdana" charset="0"/>
                <a:ea typeface="ＭＳ Ｐゴシック" charset="0"/>
              </a:rPr>
              <a:t> </a:t>
            </a:r>
            <a:r>
              <a:rPr lang="en-US" sz="10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User</a:t>
            </a:r>
          </a:p>
        </p:txBody>
      </p:sp>
      <p:sp>
        <p:nvSpPr>
          <p:cNvPr id="45154" name="Rectangle 98"/>
          <p:cNvSpPr>
            <a:spLocks noChangeArrowheads="1"/>
          </p:cNvSpPr>
          <p:nvPr/>
        </p:nvSpPr>
        <p:spPr bwMode="auto">
          <a:xfrm>
            <a:off x="1219200" y="2346325"/>
            <a:ext cx="427038" cy="3492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55" name="Rectangle 99"/>
          <p:cNvSpPr>
            <a:spLocks noChangeArrowheads="1"/>
          </p:cNvSpPr>
          <p:nvPr/>
        </p:nvSpPr>
        <p:spPr bwMode="auto">
          <a:xfrm>
            <a:off x="1257300" y="2378075"/>
            <a:ext cx="350838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56" name="Rectangle 100"/>
          <p:cNvSpPr>
            <a:spLocks noChangeArrowheads="1"/>
          </p:cNvSpPr>
          <p:nvPr/>
        </p:nvSpPr>
        <p:spPr bwMode="auto">
          <a:xfrm>
            <a:off x="1316038" y="2719388"/>
            <a:ext cx="233362" cy="396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57" name="Rectangle 101"/>
          <p:cNvSpPr>
            <a:spLocks noChangeArrowheads="1"/>
          </p:cNvSpPr>
          <p:nvPr/>
        </p:nvSpPr>
        <p:spPr bwMode="auto">
          <a:xfrm>
            <a:off x="1277938" y="2400300"/>
            <a:ext cx="309562" cy="381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58" name="Rectangle 102"/>
          <p:cNvSpPr>
            <a:spLocks noChangeArrowheads="1"/>
          </p:cNvSpPr>
          <p:nvPr/>
        </p:nvSpPr>
        <p:spPr bwMode="auto">
          <a:xfrm>
            <a:off x="1277938" y="2462213"/>
            <a:ext cx="77787" cy="1174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59" name="Rectangle 103"/>
          <p:cNvSpPr>
            <a:spLocks noChangeArrowheads="1"/>
          </p:cNvSpPr>
          <p:nvPr/>
        </p:nvSpPr>
        <p:spPr bwMode="auto">
          <a:xfrm>
            <a:off x="1277938" y="2593975"/>
            <a:ext cx="77787" cy="381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60" name="Line 104"/>
          <p:cNvSpPr>
            <a:spLocks noChangeShapeType="1"/>
          </p:cNvSpPr>
          <p:nvPr/>
        </p:nvSpPr>
        <p:spPr bwMode="auto">
          <a:xfrm>
            <a:off x="1374775" y="2462213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61" name="Line 105"/>
          <p:cNvSpPr>
            <a:spLocks noChangeShapeType="1"/>
          </p:cNvSpPr>
          <p:nvPr/>
        </p:nvSpPr>
        <p:spPr bwMode="auto">
          <a:xfrm>
            <a:off x="1374775" y="2501900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62" name="Line 106"/>
          <p:cNvSpPr>
            <a:spLocks noChangeShapeType="1"/>
          </p:cNvSpPr>
          <p:nvPr/>
        </p:nvSpPr>
        <p:spPr bwMode="auto">
          <a:xfrm>
            <a:off x="1374775" y="2540000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63" name="Line 107"/>
          <p:cNvSpPr>
            <a:spLocks noChangeShapeType="1"/>
          </p:cNvSpPr>
          <p:nvPr/>
        </p:nvSpPr>
        <p:spPr bwMode="auto">
          <a:xfrm>
            <a:off x="1374775" y="2579688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64" name="Line 108"/>
          <p:cNvSpPr>
            <a:spLocks noChangeShapeType="1"/>
          </p:cNvSpPr>
          <p:nvPr/>
        </p:nvSpPr>
        <p:spPr bwMode="auto">
          <a:xfrm>
            <a:off x="1374775" y="2617788"/>
            <a:ext cx="15557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65" name="Oval 109"/>
          <p:cNvSpPr>
            <a:spLocks noChangeArrowheads="1"/>
          </p:cNvSpPr>
          <p:nvPr/>
        </p:nvSpPr>
        <p:spPr bwMode="auto">
          <a:xfrm>
            <a:off x="1457325" y="2424113"/>
            <a:ext cx="138113" cy="17145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66" name="Oval 110"/>
          <p:cNvSpPr>
            <a:spLocks noChangeArrowheads="1"/>
          </p:cNvSpPr>
          <p:nvPr/>
        </p:nvSpPr>
        <p:spPr bwMode="auto">
          <a:xfrm>
            <a:off x="1374775" y="2582863"/>
            <a:ext cx="301625" cy="8255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67" name="Rectangle 111"/>
          <p:cNvSpPr>
            <a:spLocks noChangeArrowheads="1"/>
          </p:cNvSpPr>
          <p:nvPr/>
        </p:nvSpPr>
        <p:spPr bwMode="auto">
          <a:xfrm>
            <a:off x="1374775" y="2628900"/>
            <a:ext cx="301625" cy="163513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5168" name="Rectangle 112"/>
          <p:cNvSpPr>
            <a:spLocks noChangeArrowheads="1"/>
          </p:cNvSpPr>
          <p:nvPr/>
        </p:nvSpPr>
        <p:spPr bwMode="auto">
          <a:xfrm>
            <a:off x="990600" y="4662488"/>
            <a:ext cx="152400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Web Server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1200">
                <a:solidFill>
                  <a:schemeClr val="bg1"/>
                </a:solidFill>
                <a:latin typeface="Verdana" charset="0"/>
                <a:ea typeface="ＭＳ Ｐゴシック" charset="0"/>
              </a:rPr>
              <a:t>192.168.1.15/24</a:t>
            </a:r>
            <a:endParaRPr lang="en-US" sz="1200">
              <a:solidFill>
                <a:schemeClr val="bg1"/>
              </a:solidFill>
              <a:latin typeface="Verdana" charset="0"/>
              <a:ea typeface="ＭＳ Ｐゴシック" charset="0"/>
            </a:endParaRPr>
          </a:p>
        </p:txBody>
      </p:sp>
      <p:grpSp>
        <p:nvGrpSpPr>
          <p:cNvPr id="17496" name="Group 113"/>
          <p:cNvGrpSpPr>
            <a:grpSpLocks/>
          </p:cNvGrpSpPr>
          <p:nvPr/>
        </p:nvGrpSpPr>
        <p:grpSpPr bwMode="auto">
          <a:xfrm>
            <a:off x="1524000" y="3870325"/>
            <a:ext cx="479425" cy="727075"/>
            <a:chOff x="982" y="2438"/>
            <a:chExt cx="280" cy="458"/>
          </a:xfrm>
        </p:grpSpPr>
        <p:sp>
          <p:nvSpPr>
            <p:cNvPr id="45170" name="Rectangle 114"/>
            <p:cNvSpPr>
              <a:spLocks noChangeArrowheads="1"/>
            </p:cNvSpPr>
            <p:nvPr/>
          </p:nvSpPr>
          <p:spPr bwMode="auto">
            <a:xfrm>
              <a:off x="1047" y="2651"/>
              <a:ext cx="215" cy="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171" name="Rectangle 115"/>
            <p:cNvSpPr>
              <a:spLocks noChangeArrowheads="1"/>
            </p:cNvSpPr>
            <p:nvPr/>
          </p:nvSpPr>
          <p:spPr bwMode="auto">
            <a:xfrm>
              <a:off x="1047" y="2441"/>
              <a:ext cx="215" cy="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172" name="Line 116"/>
            <p:cNvSpPr>
              <a:spLocks noChangeShapeType="1"/>
            </p:cNvSpPr>
            <p:nvPr/>
          </p:nvSpPr>
          <p:spPr bwMode="auto">
            <a:xfrm>
              <a:off x="1100" y="2513"/>
              <a:ext cx="108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173" name="Line 117"/>
            <p:cNvSpPr>
              <a:spLocks noChangeShapeType="1"/>
            </p:cNvSpPr>
            <p:nvPr/>
          </p:nvSpPr>
          <p:spPr bwMode="auto">
            <a:xfrm>
              <a:off x="1100" y="2537"/>
              <a:ext cx="108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174" name="Line 118"/>
            <p:cNvSpPr>
              <a:spLocks noChangeShapeType="1"/>
            </p:cNvSpPr>
            <p:nvPr/>
          </p:nvSpPr>
          <p:spPr bwMode="auto">
            <a:xfrm>
              <a:off x="1100" y="2562"/>
              <a:ext cx="108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175" name="AutoShape 119"/>
            <p:cNvSpPr>
              <a:spLocks noChangeArrowheads="1"/>
            </p:cNvSpPr>
            <p:nvPr/>
          </p:nvSpPr>
          <p:spPr bwMode="auto">
            <a:xfrm rot="-5400000">
              <a:off x="985" y="2436"/>
              <a:ext cx="48" cy="53"/>
            </a:xfrm>
            <a:prstGeom prst="rtTriangle">
              <a:avLst/>
            </a:prstGeom>
            <a:solidFill>
              <a:srgbClr val="6497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5176" name="Rectangle 120"/>
            <p:cNvSpPr>
              <a:spLocks noChangeArrowheads="1"/>
            </p:cNvSpPr>
            <p:nvPr/>
          </p:nvSpPr>
          <p:spPr bwMode="auto">
            <a:xfrm>
              <a:off x="982" y="2486"/>
              <a:ext cx="53" cy="410"/>
            </a:xfrm>
            <a:prstGeom prst="rect">
              <a:avLst/>
            </a:prstGeom>
            <a:solidFill>
              <a:srgbClr val="6497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45177" name="Rectangle 121"/>
          <p:cNvSpPr>
            <a:spLocks noChangeArrowheads="1"/>
          </p:cNvSpPr>
          <p:nvPr/>
        </p:nvSpPr>
        <p:spPr bwMode="auto">
          <a:xfrm>
            <a:off x="2971800" y="2895600"/>
            <a:ext cx="15875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CW</a:t>
            </a:r>
          </a:p>
        </p:txBody>
      </p:sp>
      <p:sp>
        <p:nvSpPr>
          <p:cNvPr id="45178" name="Rectangle 122"/>
          <p:cNvSpPr>
            <a:spLocks noChangeArrowheads="1"/>
          </p:cNvSpPr>
          <p:nvPr/>
        </p:nvSpPr>
        <p:spPr bwMode="auto">
          <a:xfrm>
            <a:off x="4191000" y="5105400"/>
            <a:ext cx="7254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BBN</a:t>
            </a:r>
          </a:p>
        </p:txBody>
      </p:sp>
      <p:sp>
        <p:nvSpPr>
          <p:cNvPr id="45179" name="Rectangle 123"/>
          <p:cNvSpPr>
            <a:spLocks noChangeArrowheads="1"/>
          </p:cNvSpPr>
          <p:nvPr/>
        </p:nvSpPr>
        <p:spPr bwMode="auto">
          <a:xfrm>
            <a:off x="5662613" y="3108325"/>
            <a:ext cx="965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Sprint</a:t>
            </a:r>
          </a:p>
        </p:txBody>
      </p:sp>
      <p:sp>
        <p:nvSpPr>
          <p:cNvPr id="45180" name="Rectangle 124"/>
          <p:cNvSpPr>
            <a:spLocks noChangeArrowheads="1"/>
          </p:cNvSpPr>
          <p:nvPr/>
        </p:nvSpPr>
        <p:spPr bwMode="auto">
          <a:xfrm>
            <a:off x="685800" y="1438275"/>
            <a:ext cx="8077200" cy="644525"/>
          </a:xfrm>
          <a:prstGeom prst="rect">
            <a:avLst/>
          </a:prstGeom>
          <a:solidFill>
            <a:srgbClr val="CCCCCC">
              <a:alpha val="28000"/>
            </a:srgbClr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spcBef>
                <a:spcPts val="1050"/>
              </a:spcBef>
              <a:buClr>
                <a:srgbClr val="0099FF"/>
              </a:buClr>
              <a:buSzPct val="99000"/>
              <a:buFont typeface="StarBats" charset="0"/>
              <a:buNone/>
            </a:pPr>
            <a:r>
              <a:rPr lang="en-GB" altLang="en-US" sz="1800">
                <a:solidFill>
                  <a:schemeClr val="bg1"/>
                </a:solidFill>
                <a:latin typeface="Verdana" charset="0"/>
              </a:rPr>
              <a:t>Because routing information is not authenticated, an attacker can “steal” traffic destined for someone else.</a:t>
            </a:r>
            <a:endParaRPr lang="en-GB" altLang="en-US" sz="200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45181" name="Rectangle 125"/>
          <p:cNvSpPr>
            <a:spLocks noChangeArrowheads="1"/>
          </p:cNvSpPr>
          <p:nvPr/>
        </p:nvSpPr>
        <p:spPr bwMode="auto">
          <a:xfrm>
            <a:off x="514350" y="206375"/>
            <a:ext cx="77724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2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Normal traffic flow</a:t>
            </a: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18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4572000" y="2024063"/>
            <a:ext cx="4191000" cy="2595562"/>
          </a:xfrm>
          <a:prstGeom prst="rect">
            <a:avLst/>
          </a:prstGeom>
          <a:solidFill>
            <a:srgbClr val="CCCCCC">
              <a:alpha val="23000"/>
            </a:srgbClr>
          </a:solidFill>
          <a:ln w="5715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18434" name="Group 3"/>
          <p:cNvGrpSpPr>
            <a:grpSpLocks/>
          </p:cNvGrpSpPr>
          <p:nvPr/>
        </p:nvGrpSpPr>
        <p:grpSpPr bwMode="auto">
          <a:xfrm>
            <a:off x="2122488" y="2346325"/>
            <a:ext cx="2151062" cy="1627188"/>
            <a:chOff x="3216" y="624"/>
            <a:chExt cx="1776" cy="1056"/>
          </a:xfrm>
        </p:grpSpPr>
        <p:sp>
          <p:nvSpPr>
            <p:cNvPr id="46084" name="Oval 4"/>
            <p:cNvSpPr>
              <a:spLocks noChangeArrowheads="1"/>
            </p:cNvSpPr>
            <p:nvPr/>
          </p:nvSpPr>
          <p:spPr bwMode="auto">
            <a:xfrm>
              <a:off x="3552" y="672"/>
              <a:ext cx="672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085" name="Oval 5"/>
            <p:cNvSpPr>
              <a:spLocks noChangeArrowheads="1"/>
            </p:cNvSpPr>
            <p:nvPr/>
          </p:nvSpPr>
          <p:spPr bwMode="auto">
            <a:xfrm>
              <a:off x="3984" y="816"/>
              <a:ext cx="1008" cy="433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086" name="Oval 6"/>
            <p:cNvSpPr>
              <a:spLocks noChangeArrowheads="1"/>
            </p:cNvSpPr>
            <p:nvPr/>
          </p:nvSpPr>
          <p:spPr bwMode="auto">
            <a:xfrm>
              <a:off x="3216" y="864"/>
              <a:ext cx="1008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087" name="Oval 7"/>
            <p:cNvSpPr>
              <a:spLocks noChangeArrowheads="1"/>
            </p:cNvSpPr>
            <p:nvPr/>
          </p:nvSpPr>
          <p:spPr bwMode="auto">
            <a:xfrm>
              <a:off x="3984" y="1056"/>
              <a:ext cx="1008" cy="433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088" name="Oval 8"/>
            <p:cNvSpPr>
              <a:spLocks noChangeArrowheads="1"/>
            </p:cNvSpPr>
            <p:nvPr/>
          </p:nvSpPr>
          <p:spPr bwMode="auto">
            <a:xfrm>
              <a:off x="3264" y="1104"/>
              <a:ext cx="1008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089" name="Oval 9"/>
            <p:cNvSpPr>
              <a:spLocks noChangeArrowheads="1"/>
            </p:cNvSpPr>
            <p:nvPr/>
          </p:nvSpPr>
          <p:spPr bwMode="auto">
            <a:xfrm>
              <a:off x="3984" y="624"/>
              <a:ext cx="672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090" name="Oval 10"/>
            <p:cNvSpPr>
              <a:spLocks noChangeArrowheads="1"/>
            </p:cNvSpPr>
            <p:nvPr/>
          </p:nvSpPr>
          <p:spPr bwMode="auto">
            <a:xfrm>
              <a:off x="3649" y="1248"/>
              <a:ext cx="671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091" name="Oval 11"/>
            <p:cNvSpPr>
              <a:spLocks noChangeArrowheads="1"/>
            </p:cNvSpPr>
            <p:nvPr/>
          </p:nvSpPr>
          <p:spPr bwMode="auto">
            <a:xfrm>
              <a:off x="4080" y="1200"/>
              <a:ext cx="672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2971800" y="2895600"/>
            <a:ext cx="15875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CW</a:t>
            </a:r>
          </a:p>
        </p:txBody>
      </p:sp>
      <p:sp>
        <p:nvSpPr>
          <p:cNvPr id="46093" name="Line 13"/>
          <p:cNvSpPr>
            <a:spLocks noChangeShapeType="1"/>
          </p:cNvSpPr>
          <p:nvPr/>
        </p:nvSpPr>
        <p:spPr bwMode="auto">
          <a:xfrm>
            <a:off x="3756025" y="3870325"/>
            <a:ext cx="220663" cy="6096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18437" name="Group 14"/>
          <p:cNvGrpSpPr>
            <a:grpSpLocks/>
          </p:cNvGrpSpPr>
          <p:nvPr/>
        </p:nvGrpSpPr>
        <p:grpSpPr bwMode="auto">
          <a:xfrm>
            <a:off x="1524000" y="3870325"/>
            <a:ext cx="479425" cy="727075"/>
            <a:chOff x="982" y="2438"/>
            <a:chExt cx="280" cy="458"/>
          </a:xfrm>
        </p:grpSpPr>
        <p:sp>
          <p:nvSpPr>
            <p:cNvPr id="46095" name="Rectangle 15"/>
            <p:cNvSpPr>
              <a:spLocks noChangeArrowheads="1"/>
            </p:cNvSpPr>
            <p:nvPr/>
          </p:nvSpPr>
          <p:spPr bwMode="auto">
            <a:xfrm>
              <a:off x="1047" y="2651"/>
              <a:ext cx="215" cy="24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096" name="Rectangle 16"/>
            <p:cNvSpPr>
              <a:spLocks noChangeArrowheads="1"/>
            </p:cNvSpPr>
            <p:nvPr/>
          </p:nvSpPr>
          <p:spPr bwMode="auto">
            <a:xfrm>
              <a:off x="1047" y="2441"/>
              <a:ext cx="215" cy="1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097" name="Line 17"/>
            <p:cNvSpPr>
              <a:spLocks noChangeShapeType="1"/>
            </p:cNvSpPr>
            <p:nvPr/>
          </p:nvSpPr>
          <p:spPr bwMode="auto">
            <a:xfrm>
              <a:off x="1100" y="2513"/>
              <a:ext cx="108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098" name="Line 18"/>
            <p:cNvSpPr>
              <a:spLocks noChangeShapeType="1"/>
            </p:cNvSpPr>
            <p:nvPr/>
          </p:nvSpPr>
          <p:spPr bwMode="auto">
            <a:xfrm>
              <a:off x="1100" y="2537"/>
              <a:ext cx="108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099" name="Line 19"/>
            <p:cNvSpPr>
              <a:spLocks noChangeShapeType="1"/>
            </p:cNvSpPr>
            <p:nvPr/>
          </p:nvSpPr>
          <p:spPr bwMode="auto">
            <a:xfrm>
              <a:off x="1100" y="2562"/>
              <a:ext cx="108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100" name="AutoShape 20"/>
            <p:cNvSpPr>
              <a:spLocks noChangeArrowheads="1"/>
            </p:cNvSpPr>
            <p:nvPr/>
          </p:nvSpPr>
          <p:spPr bwMode="auto">
            <a:xfrm rot="-5400000">
              <a:off x="985" y="2436"/>
              <a:ext cx="48" cy="53"/>
            </a:xfrm>
            <a:prstGeom prst="rtTriangle">
              <a:avLst/>
            </a:prstGeom>
            <a:solidFill>
              <a:srgbClr val="6497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101" name="Rectangle 21"/>
            <p:cNvSpPr>
              <a:spLocks noChangeArrowheads="1"/>
            </p:cNvSpPr>
            <p:nvPr/>
          </p:nvSpPr>
          <p:spPr bwMode="auto">
            <a:xfrm>
              <a:off x="982" y="2486"/>
              <a:ext cx="53" cy="410"/>
            </a:xfrm>
            <a:prstGeom prst="rect">
              <a:avLst/>
            </a:prstGeom>
            <a:solidFill>
              <a:srgbClr val="6497C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990600" y="4662488"/>
            <a:ext cx="1524000" cy="588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4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Web Server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1200">
                <a:solidFill>
                  <a:schemeClr val="bg1"/>
                </a:solidFill>
                <a:latin typeface="Verdana" charset="0"/>
                <a:ea typeface="ＭＳ Ｐゴシック" charset="0"/>
              </a:rPr>
              <a:t>192.168.1.15/24</a:t>
            </a:r>
            <a:endParaRPr lang="en-US" sz="1200">
              <a:solidFill>
                <a:schemeClr val="bg1"/>
              </a:solidFill>
              <a:latin typeface="Verdana" charset="0"/>
              <a:ea typeface="ＭＳ Ｐゴシック" charset="0"/>
            </a:endParaRPr>
          </a:p>
        </p:txBody>
      </p:sp>
      <p:grpSp>
        <p:nvGrpSpPr>
          <p:cNvPr id="18439" name="Group 23"/>
          <p:cNvGrpSpPr>
            <a:grpSpLocks/>
          </p:cNvGrpSpPr>
          <p:nvPr/>
        </p:nvGrpSpPr>
        <p:grpSpPr bwMode="auto">
          <a:xfrm>
            <a:off x="4867275" y="2446338"/>
            <a:ext cx="2151063" cy="1627187"/>
            <a:chOff x="3216" y="624"/>
            <a:chExt cx="1776" cy="1056"/>
          </a:xfrm>
        </p:grpSpPr>
        <p:sp>
          <p:nvSpPr>
            <p:cNvPr id="46104" name="Oval 24"/>
            <p:cNvSpPr>
              <a:spLocks noChangeArrowheads="1"/>
            </p:cNvSpPr>
            <p:nvPr/>
          </p:nvSpPr>
          <p:spPr bwMode="auto">
            <a:xfrm>
              <a:off x="3552" y="672"/>
              <a:ext cx="672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105" name="Oval 25"/>
            <p:cNvSpPr>
              <a:spLocks noChangeArrowheads="1"/>
            </p:cNvSpPr>
            <p:nvPr/>
          </p:nvSpPr>
          <p:spPr bwMode="auto">
            <a:xfrm>
              <a:off x="3984" y="816"/>
              <a:ext cx="1008" cy="433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106" name="Oval 26"/>
            <p:cNvSpPr>
              <a:spLocks noChangeArrowheads="1"/>
            </p:cNvSpPr>
            <p:nvPr/>
          </p:nvSpPr>
          <p:spPr bwMode="auto">
            <a:xfrm>
              <a:off x="3216" y="864"/>
              <a:ext cx="1008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107" name="Oval 27"/>
            <p:cNvSpPr>
              <a:spLocks noChangeArrowheads="1"/>
            </p:cNvSpPr>
            <p:nvPr/>
          </p:nvSpPr>
          <p:spPr bwMode="auto">
            <a:xfrm>
              <a:off x="3984" y="1056"/>
              <a:ext cx="1008" cy="433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108" name="Oval 28"/>
            <p:cNvSpPr>
              <a:spLocks noChangeArrowheads="1"/>
            </p:cNvSpPr>
            <p:nvPr/>
          </p:nvSpPr>
          <p:spPr bwMode="auto">
            <a:xfrm>
              <a:off x="3264" y="1104"/>
              <a:ext cx="1008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109" name="Oval 29"/>
            <p:cNvSpPr>
              <a:spLocks noChangeArrowheads="1"/>
            </p:cNvSpPr>
            <p:nvPr/>
          </p:nvSpPr>
          <p:spPr bwMode="auto">
            <a:xfrm>
              <a:off x="3984" y="624"/>
              <a:ext cx="672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110" name="Oval 30"/>
            <p:cNvSpPr>
              <a:spLocks noChangeArrowheads="1"/>
            </p:cNvSpPr>
            <p:nvPr/>
          </p:nvSpPr>
          <p:spPr bwMode="auto">
            <a:xfrm>
              <a:off x="3649" y="1248"/>
              <a:ext cx="671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111" name="Oval 31"/>
            <p:cNvSpPr>
              <a:spLocks noChangeArrowheads="1"/>
            </p:cNvSpPr>
            <p:nvPr/>
          </p:nvSpPr>
          <p:spPr bwMode="auto">
            <a:xfrm>
              <a:off x="4080" y="1200"/>
              <a:ext cx="672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18440" name="Group 32"/>
          <p:cNvGrpSpPr>
            <a:grpSpLocks/>
          </p:cNvGrpSpPr>
          <p:nvPr/>
        </p:nvGrpSpPr>
        <p:grpSpPr bwMode="auto">
          <a:xfrm>
            <a:off x="3457575" y="4376738"/>
            <a:ext cx="2152650" cy="1627187"/>
            <a:chOff x="3216" y="624"/>
            <a:chExt cx="1776" cy="1056"/>
          </a:xfrm>
        </p:grpSpPr>
        <p:sp>
          <p:nvSpPr>
            <p:cNvPr id="46113" name="Oval 33"/>
            <p:cNvSpPr>
              <a:spLocks noChangeArrowheads="1"/>
            </p:cNvSpPr>
            <p:nvPr/>
          </p:nvSpPr>
          <p:spPr bwMode="auto">
            <a:xfrm>
              <a:off x="3553" y="672"/>
              <a:ext cx="672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114" name="Oval 34"/>
            <p:cNvSpPr>
              <a:spLocks noChangeArrowheads="1"/>
            </p:cNvSpPr>
            <p:nvPr/>
          </p:nvSpPr>
          <p:spPr bwMode="auto">
            <a:xfrm>
              <a:off x="3984" y="816"/>
              <a:ext cx="1008" cy="433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115" name="Oval 35"/>
            <p:cNvSpPr>
              <a:spLocks noChangeArrowheads="1"/>
            </p:cNvSpPr>
            <p:nvPr/>
          </p:nvSpPr>
          <p:spPr bwMode="auto">
            <a:xfrm>
              <a:off x="3216" y="864"/>
              <a:ext cx="1008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116" name="Oval 36"/>
            <p:cNvSpPr>
              <a:spLocks noChangeArrowheads="1"/>
            </p:cNvSpPr>
            <p:nvPr/>
          </p:nvSpPr>
          <p:spPr bwMode="auto">
            <a:xfrm>
              <a:off x="3984" y="1056"/>
              <a:ext cx="1008" cy="433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117" name="Oval 37"/>
            <p:cNvSpPr>
              <a:spLocks noChangeArrowheads="1"/>
            </p:cNvSpPr>
            <p:nvPr/>
          </p:nvSpPr>
          <p:spPr bwMode="auto">
            <a:xfrm>
              <a:off x="3264" y="1104"/>
              <a:ext cx="1007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118" name="Oval 38"/>
            <p:cNvSpPr>
              <a:spLocks noChangeArrowheads="1"/>
            </p:cNvSpPr>
            <p:nvPr/>
          </p:nvSpPr>
          <p:spPr bwMode="auto">
            <a:xfrm>
              <a:off x="3984" y="624"/>
              <a:ext cx="672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119" name="Oval 39"/>
            <p:cNvSpPr>
              <a:spLocks noChangeArrowheads="1"/>
            </p:cNvSpPr>
            <p:nvPr/>
          </p:nvSpPr>
          <p:spPr bwMode="auto">
            <a:xfrm>
              <a:off x="3648" y="1248"/>
              <a:ext cx="672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120" name="Oval 40"/>
            <p:cNvSpPr>
              <a:spLocks noChangeArrowheads="1"/>
            </p:cNvSpPr>
            <p:nvPr/>
          </p:nvSpPr>
          <p:spPr bwMode="auto">
            <a:xfrm>
              <a:off x="4080" y="1200"/>
              <a:ext cx="672" cy="432"/>
            </a:xfrm>
            <a:prstGeom prst="ellipse">
              <a:avLst/>
            </a:prstGeom>
            <a:solidFill>
              <a:srgbClr val="33669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46121" name="Line 41"/>
          <p:cNvSpPr>
            <a:spLocks noChangeShapeType="1"/>
          </p:cNvSpPr>
          <p:nvPr/>
        </p:nvSpPr>
        <p:spPr bwMode="auto">
          <a:xfrm flipH="1">
            <a:off x="5238750" y="4073525"/>
            <a:ext cx="446088" cy="60960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22" name="Line 42"/>
          <p:cNvSpPr>
            <a:spLocks noChangeShapeType="1"/>
          </p:cNvSpPr>
          <p:nvPr/>
        </p:nvSpPr>
        <p:spPr bwMode="auto">
          <a:xfrm>
            <a:off x="4273550" y="3008313"/>
            <a:ext cx="593725" cy="100012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4191000" y="5105400"/>
            <a:ext cx="7254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BBN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5662613" y="3108325"/>
            <a:ext cx="965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>
              <a:defRPr/>
            </a:pPr>
            <a:r>
              <a:rPr lang="en-US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Sprint</a:t>
            </a:r>
          </a:p>
        </p:txBody>
      </p:sp>
      <p:sp>
        <p:nvSpPr>
          <p:cNvPr id="46125" name="Freeform 45"/>
          <p:cNvSpPr>
            <a:spLocks/>
          </p:cNvSpPr>
          <p:nvPr/>
        </p:nvSpPr>
        <p:spPr bwMode="auto">
          <a:xfrm>
            <a:off x="2122488" y="3667125"/>
            <a:ext cx="1854200" cy="2133600"/>
          </a:xfrm>
          <a:custGeom>
            <a:avLst/>
            <a:gdLst>
              <a:gd name="T0" fmla="*/ 0 w 1200"/>
              <a:gd name="T1" fmla="*/ 336 h 1008"/>
              <a:gd name="T2" fmla="*/ 480 w 1200"/>
              <a:gd name="T3" fmla="*/ 0 h 1008"/>
              <a:gd name="T4" fmla="*/ 960 w 1200"/>
              <a:gd name="T5" fmla="*/ 0 h 1008"/>
              <a:gd name="T6" fmla="*/ 1200 w 1200"/>
              <a:gd name="T7" fmla="*/ 480 h 1008"/>
              <a:gd name="T8" fmla="*/ 1008 w 1200"/>
              <a:gd name="T9" fmla="*/ 768 h 1008"/>
              <a:gd name="T10" fmla="*/ 576 w 1200"/>
              <a:gd name="T11" fmla="*/ 1008 h 10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200" h="1008">
                <a:moveTo>
                  <a:pt x="0" y="336"/>
                </a:moveTo>
                <a:lnTo>
                  <a:pt x="480" y="0"/>
                </a:lnTo>
                <a:lnTo>
                  <a:pt x="960" y="0"/>
                </a:lnTo>
                <a:lnTo>
                  <a:pt x="1200" y="480"/>
                </a:lnTo>
                <a:lnTo>
                  <a:pt x="1008" y="768"/>
                </a:lnTo>
                <a:lnTo>
                  <a:pt x="576" y="1008"/>
                </a:lnTo>
              </a:path>
            </a:pathLst>
          </a:custGeom>
          <a:noFill/>
          <a:ln w="57150" cmpd="sng">
            <a:solidFill>
              <a:srgbClr val="FF9900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26" name="Freeform 46"/>
          <p:cNvSpPr>
            <a:spLocks/>
          </p:cNvSpPr>
          <p:nvPr/>
        </p:nvSpPr>
        <p:spPr bwMode="auto">
          <a:xfrm>
            <a:off x="3976688" y="4683125"/>
            <a:ext cx="2078037" cy="1117600"/>
          </a:xfrm>
          <a:custGeom>
            <a:avLst/>
            <a:gdLst>
              <a:gd name="T0" fmla="*/ 1344 w 1344"/>
              <a:gd name="T1" fmla="*/ 528 h 528"/>
              <a:gd name="T2" fmla="*/ 960 w 1344"/>
              <a:gd name="T3" fmla="*/ 288 h 528"/>
              <a:gd name="T4" fmla="*/ 576 w 1344"/>
              <a:gd name="T5" fmla="*/ 48 h 528"/>
              <a:gd name="T6" fmla="*/ 0 w 1344"/>
              <a:gd name="T7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344" h="528">
                <a:moveTo>
                  <a:pt x="1344" y="528"/>
                </a:moveTo>
                <a:lnTo>
                  <a:pt x="960" y="288"/>
                </a:lnTo>
                <a:lnTo>
                  <a:pt x="576" y="48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27" name="Freeform 47"/>
          <p:cNvSpPr>
            <a:spLocks/>
          </p:cNvSpPr>
          <p:nvPr/>
        </p:nvSpPr>
        <p:spPr bwMode="auto">
          <a:xfrm>
            <a:off x="5164138" y="3055938"/>
            <a:ext cx="1854200" cy="1220787"/>
          </a:xfrm>
          <a:custGeom>
            <a:avLst/>
            <a:gdLst>
              <a:gd name="T0" fmla="*/ 1200 w 1200"/>
              <a:gd name="T1" fmla="*/ 576 h 576"/>
              <a:gd name="T2" fmla="*/ 912 w 1200"/>
              <a:gd name="T3" fmla="*/ 336 h 576"/>
              <a:gd name="T4" fmla="*/ 144 w 1200"/>
              <a:gd name="T5" fmla="*/ 192 h 576"/>
              <a:gd name="T6" fmla="*/ 0 w 1200"/>
              <a:gd name="T7" fmla="*/ 0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00" h="576">
                <a:moveTo>
                  <a:pt x="1200" y="576"/>
                </a:moveTo>
                <a:lnTo>
                  <a:pt x="912" y="336"/>
                </a:lnTo>
                <a:lnTo>
                  <a:pt x="144" y="192"/>
                </a:lnTo>
                <a:lnTo>
                  <a:pt x="0" y="0"/>
                </a:lnTo>
              </a:path>
            </a:pathLst>
          </a:custGeom>
          <a:noFill/>
          <a:ln w="5715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28" name="Freeform 48"/>
          <p:cNvSpPr>
            <a:spLocks/>
          </p:cNvSpPr>
          <p:nvPr/>
        </p:nvSpPr>
        <p:spPr bwMode="auto">
          <a:xfrm>
            <a:off x="1824038" y="2649538"/>
            <a:ext cx="1039812" cy="1017587"/>
          </a:xfrm>
          <a:custGeom>
            <a:avLst/>
            <a:gdLst>
              <a:gd name="T0" fmla="*/ 0 w 672"/>
              <a:gd name="T1" fmla="*/ 0 h 480"/>
              <a:gd name="T2" fmla="*/ 384 w 672"/>
              <a:gd name="T3" fmla="*/ 144 h 480"/>
              <a:gd name="T4" fmla="*/ 672 w 672"/>
              <a:gd name="T5" fmla="*/ 480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480">
                <a:moveTo>
                  <a:pt x="0" y="0"/>
                </a:moveTo>
                <a:lnTo>
                  <a:pt x="384" y="144"/>
                </a:lnTo>
                <a:lnTo>
                  <a:pt x="672" y="480"/>
                </a:lnTo>
              </a:path>
            </a:pathLst>
          </a:custGeom>
          <a:noFill/>
          <a:ln w="57150" cmpd="sng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29" name="Rectangle 49"/>
          <p:cNvSpPr>
            <a:spLocks noChangeArrowheads="1"/>
          </p:cNvSpPr>
          <p:nvPr/>
        </p:nvSpPr>
        <p:spPr bwMode="auto">
          <a:xfrm>
            <a:off x="7620000" y="2498725"/>
            <a:ext cx="427038" cy="3492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7658100" y="2530475"/>
            <a:ext cx="350838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7716838" y="2871788"/>
            <a:ext cx="233362" cy="396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7678738" y="2552700"/>
            <a:ext cx="309562" cy="381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7678738" y="2614613"/>
            <a:ext cx="77787" cy="1174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7678738" y="2746375"/>
            <a:ext cx="77787" cy="381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35" name="Line 55"/>
          <p:cNvSpPr>
            <a:spLocks noChangeShapeType="1"/>
          </p:cNvSpPr>
          <p:nvPr/>
        </p:nvSpPr>
        <p:spPr bwMode="auto">
          <a:xfrm>
            <a:off x="7775575" y="2614613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36" name="Line 56"/>
          <p:cNvSpPr>
            <a:spLocks noChangeShapeType="1"/>
          </p:cNvSpPr>
          <p:nvPr/>
        </p:nvSpPr>
        <p:spPr bwMode="auto">
          <a:xfrm>
            <a:off x="7775575" y="2654300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37" name="Line 57"/>
          <p:cNvSpPr>
            <a:spLocks noChangeShapeType="1"/>
          </p:cNvSpPr>
          <p:nvPr/>
        </p:nvSpPr>
        <p:spPr bwMode="auto">
          <a:xfrm>
            <a:off x="7775575" y="2692400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38" name="Line 58"/>
          <p:cNvSpPr>
            <a:spLocks noChangeShapeType="1"/>
          </p:cNvSpPr>
          <p:nvPr/>
        </p:nvSpPr>
        <p:spPr bwMode="auto">
          <a:xfrm>
            <a:off x="7775575" y="2732088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39" name="Line 59"/>
          <p:cNvSpPr>
            <a:spLocks noChangeShapeType="1"/>
          </p:cNvSpPr>
          <p:nvPr/>
        </p:nvSpPr>
        <p:spPr bwMode="auto">
          <a:xfrm>
            <a:off x="7775575" y="2770188"/>
            <a:ext cx="15557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40" name="Oval 60"/>
          <p:cNvSpPr>
            <a:spLocks noChangeArrowheads="1"/>
          </p:cNvSpPr>
          <p:nvPr/>
        </p:nvSpPr>
        <p:spPr bwMode="auto">
          <a:xfrm>
            <a:off x="7858125" y="2576513"/>
            <a:ext cx="138113" cy="17145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41" name="Oval 61"/>
          <p:cNvSpPr>
            <a:spLocks noChangeArrowheads="1"/>
          </p:cNvSpPr>
          <p:nvPr/>
        </p:nvSpPr>
        <p:spPr bwMode="auto">
          <a:xfrm>
            <a:off x="7775575" y="2735263"/>
            <a:ext cx="301625" cy="8255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775575" y="2781300"/>
            <a:ext cx="301625" cy="163513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43" name="Rectangle 63"/>
          <p:cNvSpPr>
            <a:spLocks noChangeArrowheads="1"/>
          </p:cNvSpPr>
          <p:nvPr/>
        </p:nvSpPr>
        <p:spPr bwMode="auto">
          <a:xfrm>
            <a:off x="7086600" y="4251325"/>
            <a:ext cx="427038" cy="3492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44" name="Rectangle 64"/>
          <p:cNvSpPr>
            <a:spLocks noChangeArrowheads="1"/>
          </p:cNvSpPr>
          <p:nvPr/>
        </p:nvSpPr>
        <p:spPr bwMode="auto">
          <a:xfrm>
            <a:off x="7124700" y="4283075"/>
            <a:ext cx="350838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45" name="Rectangle 65"/>
          <p:cNvSpPr>
            <a:spLocks noChangeArrowheads="1"/>
          </p:cNvSpPr>
          <p:nvPr/>
        </p:nvSpPr>
        <p:spPr bwMode="auto">
          <a:xfrm>
            <a:off x="7183438" y="4624388"/>
            <a:ext cx="233362" cy="396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46" name="Rectangle 66"/>
          <p:cNvSpPr>
            <a:spLocks noChangeArrowheads="1"/>
          </p:cNvSpPr>
          <p:nvPr/>
        </p:nvSpPr>
        <p:spPr bwMode="auto">
          <a:xfrm>
            <a:off x="7145338" y="4305300"/>
            <a:ext cx="309562" cy="381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47" name="Rectangle 67"/>
          <p:cNvSpPr>
            <a:spLocks noChangeArrowheads="1"/>
          </p:cNvSpPr>
          <p:nvPr/>
        </p:nvSpPr>
        <p:spPr bwMode="auto">
          <a:xfrm>
            <a:off x="7145338" y="4367213"/>
            <a:ext cx="77787" cy="1174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48" name="Rectangle 68"/>
          <p:cNvSpPr>
            <a:spLocks noChangeArrowheads="1"/>
          </p:cNvSpPr>
          <p:nvPr/>
        </p:nvSpPr>
        <p:spPr bwMode="auto">
          <a:xfrm>
            <a:off x="7145338" y="4498975"/>
            <a:ext cx="77787" cy="381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49" name="Line 69"/>
          <p:cNvSpPr>
            <a:spLocks noChangeShapeType="1"/>
          </p:cNvSpPr>
          <p:nvPr/>
        </p:nvSpPr>
        <p:spPr bwMode="auto">
          <a:xfrm>
            <a:off x="7242175" y="4367213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50" name="Line 70"/>
          <p:cNvSpPr>
            <a:spLocks noChangeShapeType="1"/>
          </p:cNvSpPr>
          <p:nvPr/>
        </p:nvSpPr>
        <p:spPr bwMode="auto">
          <a:xfrm>
            <a:off x="7242175" y="4406900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51" name="Line 71"/>
          <p:cNvSpPr>
            <a:spLocks noChangeShapeType="1"/>
          </p:cNvSpPr>
          <p:nvPr/>
        </p:nvSpPr>
        <p:spPr bwMode="auto">
          <a:xfrm>
            <a:off x="7242175" y="4445000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52" name="Line 72"/>
          <p:cNvSpPr>
            <a:spLocks noChangeShapeType="1"/>
          </p:cNvSpPr>
          <p:nvPr/>
        </p:nvSpPr>
        <p:spPr bwMode="auto">
          <a:xfrm>
            <a:off x="7242175" y="4484688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53" name="Line 73"/>
          <p:cNvSpPr>
            <a:spLocks noChangeShapeType="1"/>
          </p:cNvSpPr>
          <p:nvPr/>
        </p:nvSpPr>
        <p:spPr bwMode="auto">
          <a:xfrm>
            <a:off x="7242175" y="4522788"/>
            <a:ext cx="15557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54" name="Oval 74"/>
          <p:cNvSpPr>
            <a:spLocks noChangeArrowheads="1"/>
          </p:cNvSpPr>
          <p:nvPr/>
        </p:nvSpPr>
        <p:spPr bwMode="auto">
          <a:xfrm>
            <a:off x="7324725" y="4329113"/>
            <a:ext cx="138113" cy="17145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55" name="Oval 75"/>
          <p:cNvSpPr>
            <a:spLocks noChangeArrowheads="1"/>
          </p:cNvSpPr>
          <p:nvPr/>
        </p:nvSpPr>
        <p:spPr bwMode="auto">
          <a:xfrm>
            <a:off x="7242175" y="4487863"/>
            <a:ext cx="301625" cy="8255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56" name="Rectangle 76"/>
          <p:cNvSpPr>
            <a:spLocks noChangeArrowheads="1"/>
          </p:cNvSpPr>
          <p:nvPr/>
        </p:nvSpPr>
        <p:spPr bwMode="auto">
          <a:xfrm>
            <a:off x="7242175" y="4533900"/>
            <a:ext cx="301625" cy="163513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57" name="Rectangle 77"/>
          <p:cNvSpPr>
            <a:spLocks noChangeArrowheads="1"/>
          </p:cNvSpPr>
          <p:nvPr/>
        </p:nvSpPr>
        <p:spPr bwMode="auto">
          <a:xfrm>
            <a:off x="2514600" y="5775325"/>
            <a:ext cx="427038" cy="3492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58" name="Rectangle 78"/>
          <p:cNvSpPr>
            <a:spLocks noChangeArrowheads="1"/>
          </p:cNvSpPr>
          <p:nvPr/>
        </p:nvSpPr>
        <p:spPr bwMode="auto">
          <a:xfrm>
            <a:off x="2552700" y="5807075"/>
            <a:ext cx="350838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59" name="Rectangle 79"/>
          <p:cNvSpPr>
            <a:spLocks noChangeArrowheads="1"/>
          </p:cNvSpPr>
          <p:nvPr/>
        </p:nvSpPr>
        <p:spPr bwMode="auto">
          <a:xfrm>
            <a:off x="2611438" y="6148388"/>
            <a:ext cx="233362" cy="396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60" name="Rectangle 80"/>
          <p:cNvSpPr>
            <a:spLocks noChangeArrowheads="1"/>
          </p:cNvSpPr>
          <p:nvPr/>
        </p:nvSpPr>
        <p:spPr bwMode="auto">
          <a:xfrm>
            <a:off x="2573338" y="5829300"/>
            <a:ext cx="309562" cy="381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61" name="Rectangle 81"/>
          <p:cNvSpPr>
            <a:spLocks noChangeArrowheads="1"/>
          </p:cNvSpPr>
          <p:nvPr/>
        </p:nvSpPr>
        <p:spPr bwMode="auto">
          <a:xfrm>
            <a:off x="2573338" y="5891213"/>
            <a:ext cx="77787" cy="1174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62" name="Rectangle 82"/>
          <p:cNvSpPr>
            <a:spLocks noChangeArrowheads="1"/>
          </p:cNvSpPr>
          <p:nvPr/>
        </p:nvSpPr>
        <p:spPr bwMode="auto">
          <a:xfrm>
            <a:off x="2573338" y="6022975"/>
            <a:ext cx="77787" cy="381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63" name="Line 83"/>
          <p:cNvSpPr>
            <a:spLocks noChangeShapeType="1"/>
          </p:cNvSpPr>
          <p:nvPr/>
        </p:nvSpPr>
        <p:spPr bwMode="auto">
          <a:xfrm>
            <a:off x="2670175" y="5891213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64" name="Line 84"/>
          <p:cNvSpPr>
            <a:spLocks noChangeShapeType="1"/>
          </p:cNvSpPr>
          <p:nvPr/>
        </p:nvSpPr>
        <p:spPr bwMode="auto">
          <a:xfrm>
            <a:off x="2670175" y="5930900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65" name="Line 85"/>
          <p:cNvSpPr>
            <a:spLocks noChangeShapeType="1"/>
          </p:cNvSpPr>
          <p:nvPr/>
        </p:nvSpPr>
        <p:spPr bwMode="auto">
          <a:xfrm>
            <a:off x="2670175" y="5969000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66" name="Line 86"/>
          <p:cNvSpPr>
            <a:spLocks noChangeShapeType="1"/>
          </p:cNvSpPr>
          <p:nvPr/>
        </p:nvSpPr>
        <p:spPr bwMode="auto">
          <a:xfrm>
            <a:off x="2670175" y="6008688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67" name="Line 87"/>
          <p:cNvSpPr>
            <a:spLocks noChangeShapeType="1"/>
          </p:cNvSpPr>
          <p:nvPr/>
        </p:nvSpPr>
        <p:spPr bwMode="auto">
          <a:xfrm>
            <a:off x="2670175" y="6046788"/>
            <a:ext cx="15557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68" name="Oval 88"/>
          <p:cNvSpPr>
            <a:spLocks noChangeArrowheads="1"/>
          </p:cNvSpPr>
          <p:nvPr/>
        </p:nvSpPr>
        <p:spPr bwMode="auto">
          <a:xfrm>
            <a:off x="2752725" y="5853113"/>
            <a:ext cx="138113" cy="17145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69" name="Oval 89"/>
          <p:cNvSpPr>
            <a:spLocks noChangeArrowheads="1"/>
          </p:cNvSpPr>
          <p:nvPr/>
        </p:nvSpPr>
        <p:spPr bwMode="auto">
          <a:xfrm>
            <a:off x="2670175" y="6011863"/>
            <a:ext cx="301625" cy="8255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70" name="Rectangle 90"/>
          <p:cNvSpPr>
            <a:spLocks noChangeArrowheads="1"/>
          </p:cNvSpPr>
          <p:nvPr/>
        </p:nvSpPr>
        <p:spPr bwMode="auto">
          <a:xfrm>
            <a:off x="2670175" y="6057900"/>
            <a:ext cx="301625" cy="163513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71" name="Rectangle 91"/>
          <p:cNvSpPr>
            <a:spLocks noChangeArrowheads="1"/>
          </p:cNvSpPr>
          <p:nvPr/>
        </p:nvSpPr>
        <p:spPr bwMode="auto">
          <a:xfrm>
            <a:off x="6096000" y="5699125"/>
            <a:ext cx="427038" cy="3492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72" name="Rectangle 92"/>
          <p:cNvSpPr>
            <a:spLocks noChangeArrowheads="1"/>
          </p:cNvSpPr>
          <p:nvPr/>
        </p:nvSpPr>
        <p:spPr bwMode="auto">
          <a:xfrm>
            <a:off x="6134100" y="5730875"/>
            <a:ext cx="350838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73" name="Rectangle 93"/>
          <p:cNvSpPr>
            <a:spLocks noChangeArrowheads="1"/>
          </p:cNvSpPr>
          <p:nvPr/>
        </p:nvSpPr>
        <p:spPr bwMode="auto">
          <a:xfrm>
            <a:off x="6192838" y="6072188"/>
            <a:ext cx="233362" cy="396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74" name="Rectangle 94"/>
          <p:cNvSpPr>
            <a:spLocks noChangeArrowheads="1"/>
          </p:cNvSpPr>
          <p:nvPr/>
        </p:nvSpPr>
        <p:spPr bwMode="auto">
          <a:xfrm>
            <a:off x="6154738" y="5753100"/>
            <a:ext cx="309562" cy="381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75" name="Rectangle 95"/>
          <p:cNvSpPr>
            <a:spLocks noChangeArrowheads="1"/>
          </p:cNvSpPr>
          <p:nvPr/>
        </p:nvSpPr>
        <p:spPr bwMode="auto">
          <a:xfrm>
            <a:off x="6154738" y="5815013"/>
            <a:ext cx="77787" cy="1174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76" name="Rectangle 96"/>
          <p:cNvSpPr>
            <a:spLocks noChangeArrowheads="1"/>
          </p:cNvSpPr>
          <p:nvPr/>
        </p:nvSpPr>
        <p:spPr bwMode="auto">
          <a:xfrm>
            <a:off x="6154738" y="5946775"/>
            <a:ext cx="77787" cy="381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77" name="Line 97"/>
          <p:cNvSpPr>
            <a:spLocks noChangeShapeType="1"/>
          </p:cNvSpPr>
          <p:nvPr/>
        </p:nvSpPr>
        <p:spPr bwMode="auto">
          <a:xfrm>
            <a:off x="6251575" y="5815013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78" name="Line 98"/>
          <p:cNvSpPr>
            <a:spLocks noChangeShapeType="1"/>
          </p:cNvSpPr>
          <p:nvPr/>
        </p:nvSpPr>
        <p:spPr bwMode="auto">
          <a:xfrm>
            <a:off x="6251575" y="5854700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79" name="Line 99"/>
          <p:cNvSpPr>
            <a:spLocks noChangeShapeType="1"/>
          </p:cNvSpPr>
          <p:nvPr/>
        </p:nvSpPr>
        <p:spPr bwMode="auto">
          <a:xfrm>
            <a:off x="6251575" y="5892800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80" name="Line 100"/>
          <p:cNvSpPr>
            <a:spLocks noChangeShapeType="1"/>
          </p:cNvSpPr>
          <p:nvPr/>
        </p:nvSpPr>
        <p:spPr bwMode="auto">
          <a:xfrm>
            <a:off x="6251575" y="5932488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81" name="Line 101"/>
          <p:cNvSpPr>
            <a:spLocks noChangeShapeType="1"/>
          </p:cNvSpPr>
          <p:nvPr/>
        </p:nvSpPr>
        <p:spPr bwMode="auto">
          <a:xfrm>
            <a:off x="6251575" y="5970588"/>
            <a:ext cx="15557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82" name="Oval 102"/>
          <p:cNvSpPr>
            <a:spLocks noChangeArrowheads="1"/>
          </p:cNvSpPr>
          <p:nvPr/>
        </p:nvSpPr>
        <p:spPr bwMode="auto">
          <a:xfrm>
            <a:off x="6334125" y="5776913"/>
            <a:ext cx="138113" cy="17145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83" name="Oval 103"/>
          <p:cNvSpPr>
            <a:spLocks noChangeArrowheads="1"/>
          </p:cNvSpPr>
          <p:nvPr/>
        </p:nvSpPr>
        <p:spPr bwMode="auto">
          <a:xfrm>
            <a:off x="6251575" y="5935663"/>
            <a:ext cx="301625" cy="8255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84" name="Rectangle 104"/>
          <p:cNvSpPr>
            <a:spLocks noChangeArrowheads="1"/>
          </p:cNvSpPr>
          <p:nvPr/>
        </p:nvSpPr>
        <p:spPr bwMode="auto">
          <a:xfrm>
            <a:off x="6251575" y="5981700"/>
            <a:ext cx="301625" cy="163513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85" name="Rectangle 105"/>
          <p:cNvSpPr>
            <a:spLocks noChangeArrowheads="1"/>
          </p:cNvSpPr>
          <p:nvPr/>
        </p:nvSpPr>
        <p:spPr bwMode="auto">
          <a:xfrm>
            <a:off x="1219200" y="2346325"/>
            <a:ext cx="427038" cy="349250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86" name="Rectangle 106"/>
          <p:cNvSpPr>
            <a:spLocks noChangeArrowheads="1"/>
          </p:cNvSpPr>
          <p:nvPr/>
        </p:nvSpPr>
        <p:spPr bwMode="auto">
          <a:xfrm>
            <a:off x="1257300" y="2378075"/>
            <a:ext cx="350838" cy="285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336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87" name="Rectangle 107"/>
          <p:cNvSpPr>
            <a:spLocks noChangeArrowheads="1"/>
          </p:cNvSpPr>
          <p:nvPr/>
        </p:nvSpPr>
        <p:spPr bwMode="auto">
          <a:xfrm>
            <a:off x="1316038" y="2719388"/>
            <a:ext cx="233362" cy="39687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88" name="Rectangle 108"/>
          <p:cNvSpPr>
            <a:spLocks noChangeArrowheads="1"/>
          </p:cNvSpPr>
          <p:nvPr/>
        </p:nvSpPr>
        <p:spPr bwMode="auto">
          <a:xfrm>
            <a:off x="1277938" y="2400300"/>
            <a:ext cx="309562" cy="381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89" name="Rectangle 109"/>
          <p:cNvSpPr>
            <a:spLocks noChangeArrowheads="1"/>
          </p:cNvSpPr>
          <p:nvPr/>
        </p:nvSpPr>
        <p:spPr bwMode="auto">
          <a:xfrm>
            <a:off x="1277938" y="2462213"/>
            <a:ext cx="77787" cy="117475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90" name="Rectangle 110"/>
          <p:cNvSpPr>
            <a:spLocks noChangeArrowheads="1"/>
          </p:cNvSpPr>
          <p:nvPr/>
        </p:nvSpPr>
        <p:spPr bwMode="auto">
          <a:xfrm>
            <a:off x="1277938" y="2593975"/>
            <a:ext cx="77787" cy="38100"/>
          </a:xfrm>
          <a:prstGeom prst="rect">
            <a:avLst/>
          </a:prstGeom>
          <a:solidFill>
            <a:srgbClr val="FF99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91" name="Line 111"/>
          <p:cNvSpPr>
            <a:spLocks noChangeShapeType="1"/>
          </p:cNvSpPr>
          <p:nvPr/>
        </p:nvSpPr>
        <p:spPr bwMode="auto">
          <a:xfrm>
            <a:off x="1374775" y="2462213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92" name="Line 112"/>
          <p:cNvSpPr>
            <a:spLocks noChangeShapeType="1"/>
          </p:cNvSpPr>
          <p:nvPr/>
        </p:nvSpPr>
        <p:spPr bwMode="auto">
          <a:xfrm>
            <a:off x="1374775" y="2501900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93" name="Line 113"/>
          <p:cNvSpPr>
            <a:spLocks noChangeShapeType="1"/>
          </p:cNvSpPr>
          <p:nvPr/>
        </p:nvSpPr>
        <p:spPr bwMode="auto">
          <a:xfrm>
            <a:off x="1374775" y="2540000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94" name="Line 114"/>
          <p:cNvSpPr>
            <a:spLocks noChangeShapeType="1"/>
          </p:cNvSpPr>
          <p:nvPr/>
        </p:nvSpPr>
        <p:spPr bwMode="auto">
          <a:xfrm>
            <a:off x="1374775" y="2579688"/>
            <a:ext cx="155575" cy="0"/>
          </a:xfrm>
          <a:prstGeom prst="line">
            <a:avLst/>
          </a:prstGeom>
          <a:noFill/>
          <a:ln w="1270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95" name="Line 115"/>
          <p:cNvSpPr>
            <a:spLocks noChangeShapeType="1"/>
          </p:cNvSpPr>
          <p:nvPr/>
        </p:nvSpPr>
        <p:spPr bwMode="auto">
          <a:xfrm>
            <a:off x="1374775" y="2617788"/>
            <a:ext cx="155575" cy="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96" name="Oval 116"/>
          <p:cNvSpPr>
            <a:spLocks noChangeArrowheads="1"/>
          </p:cNvSpPr>
          <p:nvPr/>
        </p:nvSpPr>
        <p:spPr bwMode="auto">
          <a:xfrm>
            <a:off x="1457325" y="2424113"/>
            <a:ext cx="138113" cy="17145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97" name="Oval 117"/>
          <p:cNvSpPr>
            <a:spLocks noChangeArrowheads="1"/>
          </p:cNvSpPr>
          <p:nvPr/>
        </p:nvSpPr>
        <p:spPr bwMode="auto">
          <a:xfrm>
            <a:off x="1374775" y="2582863"/>
            <a:ext cx="301625" cy="82550"/>
          </a:xfrm>
          <a:prstGeom prst="ellipse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98" name="Rectangle 118"/>
          <p:cNvSpPr>
            <a:spLocks noChangeArrowheads="1"/>
          </p:cNvSpPr>
          <p:nvPr/>
        </p:nvSpPr>
        <p:spPr bwMode="auto">
          <a:xfrm>
            <a:off x="1374775" y="2628900"/>
            <a:ext cx="301625" cy="163513"/>
          </a:xfrm>
          <a:prstGeom prst="rect">
            <a:avLst/>
          </a:prstGeom>
          <a:solidFill>
            <a:srgbClr val="3366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199" name="Rectangle 119"/>
          <p:cNvSpPr>
            <a:spLocks noChangeArrowheads="1"/>
          </p:cNvSpPr>
          <p:nvPr/>
        </p:nvSpPr>
        <p:spPr bwMode="auto">
          <a:xfrm>
            <a:off x="6213475" y="1524000"/>
            <a:ext cx="527050" cy="369888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18520" name="Group 120"/>
          <p:cNvGrpSpPr>
            <a:grpSpLocks/>
          </p:cNvGrpSpPr>
          <p:nvPr/>
        </p:nvGrpSpPr>
        <p:grpSpPr bwMode="auto">
          <a:xfrm>
            <a:off x="6248400" y="1508125"/>
            <a:ext cx="457200" cy="685800"/>
            <a:chOff x="1584" y="720"/>
            <a:chExt cx="250" cy="452"/>
          </a:xfrm>
        </p:grpSpPr>
        <p:sp>
          <p:nvSpPr>
            <p:cNvPr id="46201" name="Rectangle 121"/>
            <p:cNvSpPr>
              <a:spLocks noChangeArrowheads="1"/>
            </p:cNvSpPr>
            <p:nvPr/>
          </p:nvSpPr>
          <p:spPr bwMode="auto">
            <a:xfrm>
              <a:off x="1642" y="930"/>
              <a:ext cx="192" cy="24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202" name="Rectangle 122"/>
            <p:cNvSpPr>
              <a:spLocks noChangeArrowheads="1"/>
            </p:cNvSpPr>
            <p:nvPr/>
          </p:nvSpPr>
          <p:spPr bwMode="auto">
            <a:xfrm>
              <a:off x="1642" y="722"/>
              <a:ext cx="192" cy="191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203" name="Line 123"/>
            <p:cNvSpPr>
              <a:spLocks noChangeShapeType="1"/>
            </p:cNvSpPr>
            <p:nvPr/>
          </p:nvSpPr>
          <p:spPr bwMode="auto">
            <a:xfrm>
              <a:off x="1690" y="794"/>
              <a:ext cx="96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204" name="Line 124"/>
            <p:cNvSpPr>
              <a:spLocks noChangeShapeType="1"/>
            </p:cNvSpPr>
            <p:nvPr/>
          </p:nvSpPr>
          <p:spPr bwMode="auto">
            <a:xfrm>
              <a:off x="1690" y="818"/>
              <a:ext cx="96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205" name="Line 125"/>
            <p:cNvSpPr>
              <a:spLocks noChangeShapeType="1"/>
            </p:cNvSpPr>
            <p:nvPr/>
          </p:nvSpPr>
          <p:spPr bwMode="auto">
            <a:xfrm>
              <a:off x="1690" y="842"/>
              <a:ext cx="96" cy="0"/>
            </a:xfrm>
            <a:prstGeom prst="line">
              <a:avLst/>
            </a:prstGeom>
            <a:noFill/>
            <a:ln w="19050">
              <a:solidFill>
                <a:srgbClr val="0033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206" name="AutoShape 126"/>
            <p:cNvSpPr>
              <a:spLocks noChangeArrowheads="1"/>
            </p:cNvSpPr>
            <p:nvPr/>
          </p:nvSpPr>
          <p:spPr bwMode="auto">
            <a:xfrm rot="-5400000">
              <a:off x="1585" y="720"/>
              <a:ext cx="48" cy="48"/>
            </a:xfrm>
            <a:prstGeom prst="rtTriangl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46207" name="Rectangle 127"/>
            <p:cNvSpPr>
              <a:spLocks noChangeArrowheads="1"/>
            </p:cNvSpPr>
            <p:nvPr/>
          </p:nvSpPr>
          <p:spPr bwMode="auto">
            <a:xfrm>
              <a:off x="1584" y="768"/>
              <a:ext cx="48" cy="404"/>
            </a:xfrm>
            <a:prstGeom prst="rect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46208" name="Rectangle 128"/>
          <p:cNvSpPr>
            <a:spLocks noChangeArrowheads="1"/>
          </p:cNvSpPr>
          <p:nvPr/>
        </p:nvSpPr>
        <p:spPr bwMode="auto">
          <a:xfrm>
            <a:off x="6096000" y="2193925"/>
            <a:ext cx="914400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>
              <a:defRPr/>
            </a:pPr>
            <a:r>
              <a:rPr lang="en-US" sz="14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Hacker</a:t>
            </a:r>
          </a:p>
        </p:txBody>
      </p:sp>
      <p:sp>
        <p:nvSpPr>
          <p:cNvPr id="46209" name="Line 129"/>
          <p:cNvSpPr>
            <a:spLocks noChangeShapeType="1"/>
          </p:cNvSpPr>
          <p:nvPr/>
        </p:nvSpPr>
        <p:spPr bwMode="auto">
          <a:xfrm flipH="1">
            <a:off x="5775325" y="2041525"/>
            <a:ext cx="396875" cy="481013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 type="triangle" w="med" len="sm"/>
            <a:tailEnd type="triangle" w="med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210" name="Freeform 130"/>
          <p:cNvSpPr>
            <a:spLocks/>
          </p:cNvSpPr>
          <p:nvPr/>
        </p:nvSpPr>
        <p:spPr bwMode="auto">
          <a:xfrm>
            <a:off x="5181600" y="2193925"/>
            <a:ext cx="990600" cy="838200"/>
          </a:xfrm>
          <a:custGeom>
            <a:avLst/>
            <a:gdLst>
              <a:gd name="T0" fmla="*/ 0 w 624"/>
              <a:gd name="T1" fmla="*/ 528 h 528"/>
              <a:gd name="T2" fmla="*/ 336 w 624"/>
              <a:gd name="T3" fmla="*/ 384 h 528"/>
              <a:gd name="T4" fmla="*/ 624 w 624"/>
              <a:gd name="T5" fmla="*/ 0 h 5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24" h="528">
                <a:moveTo>
                  <a:pt x="0" y="528"/>
                </a:moveTo>
                <a:lnTo>
                  <a:pt x="336" y="384"/>
                </a:lnTo>
                <a:lnTo>
                  <a:pt x="624" y="0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46211" name="Freeform 131"/>
          <p:cNvSpPr>
            <a:spLocks/>
          </p:cNvSpPr>
          <p:nvPr/>
        </p:nvSpPr>
        <p:spPr bwMode="auto">
          <a:xfrm>
            <a:off x="5715000" y="2651125"/>
            <a:ext cx="1828800" cy="228600"/>
          </a:xfrm>
          <a:custGeom>
            <a:avLst/>
            <a:gdLst>
              <a:gd name="T0" fmla="*/ 1152 w 1152"/>
              <a:gd name="T1" fmla="*/ 0 h 144"/>
              <a:gd name="T2" fmla="*/ 480 w 1152"/>
              <a:gd name="T3" fmla="*/ 144 h 144"/>
              <a:gd name="T4" fmla="*/ 0 w 1152"/>
              <a:gd name="T5" fmla="*/ 96 h 1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52" h="144">
                <a:moveTo>
                  <a:pt x="1152" y="0"/>
                </a:moveTo>
                <a:lnTo>
                  <a:pt x="480" y="144"/>
                </a:lnTo>
                <a:lnTo>
                  <a:pt x="0" y="96"/>
                </a:lnTo>
              </a:path>
            </a:pathLst>
          </a:custGeom>
          <a:noFill/>
          <a:ln w="571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8525" name="Text Box 132"/>
          <p:cNvSpPr txBox="1">
            <a:spLocks noChangeArrowheads="1"/>
          </p:cNvSpPr>
          <p:nvPr/>
        </p:nvSpPr>
        <p:spPr bwMode="auto">
          <a:xfrm>
            <a:off x="2792413" y="1350963"/>
            <a:ext cx="34067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080" tIns="46440" rIns="91080" bIns="4644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algn="ctr">
              <a:buSzPct val="79000"/>
            </a:pPr>
            <a:r>
              <a:rPr lang="en-GB" altLang="en-US" sz="1600">
                <a:solidFill>
                  <a:schemeClr val="bg1"/>
                </a:solidFill>
                <a:latin typeface="Verdana" charset="0"/>
              </a:rPr>
              <a:t>Hacker tells Sprint, “Send me</a:t>
            </a:r>
          </a:p>
          <a:p>
            <a:pPr algn="ctr">
              <a:buSzPct val="79000"/>
            </a:pPr>
            <a:r>
              <a:rPr lang="en-GB" altLang="en-US" sz="1600">
                <a:solidFill>
                  <a:schemeClr val="bg1"/>
                </a:solidFill>
                <a:latin typeface="Verdana" charset="0"/>
              </a:rPr>
              <a:t>all traffic for 192.168.1.15/32.”</a:t>
            </a:r>
          </a:p>
        </p:txBody>
      </p:sp>
      <p:sp>
        <p:nvSpPr>
          <p:cNvPr id="46213" name="Rectangle 133"/>
          <p:cNvSpPr>
            <a:spLocks noChangeArrowheads="1"/>
          </p:cNvSpPr>
          <p:nvPr/>
        </p:nvSpPr>
        <p:spPr bwMode="auto">
          <a:xfrm>
            <a:off x="490538" y="195263"/>
            <a:ext cx="7772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/>
            <a:r>
              <a:rPr lang="en-US" altLang="en-US" sz="2600">
                <a:solidFill>
                  <a:schemeClr val="bg1"/>
                </a:solidFill>
                <a:latin typeface="Verdana" charset="0"/>
              </a:rPr>
              <a:t>Hijacked Traffic Flow – </a:t>
            </a:r>
            <a:r>
              <a:rPr lang="ja-JP" altLang="en-US" sz="2600">
                <a:solidFill>
                  <a:schemeClr val="bg1"/>
                </a:solidFill>
                <a:latin typeface="Arial" charset="0"/>
              </a:rPr>
              <a:t>“</a:t>
            </a:r>
            <a:r>
              <a:rPr lang="en-US" altLang="ja-JP" sz="2600">
                <a:solidFill>
                  <a:schemeClr val="bg1"/>
                </a:solidFill>
                <a:latin typeface="Verdana" charset="0"/>
              </a:rPr>
              <a:t>Pharming</a:t>
            </a:r>
            <a:r>
              <a:rPr lang="ja-JP" altLang="en-US" sz="2600">
                <a:solidFill>
                  <a:schemeClr val="bg1"/>
                </a:solidFill>
                <a:latin typeface="Arial" charset="0"/>
              </a:rPr>
              <a:t>”</a:t>
            </a:r>
            <a:endParaRPr lang="en-US" altLang="en-US" sz="260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46214" name="Rectangle 134"/>
          <p:cNvSpPr>
            <a:spLocks noChangeArrowheads="1"/>
          </p:cNvSpPr>
          <p:nvPr/>
        </p:nvSpPr>
        <p:spPr bwMode="auto">
          <a:xfrm>
            <a:off x="7391400" y="3022600"/>
            <a:ext cx="9985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End</a:t>
            </a:r>
            <a:r>
              <a:rPr lang="en-US" sz="1000" b="1">
                <a:latin typeface="Verdana" charset="0"/>
                <a:ea typeface="ＭＳ Ｐゴシック" charset="0"/>
              </a:rPr>
              <a:t> </a:t>
            </a:r>
            <a:r>
              <a:rPr lang="en-US" sz="10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User</a:t>
            </a:r>
          </a:p>
        </p:txBody>
      </p:sp>
      <p:sp>
        <p:nvSpPr>
          <p:cNvPr id="46215" name="Rectangle 135"/>
          <p:cNvSpPr>
            <a:spLocks noChangeArrowheads="1"/>
          </p:cNvSpPr>
          <p:nvPr/>
        </p:nvSpPr>
        <p:spPr bwMode="auto">
          <a:xfrm>
            <a:off x="6829425" y="4765675"/>
            <a:ext cx="9985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End</a:t>
            </a:r>
            <a:r>
              <a:rPr lang="en-US" sz="1000" b="1">
                <a:latin typeface="Verdana" charset="0"/>
                <a:ea typeface="ＭＳ Ｐゴシック" charset="0"/>
              </a:rPr>
              <a:t> </a:t>
            </a:r>
            <a:r>
              <a:rPr lang="en-US" sz="10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User</a:t>
            </a:r>
          </a:p>
        </p:txBody>
      </p:sp>
      <p:sp>
        <p:nvSpPr>
          <p:cNvPr id="46216" name="Rectangle 136"/>
          <p:cNvSpPr>
            <a:spLocks noChangeArrowheads="1"/>
          </p:cNvSpPr>
          <p:nvPr/>
        </p:nvSpPr>
        <p:spPr bwMode="auto">
          <a:xfrm>
            <a:off x="2238375" y="6289675"/>
            <a:ext cx="9985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End</a:t>
            </a:r>
            <a:r>
              <a:rPr lang="en-US" sz="1000" b="1">
                <a:latin typeface="Verdana" charset="0"/>
                <a:ea typeface="ＭＳ Ｐゴシック" charset="0"/>
              </a:rPr>
              <a:t> </a:t>
            </a:r>
            <a:r>
              <a:rPr lang="en-US" sz="10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User</a:t>
            </a:r>
          </a:p>
        </p:txBody>
      </p:sp>
      <p:sp>
        <p:nvSpPr>
          <p:cNvPr id="46217" name="Rectangle 137"/>
          <p:cNvSpPr>
            <a:spLocks noChangeArrowheads="1"/>
          </p:cNvSpPr>
          <p:nvPr/>
        </p:nvSpPr>
        <p:spPr bwMode="auto">
          <a:xfrm>
            <a:off x="5848350" y="6203950"/>
            <a:ext cx="9985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End</a:t>
            </a:r>
            <a:r>
              <a:rPr lang="en-US" sz="1000" b="1">
                <a:latin typeface="Verdana" charset="0"/>
                <a:ea typeface="ＭＳ Ｐゴシック" charset="0"/>
              </a:rPr>
              <a:t> </a:t>
            </a:r>
            <a:r>
              <a:rPr lang="en-US" sz="10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User</a:t>
            </a:r>
          </a:p>
        </p:txBody>
      </p:sp>
      <p:sp>
        <p:nvSpPr>
          <p:cNvPr id="46218" name="Rectangle 138"/>
          <p:cNvSpPr>
            <a:spLocks noChangeArrowheads="1"/>
          </p:cNvSpPr>
          <p:nvPr/>
        </p:nvSpPr>
        <p:spPr bwMode="auto">
          <a:xfrm>
            <a:off x="933450" y="2870200"/>
            <a:ext cx="998538" cy="24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End</a:t>
            </a:r>
            <a:r>
              <a:rPr lang="en-US" sz="1000" b="1">
                <a:latin typeface="Verdana" charset="0"/>
                <a:ea typeface="ＭＳ Ｐゴシック" charset="0"/>
              </a:rPr>
              <a:t> </a:t>
            </a:r>
            <a:r>
              <a:rPr lang="en-US" sz="10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User</a:t>
            </a:r>
          </a:p>
        </p:txBody>
      </p:sp>
    </p:spTree>
  </p:cSld>
  <p:clrMapOvr>
    <a:masterClrMapping/>
  </p:clrMapOvr>
  <p:transition xmlns:p14="http://schemas.microsoft.com/office/powerpoint/2010/main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invGray">
          <a:xfrm>
            <a:off x="609600" y="1676400"/>
            <a:ext cx="82994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buClr>
                <a:srgbClr val="FF9900"/>
              </a:buClr>
              <a:tabLst>
                <a:tab pos="285750" algn="l"/>
              </a:tabLst>
              <a:defRPr/>
            </a:pPr>
            <a:endParaRPr lang="en-US" sz="2000">
              <a:solidFill>
                <a:schemeClr val="bg1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598488" y="1419225"/>
            <a:ext cx="8545512" cy="363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76225" indent="-276225">
              <a:tabLst>
                <a:tab pos="233363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>
              <a:tabLst>
                <a:tab pos="233363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tabLst>
                <a:tab pos="233363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33363" algn="l"/>
              </a:tabLs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en-US" altLang="en-US" sz="2000" dirty="0">
                <a:solidFill>
                  <a:schemeClr val="bg1"/>
                </a:solidFill>
                <a:latin typeface="Verdana" charset="0"/>
              </a:rPr>
              <a:t>Internet protocols (BGP, DNS and DHCP) are not authenticated. Easy to steal traffic and identities. </a:t>
            </a:r>
          </a:p>
          <a:p>
            <a:pPr lvl="1" eaLnBrk="1" hangingPunct="1"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  <a:latin typeface="Verdana" charset="0"/>
              </a:rPr>
              <a:t>Millions of </a:t>
            </a:r>
            <a:r>
              <a:rPr lang="en-US" altLang="en-US" sz="2000" dirty="0">
                <a:solidFill>
                  <a:schemeClr val="bg1"/>
                </a:solidFill>
                <a:latin typeface="Verdana" charset="0"/>
              </a:rPr>
              <a:t>Americans fell victim with losses </a:t>
            </a:r>
            <a:r>
              <a:rPr lang="en-US" altLang="en-US" sz="2000" dirty="0" smtClean="0">
                <a:solidFill>
                  <a:schemeClr val="bg1"/>
                </a:solidFill>
                <a:latin typeface="Verdana" charset="0"/>
              </a:rPr>
              <a:t>in Billions.</a:t>
            </a:r>
            <a:endParaRPr lang="en-US" altLang="en-US" sz="2000" dirty="0">
              <a:solidFill>
                <a:schemeClr val="bg1"/>
              </a:solidFill>
              <a:latin typeface="Verdana" charset="0"/>
            </a:endParaRP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  <a:buFontTx/>
              <a:buChar char="•"/>
            </a:pPr>
            <a:r>
              <a:rPr lang="en-US" altLang="en-US" sz="2000" dirty="0">
                <a:solidFill>
                  <a:schemeClr val="bg1"/>
                </a:solidFill>
                <a:latin typeface="Verdana" charset="0"/>
              </a:rPr>
              <a:t>Fears of on-line identity theft inhibits e-commerce growth rates </a:t>
            </a:r>
            <a:r>
              <a:rPr lang="en-US" altLang="en-US" sz="2000" dirty="0" smtClean="0">
                <a:solidFill>
                  <a:schemeClr val="bg1"/>
                </a:solidFill>
                <a:latin typeface="Verdana" charset="0"/>
              </a:rPr>
              <a:t>by 1-3%.</a:t>
            </a:r>
            <a:endParaRPr lang="en-US" altLang="en-US" sz="2000" dirty="0">
              <a:solidFill>
                <a:schemeClr val="bg1"/>
              </a:solidFill>
              <a:latin typeface="Verdana" charset="0"/>
            </a:endParaRPr>
          </a:p>
          <a:p>
            <a:pPr eaLnBrk="1" hangingPunct="1"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en-US" altLang="en-US" sz="2000" dirty="0">
                <a:solidFill>
                  <a:schemeClr val="bg1"/>
                </a:solidFill>
                <a:latin typeface="Verdana" charset="0"/>
              </a:rPr>
              <a:t>Denial-of-service attacks. </a:t>
            </a:r>
          </a:p>
          <a:p>
            <a:pPr lvl="1" eaLnBrk="1" hangingPunct="1"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en-US" altLang="en-US" sz="2000" dirty="0" smtClean="0">
                <a:solidFill>
                  <a:schemeClr val="bg1"/>
                </a:solidFill>
                <a:latin typeface="Verdana" charset="0"/>
              </a:rPr>
              <a:t>DDoS with hundreds of </a:t>
            </a:r>
            <a:r>
              <a:rPr lang="en-US" altLang="en-US" sz="2000" dirty="0" err="1" smtClean="0">
                <a:solidFill>
                  <a:schemeClr val="bg1"/>
                </a:solidFill>
                <a:latin typeface="Verdana" charset="0"/>
              </a:rPr>
              <a:t>Gbps</a:t>
            </a:r>
            <a:r>
              <a:rPr lang="en-US" altLang="en-US" sz="2000" dirty="0" smtClean="0">
                <a:solidFill>
                  <a:schemeClr val="bg1"/>
                </a:solidFill>
                <a:latin typeface="Verdana" charset="0"/>
              </a:rPr>
              <a:t> of traffic.</a:t>
            </a:r>
            <a:endParaRPr lang="en-US" altLang="en-US" sz="2000" dirty="0">
              <a:solidFill>
                <a:schemeClr val="bg1"/>
              </a:solidFill>
              <a:latin typeface="Verdana" charset="0"/>
            </a:endParaRPr>
          </a:p>
          <a:p>
            <a:pPr lvl="1" eaLnBrk="1" hangingPunct="1"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en-US" altLang="en-US" sz="2000" dirty="0">
                <a:solidFill>
                  <a:schemeClr val="bg1"/>
                </a:solidFill>
                <a:latin typeface="Verdana" charset="0"/>
              </a:rPr>
              <a:t>A</a:t>
            </a:r>
            <a:r>
              <a:rPr lang="en-US" altLang="en-US" sz="2000" dirty="0" smtClean="0">
                <a:solidFill>
                  <a:schemeClr val="bg1"/>
                </a:solidFill>
                <a:latin typeface="Verdana" charset="0"/>
              </a:rPr>
              <a:t>ctive </a:t>
            </a:r>
            <a:r>
              <a:rPr lang="en-US" altLang="en-US" sz="2000" dirty="0">
                <a:solidFill>
                  <a:schemeClr val="bg1"/>
                </a:solidFill>
                <a:latin typeface="Verdana" charset="0"/>
              </a:rPr>
              <a:t>botnets with </a:t>
            </a:r>
            <a:r>
              <a:rPr lang="en-US" altLang="en-US" sz="2000" dirty="0" smtClean="0">
                <a:solidFill>
                  <a:schemeClr val="bg1"/>
                </a:solidFill>
                <a:latin typeface="Verdana" charset="0"/>
              </a:rPr>
              <a:t> millions of zombies</a:t>
            </a:r>
            <a:r>
              <a:rPr lang="en-US" altLang="ja-JP" sz="2000" dirty="0" smtClean="0">
                <a:solidFill>
                  <a:schemeClr val="bg1"/>
                </a:solidFill>
                <a:latin typeface="Verdana" charset="0"/>
              </a:rPr>
              <a:t>. </a:t>
            </a:r>
            <a:endParaRPr lang="en-US" altLang="ja-JP" sz="2000" dirty="0">
              <a:solidFill>
                <a:schemeClr val="bg1"/>
              </a:solidFill>
              <a:latin typeface="Verdana" charset="0"/>
            </a:endParaRPr>
          </a:p>
          <a:p>
            <a:pPr lvl="1" eaLnBrk="1" hangingPunct="1">
              <a:spcBef>
                <a:spcPct val="50000"/>
              </a:spcBef>
              <a:buClr>
                <a:srgbClr val="FF9900"/>
              </a:buClr>
              <a:buFontTx/>
              <a:buChar char="•"/>
            </a:pPr>
            <a:r>
              <a:rPr lang="en-US" altLang="en-US" sz="2000" dirty="0">
                <a:solidFill>
                  <a:schemeClr val="bg1"/>
                </a:solidFill>
                <a:latin typeface="Verdana" charset="0"/>
              </a:rPr>
              <a:t>Cyber-extortion on the </a:t>
            </a:r>
            <a:r>
              <a:rPr lang="en-US" altLang="en-US" sz="2000" dirty="0" smtClean="0">
                <a:solidFill>
                  <a:schemeClr val="bg1"/>
                </a:solidFill>
                <a:latin typeface="Verdana" charset="0"/>
              </a:rPr>
              <a:t>rise.</a:t>
            </a:r>
            <a:endParaRPr lang="en-US" altLang="en-US" sz="20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325438" y="284163"/>
            <a:ext cx="82169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2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The Internet is Insecure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622300" y="1468438"/>
            <a:ext cx="8004175" cy="369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04813" indent="-404813" eaLnBrk="1" hangingPunct="1">
              <a:lnSpc>
                <a:spcPct val="105000"/>
              </a:lnSpc>
              <a:buClr>
                <a:srgbClr val="FF9900"/>
              </a:buClr>
              <a:buSzPct val="110000"/>
              <a:tabLst>
                <a:tab pos="404813" algn="l"/>
              </a:tabLst>
              <a:defRPr/>
            </a:pPr>
            <a:r>
              <a:rPr lang="en-US" sz="2400">
                <a:solidFill>
                  <a:schemeClr val="bg1"/>
                </a:solidFill>
                <a:latin typeface="Verdana" charset="0"/>
                <a:ea typeface="ＭＳ Ｐゴシック" charset="0"/>
              </a:rPr>
              <a:t>The Internet was not designed for the way it is used now!</a:t>
            </a:r>
          </a:p>
          <a:p>
            <a:pPr marL="404813" indent="-404813" eaLnBrk="1" hangingPunct="1">
              <a:lnSpc>
                <a:spcPct val="105000"/>
              </a:lnSpc>
              <a:buClr>
                <a:srgbClr val="FF9900"/>
              </a:buClr>
              <a:buSzPct val="110000"/>
              <a:tabLst>
                <a:tab pos="404813" algn="l"/>
              </a:tabLst>
              <a:defRPr/>
            </a:pPr>
            <a:endParaRPr lang="en-US" sz="2400">
              <a:solidFill>
                <a:schemeClr val="bg1"/>
              </a:solidFill>
              <a:latin typeface="Verdana" charset="0"/>
              <a:ea typeface="ＭＳ Ｐゴシック" charset="0"/>
            </a:endParaRPr>
          </a:p>
          <a:p>
            <a:pPr marL="404813" indent="-404813" eaLnBrk="1" hangingPunct="1">
              <a:lnSpc>
                <a:spcPct val="105000"/>
              </a:lnSpc>
              <a:buClr>
                <a:srgbClr val="FF9900"/>
              </a:buClr>
              <a:buSzPct val="110000"/>
              <a:buFontTx/>
              <a:buChar char="•"/>
              <a:tabLst>
                <a:tab pos="404813" algn="l"/>
              </a:tabLst>
              <a:defRPr/>
            </a:pPr>
            <a:r>
              <a:rPr lang="en-US" sz="2400">
                <a:solidFill>
                  <a:schemeClr val="bg1"/>
                </a:solidFill>
                <a:latin typeface="Verdana" charset="0"/>
                <a:ea typeface="ＭＳ Ｐゴシック" charset="0"/>
              </a:rPr>
              <a:t>Internet is a best-effort network with no notion of end-to-end performance guarantees. </a:t>
            </a:r>
          </a:p>
          <a:p>
            <a:pPr marL="404813" indent="-404813" eaLnBrk="1" hangingPunct="1">
              <a:lnSpc>
                <a:spcPct val="105000"/>
              </a:lnSpc>
              <a:buClr>
                <a:srgbClr val="FF9900"/>
              </a:buClr>
              <a:buSzPct val="110000"/>
              <a:tabLst>
                <a:tab pos="404813" algn="l"/>
              </a:tabLst>
              <a:defRPr/>
            </a:pPr>
            <a:endParaRPr lang="en-US" sz="2400">
              <a:solidFill>
                <a:schemeClr val="bg1"/>
              </a:solidFill>
              <a:latin typeface="Verdana" charset="0"/>
              <a:ea typeface="ＭＳ Ｐゴシック" charset="0"/>
            </a:endParaRPr>
          </a:p>
          <a:p>
            <a:pPr marL="404813" indent="-404813" eaLnBrk="1" hangingPunct="1">
              <a:lnSpc>
                <a:spcPct val="105000"/>
              </a:lnSpc>
              <a:buClr>
                <a:srgbClr val="FF9900"/>
              </a:buClr>
              <a:buSzPct val="110000"/>
              <a:buFontTx/>
              <a:buChar char="•"/>
              <a:tabLst>
                <a:tab pos="404813" algn="l"/>
              </a:tabLst>
              <a:defRPr/>
            </a:pPr>
            <a:r>
              <a:rPr lang="en-US" sz="2400">
                <a:solidFill>
                  <a:schemeClr val="bg1"/>
                </a:solidFill>
                <a:latin typeface="Verdana" charset="0"/>
                <a:ea typeface="ＭＳ Ｐゴシック" charset="0"/>
              </a:rPr>
              <a:t>Internet protocols and software were designed based on an assumption of trust, which dates back to the days of the ARPANet. This assumption no longer holds.</a:t>
            </a:r>
            <a:endParaRPr lang="en-US" sz="2400">
              <a:latin typeface="Verdana" charset="0"/>
              <a:ea typeface="ＭＳ Ｐゴシック" charset="0"/>
            </a:endParaRPr>
          </a:p>
        </p:txBody>
      </p:sp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539750" y="212725"/>
            <a:ext cx="777240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2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How Did We Get Into this State?  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 build="allAtOnce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Challenges Impeding Future Growth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invGray">
          <a:xfrm>
            <a:off x="877888" y="1152525"/>
            <a:ext cx="7874000" cy="5160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10000"/>
              </a:spcBef>
              <a:buClr>
                <a:srgbClr val="FF9900"/>
              </a:buClr>
              <a:buFontTx/>
              <a:buChar char="•"/>
            </a:pPr>
            <a:r>
              <a:rPr lang="en-US" altLang="en-US">
                <a:solidFill>
                  <a:srgbClr val="FF9900"/>
                </a:solidFill>
                <a:latin typeface="Verdana" charset="0"/>
              </a:rPr>
              <a:t>Slow downloads and applications</a:t>
            </a:r>
          </a:p>
          <a:p>
            <a:pPr lvl="1" eaLnBrk="1" hangingPunct="1">
              <a:spcBef>
                <a:spcPct val="10000"/>
              </a:spcBef>
              <a:buClr>
                <a:srgbClr val="FF9900"/>
              </a:buClr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Verdana" charset="0"/>
              </a:rPr>
              <a:t>Content and transactions must traverse multiple backbones and long distances</a:t>
            </a:r>
          </a:p>
          <a:p>
            <a:pPr eaLnBrk="1" hangingPunct="1">
              <a:spcBef>
                <a:spcPct val="10000"/>
              </a:spcBef>
              <a:buClr>
                <a:srgbClr val="FF9900"/>
              </a:buClr>
              <a:buFontTx/>
              <a:buChar char="•"/>
            </a:pPr>
            <a:r>
              <a:rPr lang="en-US" altLang="en-US">
                <a:solidFill>
                  <a:srgbClr val="FF9900"/>
                </a:solidFill>
                <a:latin typeface="Verdana" charset="0"/>
              </a:rPr>
              <a:t>Unreliable</a:t>
            </a:r>
          </a:p>
          <a:p>
            <a:pPr lvl="1" eaLnBrk="1" hangingPunct="1">
              <a:spcBef>
                <a:spcPct val="10000"/>
              </a:spcBef>
              <a:buClr>
                <a:srgbClr val="FF9900"/>
              </a:buClr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Verdana" charset="0"/>
              </a:rPr>
              <a:t>Content and transactions may be blocked by congestion </a:t>
            </a:r>
            <a:br>
              <a:rPr lang="en-US" altLang="en-US" sz="1800">
                <a:solidFill>
                  <a:schemeClr val="bg1"/>
                </a:solidFill>
                <a:latin typeface="Verdana" charset="0"/>
              </a:rPr>
            </a:br>
            <a:r>
              <a:rPr lang="en-US" altLang="en-US" sz="1800">
                <a:solidFill>
                  <a:schemeClr val="bg1"/>
                </a:solidFill>
                <a:latin typeface="Verdana" charset="0"/>
              </a:rPr>
              <a:t>or backbone peering problems</a:t>
            </a:r>
          </a:p>
          <a:p>
            <a:pPr eaLnBrk="1" hangingPunct="1">
              <a:spcBef>
                <a:spcPct val="10000"/>
              </a:spcBef>
              <a:buClr>
                <a:srgbClr val="FF9900"/>
              </a:buClr>
              <a:buFontTx/>
              <a:buChar char="•"/>
            </a:pPr>
            <a:r>
              <a:rPr lang="en-US" altLang="en-US">
                <a:solidFill>
                  <a:srgbClr val="FF9900"/>
                </a:solidFill>
                <a:latin typeface="Verdana" charset="0"/>
              </a:rPr>
              <a:t>Not scalable</a:t>
            </a:r>
          </a:p>
          <a:p>
            <a:pPr lvl="1" eaLnBrk="1" hangingPunct="1">
              <a:spcBef>
                <a:spcPct val="10000"/>
              </a:spcBef>
              <a:buClr>
                <a:srgbClr val="FF9900"/>
              </a:buClr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Verdana" charset="0"/>
              </a:rPr>
              <a:t>Usage limited by bandwidth and CPU power available </a:t>
            </a:r>
            <a:br>
              <a:rPr lang="en-US" altLang="en-US" sz="1800">
                <a:solidFill>
                  <a:schemeClr val="bg1"/>
                </a:solidFill>
                <a:latin typeface="Verdana" charset="0"/>
              </a:rPr>
            </a:br>
            <a:r>
              <a:rPr lang="en-US" altLang="en-US" sz="1800">
                <a:solidFill>
                  <a:schemeClr val="bg1"/>
                </a:solidFill>
                <a:latin typeface="Verdana" charset="0"/>
              </a:rPr>
              <a:t>at master site</a:t>
            </a:r>
          </a:p>
          <a:p>
            <a:pPr eaLnBrk="1" hangingPunct="1">
              <a:spcBef>
                <a:spcPct val="10000"/>
              </a:spcBef>
              <a:buClr>
                <a:srgbClr val="FF9900"/>
              </a:buClr>
              <a:buFontTx/>
              <a:buChar char="•"/>
            </a:pPr>
            <a:r>
              <a:rPr lang="en-US" altLang="en-US">
                <a:solidFill>
                  <a:srgbClr val="FF9900"/>
                </a:solidFill>
                <a:latin typeface="Verdana" charset="0"/>
              </a:rPr>
              <a:t>Insecure</a:t>
            </a:r>
          </a:p>
          <a:p>
            <a:pPr lvl="1" eaLnBrk="1" hangingPunct="1">
              <a:spcBef>
                <a:spcPct val="10000"/>
              </a:spcBef>
              <a:buClr>
                <a:srgbClr val="FF9900"/>
              </a:buClr>
              <a:buFontTx/>
              <a:buChar char="•"/>
            </a:pPr>
            <a:r>
              <a:rPr lang="en-US" altLang="en-US" sz="1800">
                <a:solidFill>
                  <a:schemeClr val="bg1"/>
                </a:solidFill>
                <a:latin typeface="Verdana" charset="0"/>
              </a:rPr>
              <a:t>Traffic and identities can be easily stolen. Websites can be DoS</a:t>
            </a:r>
            <a:r>
              <a:rPr lang="ja-JP" altLang="en-US" sz="1800">
                <a:solidFill>
                  <a:schemeClr val="bg1"/>
                </a:solidFill>
                <a:latin typeface="Arial" charset="0"/>
              </a:rPr>
              <a:t>’</a:t>
            </a:r>
            <a:r>
              <a:rPr lang="en-US" altLang="ja-JP" sz="1800">
                <a:solidFill>
                  <a:schemeClr val="bg1"/>
                </a:solidFill>
                <a:latin typeface="Verdana" charset="0"/>
              </a:rPr>
              <a:t>ed and cyber-extorted.</a:t>
            </a:r>
          </a:p>
          <a:p>
            <a:pPr lvl="1" eaLnBrk="1" hangingPunct="1">
              <a:spcBef>
                <a:spcPct val="10000"/>
              </a:spcBef>
              <a:buClr>
                <a:srgbClr val="FF9900"/>
              </a:buClr>
              <a:buFontTx/>
              <a:buChar char="•"/>
            </a:pPr>
            <a:endParaRPr lang="en-US" altLang="en-US" sz="1800">
              <a:solidFill>
                <a:schemeClr val="bg1"/>
              </a:solidFill>
              <a:latin typeface="Verdana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8229600" cy="411163"/>
          </a:xfrm>
        </p:spPr>
        <p:txBody>
          <a:bodyPr/>
          <a:lstStyle/>
          <a:p>
            <a:r>
              <a:rPr lang="en-US" dirty="0" smtClean="0"/>
              <a:t>HOW CDNs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5290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Group 2"/>
          <p:cNvGrpSpPr>
            <a:grpSpLocks/>
          </p:cNvGrpSpPr>
          <p:nvPr/>
        </p:nvGrpSpPr>
        <p:grpSpPr bwMode="auto">
          <a:xfrm>
            <a:off x="468313" y="1323975"/>
            <a:ext cx="7959725" cy="4186238"/>
            <a:chOff x="303" y="834"/>
            <a:chExt cx="5014" cy="2637"/>
          </a:xfrm>
        </p:grpSpPr>
        <p:grpSp>
          <p:nvGrpSpPr>
            <p:cNvPr id="24723" name="Group 3"/>
            <p:cNvGrpSpPr>
              <a:grpSpLocks/>
            </p:cNvGrpSpPr>
            <p:nvPr/>
          </p:nvGrpSpPr>
          <p:grpSpPr bwMode="auto">
            <a:xfrm>
              <a:off x="988" y="1709"/>
              <a:ext cx="3803" cy="1176"/>
              <a:chOff x="988" y="1709"/>
              <a:chExt cx="3803" cy="1176"/>
            </a:xfrm>
          </p:grpSpPr>
          <p:sp>
            <p:nvSpPr>
              <p:cNvPr id="52228" name="Line 4"/>
              <p:cNvSpPr>
                <a:spLocks noChangeShapeType="1"/>
              </p:cNvSpPr>
              <p:nvPr/>
            </p:nvSpPr>
            <p:spPr bwMode="auto">
              <a:xfrm>
                <a:off x="1004" y="2238"/>
                <a:ext cx="3648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229" name="Line 5"/>
              <p:cNvSpPr>
                <a:spLocks noChangeShapeType="1"/>
              </p:cNvSpPr>
              <p:nvPr/>
            </p:nvSpPr>
            <p:spPr bwMode="auto">
              <a:xfrm>
                <a:off x="988" y="1709"/>
                <a:ext cx="3803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230" name="Line 6"/>
              <p:cNvSpPr>
                <a:spLocks noChangeShapeType="1"/>
              </p:cNvSpPr>
              <p:nvPr/>
            </p:nvSpPr>
            <p:spPr bwMode="auto">
              <a:xfrm>
                <a:off x="1021" y="2885"/>
                <a:ext cx="3655" cy="0"/>
              </a:xfrm>
              <a:prstGeom prst="line">
                <a:avLst/>
              </a:prstGeom>
              <a:noFill/>
              <a:ln w="7620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24724" name="Group 7"/>
            <p:cNvGrpSpPr>
              <a:grpSpLocks/>
            </p:cNvGrpSpPr>
            <p:nvPr/>
          </p:nvGrpSpPr>
          <p:grpSpPr bwMode="auto">
            <a:xfrm>
              <a:off x="1020" y="1701"/>
              <a:ext cx="3667" cy="1192"/>
              <a:chOff x="1020" y="1277"/>
              <a:chExt cx="3667" cy="1192"/>
            </a:xfrm>
          </p:grpSpPr>
          <p:sp>
            <p:nvSpPr>
              <p:cNvPr id="52232" name="Line 8"/>
              <p:cNvSpPr>
                <a:spLocks noChangeShapeType="1"/>
              </p:cNvSpPr>
              <p:nvPr/>
            </p:nvSpPr>
            <p:spPr bwMode="auto">
              <a:xfrm>
                <a:off x="1036" y="1813"/>
                <a:ext cx="3563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233" name="Line 9"/>
              <p:cNvSpPr>
                <a:spLocks noChangeShapeType="1"/>
              </p:cNvSpPr>
              <p:nvPr/>
            </p:nvSpPr>
            <p:spPr bwMode="auto">
              <a:xfrm>
                <a:off x="1020" y="1277"/>
                <a:ext cx="3667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234" name="Line 10"/>
              <p:cNvSpPr>
                <a:spLocks noChangeShapeType="1"/>
              </p:cNvSpPr>
              <p:nvPr/>
            </p:nvSpPr>
            <p:spPr bwMode="auto">
              <a:xfrm>
                <a:off x="1052" y="2469"/>
                <a:ext cx="3571" cy="0"/>
              </a:xfrm>
              <a:prstGeom prst="line">
                <a:avLst/>
              </a:prstGeom>
              <a:noFill/>
              <a:ln w="28575">
                <a:solidFill>
                  <a:srgbClr val="FF990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pic>
          <p:nvPicPr>
            <p:cNvPr id="24725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7" y="1423"/>
              <a:ext cx="2659" cy="1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726" name="Group 12"/>
            <p:cNvGrpSpPr>
              <a:grpSpLocks/>
            </p:cNvGrpSpPr>
            <p:nvPr/>
          </p:nvGrpSpPr>
          <p:grpSpPr bwMode="auto">
            <a:xfrm>
              <a:off x="1233" y="855"/>
              <a:ext cx="2409" cy="2616"/>
              <a:chOff x="1233" y="855"/>
              <a:chExt cx="2409" cy="2616"/>
            </a:xfrm>
          </p:grpSpPr>
          <p:sp>
            <p:nvSpPr>
              <p:cNvPr id="52237" name="Line 13"/>
              <p:cNvSpPr>
                <a:spLocks noChangeShapeType="1"/>
              </p:cNvSpPr>
              <p:nvPr/>
            </p:nvSpPr>
            <p:spPr bwMode="auto">
              <a:xfrm>
                <a:off x="1868" y="2045"/>
                <a:ext cx="8" cy="176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238" name="Line 14"/>
              <p:cNvSpPr>
                <a:spLocks noChangeShapeType="1"/>
              </p:cNvSpPr>
              <p:nvPr/>
            </p:nvSpPr>
            <p:spPr bwMode="auto">
              <a:xfrm flipV="1">
                <a:off x="1860" y="2033"/>
                <a:ext cx="117" cy="8"/>
              </a:xfrm>
              <a:prstGeom prst="line">
                <a:avLst/>
              </a:prstGeom>
              <a:noFill/>
              <a:ln w="57150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grpSp>
            <p:nvGrpSpPr>
              <p:cNvPr id="25103" name="Group 15"/>
              <p:cNvGrpSpPr>
                <a:grpSpLocks/>
              </p:cNvGrpSpPr>
              <p:nvPr/>
            </p:nvGrpSpPr>
            <p:grpSpPr bwMode="auto">
              <a:xfrm>
                <a:off x="1233" y="855"/>
                <a:ext cx="2409" cy="2616"/>
                <a:chOff x="1233" y="855"/>
                <a:chExt cx="2409" cy="2616"/>
              </a:xfrm>
            </p:grpSpPr>
            <p:grpSp>
              <p:nvGrpSpPr>
                <p:cNvPr id="25104" name="Group 16"/>
                <p:cNvGrpSpPr>
                  <a:grpSpLocks/>
                </p:cNvGrpSpPr>
                <p:nvPr/>
              </p:nvGrpSpPr>
              <p:grpSpPr bwMode="auto">
                <a:xfrm>
                  <a:off x="1233" y="855"/>
                  <a:ext cx="2409" cy="2616"/>
                  <a:chOff x="1233" y="855"/>
                  <a:chExt cx="2409" cy="2616"/>
                </a:xfrm>
              </p:grpSpPr>
              <p:grpSp>
                <p:nvGrpSpPr>
                  <p:cNvPr id="25108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1233" y="855"/>
                    <a:ext cx="2409" cy="2616"/>
                    <a:chOff x="1233" y="855"/>
                    <a:chExt cx="2409" cy="2616"/>
                  </a:xfrm>
                </p:grpSpPr>
                <p:sp>
                  <p:nvSpPr>
                    <p:cNvPr id="52242" name="Text Box 18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812" y="917"/>
                      <a:ext cx="661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ED7E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ct val="7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0"/>
                        </a:rPr>
                        <a:t>Peering Points</a:t>
                      </a:r>
                    </a:p>
                  </p:txBody>
                </p:sp>
                <p:sp>
                  <p:nvSpPr>
                    <p:cNvPr id="52243" name="Text Box 19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872" y="855"/>
                      <a:ext cx="770" cy="40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25400">
                          <a:solidFill>
                            <a:srgbClr val="ED7E00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lnSpc>
                          <a:spcPct val="7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0"/>
                        </a:rPr>
                        <a:t>Network </a:t>
                      </a:r>
                    </a:p>
                    <a:p>
                      <a:pPr>
                        <a:lnSpc>
                          <a:spcPct val="70000"/>
                        </a:lnSpc>
                        <a:spcBef>
                          <a:spcPct val="20000"/>
                        </a:spcBef>
                        <a:defRPr/>
                      </a:pPr>
                      <a:r>
                        <a:rPr lang="en-US" sz="1600">
                          <a:solidFill>
                            <a:schemeClr val="bg1"/>
                          </a:solidFill>
                          <a:latin typeface="Arial" charset="0"/>
                          <a:ea typeface="ＭＳ Ｐゴシック" charset="0"/>
                        </a:rPr>
                        <a:t>Providers</a:t>
                      </a:r>
                    </a:p>
                  </p:txBody>
                </p:sp>
                <p:grpSp>
                  <p:nvGrpSpPr>
                    <p:cNvPr id="25113" name="Group 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233" y="1180"/>
                      <a:ext cx="2348" cy="2291"/>
                      <a:chOff x="1233" y="1180"/>
                      <a:chExt cx="2348" cy="2291"/>
                    </a:xfrm>
                  </p:grpSpPr>
                  <p:pic>
                    <p:nvPicPr>
                      <p:cNvPr id="25114" name="Picture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3" y="2043"/>
                        <a:ext cx="230" cy="4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5115" name="Picture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" y="2709"/>
                        <a:ext cx="246" cy="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pic>
                    <p:nvPicPr>
                      <p:cNvPr id="25116" name="Picture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1" y="1413"/>
                        <a:ext cx="246" cy="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  <p:grpSp>
                    <p:nvGrpSpPr>
                      <p:cNvPr id="25117" name="Group 2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941" y="1180"/>
                        <a:ext cx="1640" cy="2291"/>
                        <a:chOff x="1941" y="1180"/>
                        <a:chExt cx="1640" cy="2291"/>
                      </a:xfrm>
                    </p:grpSpPr>
                    <p:sp>
                      <p:nvSpPr>
                        <p:cNvPr id="52249" name="Text Box 25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41" y="1912"/>
                          <a:ext cx="533" cy="262"/>
                        </a:xfrm>
                        <a:prstGeom prst="rect">
                          <a:avLst/>
                        </a:prstGeom>
                        <a:solidFill>
                          <a:srgbClr val="021135"/>
                        </a:solidFill>
                        <a:ln w="19050">
                          <a:solidFill>
                            <a:srgbClr val="ED7E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  <a:defRPr/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latin typeface="Arial" charset="0"/>
                              <a:ea typeface="ＭＳ Ｐゴシック" charset="0"/>
                            </a:rPr>
                            <a:t>NAP</a:t>
                          </a:r>
                        </a:p>
                      </p:txBody>
                    </p:sp>
                    <p:sp>
                      <p:nvSpPr>
                        <p:cNvPr id="52250" name="Text Box 26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941" y="2758"/>
                          <a:ext cx="533" cy="262"/>
                        </a:xfrm>
                        <a:prstGeom prst="rect">
                          <a:avLst/>
                        </a:prstGeom>
                        <a:solidFill>
                          <a:srgbClr val="021135"/>
                        </a:solidFill>
                        <a:ln w="19050">
                          <a:solidFill>
                            <a:srgbClr val="ED7E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blurRad="63500" dist="38099" dir="2700000" algn="ctr" rotWithShape="0">
                                  <a:schemeClr val="bg2">
                                    <a:alpha val="74998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>
                          <a:spAutoFit/>
                        </a:bodyPr>
                        <a:lstStyle/>
                        <a:p>
                          <a:pPr algn="ctr">
                            <a:spcBef>
                              <a:spcPct val="50000"/>
                            </a:spcBef>
                            <a:defRPr/>
                          </a:pPr>
                          <a:r>
                            <a:rPr lang="en-US" sz="2000">
                              <a:solidFill>
                                <a:schemeClr val="bg1"/>
                              </a:solidFill>
                              <a:latin typeface="Arial" charset="0"/>
                              <a:ea typeface="ＭＳ Ｐゴシック" charset="0"/>
                            </a:rPr>
                            <a:t>NAP</a:t>
                          </a:r>
                        </a:p>
                      </p:txBody>
                    </p:sp>
                    <p:grpSp>
                      <p:nvGrpSpPr>
                        <p:cNvPr id="25120" name="Group 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823" y="1180"/>
                          <a:ext cx="758" cy="2291"/>
                          <a:chOff x="2823" y="1180"/>
                          <a:chExt cx="758" cy="2291"/>
                        </a:xfrm>
                      </p:grpSpPr>
                      <p:sp>
                        <p:nvSpPr>
                          <p:cNvPr id="52252" name="Oval 2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26" y="2760"/>
                            <a:ext cx="711" cy="711"/>
                          </a:xfrm>
                          <a:prstGeom prst="ellipse">
                            <a:avLst/>
                          </a:prstGeom>
                          <a:solidFill>
                            <a:srgbClr val="D9D9D9"/>
                          </a:solidFill>
                          <a:ln w="25400">
                            <a:solidFill>
                              <a:srgbClr val="ED7E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53" name="Oval 2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26" y="1180"/>
                            <a:ext cx="711" cy="711"/>
                          </a:xfrm>
                          <a:prstGeom prst="ellipse">
                            <a:avLst/>
                          </a:prstGeom>
                          <a:solidFill>
                            <a:srgbClr val="D9D9D9"/>
                          </a:solidFill>
                          <a:ln w="19050">
                            <a:solidFill>
                              <a:srgbClr val="ED7E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54" name="Text Box 30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44" y="1444"/>
                            <a:ext cx="532" cy="1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chemeClr val="accent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>
                            <a:spAutoFit/>
                          </a:bodyPr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algn="ctr">
                              <a:lnSpc>
                                <a:spcPct val="90000"/>
                              </a:lnSpc>
                              <a:spcBef>
                                <a:spcPct val="20000"/>
                              </a:spcBef>
                            </a:pPr>
                            <a:r>
                              <a:rPr lang="en-US" altLang="en-US" sz="1400" b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Arial" charset="0"/>
                              </a:rPr>
                              <a:t>MCI</a:t>
                            </a:r>
                          </a:p>
                        </p:txBody>
                      </p:sp>
                      <p:sp>
                        <p:nvSpPr>
                          <p:cNvPr id="52255" name="Text Box 31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960" y="2220"/>
                            <a:ext cx="484" cy="1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chemeClr val="accent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>
                            <a:spAutoFit/>
                          </a:bodyPr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algn="ctr">
                              <a:lnSpc>
                                <a:spcPct val="90000"/>
                              </a:lnSpc>
                              <a:spcBef>
                                <a:spcPct val="20000"/>
                              </a:spcBef>
                            </a:pPr>
                            <a:r>
                              <a:rPr lang="en-US" altLang="en-US" sz="1400" b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Arial" charset="0"/>
                              </a:rPr>
                              <a:t>L3</a:t>
                            </a:r>
                          </a:p>
                        </p:txBody>
                      </p:sp>
                      <p:sp>
                        <p:nvSpPr>
                          <p:cNvPr id="52256" name="Text Box 3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23" y="3020"/>
                            <a:ext cx="758" cy="179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38100">
                                <a:solidFill>
                                  <a:schemeClr val="accent2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anchor="ctr">
                            <a:spAutoFit/>
                          </a:bodyPr>
                          <a:lstStyle>
                            <a:lvl1pPr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1pPr>
                            <a:lvl2pPr marL="742950" indent="-285750"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2pPr>
                            <a:lvl3pPr marL="1143000" indent="-228600"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3pPr>
                            <a:lvl4pPr marL="1600200" indent="-228600"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4pPr>
                            <a:lvl5pPr marL="2057400" indent="-228600"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400">
                                <a:solidFill>
                                  <a:schemeClr val="tx1"/>
                                </a:solidFill>
                                <a:latin typeface="Tahoma" charset="0"/>
                                <a:ea typeface="ＭＳ Ｐゴシック" charset="-128"/>
                              </a:defRPr>
                            </a:lvl9pPr>
                          </a:lstStyle>
                          <a:p>
                            <a:pPr algn="ctr">
                              <a:lnSpc>
                                <a:spcPct val="90000"/>
                              </a:lnSpc>
                              <a:spcBef>
                                <a:spcPct val="20000"/>
                              </a:spcBef>
                            </a:pPr>
                            <a:r>
                              <a:rPr lang="en-US" altLang="en-US" sz="1400" b="1">
                                <a:effectLst>
                                  <a:outerShdw blurRad="38100" dist="38100" dir="2700000" algn="tl">
                                    <a:srgbClr val="C0C0C0"/>
                                  </a:outerShdw>
                                </a:effectLst>
                                <a:latin typeface="Arial" charset="0"/>
                              </a:rPr>
                              <a:t>AOL</a:t>
                            </a:r>
                          </a:p>
                        </p:txBody>
                      </p:sp>
                      <p:sp>
                        <p:nvSpPr>
                          <p:cNvPr id="52257" name="Freeform 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86" y="1441"/>
                            <a:ext cx="600" cy="243"/>
                          </a:xfrm>
                          <a:custGeom>
                            <a:avLst/>
                            <a:gdLst>
                              <a:gd name="T0" fmla="*/ 0 w 600"/>
                              <a:gd name="T1" fmla="*/ 0 h 243"/>
                              <a:gd name="T2" fmla="*/ 165 w 600"/>
                              <a:gd name="T3" fmla="*/ 219 h 243"/>
                              <a:gd name="T4" fmla="*/ 345 w 600"/>
                              <a:gd name="T5" fmla="*/ 243 h 243"/>
                              <a:gd name="T6" fmla="*/ 600 w 600"/>
                              <a:gd name="T7" fmla="*/ 180 h 2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600" h="243">
                                <a:moveTo>
                                  <a:pt x="0" y="0"/>
                                </a:moveTo>
                                <a:lnTo>
                                  <a:pt x="165" y="219"/>
                                </a:lnTo>
                                <a:lnTo>
                                  <a:pt x="345" y="243"/>
                                </a:lnTo>
                                <a:lnTo>
                                  <a:pt x="600" y="180"/>
                                </a:ln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58" name="Freeform 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86" y="1231"/>
                            <a:ext cx="543" cy="600"/>
                          </a:xfrm>
                          <a:custGeom>
                            <a:avLst/>
                            <a:gdLst>
                              <a:gd name="T0" fmla="*/ 528 w 543"/>
                              <a:gd name="T1" fmla="*/ 504 h 600"/>
                              <a:gd name="T2" fmla="*/ 339 w 543"/>
                              <a:gd name="T3" fmla="*/ 444 h 600"/>
                              <a:gd name="T4" fmla="*/ 201 w 543"/>
                              <a:gd name="T5" fmla="*/ 600 h 600"/>
                              <a:gd name="T6" fmla="*/ 0 w 543"/>
                              <a:gd name="T7" fmla="*/ 390 h 600"/>
                              <a:gd name="T8" fmla="*/ 222 w 543"/>
                              <a:gd name="T9" fmla="*/ 0 h 600"/>
                              <a:gd name="T10" fmla="*/ 327 w 543"/>
                              <a:gd name="T11" fmla="*/ 150 h 600"/>
                              <a:gd name="T12" fmla="*/ 543 w 543"/>
                              <a:gd name="T13" fmla="*/ 126 h 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543" h="600">
                                <a:moveTo>
                                  <a:pt x="528" y="504"/>
                                </a:moveTo>
                                <a:lnTo>
                                  <a:pt x="339" y="444"/>
                                </a:lnTo>
                                <a:lnTo>
                                  <a:pt x="201" y="600"/>
                                </a:lnTo>
                                <a:lnTo>
                                  <a:pt x="0" y="390"/>
                                </a:lnTo>
                                <a:lnTo>
                                  <a:pt x="222" y="0"/>
                                </a:lnTo>
                                <a:lnTo>
                                  <a:pt x="327" y="150"/>
                                </a:lnTo>
                                <a:lnTo>
                                  <a:pt x="543" y="126"/>
                                </a:ln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59" name="Freeform 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07" y="1258"/>
                            <a:ext cx="279" cy="207"/>
                          </a:xfrm>
                          <a:custGeom>
                            <a:avLst/>
                            <a:gdLst>
                              <a:gd name="T0" fmla="*/ 279 w 279"/>
                              <a:gd name="T1" fmla="*/ 207 h 207"/>
                              <a:gd name="T2" fmla="*/ 0 w 279"/>
                              <a:gd name="T3" fmla="*/ 114 h 207"/>
                              <a:gd name="T4" fmla="*/ 111 w 279"/>
                              <a:gd name="T5" fmla="*/ 0 h 20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79" h="207">
                                <a:moveTo>
                                  <a:pt x="279" y="207"/>
                                </a:moveTo>
                                <a:lnTo>
                                  <a:pt x="0" y="114"/>
                                </a:lnTo>
                                <a:lnTo>
                                  <a:pt x="111" y="0"/>
                                </a:ln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60" name="Oval 3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26" y="1961"/>
                            <a:ext cx="711" cy="711"/>
                          </a:xfrm>
                          <a:prstGeom prst="ellipse">
                            <a:avLst/>
                          </a:prstGeom>
                          <a:noFill/>
                          <a:ln w="19050">
                            <a:solidFill>
                              <a:srgbClr val="ED7E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61" name="Freeform 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10" y="1964"/>
                            <a:ext cx="519" cy="648"/>
                          </a:xfrm>
                          <a:custGeom>
                            <a:avLst/>
                            <a:gdLst>
                              <a:gd name="T0" fmla="*/ 528 w 543"/>
                              <a:gd name="T1" fmla="*/ 504 h 600"/>
                              <a:gd name="T2" fmla="*/ 339 w 543"/>
                              <a:gd name="T3" fmla="*/ 444 h 600"/>
                              <a:gd name="T4" fmla="*/ 201 w 543"/>
                              <a:gd name="T5" fmla="*/ 600 h 600"/>
                              <a:gd name="T6" fmla="*/ 0 w 543"/>
                              <a:gd name="T7" fmla="*/ 390 h 600"/>
                              <a:gd name="T8" fmla="*/ 222 w 543"/>
                              <a:gd name="T9" fmla="*/ 0 h 600"/>
                              <a:gd name="T10" fmla="*/ 327 w 543"/>
                              <a:gd name="T11" fmla="*/ 150 h 600"/>
                              <a:gd name="T12" fmla="*/ 543 w 543"/>
                              <a:gd name="T13" fmla="*/ 126 h 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543" h="600">
                                <a:moveTo>
                                  <a:pt x="528" y="504"/>
                                </a:moveTo>
                                <a:lnTo>
                                  <a:pt x="339" y="444"/>
                                </a:lnTo>
                                <a:lnTo>
                                  <a:pt x="201" y="600"/>
                                </a:lnTo>
                                <a:lnTo>
                                  <a:pt x="0" y="390"/>
                                </a:lnTo>
                                <a:lnTo>
                                  <a:pt x="222" y="0"/>
                                </a:lnTo>
                                <a:lnTo>
                                  <a:pt x="327" y="150"/>
                                </a:lnTo>
                                <a:lnTo>
                                  <a:pt x="543" y="126"/>
                                </a:ln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62" name="Freeform 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86" y="2222"/>
                            <a:ext cx="600" cy="243"/>
                          </a:xfrm>
                          <a:custGeom>
                            <a:avLst/>
                            <a:gdLst>
                              <a:gd name="T0" fmla="*/ 0 w 600"/>
                              <a:gd name="T1" fmla="*/ 0 h 243"/>
                              <a:gd name="T2" fmla="*/ 165 w 600"/>
                              <a:gd name="T3" fmla="*/ 219 h 243"/>
                              <a:gd name="T4" fmla="*/ 345 w 600"/>
                              <a:gd name="T5" fmla="*/ 243 h 243"/>
                              <a:gd name="T6" fmla="*/ 600 w 600"/>
                              <a:gd name="T7" fmla="*/ 180 h 2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600" h="243">
                                <a:moveTo>
                                  <a:pt x="0" y="0"/>
                                </a:moveTo>
                                <a:lnTo>
                                  <a:pt x="165" y="219"/>
                                </a:lnTo>
                                <a:lnTo>
                                  <a:pt x="345" y="243"/>
                                </a:lnTo>
                                <a:lnTo>
                                  <a:pt x="600" y="180"/>
                                </a:ln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63" name="Freeform 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07" y="2039"/>
                            <a:ext cx="279" cy="207"/>
                          </a:xfrm>
                          <a:custGeom>
                            <a:avLst/>
                            <a:gdLst>
                              <a:gd name="T0" fmla="*/ 279 w 279"/>
                              <a:gd name="T1" fmla="*/ 207 h 207"/>
                              <a:gd name="T2" fmla="*/ 0 w 279"/>
                              <a:gd name="T3" fmla="*/ 114 h 207"/>
                              <a:gd name="T4" fmla="*/ 111 w 279"/>
                              <a:gd name="T5" fmla="*/ 0 h 207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</a:cxnLst>
                            <a:rect l="0" t="0" r="r" b="b"/>
                            <a:pathLst>
                              <a:path w="279" h="207">
                                <a:moveTo>
                                  <a:pt x="279" y="207"/>
                                </a:moveTo>
                                <a:lnTo>
                                  <a:pt x="0" y="114"/>
                                </a:lnTo>
                                <a:lnTo>
                                  <a:pt x="111" y="0"/>
                                </a:ln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64" name="Freeform 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86" y="2811"/>
                            <a:ext cx="543" cy="600"/>
                          </a:xfrm>
                          <a:custGeom>
                            <a:avLst/>
                            <a:gdLst>
                              <a:gd name="T0" fmla="*/ 528 w 543"/>
                              <a:gd name="T1" fmla="*/ 504 h 600"/>
                              <a:gd name="T2" fmla="*/ 339 w 543"/>
                              <a:gd name="T3" fmla="*/ 444 h 600"/>
                              <a:gd name="T4" fmla="*/ 201 w 543"/>
                              <a:gd name="T5" fmla="*/ 600 h 600"/>
                              <a:gd name="T6" fmla="*/ 0 w 543"/>
                              <a:gd name="T7" fmla="*/ 390 h 600"/>
                              <a:gd name="T8" fmla="*/ 222 w 543"/>
                              <a:gd name="T9" fmla="*/ 0 h 600"/>
                              <a:gd name="T10" fmla="*/ 327 w 543"/>
                              <a:gd name="T11" fmla="*/ 150 h 600"/>
                              <a:gd name="T12" fmla="*/ 543 w 543"/>
                              <a:gd name="T13" fmla="*/ 126 h 600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  <a:cxn ang="0">
                                <a:pos x="T8" y="T9"/>
                              </a:cxn>
                              <a:cxn ang="0">
                                <a:pos x="T10" y="T11"/>
                              </a:cxn>
                              <a:cxn ang="0">
                                <a:pos x="T12" y="T13"/>
                              </a:cxn>
                            </a:cxnLst>
                            <a:rect l="0" t="0" r="r" b="b"/>
                            <a:pathLst>
                              <a:path w="543" h="600">
                                <a:moveTo>
                                  <a:pt x="528" y="504"/>
                                </a:moveTo>
                                <a:lnTo>
                                  <a:pt x="339" y="444"/>
                                </a:lnTo>
                                <a:lnTo>
                                  <a:pt x="201" y="600"/>
                                </a:lnTo>
                                <a:lnTo>
                                  <a:pt x="0" y="390"/>
                                </a:lnTo>
                                <a:lnTo>
                                  <a:pt x="222" y="0"/>
                                </a:lnTo>
                                <a:lnTo>
                                  <a:pt x="327" y="150"/>
                                </a:lnTo>
                                <a:lnTo>
                                  <a:pt x="543" y="126"/>
                                </a:ln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65" name="Freeform 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86" y="3021"/>
                            <a:ext cx="600" cy="243"/>
                          </a:xfrm>
                          <a:custGeom>
                            <a:avLst/>
                            <a:gdLst>
                              <a:gd name="T0" fmla="*/ 0 w 600"/>
                              <a:gd name="T1" fmla="*/ 0 h 243"/>
                              <a:gd name="T2" fmla="*/ 165 w 600"/>
                              <a:gd name="T3" fmla="*/ 219 h 243"/>
                              <a:gd name="T4" fmla="*/ 345 w 600"/>
                              <a:gd name="T5" fmla="*/ 243 h 243"/>
                              <a:gd name="T6" fmla="*/ 600 w 600"/>
                              <a:gd name="T7" fmla="*/ 180 h 243"/>
                            </a:gdLst>
                            <a:ahLst/>
                            <a:cxnLst>
                              <a:cxn ang="0">
                                <a:pos x="T0" y="T1"/>
                              </a:cxn>
                              <a:cxn ang="0">
                                <a:pos x="T2" y="T3"/>
                              </a:cxn>
                              <a:cxn ang="0">
                                <a:pos x="T4" y="T5"/>
                              </a:cxn>
                              <a:cxn ang="0">
                                <a:pos x="T6" y="T7"/>
                              </a:cxn>
                            </a:cxnLst>
                            <a:rect l="0" t="0" r="r" b="b"/>
                            <a:pathLst>
                              <a:path w="600" h="243">
                                <a:moveTo>
                                  <a:pt x="0" y="0"/>
                                </a:moveTo>
                                <a:lnTo>
                                  <a:pt x="165" y="219"/>
                                </a:lnTo>
                                <a:lnTo>
                                  <a:pt x="345" y="243"/>
                                </a:lnTo>
                                <a:lnTo>
                                  <a:pt x="600" y="180"/>
                                </a:lnTo>
                              </a:path>
                            </a:pathLst>
                          </a:custGeom>
                          <a:noFill/>
                          <a:ln w="9525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66" name="Line 4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86" y="1896"/>
                            <a:ext cx="0" cy="66"/>
                          </a:xfrm>
                          <a:prstGeom prst="line">
                            <a:avLst/>
                          </a:prstGeom>
                          <a:noFill/>
                          <a:ln w="25400">
                            <a:solidFill>
                              <a:srgbClr val="ED7E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67" name="Line 4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186" y="2673"/>
                            <a:ext cx="0" cy="90"/>
                          </a:xfrm>
                          <a:prstGeom prst="line">
                            <a:avLst/>
                          </a:prstGeom>
                          <a:noFill/>
                          <a:ln w="25400">
                            <a:solidFill>
                              <a:srgbClr val="ED7E00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68" name="Rectangle 4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69" y="1439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69" name="Rectangle 4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26" y="1638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70" name="Rectangle 4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26" y="2419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71" name="Rectangle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69" y="2220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72" name="Rectangle 4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69" y="3019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73" name="Rectangle 4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26" y="3218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74" name="Rectangle 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88" y="1356"/>
                            <a:ext cx="43" cy="45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75" name="Rectangle 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99" y="1233"/>
                            <a:ext cx="43" cy="45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76" name="Rectangle 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02" y="1336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77" name="Rectangle 5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68" y="1444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78" name="Rectangle 5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62" y="1597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79" name="Rectangle 5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90" y="1720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80" name="Rectangle 5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98" y="1660"/>
                            <a:ext cx="44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81" name="Rectangle 5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36" y="1974"/>
                            <a:ext cx="43" cy="43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82" name="Rectangle 5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67" y="2387"/>
                            <a:ext cx="44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83" name="Rectangle 5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64" y="2594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84" name="Rectangle 6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98" y="2441"/>
                            <a:ext cx="44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85" name="Rectangle 6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90" y="2501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86" name="Rectangle 6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02" y="2117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87" name="Rectangle 6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88" y="2137"/>
                            <a:ext cx="43" cy="45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88" name="Rectangle 6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00" y="2017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89" name="Rectangle 6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88" y="2797"/>
                            <a:ext cx="43" cy="43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90" name="Rectangle 6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67" y="3186"/>
                            <a:ext cx="44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91" name="Rectangle 6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68" y="2768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92" name="Rectangle 6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88" y="2872"/>
                            <a:ext cx="43" cy="45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93" name="Rectangle 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02" y="2860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94" name="Rectangle 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68" y="3024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95" name="Rectangle 7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362" y="3288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96" name="Rectangle 7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64" y="3393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97" name="Rectangle 7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64" y="1813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98" name="Rectangle 7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867" y="1630"/>
                            <a:ext cx="44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299" name="Rectangle 75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083" y="1206"/>
                            <a:ext cx="43" cy="45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300" name="Rectangle 76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68" y="2225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301" name="Rectangle 7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62" y="3177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302" name="Rectangle 7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62" y="2378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303" name="Line 7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3184" y="1672"/>
                            <a:ext cx="24" cy="23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304" name="Rectangle 8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180" y="2872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305" name="Line 8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V="1">
                            <a:off x="3248" y="2792"/>
                            <a:ext cx="64" cy="72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306" name="Line 8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3232" y="2904"/>
                            <a:ext cx="208" cy="0"/>
                          </a:xfrm>
                          <a:prstGeom prst="line">
                            <a:avLst/>
                          </a:prstGeom>
                          <a:noFill/>
                          <a:ln w="9525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307" name="Rectangle 8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212" y="2960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  <p:sp>
                        <p:nvSpPr>
                          <p:cNvPr id="52308" name="Rectangle 8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3444" y="2912"/>
                            <a:ext cx="43" cy="44"/>
                          </a:xfrm>
                          <a:prstGeom prst="rect">
                            <a:avLst/>
                          </a:prstGeom>
                          <a:solidFill>
                            <a:schemeClr val="bg2"/>
                          </a:solidFill>
                          <a:ln w="28575">
                            <a:solidFill>
                              <a:schemeClr val="bg2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  <a:extLs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chemeClr val="bg2">
                                      <a:alpha val="74998"/>
                                    </a:scheme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  <p:txBody>
                          <a:bodyPr wrap="none" anchor="ctr"/>
                          <a:lstStyle/>
                          <a:p>
                            <a:pPr>
                              <a:defRPr/>
                            </a:pPr>
                            <a:endParaRPr lang="en-US">
                              <a:ea typeface="ＭＳ Ｐゴシック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52309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2200" y="2192"/>
                    <a:ext cx="0" cy="192"/>
                  </a:xfrm>
                  <a:prstGeom prst="line">
                    <a:avLst/>
                  </a:prstGeom>
                  <a:noFill/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52310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2208" y="2392"/>
                    <a:ext cx="608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</p:grpSp>
            <p:grpSp>
              <p:nvGrpSpPr>
                <p:cNvPr id="25105" name="Group 87"/>
                <p:cNvGrpSpPr>
                  <a:grpSpLocks/>
                </p:cNvGrpSpPr>
                <p:nvPr/>
              </p:nvGrpSpPr>
              <p:grpSpPr bwMode="auto">
                <a:xfrm>
                  <a:off x="2192" y="2392"/>
                  <a:ext cx="640" cy="344"/>
                  <a:chOff x="2192" y="2392"/>
                  <a:chExt cx="640" cy="344"/>
                </a:xfrm>
              </p:grpSpPr>
              <p:sp>
                <p:nvSpPr>
                  <p:cNvPr id="52312" name="Line 8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192" y="2400"/>
                    <a:ext cx="0" cy="336"/>
                  </a:xfrm>
                  <a:prstGeom prst="line">
                    <a:avLst/>
                  </a:prstGeom>
                  <a:noFill/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52313" name="Line 89"/>
                  <p:cNvSpPr>
                    <a:spLocks noChangeShapeType="1"/>
                  </p:cNvSpPr>
                  <p:nvPr/>
                </p:nvSpPr>
                <p:spPr bwMode="auto">
                  <a:xfrm>
                    <a:off x="2192" y="2392"/>
                    <a:ext cx="64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</p:grpSp>
          </p:grpSp>
        </p:grpSp>
        <p:sp>
          <p:nvSpPr>
            <p:cNvPr id="52314" name="Text Box 90"/>
            <p:cNvSpPr txBox="1">
              <a:spLocks noChangeArrowheads="1"/>
            </p:cNvSpPr>
            <p:nvPr/>
          </p:nvSpPr>
          <p:spPr bwMode="auto">
            <a:xfrm>
              <a:off x="4577" y="834"/>
              <a:ext cx="7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ED7E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End-Users</a:t>
              </a:r>
            </a:p>
          </p:txBody>
        </p:sp>
        <p:sp>
          <p:nvSpPr>
            <p:cNvPr id="52315" name="Text Box 91"/>
            <p:cNvSpPr txBox="1">
              <a:spLocks noChangeArrowheads="1"/>
            </p:cNvSpPr>
            <p:nvPr/>
          </p:nvSpPr>
          <p:spPr bwMode="auto">
            <a:xfrm>
              <a:off x="2952" y="2199"/>
              <a:ext cx="51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B1455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 sz="2400" b="1">
                <a:solidFill>
                  <a:srgbClr val="18114F"/>
                </a:solidFill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24729" name="Group 92"/>
            <p:cNvGrpSpPr>
              <a:grpSpLocks/>
            </p:cNvGrpSpPr>
            <p:nvPr/>
          </p:nvGrpSpPr>
          <p:grpSpPr bwMode="auto">
            <a:xfrm>
              <a:off x="4568" y="1112"/>
              <a:ext cx="720" cy="2312"/>
              <a:chOff x="4568" y="1112"/>
              <a:chExt cx="720" cy="2312"/>
            </a:xfrm>
          </p:grpSpPr>
          <p:grpSp>
            <p:nvGrpSpPr>
              <p:cNvPr id="25088" name="Group 93"/>
              <p:cNvGrpSpPr>
                <a:grpSpLocks/>
              </p:cNvGrpSpPr>
              <p:nvPr/>
            </p:nvGrpSpPr>
            <p:grpSpPr bwMode="auto">
              <a:xfrm>
                <a:off x="4568" y="1112"/>
                <a:ext cx="720" cy="2312"/>
                <a:chOff x="4568" y="1112"/>
                <a:chExt cx="720" cy="2312"/>
              </a:xfrm>
            </p:grpSpPr>
            <p:sp>
              <p:nvSpPr>
                <p:cNvPr id="52318" name="Oval 94"/>
                <p:cNvSpPr>
                  <a:spLocks noChangeArrowheads="1"/>
                </p:cNvSpPr>
                <p:nvPr/>
              </p:nvSpPr>
              <p:spPr bwMode="auto">
                <a:xfrm>
                  <a:off x="4576" y="1112"/>
                  <a:ext cx="704" cy="704"/>
                </a:xfrm>
                <a:prstGeom prst="ellipse">
                  <a:avLst/>
                </a:prstGeom>
                <a:solidFill>
                  <a:srgbClr val="0211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52319" name="Oval 95"/>
                <p:cNvSpPr>
                  <a:spLocks noChangeArrowheads="1"/>
                </p:cNvSpPr>
                <p:nvPr/>
              </p:nvSpPr>
              <p:spPr bwMode="auto">
                <a:xfrm>
                  <a:off x="4584" y="1920"/>
                  <a:ext cx="704" cy="704"/>
                </a:xfrm>
                <a:prstGeom prst="ellipse">
                  <a:avLst/>
                </a:prstGeom>
                <a:solidFill>
                  <a:srgbClr val="0211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52320" name="Oval 96"/>
                <p:cNvSpPr>
                  <a:spLocks noChangeArrowheads="1"/>
                </p:cNvSpPr>
                <p:nvPr/>
              </p:nvSpPr>
              <p:spPr bwMode="auto">
                <a:xfrm>
                  <a:off x="4568" y="2720"/>
                  <a:ext cx="704" cy="704"/>
                </a:xfrm>
                <a:prstGeom prst="ellipse">
                  <a:avLst/>
                </a:prstGeom>
                <a:solidFill>
                  <a:srgbClr val="021135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sp>
            <p:nvSpPr>
              <p:cNvPr id="52321" name="Rectangle 97"/>
              <p:cNvSpPr>
                <a:spLocks noChangeArrowheads="1"/>
              </p:cNvSpPr>
              <p:nvPr/>
            </p:nvSpPr>
            <p:spPr bwMode="auto">
              <a:xfrm>
                <a:off x="4684" y="1248"/>
                <a:ext cx="468" cy="38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322" name="Rectangle 98"/>
              <p:cNvSpPr>
                <a:spLocks noChangeArrowheads="1"/>
              </p:cNvSpPr>
              <p:nvPr/>
            </p:nvSpPr>
            <p:spPr bwMode="auto">
              <a:xfrm>
                <a:off x="4726" y="1283"/>
                <a:ext cx="384" cy="3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33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323" name="Rectangle 99"/>
              <p:cNvSpPr>
                <a:spLocks noChangeArrowheads="1"/>
              </p:cNvSpPr>
              <p:nvPr/>
            </p:nvSpPr>
            <p:spPr bwMode="auto">
              <a:xfrm>
                <a:off x="4790" y="1657"/>
                <a:ext cx="256" cy="4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324" name="Rectangle 100"/>
              <p:cNvSpPr>
                <a:spLocks noChangeArrowheads="1"/>
              </p:cNvSpPr>
              <p:nvPr/>
            </p:nvSpPr>
            <p:spPr bwMode="auto">
              <a:xfrm>
                <a:off x="4684" y="2048"/>
                <a:ext cx="468" cy="38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325" name="Rectangle 101"/>
              <p:cNvSpPr>
                <a:spLocks noChangeArrowheads="1"/>
              </p:cNvSpPr>
              <p:nvPr/>
            </p:nvSpPr>
            <p:spPr bwMode="auto">
              <a:xfrm>
                <a:off x="4726" y="2083"/>
                <a:ext cx="384" cy="3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33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326" name="Rectangle 102"/>
              <p:cNvSpPr>
                <a:spLocks noChangeArrowheads="1"/>
              </p:cNvSpPr>
              <p:nvPr/>
            </p:nvSpPr>
            <p:spPr bwMode="auto">
              <a:xfrm>
                <a:off x="4790" y="2457"/>
                <a:ext cx="256" cy="4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327" name="Rectangle 103"/>
              <p:cNvSpPr>
                <a:spLocks noChangeArrowheads="1"/>
              </p:cNvSpPr>
              <p:nvPr/>
            </p:nvSpPr>
            <p:spPr bwMode="auto">
              <a:xfrm>
                <a:off x="4684" y="2848"/>
                <a:ext cx="468" cy="38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328" name="Rectangle 104"/>
              <p:cNvSpPr>
                <a:spLocks noChangeArrowheads="1"/>
              </p:cNvSpPr>
              <p:nvPr/>
            </p:nvSpPr>
            <p:spPr bwMode="auto">
              <a:xfrm>
                <a:off x="4726" y="2883"/>
                <a:ext cx="384" cy="31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336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329" name="Rectangle 105"/>
              <p:cNvSpPr>
                <a:spLocks noChangeArrowheads="1"/>
              </p:cNvSpPr>
              <p:nvPr/>
            </p:nvSpPr>
            <p:spPr bwMode="auto">
              <a:xfrm>
                <a:off x="4790" y="3257"/>
                <a:ext cx="256" cy="43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52330" name="Line 106"/>
            <p:cNvSpPr>
              <a:spLocks noChangeShapeType="1"/>
            </p:cNvSpPr>
            <p:nvPr/>
          </p:nvSpPr>
          <p:spPr bwMode="auto">
            <a:xfrm flipV="1">
              <a:off x="2881" y="1231"/>
              <a:ext cx="230" cy="48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331" name="Line 107"/>
            <p:cNvSpPr>
              <a:spLocks noChangeShapeType="1"/>
            </p:cNvSpPr>
            <p:nvPr/>
          </p:nvSpPr>
          <p:spPr bwMode="auto">
            <a:xfrm>
              <a:off x="1955" y="2762"/>
              <a:ext cx="0" cy="27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332" name="Line 108"/>
            <p:cNvSpPr>
              <a:spLocks noChangeShapeType="1"/>
            </p:cNvSpPr>
            <p:nvPr/>
          </p:nvSpPr>
          <p:spPr bwMode="auto">
            <a:xfrm>
              <a:off x="1477" y="1699"/>
              <a:ext cx="755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333" name="Line 109"/>
            <p:cNvSpPr>
              <a:spLocks noChangeShapeType="1"/>
            </p:cNvSpPr>
            <p:nvPr/>
          </p:nvSpPr>
          <p:spPr bwMode="auto">
            <a:xfrm>
              <a:off x="1340" y="2243"/>
              <a:ext cx="43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334" name="Line 110"/>
            <p:cNvSpPr>
              <a:spLocks noChangeShapeType="1"/>
            </p:cNvSpPr>
            <p:nvPr/>
          </p:nvSpPr>
          <p:spPr bwMode="auto">
            <a:xfrm>
              <a:off x="1420" y="2891"/>
              <a:ext cx="552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335" name="Line 111"/>
            <p:cNvSpPr>
              <a:spLocks noChangeShapeType="1"/>
            </p:cNvSpPr>
            <p:nvPr/>
          </p:nvSpPr>
          <p:spPr bwMode="auto">
            <a:xfrm>
              <a:off x="3876" y="2878"/>
              <a:ext cx="732" cy="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336" name="Line 112"/>
            <p:cNvSpPr>
              <a:spLocks noChangeShapeType="1"/>
            </p:cNvSpPr>
            <p:nvPr/>
          </p:nvSpPr>
          <p:spPr bwMode="auto">
            <a:xfrm flipH="1">
              <a:off x="3080" y="2456"/>
              <a:ext cx="144" cy="16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24737" name="Group 113"/>
            <p:cNvGrpSpPr>
              <a:grpSpLocks/>
            </p:cNvGrpSpPr>
            <p:nvPr/>
          </p:nvGrpSpPr>
          <p:grpSpPr bwMode="auto">
            <a:xfrm>
              <a:off x="2977" y="2492"/>
              <a:ext cx="220" cy="250"/>
              <a:chOff x="223" y="2640"/>
              <a:chExt cx="220" cy="250"/>
            </a:xfrm>
          </p:grpSpPr>
          <p:sp>
            <p:nvSpPr>
              <p:cNvPr id="52338" name="Oval 114"/>
              <p:cNvSpPr>
                <a:spLocks noChangeArrowheads="1"/>
              </p:cNvSpPr>
              <p:nvPr/>
            </p:nvSpPr>
            <p:spPr bwMode="auto">
              <a:xfrm>
                <a:off x="232" y="2664"/>
                <a:ext cx="208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339" name="Text Box 115"/>
              <p:cNvSpPr txBox="1">
                <a:spLocks noChangeArrowheads="1"/>
              </p:cNvSpPr>
              <p:nvPr/>
            </p:nvSpPr>
            <p:spPr bwMode="auto">
              <a:xfrm>
                <a:off x="223" y="2640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>
                    <a:solidFill>
                      <a:srgbClr val="FF0000"/>
                    </a:solidFill>
                    <a:latin typeface="Verdana" charset="0"/>
                    <a:ea typeface="ＭＳ Ｐゴシック" charset="0"/>
                  </a:rPr>
                  <a:t>X</a:t>
                </a:r>
                <a:endParaRPr lang="en-US" sz="2000" b="1">
                  <a:solidFill>
                    <a:srgbClr val="CC3300"/>
                  </a:solidFill>
                  <a:latin typeface="Verdana" charset="0"/>
                  <a:ea typeface="ＭＳ Ｐゴシック" charset="0"/>
                </a:endParaRPr>
              </a:p>
            </p:txBody>
          </p:sp>
        </p:grpSp>
        <p:sp>
          <p:nvSpPr>
            <p:cNvPr id="52340" name="Line 116"/>
            <p:cNvSpPr>
              <a:spLocks noChangeShapeType="1"/>
            </p:cNvSpPr>
            <p:nvPr/>
          </p:nvSpPr>
          <p:spPr bwMode="auto">
            <a:xfrm flipH="1">
              <a:off x="1941" y="2760"/>
              <a:ext cx="536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341" name="Line 117"/>
            <p:cNvSpPr>
              <a:spLocks noChangeShapeType="1"/>
            </p:cNvSpPr>
            <p:nvPr/>
          </p:nvSpPr>
          <p:spPr bwMode="auto">
            <a:xfrm>
              <a:off x="3095" y="1245"/>
              <a:ext cx="160" cy="177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pic>
          <p:nvPicPr>
            <p:cNvPr id="24740" name="Picture 11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424" b="16086"/>
            <a:stretch>
              <a:fillRect/>
            </a:stretch>
          </p:blipFill>
          <p:spPr bwMode="auto">
            <a:xfrm>
              <a:off x="4731" y="2886"/>
              <a:ext cx="389" cy="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4741" name="Group 119"/>
            <p:cNvGrpSpPr>
              <a:grpSpLocks/>
            </p:cNvGrpSpPr>
            <p:nvPr/>
          </p:nvGrpSpPr>
          <p:grpSpPr bwMode="auto">
            <a:xfrm>
              <a:off x="4728" y="1274"/>
              <a:ext cx="380" cy="321"/>
              <a:chOff x="5363" y="3444"/>
              <a:chExt cx="380" cy="321"/>
            </a:xfrm>
          </p:grpSpPr>
          <p:pic>
            <p:nvPicPr>
              <p:cNvPr id="52344" name="Picture 12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670" r="12088" b="7457"/>
              <a:stretch>
                <a:fillRect/>
              </a:stretch>
            </p:blipFill>
            <p:spPr bwMode="auto">
              <a:xfrm>
                <a:off x="5363" y="3444"/>
                <a:ext cx="380" cy="32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25083" name="Group 121"/>
              <p:cNvGrpSpPr>
                <a:grpSpLocks/>
              </p:cNvGrpSpPr>
              <p:nvPr/>
            </p:nvGrpSpPr>
            <p:grpSpPr bwMode="auto">
              <a:xfrm>
                <a:off x="5372" y="3507"/>
                <a:ext cx="220" cy="250"/>
                <a:chOff x="223" y="2640"/>
                <a:chExt cx="220" cy="250"/>
              </a:xfrm>
            </p:grpSpPr>
            <p:sp>
              <p:nvSpPr>
                <p:cNvPr id="52346" name="Oval 122"/>
                <p:cNvSpPr>
                  <a:spLocks noChangeArrowheads="1"/>
                </p:cNvSpPr>
                <p:nvPr/>
              </p:nvSpPr>
              <p:spPr bwMode="auto">
                <a:xfrm>
                  <a:off x="232" y="2664"/>
                  <a:ext cx="208" cy="20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52347" name="Text Box 123"/>
                <p:cNvSpPr txBox="1">
                  <a:spLocks noChangeArrowheads="1"/>
                </p:cNvSpPr>
                <p:nvPr/>
              </p:nvSpPr>
              <p:spPr bwMode="auto">
                <a:xfrm>
                  <a:off x="223" y="2640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>
                      <a:solidFill>
                        <a:srgbClr val="FF0000"/>
                      </a:solidFill>
                      <a:latin typeface="Verdana" charset="0"/>
                      <a:ea typeface="ＭＳ Ｐゴシック" charset="0"/>
                    </a:rPr>
                    <a:t>X</a:t>
                  </a:r>
                  <a:endParaRPr lang="en-US" sz="2000" b="1">
                    <a:solidFill>
                      <a:srgbClr val="CC3300"/>
                    </a:solidFill>
                    <a:latin typeface="Verdana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4742" name="Group 124"/>
            <p:cNvGrpSpPr>
              <a:grpSpLocks/>
            </p:cNvGrpSpPr>
            <p:nvPr/>
          </p:nvGrpSpPr>
          <p:grpSpPr bwMode="auto">
            <a:xfrm>
              <a:off x="4716" y="2091"/>
              <a:ext cx="393" cy="305"/>
              <a:chOff x="5367" y="2651"/>
              <a:chExt cx="393" cy="305"/>
            </a:xfrm>
          </p:grpSpPr>
          <p:pic>
            <p:nvPicPr>
              <p:cNvPr id="52349" name="Picture 12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6341" r="24724" b="5794"/>
              <a:stretch>
                <a:fillRect/>
              </a:stretch>
            </p:blipFill>
            <p:spPr bwMode="auto">
              <a:xfrm>
                <a:off x="5367" y="2651"/>
                <a:ext cx="393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grpSp>
            <p:nvGrpSpPr>
              <p:cNvPr id="25079" name="Group 126"/>
              <p:cNvGrpSpPr>
                <a:grpSpLocks/>
              </p:cNvGrpSpPr>
              <p:nvPr/>
            </p:nvGrpSpPr>
            <p:grpSpPr bwMode="auto">
              <a:xfrm>
                <a:off x="5379" y="2679"/>
                <a:ext cx="220" cy="250"/>
                <a:chOff x="223" y="2640"/>
                <a:chExt cx="220" cy="250"/>
              </a:xfrm>
            </p:grpSpPr>
            <p:sp>
              <p:nvSpPr>
                <p:cNvPr id="52351" name="Oval 127"/>
                <p:cNvSpPr>
                  <a:spLocks noChangeArrowheads="1"/>
                </p:cNvSpPr>
                <p:nvPr/>
              </p:nvSpPr>
              <p:spPr bwMode="auto">
                <a:xfrm>
                  <a:off x="232" y="2664"/>
                  <a:ext cx="208" cy="208"/>
                </a:xfrm>
                <a:prstGeom prst="ellipse">
                  <a:avLst/>
                </a:prstGeom>
                <a:solidFill>
                  <a:schemeClr val="tx1"/>
                </a:solidFill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52352" name="Text Box 128"/>
                <p:cNvSpPr txBox="1">
                  <a:spLocks noChangeArrowheads="1"/>
                </p:cNvSpPr>
                <p:nvPr/>
              </p:nvSpPr>
              <p:spPr bwMode="auto">
                <a:xfrm>
                  <a:off x="223" y="2640"/>
                  <a:ext cx="220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defRPr/>
                  </a:pPr>
                  <a:r>
                    <a:rPr lang="en-US" sz="2000" b="1">
                      <a:solidFill>
                        <a:srgbClr val="FF0000"/>
                      </a:solidFill>
                      <a:latin typeface="Verdana" charset="0"/>
                      <a:ea typeface="ＭＳ Ｐゴシック" charset="0"/>
                    </a:rPr>
                    <a:t>X</a:t>
                  </a:r>
                  <a:endParaRPr lang="en-US" sz="2000" b="1">
                    <a:solidFill>
                      <a:srgbClr val="CC3300"/>
                    </a:solidFill>
                    <a:latin typeface="Verdana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24743" name="Group 129"/>
            <p:cNvGrpSpPr>
              <a:grpSpLocks/>
            </p:cNvGrpSpPr>
            <p:nvPr/>
          </p:nvGrpSpPr>
          <p:grpSpPr bwMode="auto">
            <a:xfrm>
              <a:off x="4564" y="1128"/>
              <a:ext cx="712" cy="2282"/>
              <a:chOff x="4564" y="1128"/>
              <a:chExt cx="712" cy="2282"/>
            </a:xfrm>
          </p:grpSpPr>
          <p:grpSp>
            <p:nvGrpSpPr>
              <p:cNvPr id="25054" name="Group 130"/>
              <p:cNvGrpSpPr>
                <a:grpSpLocks/>
              </p:cNvGrpSpPr>
              <p:nvPr/>
            </p:nvGrpSpPr>
            <p:grpSpPr bwMode="auto">
              <a:xfrm>
                <a:off x="4894" y="1369"/>
                <a:ext cx="347" cy="435"/>
                <a:chOff x="4914" y="2961"/>
                <a:chExt cx="347" cy="435"/>
              </a:xfrm>
            </p:grpSpPr>
            <p:sp>
              <p:nvSpPr>
                <p:cNvPr id="52355" name="Rectangle 131"/>
                <p:cNvSpPr>
                  <a:spLocks noChangeArrowheads="1"/>
                </p:cNvSpPr>
                <p:nvPr/>
              </p:nvSpPr>
              <p:spPr bwMode="auto">
                <a:xfrm>
                  <a:off x="4926" y="3206"/>
                  <a:ext cx="235" cy="123"/>
                </a:xfrm>
                <a:prstGeom prst="rect">
                  <a:avLst/>
                </a:prstGeom>
                <a:solidFill>
                  <a:srgbClr val="3366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3366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grpSp>
              <p:nvGrpSpPr>
                <p:cNvPr id="25073" name="Group 132"/>
                <p:cNvGrpSpPr>
                  <a:grpSpLocks/>
                </p:cNvGrpSpPr>
                <p:nvPr/>
              </p:nvGrpSpPr>
              <p:grpSpPr bwMode="auto">
                <a:xfrm>
                  <a:off x="4914" y="2961"/>
                  <a:ext cx="347" cy="435"/>
                  <a:chOff x="4914" y="2961"/>
                  <a:chExt cx="347" cy="435"/>
                </a:xfrm>
              </p:grpSpPr>
              <p:sp>
                <p:nvSpPr>
                  <p:cNvPr id="52357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5001" y="2961"/>
                    <a:ext cx="150" cy="182"/>
                  </a:xfrm>
                  <a:prstGeom prst="ellipse">
                    <a:avLst/>
                  </a:prstGeom>
                  <a:solidFill>
                    <a:srgbClr val="3366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336699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52358" name="Oval 134"/>
                  <p:cNvSpPr>
                    <a:spLocks noChangeArrowheads="1"/>
                  </p:cNvSpPr>
                  <p:nvPr/>
                </p:nvSpPr>
                <p:spPr bwMode="auto">
                  <a:xfrm>
                    <a:off x="4926" y="3130"/>
                    <a:ext cx="315" cy="180"/>
                  </a:xfrm>
                  <a:prstGeom prst="ellipse">
                    <a:avLst/>
                  </a:prstGeom>
                  <a:solidFill>
                    <a:srgbClr val="3366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336699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52359" name="Oval 135"/>
                  <p:cNvSpPr>
                    <a:spLocks noChangeArrowheads="1"/>
                  </p:cNvSpPr>
                  <p:nvPr/>
                </p:nvSpPr>
                <p:spPr bwMode="auto">
                  <a:xfrm rot="-1729063">
                    <a:off x="4914" y="3202"/>
                    <a:ext cx="347" cy="158"/>
                  </a:xfrm>
                  <a:prstGeom prst="ellipse">
                    <a:avLst/>
                  </a:prstGeom>
                  <a:solidFill>
                    <a:srgbClr val="3366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52360" name="Rectangle 136"/>
                  <p:cNvSpPr>
                    <a:spLocks noChangeArrowheads="1"/>
                  </p:cNvSpPr>
                  <p:nvPr/>
                </p:nvSpPr>
                <p:spPr bwMode="auto">
                  <a:xfrm>
                    <a:off x="4932" y="3296"/>
                    <a:ext cx="56" cy="100"/>
                  </a:xfrm>
                  <a:prstGeom prst="rect">
                    <a:avLst/>
                  </a:prstGeom>
                  <a:solidFill>
                    <a:srgbClr val="3366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52361" name="Oval 137"/>
              <p:cNvSpPr>
                <a:spLocks noChangeArrowheads="1"/>
              </p:cNvSpPr>
              <p:nvPr/>
            </p:nvSpPr>
            <p:spPr bwMode="auto">
              <a:xfrm>
                <a:off x="4564" y="1128"/>
                <a:ext cx="712" cy="682"/>
              </a:xfrm>
              <a:prstGeom prst="ellips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362" name="Oval 138"/>
              <p:cNvSpPr>
                <a:spLocks noChangeArrowheads="1"/>
              </p:cNvSpPr>
              <p:nvPr/>
            </p:nvSpPr>
            <p:spPr bwMode="auto">
              <a:xfrm>
                <a:off x="4564" y="1928"/>
                <a:ext cx="712" cy="682"/>
              </a:xfrm>
              <a:prstGeom prst="ellips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grpSp>
            <p:nvGrpSpPr>
              <p:cNvPr id="25057" name="Group 139"/>
              <p:cNvGrpSpPr>
                <a:grpSpLocks/>
              </p:cNvGrpSpPr>
              <p:nvPr/>
            </p:nvGrpSpPr>
            <p:grpSpPr bwMode="auto">
              <a:xfrm>
                <a:off x="4894" y="2169"/>
                <a:ext cx="347" cy="435"/>
                <a:chOff x="4914" y="2961"/>
                <a:chExt cx="347" cy="435"/>
              </a:xfrm>
            </p:grpSpPr>
            <p:sp>
              <p:nvSpPr>
                <p:cNvPr id="52364" name="Rectangle 140"/>
                <p:cNvSpPr>
                  <a:spLocks noChangeArrowheads="1"/>
                </p:cNvSpPr>
                <p:nvPr/>
              </p:nvSpPr>
              <p:spPr bwMode="auto">
                <a:xfrm>
                  <a:off x="4926" y="3206"/>
                  <a:ext cx="235" cy="123"/>
                </a:xfrm>
                <a:prstGeom prst="rect">
                  <a:avLst/>
                </a:prstGeom>
                <a:solidFill>
                  <a:srgbClr val="3366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3366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grpSp>
              <p:nvGrpSpPr>
                <p:cNvPr id="25067" name="Group 141"/>
                <p:cNvGrpSpPr>
                  <a:grpSpLocks/>
                </p:cNvGrpSpPr>
                <p:nvPr/>
              </p:nvGrpSpPr>
              <p:grpSpPr bwMode="auto">
                <a:xfrm>
                  <a:off x="4914" y="2961"/>
                  <a:ext cx="347" cy="435"/>
                  <a:chOff x="4914" y="2961"/>
                  <a:chExt cx="347" cy="435"/>
                </a:xfrm>
              </p:grpSpPr>
              <p:sp>
                <p:nvSpPr>
                  <p:cNvPr id="52366" name="Oval 142"/>
                  <p:cNvSpPr>
                    <a:spLocks noChangeArrowheads="1"/>
                  </p:cNvSpPr>
                  <p:nvPr/>
                </p:nvSpPr>
                <p:spPr bwMode="auto">
                  <a:xfrm>
                    <a:off x="5001" y="2961"/>
                    <a:ext cx="150" cy="182"/>
                  </a:xfrm>
                  <a:prstGeom prst="ellipse">
                    <a:avLst/>
                  </a:prstGeom>
                  <a:solidFill>
                    <a:srgbClr val="3366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336699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52367" name="Oval 143"/>
                  <p:cNvSpPr>
                    <a:spLocks noChangeArrowheads="1"/>
                  </p:cNvSpPr>
                  <p:nvPr/>
                </p:nvSpPr>
                <p:spPr bwMode="auto">
                  <a:xfrm>
                    <a:off x="4926" y="3130"/>
                    <a:ext cx="315" cy="180"/>
                  </a:xfrm>
                  <a:prstGeom prst="ellipse">
                    <a:avLst/>
                  </a:prstGeom>
                  <a:solidFill>
                    <a:srgbClr val="3366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336699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52368" name="Oval 144"/>
                  <p:cNvSpPr>
                    <a:spLocks noChangeArrowheads="1"/>
                  </p:cNvSpPr>
                  <p:nvPr/>
                </p:nvSpPr>
                <p:spPr bwMode="auto">
                  <a:xfrm rot="-1729063">
                    <a:off x="4914" y="3202"/>
                    <a:ext cx="347" cy="158"/>
                  </a:xfrm>
                  <a:prstGeom prst="ellipse">
                    <a:avLst/>
                  </a:prstGeom>
                  <a:solidFill>
                    <a:srgbClr val="3366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52369" name="Rectangle 145"/>
                  <p:cNvSpPr>
                    <a:spLocks noChangeArrowheads="1"/>
                  </p:cNvSpPr>
                  <p:nvPr/>
                </p:nvSpPr>
                <p:spPr bwMode="auto">
                  <a:xfrm>
                    <a:off x="4932" y="3296"/>
                    <a:ext cx="56" cy="100"/>
                  </a:xfrm>
                  <a:prstGeom prst="rect">
                    <a:avLst/>
                  </a:prstGeom>
                  <a:solidFill>
                    <a:srgbClr val="3366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</p:grpSp>
          </p:grpSp>
          <p:sp>
            <p:nvSpPr>
              <p:cNvPr id="52370" name="Oval 146"/>
              <p:cNvSpPr>
                <a:spLocks noChangeArrowheads="1"/>
              </p:cNvSpPr>
              <p:nvPr/>
            </p:nvSpPr>
            <p:spPr bwMode="auto">
              <a:xfrm>
                <a:off x="4564" y="2728"/>
                <a:ext cx="712" cy="682"/>
              </a:xfrm>
              <a:prstGeom prst="ellipse">
                <a:avLst/>
              </a:prstGeom>
              <a:noFill/>
              <a:ln w="28575">
                <a:solidFill>
                  <a:srgbClr val="FF99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grpSp>
            <p:nvGrpSpPr>
              <p:cNvPr id="25059" name="Group 147"/>
              <p:cNvGrpSpPr>
                <a:grpSpLocks/>
              </p:cNvGrpSpPr>
              <p:nvPr/>
            </p:nvGrpSpPr>
            <p:grpSpPr bwMode="auto">
              <a:xfrm>
                <a:off x="4894" y="2969"/>
                <a:ext cx="347" cy="435"/>
                <a:chOff x="4914" y="2961"/>
                <a:chExt cx="347" cy="435"/>
              </a:xfrm>
            </p:grpSpPr>
            <p:sp>
              <p:nvSpPr>
                <p:cNvPr id="52372" name="Rectangle 148"/>
                <p:cNvSpPr>
                  <a:spLocks noChangeArrowheads="1"/>
                </p:cNvSpPr>
                <p:nvPr/>
              </p:nvSpPr>
              <p:spPr bwMode="auto">
                <a:xfrm>
                  <a:off x="4926" y="3206"/>
                  <a:ext cx="235" cy="123"/>
                </a:xfrm>
                <a:prstGeom prst="rect">
                  <a:avLst/>
                </a:prstGeom>
                <a:solidFill>
                  <a:srgbClr val="3366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336699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grpSp>
              <p:nvGrpSpPr>
                <p:cNvPr id="25061" name="Group 149"/>
                <p:cNvGrpSpPr>
                  <a:grpSpLocks/>
                </p:cNvGrpSpPr>
                <p:nvPr/>
              </p:nvGrpSpPr>
              <p:grpSpPr bwMode="auto">
                <a:xfrm>
                  <a:off x="4914" y="2961"/>
                  <a:ext cx="347" cy="435"/>
                  <a:chOff x="4914" y="2961"/>
                  <a:chExt cx="347" cy="435"/>
                </a:xfrm>
              </p:grpSpPr>
              <p:sp>
                <p:nvSpPr>
                  <p:cNvPr id="52374" name="Oval 150"/>
                  <p:cNvSpPr>
                    <a:spLocks noChangeArrowheads="1"/>
                  </p:cNvSpPr>
                  <p:nvPr/>
                </p:nvSpPr>
                <p:spPr bwMode="auto">
                  <a:xfrm>
                    <a:off x="5001" y="2961"/>
                    <a:ext cx="150" cy="182"/>
                  </a:xfrm>
                  <a:prstGeom prst="ellipse">
                    <a:avLst/>
                  </a:prstGeom>
                  <a:solidFill>
                    <a:srgbClr val="3366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336699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52375" name="Oval 151"/>
                  <p:cNvSpPr>
                    <a:spLocks noChangeArrowheads="1"/>
                  </p:cNvSpPr>
                  <p:nvPr/>
                </p:nvSpPr>
                <p:spPr bwMode="auto">
                  <a:xfrm>
                    <a:off x="4926" y="3130"/>
                    <a:ext cx="315" cy="180"/>
                  </a:xfrm>
                  <a:prstGeom prst="ellipse">
                    <a:avLst/>
                  </a:prstGeom>
                  <a:solidFill>
                    <a:srgbClr val="3366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336699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52376" name="Oval 152"/>
                  <p:cNvSpPr>
                    <a:spLocks noChangeArrowheads="1"/>
                  </p:cNvSpPr>
                  <p:nvPr/>
                </p:nvSpPr>
                <p:spPr bwMode="auto">
                  <a:xfrm rot="-1729063">
                    <a:off x="4914" y="3202"/>
                    <a:ext cx="347" cy="158"/>
                  </a:xfrm>
                  <a:prstGeom prst="ellipse">
                    <a:avLst/>
                  </a:prstGeom>
                  <a:solidFill>
                    <a:srgbClr val="3366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52377" name="Rectangle 153"/>
                  <p:cNvSpPr>
                    <a:spLocks noChangeArrowheads="1"/>
                  </p:cNvSpPr>
                  <p:nvPr/>
                </p:nvSpPr>
                <p:spPr bwMode="auto">
                  <a:xfrm>
                    <a:off x="4932" y="3296"/>
                    <a:ext cx="56" cy="100"/>
                  </a:xfrm>
                  <a:prstGeom prst="rect">
                    <a:avLst/>
                  </a:prstGeom>
                  <a:solidFill>
                    <a:srgbClr val="336699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</p:grpSp>
          </p:grpSp>
        </p:grpSp>
        <p:sp>
          <p:nvSpPr>
            <p:cNvPr id="52378" name="Line 154"/>
            <p:cNvSpPr>
              <a:spLocks noChangeShapeType="1"/>
            </p:cNvSpPr>
            <p:nvPr/>
          </p:nvSpPr>
          <p:spPr bwMode="auto">
            <a:xfrm>
              <a:off x="1939" y="3030"/>
              <a:ext cx="560" cy="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379" name="Line 155"/>
            <p:cNvSpPr>
              <a:spLocks noChangeShapeType="1"/>
            </p:cNvSpPr>
            <p:nvPr/>
          </p:nvSpPr>
          <p:spPr bwMode="auto">
            <a:xfrm flipV="1">
              <a:off x="3064" y="1672"/>
              <a:ext cx="152" cy="21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380" name="Line 156"/>
            <p:cNvSpPr>
              <a:spLocks noChangeShapeType="1"/>
            </p:cNvSpPr>
            <p:nvPr/>
          </p:nvSpPr>
          <p:spPr bwMode="auto">
            <a:xfrm flipV="1">
              <a:off x="2483" y="2748"/>
              <a:ext cx="0" cy="3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381" name="Line 157"/>
            <p:cNvSpPr>
              <a:spLocks noChangeShapeType="1"/>
            </p:cNvSpPr>
            <p:nvPr/>
          </p:nvSpPr>
          <p:spPr bwMode="auto">
            <a:xfrm flipH="1">
              <a:off x="3208" y="1392"/>
              <a:ext cx="48" cy="32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382" name="Line 158"/>
            <p:cNvSpPr>
              <a:spLocks noChangeShapeType="1"/>
            </p:cNvSpPr>
            <p:nvPr/>
          </p:nvSpPr>
          <p:spPr bwMode="auto">
            <a:xfrm>
              <a:off x="3184" y="1896"/>
              <a:ext cx="0" cy="6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383" name="Line 159"/>
            <p:cNvSpPr>
              <a:spLocks noChangeShapeType="1"/>
            </p:cNvSpPr>
            <p:nvPr/>
          </p:nvSpPr>
          <p:spPr bwMode="auto">
            <a:xfrm>
              <a:off x="2179" y="2392"/>
              <a:ext cx="9" cy="37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384" name="Line 160"/>
            <p:cNvSpPr>
              <a:spLocks noChangeShapeType="1"/>
            </p:cNvSpPr>
            <p:nvPr/>
          </p:nvSpPr>
          <p:spPr bwMode="auto">
            <a:xfrm>
              <a:off x="3160" y="1979"/>
              <a:ext cx="48" cy="1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385" name="Line 161"/>
            <p:cNvSpPr>
              <a:spLocks noChangeShapeType="1"/>
            </p:cNvSpPr>
            <p:nvPr/>
          </p:nvSpPr>
          <p:spPr bwMode="auto">
            <a:xfrm>
              <a:off x="3080" y="1872"/>
              <a:ext cx="112" cy="2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386" name="Line 162"/>
            <p:cNvSpPr>
              <a:spLocks noChangeShapeType="1"/>
            </p:cNvSpPr>
            <p:nvPr/>
          </p:nvSpPr>
          <p:spPr bwMode="auto">
            <a:xfrm>
              <a:off x="2888" y="2384"/>
              <a:ext cx="336" cy="8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24753" name="Group 163"/>
            <p:cNvGrpSpPr>
              <a:grpSpLocks/>
            </p:cNvGrpSpPr>
            <p:nvPr/>
          </p:nvGrpSpPr>
          <p:grpSpPr bwMode="auto">
            <a:xfrm>
              <a:off x="1687" y="2112"/>
              <a:ext cx="220" cy="250"/>
              <a:chOff x="2063" y="3208"/>
              <a:chExt cx="220" cy="250"/>
            </a:xfrm>
          </p:grpSpPr>
          <p:sp>
            <p:nvSpPr>
              <p:cNvPr id="52388" name="Oval 164"/>
              <p:cNvSpPr>
                <a:spLocks noChangeArrowheads="1"/>
              </p:cNvSpPr>
              <p:nvPr/>
            </p:nvSpPr>
            <p:spPr bwMode="auto">
              <a:xfrm>
                <a:off x="2072" y="3232"/>
                <a:ext cx="208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389" name="Text Box 165"/>
              <p:cNvSpPr txBox="1">
                <a:spLocks noChangeArrowheads="1"/>
              </p:cNvSpPr>
              <p:nvPr/>
            </p:nvSpPr>
            <p:spPr bwMode="auto">
              <a:xfrm>
                <a:off x="2063" y="3208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>
                    <a:solidFill>
                      <a:srgbClr val="FF0000"/>
                    </a:solidFill>
                    <a:latin typeface="Verdana" charset="0"/>
                    <a:ea typeface="ＭＳ Ｐゴシック" charset="0"/>
                  </a:rPr>
                  <a:t>X</a:t>
                </a:r>
                <a:endParaRPr lang="en-US" sz="2000" b="1">
                  <a:solidFill>
                    <a:srgbClr val="CC3300"/>
                  </a:solidFill>
                  <a:latin typeface="Verdana" charset="0"/>
                  <a:ea typeface="ＭＳ Ｐゴシック" charset="0"/>
                </a:endParaRPr>
              </a:p>
            </p:txBody>
          </p:sp>
        </p:grpSp>
        <p:sp>
          <p:nvSpPr>
            <p:cNvPr id="52390" name="Line 166"/>
            <p:cNvSpPr>
              <a:spLocks noChangeShapeType="1"/>
            </p:cNvSpPr>
            <p:nvPr/>
          </p:nvSpPr>
          <p:spPr bwMode="auto">
            <a:xfrm>
              <a:off x="3216" y="2166"/>
              <a:ext cx="306" cy="9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391" name="Text Box 167"/>
            <p:cNvSpPr txBox="1">
              <a:spLocks noChangeArrowheads="1"/>
            </p:cNvSpPr>
            <p:nvPr/>
          </p:nvSpPr>
          <p:spPr bwMode="auto">
            <a:xfrm>
              <a:off x="303" y="912"/>
              <a:ext cx="85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ED7E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Origin Server</a:t>
              </a:r>
            </a:p>
          </p:txBody>
        </p:sp>
        <p:pic>
          <p:nvPicPr>
            <p:cNvPr id="24756" name="Picture 16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" y="1200"/>
              <a:ext cx="743" cy="6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2393" name="Picture 169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341" r="24724" b="5794"/>
            <a:stretch>
              <a:fillRect/>
            </a:stretch>
          </p:blipFill>
          <p:spPr bwMode="auto">
            <a:xfrm>
              <a:off x="355" y="2005"/>
              <a:ext cx="741" cy="6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52394" name="Picture 17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70" r="12088" b="7457"/>
            <a:stretch>
              <a:fillRect/>
            </a:stretch>
          </p:blipFill>
          <p:spPr bwMode="auto">
            <a:xfrm>
              <a:off x="355" y="2775"/>
              <a:ext cx="763" cy="6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2395" name="Line 171"/>
            <p:cNvSpPr>
              <a:spLocks noChangeShapeType="1"/>
            </p:cNvSpPr>
            <p:nvPr/>
          </p:nvSpPr>
          <p:spPr bwMode="auto">
            <a:xfrm flipV="1">
              <a:off x="3540" y="2835"/>
              <a:ext cx="284" cy="195"/>
            </a:xfrm>
            <a:prstGeom prst="line">
              <a:avLst/>
            </a:prstGeom>
            <a:noFill/>
            <a:ln w="25400">
              <a:solidFill>
                <a:srgbClr val="ED7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24760" name="Group 172"/>
            <p:cNvGrpSpPr>
              <a:grpSpLocks/>
            </p:cNvGrpSpPr>
            <p:nvPr/>
          </p:nvGrpSpPr>
          <p:grpSpPr bwMode="auto">
            <a:xfrm>
              <a:off x="3401" y="2536"/>
              <a:ext cx="327" cy="312"/>
              <a:chOff x="5384" y="2135"/>
              <a:chExt cx="711" cy="711"/>
            </a:xfrm>
          </p:grpSpPr>
          <p:sp>
            <p:nvSpPr>
              <p:cNvPr id="52397" name="Oval 173"/>
              <p:cNvSpPr>
                <a:spLocks noChangeArrowheads="1"/>
              </p:cNvSpPr>
              <p:nvPr/>
            </p:nvSpPr>
            <p:spPr bwMode="auto">
              <a:xfrm>
                <a:off x="5384" y="2135"/>
                <a:ext cx="711" cy="711"/>
              </a:xfrm>
              <a:prstGeom prst="ellipse">
                <a:avLst/>
              </a:prstGeom>
              <a:noFill/>
              <a:ln w="19050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398" name="Freeform 174"/>
              <p:cNvSpPr>
                <a:spLocks/>
              </p:cNvSpPr>
              <p:nvPr/>
            </p:nvSpPr>
            <p:spPr bwMode="auto">
              <a:xfrm>
                <a:off x="5469" y="2137"/>
                <a:ext cx="517" cy="649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399" name="Freeform 175"/>
              <p:cNvSpPr>
                <a:spLocks/>
              </p:cNvSpPr>
              <p:nvPr/>
            </p:nvSpPr>
            <p:spPr bwMode="auto">
              <a:xfrm>
                <a:off x="5445" y="2397"/>
                <a:ext cx="600" cy="242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00" name="Freeform 176"/>
              <p:cNvSpPr>
                <a:spLocks/>
              </p:cNvSpPr>
              <p:nvPr/>
            </p:nvSpPr>
            <p:spPr bwMode="auto">
              <a:xfrm>
                <a:off x="5765" y="2212"/>
                <a:ext cx="280" cy="207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01" name="Rectangle 177"/>
              <p:cNvSpPr>
                <a:spLocks noChangeArrowheads="1"/>
              </p:cNvSpPr>
              <p:nvPr/>
            </p:nvSpPr>
            <p:spPr bwMode="auto">
              <a:xfrm>
                <a:off x="5584" y="2593"/>
                <a:ext cx="43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02" name="Rectangle 178"/>
              <p:cNvSpPr>
                <a:spLocks noChangeArrowheads="1"/>
              </p:cNvSpPr>
              <p:nvPr/>
            </p:nvSpPr>
            <p:spPr bwMode="auto">
              <a:xfrm>
                <a:off x="5427" y="2395"/>
                <a:ext cx="43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03" name="Rectangle 179"/>
              <p:cNvSpPr>
                <a:spLocks noChangeArrowheads="1"/>
              </p:cNvSpPr>
              <p:nvPr/>
            </p:nvSpPr>
            <p:spPr bwMode="auto">
              <a:xfrm>
                <a:off x="5695" y="2149"/>
                <a:ext cx="41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04" name="Rectangle 180"/>
              <p:cNvSpPr>
                <a:spLocks noChangeArrowheads="1"/>
              </p:cNvSpPr>
              <p:nvPr/>
            </p:nvSpPr>
            <p:spPr bwMode="auto">
              <a:xfrm>
                <a:off x="5425" y="2561"/>
                <a:ext cx="43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05" name="Rectangle 181"/>
              <p:cNvSpPr>
                <a:spLocks noChangeArrowheads="1"/>
              </p:cNvSpPr>
              <p:nvPr/>
            </p:nvSpPr>
            <p:spPr bwMode="auto">
              <a:xfrm>
                <a:off x="5621" y="2769"/>
                <a:ext cx="43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06" name="Rectangle 182"/>
              <p:cNvSpPr>
                <a:spLocks noChangeArrowheads="1"/>
              </p:cNvSpPr>
              <p:nvPr/>
            </p:nvSpPr>
            <p:spPr bwMode="auto">
              <a:xfrm>
                <a:off x="5756" y="2616"/>
                <a:ext cx="43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07" name="Rectangle 183"/>
              <p:cNvSpPr>
                <a:spLocks noChangeArrowheads="1"/>
              </p:cNvSpPr>
              <p:nvPr/>
            </p:nvSpPr>
            <p:spPr bwMode="auto">
              <a:xfrm>
                <a:off x="5947" y="2675"/>
                <a:ext cx="43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08" name="Rectangle 184"/>
              <p:cNvSpPr>
                <a:spLocks noChangeArrowheads="1"/>
              </p:cNvSpPr>
              <p:nvPr/>
            </p:nvSpPr>
            <p:spPr bwMode="auto">
              <a:xfrm>
                <a:off x="5960" y="2290"/>
                <a:ext cx="43" cy="4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09" name="Rectangle 185"/>
              <p:cNvSpPr>
                <a:spLocks noChangeArrowheads="1"/>
              </p:cNvSpPr>
              <p:nvPr/>
            </p:nvSpPr>
            <p:spPr bwMode="auto">
              <a:xfrm>
                <a:off x="5745" y="2310"/>
                <a:ext cx="43" cy="4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10" name="Rectangle 186"/>
              <p:cNvSpPr>
                <a:spLocks noChangeArrowheads="1"/>
              </p:cNvSpPr>
              <p:nvPr/>
            </p:nvSpPr>
            <p:spPr bwMode="auto">
              <a:xfrm>
                <a:off x="5858" y="2192"/>
                <a:ext cx="43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11" name="Rectangle 187"/>
              <p:cNvSpPr>
                <a:spLocks noChangeArrowheads="1"/>
              </p:cNvSpPr>
              <p:nvPr/>
            </p:nvSpPr>
            <p:spPr bwMode="auto">
              <a:xfrm>
                <a:off x="6025" y="2399"/>
                <a:ext cx="43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12" name="Rectangle 188"/>
              <p:cNvSpPr>
                <a:spLocks noChangeArrowheads="1"/>
              </p:cNvSpPr>
              <p:nvPr/>
            </p:nvSpPr>
            <p:spPr bwMode="auto">
              <a:xfrm>
                <a:off x="6021" y="2552"/>
                <a:ext cx="41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24761" name="Group 189"/>
            <p:cNvGrpSpPr>
              <a:grpSpLocks/>
            </p:cNvGrpSpPr>
            <p:nvPr/>
          </p:nvGrpSpPr>
          <p:grpSpPr bwMode="auto">
            <a:xfrm>
              <a:off x="2356" y="2441"/>
              <a:ext cx="281" cy="273"/>
              <a:chOff x="5384" y="2135"/>
              <a:chExt cx="711" cy="711"/>
            </a:xfrm>
          </p:grpSpPr>
          <p:sp>
            <p:nvSpPr>
              <p:cNvPr id="52414" name="Oval 190"/>
              <p:cNvSpPr>
                <a:spLocks noChangeArrowheads="1"/>
              </p:cNvSpPr>
              <p:nvPr/>
            </p:nvSpPr>
            <p:spPr bwMode="auto">
              <a:xfrm>
                <a:off x="5384" y="2135"/>
                <a:ext cx="711" cy="711"/>
              </a:xfrm>
              <a:prstGeom prst="ellipse">
                <a:avLst/>
              </a:prstGeom>
              <a:noFill/>
              <a:ln w="19050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15" name="Freeform 191"/>
              <p:cNvSpPr>
                <a:spLocks/>
              </p:cNvSpPr>
              <p:nvPr/>
            </p:nvSpPr>
            <p:spPr bwMode="auto">
              <a:xfrm>
                <a:off x="5467" y="2138"/>
                <a:ext cx="519" cy="648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16" name="Freeform 192"/>
              <p:cNvSpPr>
                <a:spLocks/>
              </p:cNvSpPr>
              <p:nvPr/>
            </p:nvSpPr>
            <p:spPr bwMode="auto">
              <a:xfrm>
                <a:off x="5445" y="2395"/>
                <a:ext cx="600" cy="245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17" name="Freeform 193"/>
              <p:cNvSpPr>
                <a:spLocks/>
              </p:cNvSpPr>
              <p:nvPr/>
            </p:nvSpPr>
            <p:spPr bwMode="auto">
              <a:xfrm>
                <a:off x="5766" y="2213"/>
                <a:ext cx="278" cy="206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18" name="Rectangle 194"/>
              <p:cNvSpPr>
                <a:spLocks noChangeArrowheads="1"/>
              </p:cNvSpPr>
              <p:nvPr/>
            </p:nvSpPr>
            <p:spPr bwMode="auto">
              <a:xfrm>
                <a:off x="5584" y="2593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19" name="Rectangle 195"/>
              <p:cNvSpPr>
                <a:spLocks noChangeArrowheads="1"/>
              </p:cNvSpPr>
              <p:nvPr/>
            </p:nvSpPr>
            <p:spPr bwMode="auto">
              <a:xfrm>
                <a:off x="5427" y="2393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20" name="Rectangle 196"/>
              <p:cNvSpPr>
                <a:spLocks noChangeArrowheads="1"/>
              </p:cNvSpPr>
              <p:nvPr/>
            </p:nvSpPr>
            <p:spPr bwMode="auto">
              <a:xfrm>
                <a:off x="5695" y="214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21" name="Rectangle 197"/>
              <p:cNvSpPr>
                <a:spLocks noChangeArrowheads="1"/>
              </p:cNvSpPr>
              <p:nvPr/>
            </p:nvSpPr>
            <p:spPr bwMode="auto">
              <a:xfrm>
                <a:off x="5424" y="2562"/>
                <a:ext cx="46" cy="4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22" name="Rectangle 198"/>
              <p:cNvSpPr>
                <a:spLocks noChangeArrowheads="1"/>
              </p:cNvSpPr>
              <p:nvPr/>
            </p:nvSpPr>
            <p:spPr bwMode="auto">
              <a:xfrm>
                <a:off x="5622" y="276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23" name="Rectangle 199"/>
              <p:cNvSpPr>
                <a:spLocks noChangeArrowheads="1"/>
              </p:cNvSpPr>
              <p:nvPr/>
            </p:nvSpPr>
            <p:spPr bwMode="auto">
              <a:xfrm>
                <a:off x="5756" y="2614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24" name="Rectangle 200"/>
              <p:cNvSpPr>
                <a:spLocks noChangeArrowheads="1"/>
              </p:cNvSpPr>
              <p:nvPr/>
            </p:nvSpPr>
            <p:spPr bwMode="auto">
              <a:xfrm>
                <a:off x="5948" y="2674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25" name="Rectangle 201"/>
              <p:cNvSpPr>
                <a:spLocks noChangeArrowheads="1"/>
              </p:cNvSpPr>
              <p:nvPr/>
            </p:nvSpPr>
            <p:spPr bwMode="auto">
              <a:xfrm>
                <a:off x="5961" y="2291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26" name="Rectangle 202"/>
              <p:cNvSpPr>
                <a:spLocks noChangeArrowheads="1"/>
              </p:cNvSpPr>
              <p:nvPr/>
            </p:nvSpPr>
            <p:spPr bwMode="auto">
              <a:xfrm>
                <a:off x="5746" y="2312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27" name="Rectangle 203"/>
              <p:cNvSpPr>
                <a:spLocks noChangeArrowheads="1"/>
              </p:cNvSpPr>
              <p:nvPr/>
            </p:nvSpPr>
            <p:spPr bwMode="auto">
              <a:xfrm>
                <a:off x="5857" y="2192"/>
                <a:ext cx="43" cy="4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28" name="Rectangle 204"/>
              <p:cNvSpPr>
                <a:spLocks noChangeArrowheads="1"/>
              </p:cNvSpPr>
              <p:nvPr/>
            </p:nvSpPr>
            <p:spPr bwMode="auto">
              <a:xfrm>
                <a:off x="6027" y="239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29" name="Rectangle 205"/>
              <p:cNvSpPr>
                <a:spLocks noChangeArrowheads="1"/>
              </p:cNvSpPr>
              <p:nvPr/>
            </p:nvSpPr>
            <p:spPr bwMode="auto">
              <a:xfrm>
                <a:off x="6019" y="2552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24762" name="Group 206"/>
            <p:cNvGrpSpPr>
              <a:grpSpLocks/>
            </p:cNvGrpSpPr>
            <p:nvPr/>
          </p:nvGrpSpPr>
          <p:grpSpPr bwMode="auto">
            <a:xfrm>
              <a:off x="4047" y="2011"/>
              <a:ext cx="281" cy="273"/>
              <a:chOff x="5384" y="2135"/>
              <a:chExt cx="711" cy="711"/>
            </a:xfrm>
          </p:grpSpPr>
          <p:sp>
            <p:nvSpPr>
              <p:cNvPr id="52431" name="Oval 207"/>
              <p:cNvSpPr>
                <a:spLocks noChangeArrowheads="1"/>
              </p:cNvSpPr>
              <p:nvPr/>
            </p:nvSpPr>
            <p:spPr bwMode="auto">
              <a:xfrm>
                <a:off x="5384" y="2135"/>
                <a:ext cx="711" cy="711"/>
              </a:xfrm>
              <a:prstGeom prst="ellipse">
                <a:avLst/>
              </a:prstGeom>
              <a:noFill/>
              <a:ln w="19050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32" name="Freeform 208"/>
              <p:cNvSpPr>
                <a:spLocks/>
              </p:cNvSpPr>
              <p:nvPr/>
            </p:nvSpPr>
            <p:spPr bwMode="auto">
              <a:xfrm>
                <a:off x="5467" y="2138"/>
                <a:ext cx="519" cy="648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33" name="Freeform 209"/>
              <p:cNvSpPr>
                <a:spLocks/>
              </p:cNvSpPr>
              <p:nvPr/>
            </p:nvSpPr>
            <p:spPr bwMode="auto">
              <a:xfrm>
                <a:off x="5445" y="2395"/>
                <a:ext cx="600" cy="245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34" name="Freeform 210"/>
              <p:cNvSpPr>
                <a:spLocks/>
              </p:cNvSpPr>
              <p:nvPr/>
            </p:nvSpPr>
            <p:spPr bwMode="auto">
              <a:xfrm>
                <a:off x="5766" y="2213"/>
                <a:ext cx="278" cy="206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35" name="Rectangle 211"/>
              <p:cNvSpPr>
                <a:spLocks noChangeArrowheads="1"/>
              </p:cNvSpPr>
              <p:nvPr/>
            </p:nvSpPr>
            <p:spPr bwMode="auto">
              <a:xfrm>
                <a:off x="5584" y="2593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36" name="Rectangle 212"/>
              <p:cNvSpPr>
                <a:spLocks noChangeArrowheads="1"/>
              </p:cNvSpPr>
              <p:nvPr/>
            </p:nvSpPr>
            <p:spPr bwMode="auto">
              <a:xfrm>
                <a:off x="5427" y="2393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37" name="Rectangle 213"/>
              <p:cNvSpPr>
                <a:spLocks noChangeArrowheads="1"/>
              </p:cNvSpPr>
              <p:nvPr/>
            </p:nvSpPr>
            <p:spPr bwMode="auto">
              <a:xfrm>
                <a:off x="5695" y="214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38" name="Rectangle 214"/>
              <p:cNvSpPr>
                <a:spLocks noChangeArrowheads="1"/>
              </p:cNvSpPr>
              <p:nvPr/>
            </p:nvSpPr>
            <p:spPr bwMode="auto">
              <a:xfrm>
                <a:off x="5424" y="2562"/>
                <a:ext cx="46" cy="4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39" name="Rectangle 215"/>
              <p:cNvSpPr>
                <a:spLocks noChangeArrowheads="1"/>
              </p:cNvSpPr>
              <p:nvPr/>
            </p:nvSpPr>
            <p:spPr bwMode="auto">
              <a:xfrm>
                <a:off x="5622" y="276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40" name="Rectangle 216"/>
              <p:cNvSpPr>
                <a:spLocks noChangeArrowheads="1"/>
              </p:cNvSpPr>
              <p:nvPr/>
            </p:nvSpPr>
            <p:spPr bwMode="auto">
              <a:xfrm>
                <a:off x="5756" y="2614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41" name="Rectangle 217"/>
              <p:cNvSpPr>
                <a:spLocks noChangeArrowheads="1"/>
              </p:cNvSpPr>
              <p:nvPr/>
            </p:nvSpPr>
            <p:spPr bwMode="auto">
              <a:xfrm>
                <a:off x="5948" y="2674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42" name="Rectangle 218"/>
              <p:cNvSpPr>
                <a:spLocks noChangeArrowheads="1"/>
              </p:cNvSpPr>
              <p:nvPr/>
            </p:nvSpPr>
            <p:spPr bwMode="auto">
              <a:xfrm>
                <a:off x="5961" y="2291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43" name="Rectangle 219"/>
              <p:cNvSpPr>
                <a:spLocks noChangeArrowheads="1"/>
              </p:cNvSpPr>
              <p:nvPr/>
            </p:nvSpPr>
            <p:spPr bwMode="auto">
              <a:xfrm>
                <a:off x="5746" y="2312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44" name="Rectangle 220"/>
              <p:cNvSpPr>
                <a:spLocks noChangeArrowheads="1"/>
              </p:cNvSpPr>
              <p:nvPr/>
            </p:nvSpPr>
            <p:spPr bwMode="auto">
              <a:xfrm>
                <a:off x="5857" y="2192"/>
                <a:ext cx="43" cy="4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45" name="Rectangle 221"/>
              <p:cNvSpPr>
                <a:spLocks noChangeArrowheads="1"/>
              </p:cNvSpPr>
              <p:nvPr/>
            </p:nvSpPr>
            <p:spPr bwMode="auto">
              <a:xfrm>
                <a:off x="6027" y="239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46" name="Rectangle 222"/>
              <p:cNvSpPr>
                <a:spLocks noChangeArrowheads="1"/>
              </p:cNvSpPr>
              <p:nvPr/>
            </p:nvSpPr>
            <p:spPr bwMode="auto">
              <a:xfrm>
                <a:off x="6019" y="2552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24763" name="Group 223"/>
            <p:cNvGrpSpPr>
              <a:grpSpLocks/>
            </p:cNvGrpSpPr>
            <p:nvPr/>
          </p:nvGrpSpPr>
          <p:grpSpPr bwMode="auto">
            <a:xfrm>
              <a:off x="3421" y="1739"/>
              <a:ext cx="326" cy="320"/>
              <a:chOff x="5384" y="2135"/>
              <a:chExt cx="711" cy="711"/>
            </a:xfrm>
          </p:grpSpPr>
          <p:sp>
            <p:nvSpPr>
              <p:cNvPr id="52448" name="Oval 224"/>
              <p:cNvSpPr>
                <a:spLocks noChangeArrowheads="1"/>
              </p:cNvSpPr>
              <p:nvPr/>
            </p:nvSpPr>
            <p:spPr bwMode="auto">
              <a:xfrm>
                <a:off x="5384" y="2135"/>
                <a:ext cx="711" cy="711"/>
              </a:xfrm>
              <a:prstGeom prst="ellipse">
                <a:avLst/>
              </a:prstGeom>
              <a:noFill/>
              <a:ln w="19050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49" name="Freeform 225"/>
              <p:cNvSpPr>
                <a:spLocks/>
              </p:cNvSpPr>
              <p:nvPr/>
            </p:nvSpPr>
            <p:spPr bwMode="auto">
              <a:xfrm>
                <a:off x="5469" y="2137"/>
                <a:ext cx="517" cy="649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50" name="Freeform 226"/>
              <p:cNvSpPr>
                <a:spLocks/>
              </p:cNvSpPr>
              <p:nvPr/>
            </p:nvSpPr>
            <p:spPr bwMode="auto">
              <a:xfrm>
                <a:off x="5445" y="2395"/>
                <a:ext cx="600" cy="244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51" name="Freeform 227"/>
              <p:cNvSpPr>
                <a:spLocks/>
              </p:cNvSpPr>
              <p:nvPr/>
            </p:nvSpPr>
            <p:spPr bwMode="auto">
              <a:xfrm>
                <a:off x="5766" y="2213"/>
                <a:ext cx="279" cy="207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52" name="Rectangle 228"/>
              <p:cNvSpPr>
                <a:spLocks noChangeArrowheads="1"/>
              </p:cNvSpPr>
              <p:nvPr/>
            </p:nvSpPr>
            <p:spPr bwMode="auto">
              <a:xfrm>
                <a:off x="5585" y="2593"/>
                <a:ext cx="41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53" name="Rectangle 229"/>
              <p:cNvSpPr>
                <a:spLocks noChangeArrowheads="1"/>
              </p:cNvSpPr>
              <p:nvPr/>
            </p:nvSpPr>
            <p:spPr bwMode="auto">
              <a:xfrm>
                <a:off x="5428" y="2395"/>
                <a:ext cx="41" cy="4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54" name="Rectangle 230"/>
              <p:cNvSpPr>
                <a:spLocks noChangeArrowheads="1"/>
              </p:cNvSpPr>
              <p:nvPr/>
            </p:nvSpPr>
            <p:spPr bwMode="auto">
              <a:xfrm>
                <a:off x="5694" y="2148"/>
                <a:ext cx="44" cy="4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55" name="Rectangle 231"/>
              <p:cNvSpPr>
                <a:spLocks noChangeArrowheads="1"/>
              </p:cNvSpPr>
              <p:nvPr/>
            </p:nvSpPr>
            <p:spPr bwMode="auto">
              <a:xfrm>
                <a:off x="5425" y="2562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56" name="Rectangle 232"/>
              <p:cNvSpPr>
                <a:spLocks noChangeArrowheads="1"/>
              </p:cNvSpPr>
              <p:nvPr/>
            </p:nvSpPr>
            <p:spPr bwMode="auto">
              <a:xfrm>
                <a:off x="5622" y="2768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57" name="Rectangle 233"/>
              <p:cNvSpPr>
                <a:spLocks noChangeArrowheads="1"/>
              </p:cNvSpPr>
              <p:nvPr/>
            </p:nvSpPr>
            <p:spPr bwMode="auto">
              <a:xfrm>
                <a:off x="5757" y="2615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58" name="Rectangle 234"/>
              <p:cNvSpPr>
                <a:spLocks noChangeArrowheads="1"/>
              </p:cNvSpPr>
              <p:nvPr/>
            </p:nvSpPr>
            <p:spPr bwMode="auto">
              <a:xfrm>
                <a:off x="5949" y="2675"/>
                <a:ext cx="41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59" name="Rectangle 235"/>
              <p:cNvSpPr>
                <a:spLocks noChangeArrowheads="1"/>
              </p:cNvSpPr>
              <p:nvPr/>
            </p:nvSpPr>
            <p:spPr bwMode="auto">
              <a:xfrm>
                <a:off x="5960" y="2291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60" name="Rectangle 236"/>
              <p:cNvSpPr>
                <a:spLocks noChangeArrowheads="1"/>
              </p:cNvSpPr>
              <p:nvPr/>
            </p:nvSpPr>
            <p:spPr bwMode="auto">
              <a:xfrm>
                <a:off x="5746" y="2311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61" name="Rectangle 237"/>
              <p:cNvSpPr>
                <a:spLocks noChangeArrowheads="1"/>
              </p:cNvSpPr>
              <p:nvPr/>
            </p:nvSpPr>
            <p:spPr bwMode="auto">
              <a:xfrm>
                <a:off x="5857" y="2191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62" name="Rectangle 238"/>
              <p:cNvSpPr>
                <a:spLocks noChangeArrowheads="1"/>
              </p:cNvSpPr>
              <p:nvPr/>
            </p:nvSpPr>
            <p:spPr bwMode="auto">
              <a:xfrm>
                <a:off x="6025" y="2399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63" name="Rectangle 239"/>
              <p:cNvSpPr>
                <a:spLocks noChangeArrowheads="1"/>
              </p:cNvSpPr>
              <p:nvPr/>
            </p:nvSpPr>
            <p:spPr bwMode="auto">
              <a:xfrm>
                <a:off x="6021" y="2553"/>
                <a:ext cx="41" cy="4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24764" name="Group 240"/>
            <p:cNvGrpSpPr>
              <a:grpSpLocks/>
            </p:cNvGrpSpPr>
            <p:nvPr/>
          </p:nvGrpSpPr>
          <p:grpSpPr bwMode="auto">
            <a:xfrm>
              <a:off x="2536" y="1699"/>
              <a:ext cx="419" cy="410"/>
              <a:chOff x="5384" y="1354"/>
              <a:chExt cx="711" cy="724"/>
            </a:xfrm>
          </p:grpSpPr>
          <p:sp>
            <p:nvSpPr>
              <p:cNvPr id="52465" name="Oval 241"/>
              <p:cNvSpPr>
                <a:spLocks noChangeArrowheads="1"/>
              </p:cNvSpPr>
              <p:nvPr/>
            </p:nvSpPr>
            <p:spPr bwMode="auto">
              <a:xfrm>
                <a:off x="5384" y="1354"/>
                <a:ext cx="711" cy="712"/>
              </a:xfrm>
              <a:prstGeom prst="ellipse">
                <a:avLst/>
              </a:prstGeom>
              <a:solidFill>
                <a:srgbClr val="D9D9D9"/>
              </a:solidFill>
              <a:ln w="19050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66" name="Freeform 242"/>
              <p:cNvSpPr>
                <a:spLocks/>
              </p:cNvSpPr>
              <p:nvPr/>
            </p:nvSpPr>
            <p:spPr bwMode="auto">
              <a:xfrm>
                <a:off x="5443" y="1615"/>
                <a:ext cx="601" cy="242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67" name="Freeform 243"/>
              <p:cNvSpPr>
                <a:spLocks/>
              </p:cNvSpPr>
              <p:nvPr/>
            </p:nvSpPr>
            <p:spPr bwMode="auto">
              <a:xfrm>
                <a:off x="5443" y="1405"/>
                <a:ext cx="543" cy="600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68" name="Freeform 244"/>
              <p:cNvSpPr>
                <a:spLocks/>
              </p:cNvSpPr>
              <p:nvPr/>
            </p:nvSpPr>
            <p:spPr bwMode="auto">
              <a:xfrm>
                <a:off x="5766" y="1432"/>
                <a:ext cx="278" cy="207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69" name="Rectangle 245"/>
              <p:cNvSpPr>
                <a:spLocks noChangeArrowheads="1"/>
              </p:cNvSpPr>
              <p:nvPr/>
            </p:nvSpPr>
            <p:spPr bwMode="auto">
              <a:xfrm>
                <a:off x="5426" y="1614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70" name="Rectangle 246"/>
              <p:cNvSpPr>
                <a:spLocks noChangeArrowheads="1"/>
              </p:cNvSpPr>
              <p:nvPr/>
            </p:nvSpPr>
            <p:spPr bwMode="auto">
              <a:xfrm>
                <a:off x="5584" y="1811"/>
                <a:ext cx="42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71" name="Rectangle 247"/>
              <p:cNvSpPr>
                <a:spLocks noChangeArrowheads="1"/>
              </p:cNvSpPr>
              <p:nvPr/>
            </p:nvSpPr>
            <p:spPr bwMode="auto">
              <a:xfrm>
                <a:off x="5745" y="1531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72" name="Rectangle 248"/>
              <p:cNvSpPr>
                <a:spLocks noChangeArrowheads="1"/>
              </p:cNvSpPr>
              <p:nvPr/>
            </p:nvSpPr>
            <p:spPr bwMode="auto">
              <a:xfrm>
                <a:off x="5857" y="1407"/>
                <a:ext cx="42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73" name="Rectangle 249"/>
              <p:cNvSpPr>
                <a:spLocks noChangeArrowheads="1"/>
              </p:cNvSpPr>
              <p:nvPr/>
            </p:nvSpPr>
            <p:spPr bwMode="auto">
              <a:xfrm>
                <a:off x="5959" y="1509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74" name="Rectangle 250"/>
              <p:cNvSpPr>
                <a:spLocks noChangeArrowheads="1"/>
              </p:cNvSpPr>
              <p:nvPr/>
            </p:nvSpPr>
            <p:spPr bwMode="auto">
              <a:xfrm>
                <a:off x="6025" y="1619"/>
                <a:ext cx="44" cy="4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75" name="Rectangle 251"/>
              <p:cNvSpPr>
                <a:spLocks noChangeArrowheads="1"/>
              </p:cNvSpPr>
              <p:nvPr/>
            </p:nvSpPr>
            <p:spPr bwMode="auto">
              <a:xfrm>
                <a:off x="6020" y="1771"/>
                <a:ext cx="42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76" name="Rectangle 252"/>
              <p:cNvSpPr>
                <a:spLocks noChangeArrowheads="1"/>
              </p:cNvSpPr>
              <p:nvPr/>
            </p:nvSpPr>
            <p:spPr bwMode="auto">
              <a:xfrm>
                <a:off x="5947" y="1894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77" name="Rectangle 253"/>
              <p:cNvSpPr>
                <a:spLocks noChangeArrowheads="1"/>
              </p:cNvSpPr>
              <p:nvPr/>
            </p:nvSpPr>
            <p:spPr bwMode="auto">
              <a:xfrm>
                <a:off x="5756" y="1834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78" name="Rectangle 254"/>
              <p:cNvSpPr>
                <a:spLocks noChangeArrowheads="1"/>
              </p:cNvSpPr>
              <p:nvPr/>
            </p:nvSpPr>
            <p:spPr bwMode="auto">
              <a:xfrm>
                <a:off x="5622" y="1986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79" name="Rectangle 255"/>
              <p:cNvSpPr>
                <a:spLocks noChangeArrowheads="1"/>
              </p:cNvSpPr>
              <p:nvPr/>
            </p:nvSpPr>
            <p:spPr bwMode="auto">
              <a:xfrm>
                <a:off x="5425" y="1804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80" name="Rectangle 256"/>
              <p:cNvSpPr>
                <a:spLocks noChangeArrowheads="1"/>
              </p:cNvSpPr>
              <p:nvPr/>
            </p:nvSpPr>
            <p:spPr bwMode="auto">
              <a:xfrm>
                <a:off x="5640" y="1380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81" name="Line 257"/>
              <p:cNvSpPr>
                <a:spLocks noChangeShapeType="1"/>
              </p:cNvSpPr>
              <p:nvPr/>
            </p:nvSpPr>
            <p:spPr bwMode="auto">
              <a:xfrm flipH="1">
                <a:off x="5742" y="1847"/>
                <a:ext cx="24" cy="231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24765" name="Group 258"/>
            <p:cNvGrpSpPr>
              <a:grpSpLocks/>
            </p:cNvGrpSpPr>
            <p:nvPr/>
          </p:nvGrpSpPr>
          <p:grpSpPr bwMode="auto">
            <a:xfrm>
              <a:off x="1752" y="2384"/>
              <a:ext cx="350" cy="333"/>
              <a:chOff x="5384" y="1354"/>
              <a:chExt cx="711" cy="724"/>
            </a:xfrm>
          </p:grpSpPr>
          <p:sp>
            <p:nvSpPr>
              <p:cNvPr id="52483" name="Oval 259"/>
              <p:cNvSpPr>
                <a:spLocks noChangeArrowheads="1"/>
              </p:cNvSpPr>
              <p:nvPr/>
            </p:nvSpPr>
            <p:spPr bwMode="auto">
              <a:xfrm>
                <a:off x="5384" y="1354"/>
                <a:ext cx="711" cy="711"/>
              </a:xfrm>
              <a:prstGeom prst="ellipse">
                <a:avLst/>
              </a:prstGeom>
              <a:solidFill>
                <a:srgbClr val="D9D9D9"/>
              </a:solidFill>
              <a:ln w="19050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84" name="Freeform 260"/>
              <p:cNvSpPr>
                <a:spLocks/>
              </p:cNvSpPr>
              <p:nvPr/>
            </p:nvSpPr>
            <p:spPr bwMode="auto">
              <a:xfrm>
                <a:off x="5445" y="1615"/>
                <a:ext cx="599" cy="244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85" name="Freeform 261"/>
              <p:cNvSpPr>
                <a:spLocks/>
              </p:cNvSpPr>
              <p:nvPr/>
            </p:nvSpPr>
            <p:spPr bwMode="auto">
              <a:xfrm>
                <a:off x="5445" y="1404"/>
                <a:ext cx="542" cy="600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86" name="Freeform 262"/>
              <p:cNvSpPr>
                <a:spLocks/>
              </p:cNvSpPr>
              <p:nvPr/>
            </p:nvSpPr>
            <p:spPr bwMode="auto">
              <a:xfrm>
                <a:off x="5766" y="1432"/>
                <a:ext cx="278" cy="207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87" name="Rectangle 263"/>
              <p:cNvSpPr>
                <a:spLocks noChangeArrowheads="1"/>
              </p:cNvSpPr>
              <p:nvPr/>
            </p:nvSpPr>
            <p:spPr bwMode="auto">
              <a:xfrm>
                <a:off x="5427" y="1613"/>
                <a:ext cx="43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88" name="Rectangle 264"/>
              <p:cNvSpPr>
                <a:spLocks noChangeArrowheads="1"/>
              </p:cNvSpPr>
              <p:nvPr/>
            </p:nvSpPr>
            <p:spPr bwMode="auto">
              <a:xfrm>
                <a:off x="5583" y="1813"/>
                <a:ext cx="45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89" name="Rectangle 265"/>
              <p:cNvSpPr>
                <a:spLocks noChangeArrowheads="1"/>
              </p:cNvSpPr>
              <p:nvPr/>
            </p:nvSpPr>
            <p:spPr bwMode="auto">
              <a:xfrm>
                <a:off x="5746" y="1530"/>
                <a:ext cx="43" cy="4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90" name="Rectangle 266"/>
              <p:cNvSpPr>
                <a:spLocks noChangeArrowheads="1"/>
              </p:cNvSpPr>
              <p:nvPr/>
            </p:nvSpPr>
            <p:spPr bwMode="auto">
              <a:xfrm>
                <a:off x="5857" y="1406"/>
                <a:ext cx="43" cy="4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91" name="Rectangle 267"/>
              <p:cNvSpPr>
                <a:spLocks noChangeArrowheads="1"/>
              </p:cNvSpPr>
              <p:nvPr/>
            </p:nvSpPr>
            <p:spPr bwMode="auto">
              <a:xfrm>
                <a:off x="5961" y="1511"/>
                <a:ext cx="43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92" name="Rectangle 268"/>
              <p:cNvSpPr>
                <a:spLocks noChangeArrowheads="1"/>
              </p:cNvSpPr>
              <p:nvPr/>
            </p:nvSpPr>
            <p:spPr bwMode="auto">
              <a:xfrm>
                <a:off x="6026" y="1617"/>
                <a:ext cx="43" cy="4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93" name="Rectangle 269"/>
              <p:cNvSpPr>
                <a:spLocks noChangeArrowheads="1"/>
              </p:cNvSpPr>
              <p:nvPr/>
            </p:nvSpPr>
            <p:spPr bwMode="auto">
              <a:xfrm>
                <a:off x="6020" y="1771"/>
                <a:ext cx="43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94" name="Rectangle 270"/>
              <p:cNvSpPr>
                <a:spLocks noChangeArrowheads="1"/>
              </p:cNvSpPr>
              <p:nvPr/>
            </p:nvSpPr>
            <p:spPr bwMode="auto">
              <a:xfrm>
                <a:off x="5949" y="1893"/>
                <a:ext cx="43" cy="4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95" name="Rectangle 271"/>
              <p:cNvSpPr>
                <a:spLocks noChangeArrowheads="1"/>
              </p:cNvSpPr>
              <p:nvPr/>
            </p:nvSpPr>
            <p:spPr bwMode="auto">
              <a:xfrm>
                <a:off x="5756" y="1834"/>
                <a:ext cx="45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96" name="Rectangle 272"/>
              <p:cNvSpPr>
                <a:spLocks noChangeArrowheads="1"/>
              </p:cNvSpPr>
              <p:nvPr/>
            </p:nvSpPr>
            <p:spPr bwMode="auto">
              <a:xfrm>
                <a:off x="5622" y="1987"/>
                <a:ext cx="43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97" name="Rectangle 273"/>
              <p:cNvSpPr>
                <a:spLocks noChangeArrowheads="1"/>
              </p:cNvSpPr>
              <p:nvPr/>
            </p:nvSpPr>
            <p:spPr bwMode="auto">
              <a:xfrm>
                <a:off x="5425" y="1804"/>
                <a:ext cx="45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98" name="Rectangle 274"/>
              <p:cNvSpPr>
                <a:spLocks noChangeArrowheads="1"/>
              </p:cNvSpPr>
              <p:nvPr/>
            </p:nvSpPr>
            <p:spPr bwMode="auto">
              <a:xfrm>
                <a:off x="5642" y="1380"/>
                <a:ext cx="43" cy="4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499" name="Line 275"/>
              <p:cNvSpPr>
                <a:spLocks noChangeShapeType="1"/>
              </p:cNvSpPr>
              <p:nvPr/>
            </p:nvSpPr>
            <p:spPr bwMode="auto">
              <a:xfrm flipH="1">
                <a:off x="5742" y="1845"/>
                <a:ext cx="24" cy="233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24766" name="Group 276"/>
            <p:cNvGrpSpPr>
              <a:grpSpLocks/>
            </p:cNvGrpSpPr>
            <p:nvPr/>
          </p:nvGrpSpPr>
          <p:grpSpPr bwMode="auto">
            <a:xfrm>
              <a:off x="3804" y="1813"/>
              <a:ext cx="281" cy="273"/>
              <a:chOff x="5384" y="2135"/>
              <a:chExt cx="711" cy="711"/>
            </a:xfrm>
          </p:grpSpPr>
          <p:sp>
            <p:nvSpPr>
              <p:cNvPr id="52501" name="Oval 277"/>
              <p:cNvSpPr>
                <a:spLocks noChangeArrowheads="1"/>
              </p:cNvSpPr>
              <p:nvPr/>
            </p:nvSpPr>
            <p:spPr bwMode="auto">
              <a:xfrm>
                <a:off x="5384" y="2135"/>
                <a:ext cx="711" cy="711"/>
              </a:xfrm>
              <a:prstGeom prst="ellipse">
                <a:avLst/>
              </a:prstGeom>
              <a:noFill/>
              <a:ln w="19050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02" name="Freeform 278"/>
              <p:cNvSpPr>
                <a:spLocks/>
              </p:cNvSpPr>
              <p:nvPr/>
            </p:nvSpPr>
            <p:spPr bwMode="auto">
              <a:xfrm>
                <a:off x="5467" y="2138"/>
                <a:ext cx="519" cy="648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03" name="Freeform 279"/>
              <p:cNvSpPr>
                <a:spLocks/>
              </p:cNvSpPr>
              <p:nvPr/>
            </p:nvSpPr>
            <p:spPr bwMode="auto">
              <a:xfrm>
                <a:off x="5445" y="2395"/>
                <a:ext cx="600" cy="245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04" name="Freeform 280"/>
              <p:cNvSpPr>
                <a:spLocks/>
              </p:cNvSpPr>
              <p:nvPr/>
            </p:nvSpPr>
            <p:spPr bwMode="auto">
              <a:xfrm>
                <a:off x="5766" y="2213"/>
                <a:ext cx="278" cy="206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05" name="Rectangle 281"/>
              <p:cNvSpPr>
                <a:spLocks noChangeArrowheads="1"/>
              </p:cNvSpPr>
              <p:nvPr/>
            </p:nvSpPr>
            <p:spPr bwMode="auto">
              <a:xfrm>
                <a:off x="5584" y="2593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06" name="Rectangle 282"/>
              <p:cNvSpPr>
                <a:spLocks noChangeArrowheads="1"/>
              </p:cNvSpPr>
              <p:nvPr/>
            </p:nvSpPr>
            <p:spPr bwMode="auto">
              <a:xfrm>
                <a:off x="5427" y="2393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07" name="Rectangle 283"/>
              <p:cNvSpPr>
                <a:spLocks noChangeArrowheads="1"/>
              </p:cNvSpPr>
              <p:nvPr/>
            </p:nvSpPr>
            <p:spPr bwMode="auto">
              <a:xfrm>
                <a:off x="5695" y="214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08" name="Rectangle 284"/>
              <p:cNvSpPr>
                <a:spLocks noChangeArrowheads="1"/>
              </p:cNvSpPr>
              <p:nvPr/>
            </p:nvSpPr>
            <p:spPr bwMode="auto">
              <a:xfrm>
                <a:off x="5424" y="2562"/>
                <a:ext cx="46" cy="4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09" name="Rectangle 285"/>
              <p:cNvSpPr>
                <a:spLocks noChangeArrowheads="1"/>
              </p:cNvSpPr>
              <p:nvPr/>
            </p:nvSpPr>
            <p:spPr bwMode="auto">
              <a:xfrm>
                <a:off x="5622" y="276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10" name="Rectangle 286"/>
              <p:cNvSpPr>
                <a:spLocks noChangeArrowheads="1"/>
              </p:cNvSpPr>
              <p:nvPr/>
            </p:nvSpPr>
            <p:spPr bwMode="auto">
              <a:xfrm>
                <a:off x="5756" y="2614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11" name="Rectangle 287"/>
              <p:cNvSpPr>
                <a:spLocks noChangeArrowheads="1"/>
              </p:cNvSpPr>
              <p:nvPr/>
            </p:nvSpPr>
            <p:spPr bwMode="auto">
              <a:xfrm>
                <a:off x="5948" y="2674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12" name="Rectangle 288"/>
              <p:cNvSpPr>
                <a:spLocks noChangeArrowheads="1"/>
              </p:cNvSpPr>
              <p:nvPr/>
            </p:nvSpPr>
            <p:spPr bwMode="auto">
              <a:xfrm>
                <a:off x="5961" y="2291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13" name="Rectangle 289"/>
              <p:cNvSpPr>
                <a:spLocks noChangeArrowheads="1"/>
              </p:cNvSpPr>
              <p:nvPr/>
            </p:nvSpPr>
            <p:spPr bwMode="auto">
              <a:xfrm>
                <a:off x="5746" y="2312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14" name="Rectangle 290"/>
              <p:cNvSpPr>
                <a:spLocks noChangeArrowheads="1"/>
              </p:cNvSpPr>
              <p:nvPr/>
            </p:nvSpPr>
            <p:spPr bwMode="auto">
              <a:xfrm>
                <a:off x="5857" y="2192"/>
                <a:ext cx="43" cy="4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15" name="Rectangle 291"/>
              <p:cNvSpPr>
                <a:spLocks noChangeArrowheads="1"/>
              </p:cNvSpPr>
              <p:nvPr/>
            </p:nvSpPr>
            <p:spPr bwMode="auto">
              <a:xfrm>
                <a:off x="6027" y="239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16" name="Rectangle 292"/>
              <p:cNvSpPr>
                <a:spLocks noChangeArrowheads="1"/>
              </p:cNvSpPr>
              <p:nvPr/>
            </p:nvSpPr>
            <p:spPr bwMode="auto">
              <a:xfrm>
                <a:off x="6019" y="2552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24767" name="Group 293"/>
            <p:cNvGrpSpPr>
              <a:grpSpLocks/>
            </p:cNvGrpSpPr>
            <p:nvPr/>
          </p:nvGrpSpPr>
          <p:grpSpPr bwMode="auto">
            <a:xfrm>
              <a:off x="3561" y="2070"/>
              <a:ext cx="319" cy="312"/>
              <a:chOff x="5384" y="2135"/>
              <a:chExt cx="711" cy="711"/>
            </a:xfrm>
          </p:grpSpPr>
          <p:sp>
            <p:nvSpPr>
              <p:cNvPr id="52518" name="Oval 294"/>
              <p:cNvSpPr>
                <a:spLocks noChangeArrowheads="1"/>
              </p:cNvSpPr>
              <p:nvPr/>
            </p:nvSpPr>
            <p:spPr bwMode="auto">
              <a:xfrm>
                <a:off x="5384" y="2135"/>
                <a:ext cx="711" cy="711"/>
              </a:xfrm>
              <a:prstGeom prst="ellipse">
                <a:avLst/>
              </a:prstGeom>
              <a:noFill/>
              <a:ln w="19050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19" name="Freeform 295"/>
              <p:cNvSpPr>
                <a:spLocks/>
              </p:cNvSpPr>
              <p:nvPr/>
            </p:nvSpPr>
            <p:spPr bwMode="auto">
              <a:xfrm>
                <a:off x="5469" y="2137"/>
                <a:ext cx="519" cy="649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20" name="Freeform 296"/>
              <p:cNvSpPr>
                <a:spLocks/>
              </p:cNvSpPr>
              <p:nvPr/>
            </p:nvSpPr>
            <p:spPr bwMode="auto">
              <a:xfrm>
                <a:off x="5444" y="2397"/>
                <a:ext cx="600" cy="242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21" name="Freeform 297"/>
              <p:cNvSpPr>
                <a:spLocks/>
              </p:cNvSpPr>
              <p:nvPr/>
            </p:nvSpPr>
            <p:spPr bwMode="auto">
              <a:xfrm>
                <a:off x="5765" y="2212"/>
                <a:ext cx="279" cy="207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22" name="Rectangle 298"/>
              <p:cNvSpPr>
                <a:spLocks noChangeArrowheads="1"/>
              </p:cNvSpPr>
              <p:nvPr/>
            </p:nvSpPr>
            <p:spPr bwMode="auto">
              <a:xfrm>
                <a:off x="5585" y="2593"/>
                <a:ext cx="42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23" name="Rectangle 299"/>
              <p:cNvSpPr>
                <a:spLocks noChangeArrowheads="1"/>
              </p:cNvSpPr>
              <p:nvPr/>
            </p:nvSpPr>
            <p:spPr bwMode="auto">
              <a:xfrm>
                <a:off x="5426" y="2395"/>
                <a:ext cx="45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24" name="Rectangle 300"/>
              <p:cNvSpPr>
                <a:spLocks noChangeArrowheads="1"/>
              </p:cNvSpPr>
              <p:nvPr/>
            </p:nvSpPr>
            <p:spPr bwMode="auto">
              <a:xfrm>
                <a:off x="5694" y="2149"/>
                <a:ext cx="42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25" name="Rectangle 301"/>
              <p:cNvSpPr>
                <a:spLocks noChangeArrowheads="1"/>
              </p:cNvSpPr>
              <p:nvPr/>
            </p:nvSpPr>
            <p:spPr bwMode="auto">
              <a:xfrm>
                <a:off x="5424" y="2561"/>
                <a:ext cx="45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26" name="Rectangle 302"/>
              <p:cNvSpPr>
                <a:spLocks noChangeArrowheads="1"/>
              </p:cNvSpPr>
              <p:nvPr/>
            </p:nvSpPr>
            <p:spPr bwMode="auto">
              <a:xfrm>
                <a:off x="5622" y="2769"/>
                <a:ext cx="42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27" name="Rectangle 303"/>
              <p:cNvSpPr>
                <a:spLocks noChangeArrowheads="1"/>
              </p:cNvSpPr>
              <p:nvPr/>
            </p:nvSpPr>
            <p:spPr bwMode="auto">
              <a:xfrm>
                <a:off x="5756" y="2616"/>
                <a:ext cx="45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28" name="Rectangle 304"/>
              <p:cNvSpPr>
                <a:spLocks noChangeArrowheads="1"/>
              </p:cNvSpPr>
              <p:nvPr/>
            </p:nvSpPr>
            <p:spPr bwMode="auto">
              <a:xfrm>
                <a:off x="5948" y="2675"/>
                <a:ext cx="42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29" name="Rectangle 305"/>
              <p:cNvSpPr>
                <a:spLocks noChangeArrowheads="1"/>
              </p:cNvSpPr>
              <p:nvPr/>
            </p:nvSpPr>
            <p:spPr bwMode="auto">
              <a:xfrm>
                <a:off x="5959" y="2290"/>
                <a:ext cx="45" cy="4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30" name="Rectangle 306"/>
              <p:cNvSpPr>
                <a:spLocks noChangeArrowheads="1"/>
              </p:cNvSpPr>
              <p:nvPr/>
            </p:nvSpPr>
            <p:spPr bwMode="auto">
              <a:xfrm>
                <a:off x="5745" y="2310"/>
                <a:ext cx="45" cy="46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31" name="Rectangle 307"/>
              <p:cNvSpPr>
                <a:spLocks noChangeArrowheads="1"/>
              </p:cNvSpPr>
              <p:nvPr/>
            </p:nvSpPr>
            <p:spPr bwMode="auto">
              <a:xfrm>
                <a:off x="5859" y="2192"/>
                <a:ext cx="42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32" name="Rectangle 308"/>
              <p:cNvSpPr>
                <a:spLocks noChangeArrowheads="1"/>
              </p:cNvSpPr>
              <p:nvPr/>
            </p:nvSpPr>
            <p:spPr bwMode="auto">
              <a:xfrm>
                <a:off x="6026" y="2399"/>
                <a:ext cx="42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33" name="Rectangle 309"/>
              <p:cNvSpPr>
                <a:spLocks noChangeArrowheads="1"/>
              </p:cNvSpPr>
              <p:nvPr/>
            </p:nvSpPr>
            <p:spPr bwMode="auto">
              <a:xfrm>
                <a:off x="6019" y="2552"/>
                <a:ext cx="45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24768" name="Group 310"/>
            <p:cNvGrpSpPr>
              <a:grpSpLocks/>
            </p:cNvGrpSpPr>
            <p:nvPr/>
          </p:nvGrpSpPr>
          <p:grpSpPr bwMode="auto">
            <a:xfrm>
              <a:off x="3768" y="2589"/>
              <a:ext cx="281" cy="273"/>
              <a:chOff x="5384" y="2135"/>
              <a:chExt cx="711" cy="711"/>
            </a:xfrm>
          </p:grpSpPr>
          <p:sp>
            <p:nvSpPr>
              <p:cNvPr id="52535" name="Oval 311"/>
              <p:cNvSpPr>
                <a:spLocks noChangeArrowheads="1"/>
              </p:cNvSpPr>
              <p:nvPr/>
            </p:nvSpPr>
            <p:spPr bwMode="auto">
              <a:xfrm>
                <a:off x="5384" y="2135"/>
                <a:ext cx="711" cy="711"/>
              </a:xfrm>
              <a:prstGeom prst="ellipse">
                <a:avLst/>
              </a:prstGeom>
              <a:noFill/>
              <a:ln w="19050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36" name="Freeform 312"/>
              <p:cNvSpPr>
                <a:spLocks/>
              </p:cNvSpPr>
              <p:nvPr/>
            </p:nvSpPr>
            <p:spPr bwMode="auto">
              <a:xfrm>
                <a:off x="5467" y="2138"/>
                <a:ext cx="519" cy="648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37" name="Freeform 313"/>
              <p:cNvSpPr>
                <a:spLocks/>
              </p:cNvSpPr>
              <p:nvPr/>
            </p:nvSpPr>
            <p:spPr bwMode="auto">
              <a:xfrm>
                <a:off x="5445" y="2395"/>
                <a:ext cx="600" cy="245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38" name="Freeform 314"/>
              <p:cNvSpPr>
                <a:spLocks/>
              </p:cNvSpPr>
              <p:nvPr/>
            </p:nvSpPr>
            <p:spPr bwMode="auto">
              <a:xfrm>
                <a:off x="5766" y="2213"/>
                <a:ext cx="278" cy="206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39" name="Rectangle 315"/>
              <p:cNvSpPr>
                <a:spLocks noChangeArrowheads="1"/>
              </p:cNvSpPr>
              <p:nvPr/>
            </p:nvSpPr>
            <p:spPr bwMode="auto">
              <a:xfrm>
                <a:off x="5584" y="2593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40" name="Rectangle 316"/>
              <p:cNvSpPr>
                <a:spLocks noChangeArrowheads="1"/>
              </p:cNvSpPr>
              <p:nvPr/>
            </p:nvSpPr>
            <p:spPr bwMode="auto">
              <a:xfrm>
                <a:off x="5427" y="2393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41" name="Rectangle 317"/>
              <p:cNvSpPr>
                <a:spLocks noChangeArrowheads="1"/>
              </p:cNvSpPr>
              <p:nvPr/>
            </p:nvSpPr>
            <p:spPr bwMode="auto">
              <a:xfrm>
                <a:off x="5695" y="214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42" name="Rectangle 318"/>
              <p:cNvSpPr>
                <a:spLocks noChangeArrowheads="1"/>
              </p:cNvSpPr>
              <p:nvPr/>
            </p:nvSpPr>
            <p:spPr bwMode="auto">
              <a:xfrm>
                <a:off x="5424" y="2562"/>
                <a:ext cx="46" cy="4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43" name="Rectangle 319"/>
              <p:cNvSpPr>
                <a:spLocks noChangeArrowheads="1"/>
              </p:cNvSpPr>
              <p:nvPr/>
            </p:nvSpPr>
            <p:spPr bwMode="auto">
              <a:xfrm>
                <a:off x="5622" y="276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44" name="Rectangle 320"/>
              <p:cNvSpPr>
                <a:spLocks noChangeArrowheads="1"/>
              </p:cNvSpPr>
              <p:nvPr/>
            </p:nvSpPr>
            <p:spPr bwMode="auto">
              <a:xfrm>
                <a:off x="5756" y="2614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45" name="Rectangle 321"/>
              <p:cNvSpPr>
                <a:spLocks noChangeArrowheads="1"/>
              </p:cNvSpPr>
              <p:nvPr/>
            </p:nvSpPr>
            <p:spPr bwMode="auto">
              <a:xfrm>
                <a:off x="5948" y="2674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46" name="Rectangle 322"/>
              <p:cNvSpPr>
                <a:spLocks noChangeArrowheads="1"/>
              </p:cNvSpPr>
              <p:nvPr/>
            </p:nvSpPr>
            <p:spPr bwMode="auto">
              <a:xfrm>
                <a:off x="5961" y="2291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47" name="Rectangle 323"/>
              <p:cNvSpPr>
                <a:spLocks noChangeArrowheads="1"/>
              </p:cNvSpPr>
              <p:nvPr/>
            </p:nvSpPr>
            <p:spPr bwMode="auto">
              <a:xfrm>
                <a:off x="5746" y="2312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48" name="Rectangle 324"/>
              <p:cNvSpPr>
                <a:spLocks noChangeArrowheads="1"/>
              </p:cNvSpPr>
              <p:nvPr/>
            </p:nvSpPr>
            <p:spPr bwMode="auto">
              <a:xfrm>
                <a:off x="5857" y="2192"/>
                <a:ext cx="43" cy="4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49" name="Rectangle 325"/>
              <p:cNvSpPr>
                <a:spLocks noChangeArrowheads="1"/>
              </p:cNvSpPr>
              <p:nvPr/>
            </p:nvSpPr>
            <p:spPr bwMode="auto">
              <a:xfrm>
                <a:off x="6027" y="239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50" name="Rectangle 326"/>
              <p:cNvSpPr>
                <a:spLocks noChangeArrowheads="1"/>
              </p:cNvSpPr>
              <p:nvPr/>
            </p:nvSpPr>
            <p:spPr bwMode="auto">
              <a:xfrm>
                <a:off x="6019" y="2552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24769" name="Group 327"/>
            <p:cNvGrpSpPr>
              <a:grpSpLocks/>
            </p:cNvGrpSpPr>
            <p:nvPr/>
          </p:nvGrpSpPr>
          <p:grpSpPr bwMode="auto">
            <a:xfrm>
              <a:off x="2514" y="2881"/>
              <a:ext cx="281" cy="273"/>
              <a:chOff x="5384" y="2135"/>
              <a:chExt cx="711" cy="711"/>
            </a:xfrm>
          </p:grpSpPr>
          <p:sp>
            <p:nvSpPr>
              <p:cNvPr id="52552" name="Oval 328"/>
              <p:cNvSpPr>
                <a:spLocks noChangeArrowheads="1"/>
              </p:cNvSpPr>
              <p:nvPr/>
            </p:nvSpPr>
            <p:spPr bwMode="auto">
              <a:xfrm>
                <a:off x="5384" y="2135"/>
                <a:ext cx="711" cy="711"/>
              </a:xfrm>
              <a:prstGeom prst="ellipse">
                <a:avLst/>
              </a:prstGeom>
              <a:noFill/>
              <a:ln w="19050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53" name="Freeform 329"/>
              <p:cNvSpPr>
                <a:spLocks/>
              </p:cNvSpPr>
              <p:nvPr/>
            </p:nvSpPr>
            <p:spPr bwMode="auto">
              <a:xfrm>
                <a:off x="5467" y="2138"/>
                <a:ext cx="519" cy="648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54" name="Freeform 330"/>
              <p:cNvSpPr>
                <a:spLocks/>
              </p:cNvSpPr>
              <p:nvPr/>
            </p:nvSpPr>
            <p:spPr bwMode="auto">
              <a:xfrm>
                <a:off x="5445" y="2395"/>
                <a:ext cx="600" cy="245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55" name="Freeform 331"/>
              <p:cNvSpPr>
                <a:spLocks/>
              </p:cNvSpPr>
              <p:nvPr/>
            </p:nvSpPr>
            <p:spPr bwMode="auto">
              <a:xfrm>
                <a:off x="5766" y="2213"/>
                <a:ext cx="278" cy="206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56" name="Rectangle 332"/>
              <p:cNvSpPr>
                <a:spLocks noChangeArrowheads="1"/>
              </p:cNvSpPr>
              <p:nvPr/>
            </p:nvSpPr>
            <p:spPr bwMode="auto">
              <a:xfrm>
                <a:off x="5584" y="2593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57" name="Rectangle 333"/>
              <p:cNvSpPr>
                <a:spLocks noChangeArrowheads="1"/>
              </p:cNvSpPr>
              <p:nvPr/>
            </p:nvSpPr>
            <p:spPr bwMode="auto">
              <a:xfrm>
                <a:off x="5427" y="2393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58" name="Rectangle 334"/>
              <p:cNvSpPr>
                <a:spLocks noChangeArrowheads="1"/>
              </p:cNvSpPr>
              <p:nvPr/>
            </p:nvSpPr>
            <p:spPr bwMode="auto">
              <a:xfrm>
                <a:off x="5695" y="214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59" name="Rectangle 335"/>
              <p:cNvSpPr>
                <a:spLocks noChangeArrowheads="1"/>
              </p:cNvSpPr>
              <p:nvPr/>
            </p:nvSpPr>
            <p:spPr bwMode="auto">
              <a:xfrm>
                <a:off x="5424" y="2562"/>
                <a:ext cx="46" cy="4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60" name="Rectangle 336"/>
              <p:cNvSpPr>
                <a:spLocks noChangeArrowheads="1"/>
              </p:cNvSpPr>
              <p:nvPr/>
            </p:nvSpPr>
            <p:spPr bwMode="auto">
              <a:xfrm>
                <a:off x="5622" y="276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61" name="Rectangle 337"/>
              <p:cNvSpPr>
                <a:spLocks noChangeArrowheads="1"/>
              </p:cNvSpPr>
              <p:nvPr/>
            </p:nvSpPr>
            <p:spPr bwMode="auto">
              <a:xfrm>
                <a:off x="5756" y="2614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62" name="Rectangle 338"/>
              <p:cNvSpPr>
                <a:spLocks noChangeArrowheads="1"/>
              </p:cNvSpPr>
              <p:nvPr/>
            </p:nvSpPr>
            <p:spPr bwMode="auto">
              <a:xfrm>
                <a:off x="5948" y="2674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63" name="Rectangle 339"/>
              <p:cNvSpPr>
                <a:spLocks noChangeArrowheads="1"/>
              </p:cNvSpPr>
              <p:nvPr/>
            </p:nvSpPr>
            <p:spPr bwMode="auto">
              <a:xfrm>
                <a:off x="5961" y="2291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64" name="Rectangle 340"/>
              <p:cNvSpPr>
                <a:spLocks noChangeArrowheads="1"/>
              </p:cNvSpPr>
              <p:nvPr/>
            </p:nvSpPr>
            <p:spPr bwMode="auto">
              <a:xfrm>
                <a:off x="5746" y="2312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65" name="Rectangle 341"/>
              <p:cNvSpPr>
                <a:spLocks noChangeArrowheads="1"/>
              </p:cNvSpPr>
              <p:nvPr/>
            </p:nvSpPr>
            <p:spPr bwMode="auto">
              <a:xfrm>
                <a:off x="5857" y="2192"/>
                <a:ext cx="43" cy="4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66" name="Rectangle 342"/>
              <p:cNvSpPr>
                <a:spLocks noChangeArrowheads="1"/>
              </p:cNvSpPr>
              <p:nvPr/>
            </p:nvSpPr>
            <p:spPr bwMode="auto">
              <a:xfrm>
                <a:off x="6027" y="239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67" name="Rectangle 343"/>
              <p:cNvSpPr>
                <a:spLocks noChangeArrowheads="1"/>
              </p:cNvSpPr>
              <p:nvPr/>
            </p:nvSpPr>
            <p:spPr bwMode="auto">
              <a:xfrm>
                <a:off x="6019" y="2552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24770" name="Group 344"/>
            <p:cNvGrpSpPr>
              <a:grpSpLocks/>
            </p:cNvGrpSpPr>
            <p:nvPr/>
          </p:nvGrpSpPr>
          <p:grpSpPr bwMode="auto">
            <a:xfrm>
              <a:off x="2688" y="2599"/>
              <a:ext cx="281" cy="273"/>
              <a:chOff x="5384" y="2135"/>
              <a:chExt cx="711" cy="711"/>
            </a:xfrm>
          </p:grpSpPr>
          <p:sp>
            <p:nvSpPr>
              <p:cNvPr id="52569" name="Oval 345"/>
              <p:cNvSpPr>
                <a:spLocks noChangeArrowheads="1"/>
              </p:cNvSpPr>
              <p:nvPr/>
            </p:nvSpPr>
            <p:spPr bwMode="auto">
              <a:xfrm>
                <a:off x="5384" y="2135"/>
                <a:ext cx="711" cy="711"/>
              </a:xfrm>
              <a:prstGeom prst="ellipse">
                <a:avLst/>
              </a:prstGeom>
              <a:noFill/>
              <a:ln w="19050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70" name="Freeform 346"/>
              <p:cNvSpPr>
                <a:spLocks/>
              </p:cNvSpPr>
              <p:nvPr/>
            </p:nvSpPr>
            <p:spPr bwMode="auto">
              <a:xfrm>
                <a:off x="5467" y="2138"/>
                <a:ext cx="519" cy="648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71" name="Freeform 347"/>
              <p:cNvSpPr>
                <a:spLocks/>
              </p:cNvSpPr>
              <p:nvPr/>
            </p:nvSpPr>
            <p:spPr bwMode="auto">
              <a:xfrm>
                <a:off x="5445" y="2395"/>
                <a:ext cx="600" cy="245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72" name="Freeform 348"/>
              <p:cNvSpPr>
                <a:spLocks/>
              </p:cNvSpPr>
              <p:nvPr/>
            </p:nvSpPr>
            <p:spPr bwMode="auto">
              <a:xfrm>
                <a:off x="5766" y="2213"/>
                <a:ext cx="278" cy="206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73" name="Rectangle 349"/>
              <p:cNvSpPr>
                <a:spLocks noChangeArrowheads="1"/>
              </p:cNvSpPr>
              <p:nvPr/>
            </p:nvSpPr>
            <p:spPr bwMode="auto">
              <a:xfrm>
                <a:off x="5584" y="2593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74" name="Rectangle 350"/>
              <p:cNvSpPr>
                <a:spLocks noChangeArrowheads="1"/>
              </p:cNvSpPr>
              <p:nvPr/>
            </p:nvSpPr>
            <p:spPr bwMode="auto">
              <a:xfrm>
                <a:off x="5427" y="2393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75" name="Rectangle 351"/>
              <p:cNvSpPr>
                <a:spLocks noChangeArrowheads="1"/>
              </p:cNvSpPr>
              <p:nvPr/>
            </p:nvSpPr>
            <p:spPr bwMode="auto">
              <a:xfrm>
                <a:off x="5695" y="214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76" name="Rectangle 352"/>
              <p:cNvSpPr>
                <a:spLocks noChangeArrowheads="1"/>
              </p:cNvSpPr>
              <p:nvPr/>
            </p:nvSpPr>
            <p:spPr bwMode="auto">
              <a:xfrm>
                <a:off x="5424" y="2562"/>
                <a:ext cx="46" cy="4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77" name="Rectangle 353"/>
              <p:cNvSpPr>
                <a:spLocks noChangeArrowheads="1"/>
              </p:cNvSpPr>
              <p:nvPr/>
            </p:nvSpPr>
            <p:spPr bwMode="auto">
              <a:xfrm>
                <a:off x="5622" y="276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78" name="Rectangle 354"/>
              <p:cNvSpPr>
                <a:spLocks noChangeArrowheads="1"/>
              </p:cNvSpPr>
              <p:nvPr/>
            </p:nvSpPr>
            <p:spPr bwMode="auto">
              <a:xfrm>
                <a:off x="5756" y="2614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79" name="Rectangle 355"/>
              <p:cNvSpPr>
                <a:spLocks noChangeArrowheads="1"/>
              </p:cNvSpPr>
              <p:nvPr/>
            </p:nvSpPr>
            <p:spPr bwMode="auto">
              <a:xfrm>
                <a:off x="5948" y="2674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80" name="Rectangle 356"/>
              <p:cNvSpPr>
                <a:spLocks noChangeArrowheads="1"/>
              </p:cNvSpPr>
              <p:nvPr/>
            </p:nvSpPr>
            <p:spPr bwMode="auto">
              <a:xfrm>
                <a:off x="5961" y="2291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81" name="Rectangle 357"/>
              <p:cNvSpPr>
                <a:spLocks noChangeArrowheads="1"/>
              </p:cNvSpPr>
              <p:nvPr/>
            </p:nvSpPr>
            <p:spPr bwMode="auto">
              <a:xfrm>
                <a:off x="5746" y="2312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82" name="Rectangle 358"/>
              <p:cNvSpPr>
                <a:spLocks noChangeArrowheads="1"/>
              </p:cNvSpPr>
              <p:nvPr/>
            </p:nvSpPr>
            <p:spPr bwMode="auto">
              <a:xfrm>
                <a:off x="5857" y="2192"/>
                <a:ext cx="43" cy="4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83" name="Rectangle 359"/>
              <p:cNvSpPr>
                <a:spLocks noChangeArrowheads="1"/>
              </p:cNvSpPr>
              <p:nvPr/>
            </p:nvSpPr>
            <p:spPr bwMode="auto">
              <a:xfrm>
                <a:off x="6027" y="239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84" name="Rectangle 360"/>
              <p:cNvSpPr>
                <a:spLocks noChangeArrowheads="1"/>
              </p:cNvSpPr>
              <p:nvPr/>
            </p:nvSpPr>
            <p:spPr bwMode="auto">
              <a:xfrm>
                <a:off x="6019" y="2552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24771" name="Group 361"/>
            <p:cNvGrpSpPr>
              <a:grpSpLocks/>
            </p:cNvGrpSpPr>
            <p:nvPr/>
          </p:nvGrpSpPr>
          <p:grpSpPr bwMode="auto">
            <a:xfrm>
              <a:off x="3553" y="1528"/>
              <a:ext cx="204" cy="197"/>
              <a:chOff x="5384" y="2135"/>
              <a:chExt cx="711" cy="711"/>
            </a:xfrm>
          </p:grpSpPr>
          <p:sp>
            <p:nvSpPr>
              <p:cNvPr id="52586" name="Oval 362"/>
              <p:cNvSpPr>
                <a:spLocks noChangeArrowheads="1"/>
              </p:cNvSpPr>
              <p:nvPr/>
            </p:nvSpPr>
            <p:spPr bwMode="auto">
              <a:xfrm>
                <a:off x="5384" y="2135"/>
                <a:ext cx="711" cy="711"/>
              </a:xfrm>
              <a:prstGeom prst="ellipse">
                <a:avLst/>
              </a:prstGeom>
              <a:noFill/>
              <a:ln w="19050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87" name="Freeform 363"/>
              <p:cNvSpPr>
                <a:spLocks/>
              </p:cNvSpPr>
              <p:nvPr/>
            </p:nvSpPr>
            <p:spPr bwMode="auto">
              <a:xfrm>
                <a:off x="5468" y="2139"/>
                <a:ext cx="519" cy="646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88" name="Freeform 364"/>
              <p:cNvSpPr>
                <a:spLocks/>
              </p:cNvSpPr>
              <p:nvPr/>
            </p:nvSpPr>
            <p:spPr bwMode="auto">
              <a:xfrm>
                <a:off x="5443" y="2395"/>
                <a:ext cx="599" cy="245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89" name="Freeform 365"/>
              <p:cNvSpPr>
                <a:spLocks/>
              </p:cNvSpPr>
              <p:nvPr/>
            </p:nvSpPr>
            <p:spPr bwMode="auto">
              <a:xfrm>
                <a:off x="5764" y="2214"/>
                <a:ext cx="279" cy="206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90" name="Rectangle 366"/>
              <p:cNvSpPr>
                <a:spLocks noChangeArrowheads="1"/>
              </p:cNvSpPr>
              <p:nvPr/>
            </p:nvSpPr>
            <p:spPr bwMode="auto">
              <a:xfrm>
                <a:off x="5583" y="2593"/>
                <a:ext cx="45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91" name="Rectangle 367"/>
              <p:cNvSpPr>
                <a:spLocks noChangeArrowheads="1"/>
              </p:cNvSpPr>
              <p:nvPr/>
            </p:nvSpPr>
            <p:spPr bwMode="auto">
              <a:xfrm>
                <a:off x="5426" y="2395"/>
                <a:ext cx="45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92" name="Rectangle 368"/>
              <p:cNvSpPr>
                <a:spLocks noChangeArrowheads="1"/>
              </p:cNvSpPr>
              <p:nvPr/>
            </p:nvSpPr>
            <p:spPr bwMode="auto">
              <a:xfrm>
                <a:off x="5694" y="2149"/>
                <a:ext cx="42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93" name="Rectangle 369"/>
              <p:cNvSpPr>
                <a:spLocks noChangeArrowheads="1"/>
              </p:cNvSpPr>
              <p:nvPr/>
            </p:nvSpPr>
            <p:spPr bwMode="auto">
              <a:xfrm>
                <a:off x="5426" y="2561"/>
                <a:ext cx="42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94" name="Rectangle 370"/>
              <p:cNvSpPr>
                <a:spLocks noChangeArrowheads="1"/>
              </p:cNvSpPr>
              <p:nvPr/>
            </p:nvSpPr>
            <p:spPr bwMode="auto">
              <a:xfrm>
                <a:off x="5621" y="2767"/>
                <a:ext cx="45" cy="47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95" name="Rectangle 371"/>
              <p:cNvSpPr>
                <a:spLocks noChangeArrowheads="1"/>
              </p:cNvSpPr>
              <p:nvPr/>
            </p:nvSpPr>
            <p:spPr bwMode="auto">
              <a:xfrm>
                <a:off x="5757" y="2615"/>
                <a:ext cx="42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96" name="Rectangle 372"/>
              <p:cNvSpPr>
                <a:spLocks noChangeArrowheads="1"/>
              </p:cNvSpPr>
              <p:nvPr/>
            </p:nvSpPr>
            <p:spPr bwMode="auto">
              <a:xfrm>
                <a:off x="5949" y="2676"/>
                <a:ext cx="42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97" name="Rectangle 373"/>
              <p:cNvSpPr>
                <a:spLocks noChangeArrowheads="1"/>
              </p:cNvSpPr>
              <p:nvPr/>
            </p:nvSpPr>
            <p:spPr bwMode="auto">
              <a:xfrm>
                <a:off x="5959" y="2290"/>
                <a:ext cx="45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98" name="Rectangle 374"/>
              <p:cNvSpPr>
                <a:spLocks noChangeArrowheads="1"/>
              </p:cNvSpPr>
              <p:nvPr/>
            </p:nvSpPr>
            <p:spPr bwMode="auto">
              <a:xfrm>
                <a:off x="5746" y="2312"/>
                <a:ext cx="42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599" name="Rectangle 375"/>
              <p:cNvSpPr>
                <a:spLocks noChangeArrowheads="1"/>
              </p:cNvSpPr>
              <p:nvPr/>
            </p:nvSpPr>
            <p:spPr bwMode="auto">
              <a:xfrm>
                <a:off x="5858" y="2193"/>
                <a:ext cx="42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00" name="Rectangle 376"/>
              <p:cNvSpPr>
                <a:spLocks noChangeArrowheads="1"/>
              </p:cNvSpPr>
              <p:nvPr/>
            </p:nvSpPr>
            <p:spPr bwMode="auto">
              <a:xfrm>
                <a:off x="6025" y="2398"/>
                <a:ext cx="45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01" name="Rectangle 377"/>
              <p:cNvSpPr>
                <a:spLocks noChangeArrowheads="1"/>
              </p:cNvSpPr>
              <p:nvPr/>
            </p:nvSpPr>
            <p:spPr bwMode="auto">
              <a:xfrm>
                <a:off x="6018" y="2554"/>
                <a:ext cx="45" cy="43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24772" name="Group 378"/>
            <p:cNvGrpSpPr>
              <a:grpSpLocks/>
            </p:cNvGrpSpPr>
            <p:nvPr/>
          </p:nvGrpSpPr>
          <p:grpSpPr bwMode="auto">
            <a:xfrm>
              <a:off x="2191" y="1592"/>
              <a:ext cx="281" cy="273"/>
              <a:chOff x="5384" y="2135"/>
              <a:chExt cx="711" cy="711"/>
            </a:xfrm>
          </p:grpSpPr>
          <p:sp>
            <p:nvSpPr>
              <p:cNvPr id="52603" name="Oval 379"/>
              <p:cNvSpPr>
                <a:spLocks noChangeArrowheads="1"/>
              </p:cNvSpPr>
              <p:nvPr/>
            </p:nvSpPr>
            <p:spPr bwMode="auto">
              <a:xfrm>
                <a:off x="5384" y="2135"/>
                <a:ext cx="711" cy="711"/>
              </a:xfrm>
              <a:prstGeom prst="ellipse">
                <a:avLst/>
              </a:prstGeom>
              <a:noFill/>
              <a:ln w="19050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04" name="Freeform 380"/>
              <p:cNvSpPr>
                <a:spLocks/>
              </p:cNvSpPr>
              <p:nvPr/>
            </p:nvSpPr>
            <p:spPr bwMode="auto">
              <a:xfrm>
                <a:off x="5467" y="2138"/>
                <a:ext cx="519" cy="648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05" name="Freeform 381"/>
              <p:cNvSpPr>
                <a:spLocks/>
              </p:cNvSpPr>
              <p:nvPr/>
            </p:nvSpPr>
            <p:spPr bwMode="auto">
              <a:xfrm>
                <a:off x="5445" y="2395"/>
                <a:ext cx="600" cy="245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06" name="Freeform 382"/>
              <p:cNvSpPr>
                <a:spLocks/>
              </p:cNvSpPr>
              <p:nvPr/>
            </p:nvSpPr>
            <p:spPr bwMode="auto">
              <a:xfrm>
                <a:off x="5766" y="2213"/>
                <a:ext cx="278" cy="206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07" name="Rectangle 383"/>
              <p:cNvSpPr>
                <a:spLocks noChangeArrowheads="1"/>
              </p:cNvSpPr>
              <p:nvPr/>
            </p:nvSpPr>
            <p:spPr bwMode="auto">
              <a:xfrm>
                <a:off x="5584" y="2593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08" name="Rectangle 384"/>
              <p:cNvSpPr>
                <a:spLocks noChangeArrowheads="1"/>
              </p:cNvSpPr>
              <p:nvPr/>
            </p:nvSpPr>
            <p:spPr bwMode="auto">
              <a:xfrm>
                <a:off x="5427" y="2393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09" name="Rectangle 385"/>
              <p:cNvSpPr>
                <a:spLocks noChangeArrowheads="1"/>
              </p:cNvSpPr>
              <p:nvPr/>
            </p:nvSpPr>
            <p:spPr bwMode="auto">
              <a:xfrm>
                <a:off x="5695" y="214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10" name="Rectangle 386"/>
              <p:cNvSpPr>
                <a:spLocks noChangeArrowheads="1"/>
              </p:cNvSpPr>
              <p:nvPr/>
            </p:nvSpPr>
            <p:spPr bwMode="auto">
              <a:xfrm>
                <a:off x="5424" y="2562"/>
                <a:ext cx="46" cy="4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11" name="Rectangle 387"/>
              <p:cNvSpPr>
                <a:spLocks noChangeArrowheads="1"/>
              </p:cNvSpPr>
              <p:nvPr/>
            </p:nvSpPr>
            <p:spPr bwMode="auto">
              <a:xfrm>
                <a:off x="5622" y="276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12" name="Rectangle 388"/>
              <p:cNvSpPr>
                <a:spLocks noChangeArrowheads="1"/>
              </p:cNvSpPr>
              <p:nvPr/>
            </p:nvSpPr>
            <p:spPr bwMode="auto">
              <a:xfrm>
                <a:off x="5756" y="2614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13" name="Rectangle 389"/>
              <p:cNvSpPr>
                <a:spLocks noChangeArrowheads="1"/>
              </p:cNvSpPr>
              <p:nvPr/>
            </p:nvSpPr>
            <p:spPr bwMode="auto">
              <a:xfrm>
                <a:off x="5948" y="2674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14" name="Rectangle 390"/>
              <p:cNvSpPr>
                <a:spLocks noChangeArrowheads="1"/>
              </p:cNvSpPr>
              <p:nvPr/>
            </p:nvSpPr>
            <p:spPr bwMode="auto">
              <a:xfrm>
                <a:off x="5961" y="2291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15" name="Rectangle 391"/>
              <p:cNvSpPr>
                <a:spLocks noChangeArrowheads="1"/>
              </p:cNvSpPr>
              <p:nvPr/>
            </p:nvSpPr>
            <p:spPr bwMode="auto">
              <a:xfrm>
                <a:off x="5746" y="2312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16" name="Rectangle 392"/>
              <p:cNvSpPr>
                <a:spLocks noChangeArrowheads="1"/>
              </p:cNvSpPr>
              <p:nvPr/>
            </p:nvSpPr>
            <p:spPr bwMode="auto">
              <a:xfrm>
                <a:off x="5857" y="2192"/>
                <a:ext cx="43" cy="4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17" name="Rectangle 393"/>
              <p:cNvSpPr>
                <a:spLocks noChangeArrowheads="1"/>
              </p:cNvSpPr>
              <p:nvPr/>
            </p:nvSpPr>
            <p:spPr bwMode="auto">
              <a:xfrm>
                <a:off x="6027" y="239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18" name="Rectangle 394"/>
              <p:cNvSpPr>
                <a:spLocks noChangeArrowheads="1"/>
              </p:cNvSpPr>
              <p:nvPr/>
            </p:nvSpPr>
            <p:spPr bwMode="auto">
              <a:xfrm>
                <a:off x="6019" y="2552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24773" name="Group 395"/>
            <p:cNvGrpSpPr>
              <a:grpSpLocks/>
            </p:cNvGrpSpPr>
            <p:nvPr/>
          </p:nvGrpSpPr>
          <p:grpSpPr bwMode="auto">
            <a:xfrm>
              <a:off x="2484" y="2112"/>
              <a:ext cx="242" cy="243"/>
              <a:chOff x="5384" y="2135"/>
              <a:chExt cx="711" cy="711"/>
            </a:xfrm>
          </p:grpSpPr>
          <p:sp>
            <p:nvSpPr>
              <p:cNvPr id="52620" name="Oval 396"/>
              <p:cNvSpPr>
                <a:spLocks noChangeArrowheads="1"/>
              </p:cNvSpPr>
              <p:nvPr/>
            </p:nvSpPr>
            <p:spPr bwMode="auto">
              <a:xfrm>
                <a:off x="5384" y="2135"/>
                <a:ext cx="711" cy="711"/>
              </a:xfrm>
              <a:prstGeom prst="ellipse">
                <a:avLst/>
              </a:prstGeom>
              <a:noFill/>
              <a:ln w="19050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21" name="Freeform 397"/>
              <p:cNvSpPr>
                <a:spLocks/>
              </p:cNvSpPr>
              <p:nvPr/>
            </p:nvSpPr>
            <p:spPr bwMode="auto">
              <a:xfrm>
                <a:off x="5469" y="2138"/>
                <a:ext cx="517" cy="647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22" name="Freeform 398"/>
              <p:cNvSpPr>
                <a:spLocks/>
              </p:cNvSpPr>
              <p:nvPr/>
            </p:nvSpPr>
            <p:spPr bwMode="auto">
              <a:xfrm>
                <a:off x="5443" y="2395"/>
                <a:ext cx="602" cy="243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23" name="Freeform 399"/>
              <p:cNvSpPr>
                <a:spLocks/>
              </p:cNvSpPr>
              <p:nvPr/>
            </p:nvSpPr>
            <p:spPr bwMode="auto">
              <a:xfrm>
                <a:off x="5766" y="2214"/>
                <a:ext cx="279" cy="205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24" name="Rectangle 400"/>
              <p:cNvSpPr>
                <a:spLocks noChangeArrowheads="1"/>
              </p:cNvSpPr>
              <p:nvPr/>
            </p:nvSpPr>
            <p:spPr bwMode="auto">
              <a:xfrm>
                <a:off x="5584" y="2594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25" name="Rectangle 401"/>
              <p:cNvSpPr>
                <a:spLocks noChangeArrowheads="1"/>
              </p:cNvSpPr>
              <p:nvPr/>
            </p:nvSpPr>
            <p:spPr bwMode="auto">
              <a:xfrm>
                <a:off x="5428" y="2395"/>
                <a:ext cx="41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26" name="Rectangle 402"/>
              <p:cNvSpPr>
                <a:spLocks noChangeArrowheads="1"/>
              </p:cNvSpPr>
              <p:nvPr/>
            </p:nvSpPr>
            <p:spPr bwMode="auto">
              <a:xfrm>
                <a:off x="5695" y="2147"/>
                <a:ext cx="41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27" name="Rectangle 403"/>
              <p:cNvSpPr>
                <a:spLocks noChangeArrowheads="1"/>
              </p:cNvSpPr>
              <p:nvPr/>
            </p:nvSpPr>
            <p:spPr bwMode="auto">
              <a:xfrm>
                <a:off x="5425" y="2562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28" name="Rectangle 404"/>
              <p:cNvSpPr>
                <a:spLocks noChangeArrowheads="1"/>
              </p:cNvSpPr>
              <p:nvPr/>
            </p:nvSpPr>
            <p:spPr bwMode="auto">
              <a:xfrm>
                <a:off x="5622" y="2767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29" name="Rectangle 405"/>
              <p:cNvSpPr>
                <a:spLocks noChangeArrowheads="1"/>
              </p:cNvSpPr>
              <p:nvPr/>
            </p:nvSpPr>
            <p:spPr bwMode="auto">
              <a:xfrm>
                <a:off x="5757" y="2615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30" name="Rectangle 406"/>
              <p:cNvSpPr>
                <a:spLocks noChangeArrowheads="1"/>
              </p:cNvSpPr>
              <p:nvPr/>
            </p:nvSpPr>
            <p:spPr bwMode="auto">
              <a:xfrm>
                <a:off x="5948" y="2676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31" name="Rectangle 407"/>
              <p:cNvSpPr>
                <a:spLocks noChangeArrowheads="1"/>
              </p:cNvSpPr>
              <p:nvPr/>
            </p:nvSpPr>
            <p:spPr bwMode="auto">
              <a:xfrm>
                <a:off x="5960" y="2290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32" name="Rectangle 408"/>
              <p:cNvSpPr>
                <a:spLocks noChangeArrowheads="1"/>
              </p:cNvSpPr>
              <p:nvPr/>
            </p:nvSpPr>
            <p:spPr bwMode="auto">
              <a:xfrm>
                <a:off x="5745" y="2311"/>
                <a:ext cx="44" cy="47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33" name="Rectangle 409"/>
              <p:cNvSpPr>
                <a:spLocks noChangeArrowheads="1"/>
              </p:cNvSpPr>
              <p:nvPr/>
            </p:nvSpPr>
            <p:spPr bwMode="auto">
              <a:xfrm>
                <a:off x="5857" y="2191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34" name="Rectangle 410"/>
              <p:cNvSpPr>
                <a:spLocks noChangeArrowheads="1"/>
              </p:cNvSpPr>
              <p:nvPr/>
            </p:nvSpPr>
            <p:spPr bwMode="auto">
              <a:xfrm>
                <a:off x="6027" y="2398"/>
                <a:ext cx="41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35" name="Rectangle 411"/>
              <p:cNvSpPr>
                <a:spLocks noChangeArrowheads="1"/>
              </p:cNvSpPr>
              <p:nvPr/>
            </p:nvSpPr>
            <p:spPr bwMode="auto">
              <a:xfrm>
                <a:off x="6019" y="2553"/>
                <a:ext cx="44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52636" name="Line 412"/>
            <p:cNvSpPr>
              <a:spLocks noChangeShapeType="1"/>
            </p:cNvSpPr>
            <p:nvPr/>
          </p:nvSpPr>
          <p:spPr bwMode="auto">
            <a:xfrm flipV="1">
              <a:off x="3613" y="2355"/>
              <a:ext cx="61" cy="172"/>
            </a:xfrm>
            <a:prstGeom prst="line">
              <a:avLst/>
            </a:prstGeom>
            <a:noFill/>
            <a:ln w="25400">
              <a:solidFill>
                <a:srgbClr val="ED7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24775" name="Group 413"/>
            <p:cNvGrpSpPr>
              <a:grpSpLocks/>
            </p:cNvGrpSpPr>
            <p:nvPr/>
          </p:nvGrpSpPr>
          <p:grpSpPr bwMode="auto">
            <a:xfrm>
              <a:off x="3866" y="2269"/>
              <a:ext cx="281" cy="273"/>
              <a:chOff x="5384" y="2135"/>
              <a:chExt cx="711" cy="711"/>
            </a:xfrm>
          </p:grpSpPr>
          <p:sp>
            <p:nvSpPr>
              <p:cNvPr id="52638" name="Oval 414"/>
              <p:cNvSpPr>
                <a:spLocks noChangeArrowheads="1"/>
              </p:cNvSpPr>
              <p:nvPr/>
            </p:nvSpPr>
            <p:spPr bwMode="auto">
              <a:xfrm>
                <a:off x="5384" y="2135"/>
                <a:ext cx="711" cy="711"/>
              </a:xfrm>
              <a:prstGeom prst="ellipse">
                <a:avLst/>
              </a:prstGeom>
              <a:noFill/>
              <a:ln w="19050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39" name="Freeform 415"/>
              <p:cNvSpPr>
                <a:spLocks/>
              </p:cNvSpPr>
              <p:nvPr/>
            </p:nvSpPr>
            <p:spPr bwMode="auto">
              <a:xfrm>
                <a:off x="5467" y="2138"/>
                <a:ext cx="519" cy="648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40" name="Freeform 416"/>
              <p:cNvSpPr>
                <a:spLocks/>
              </p:cNvSpPr>
              <p:nvPr/>
            </p:nvSpPr>
            <p:spPr bwMode="auto">
              <a:xfrm>
                <a:off x="5445" y="2395"/>
                <a:ext cx="600" cy="245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41" name="Freeform 417"/>
              <p:cNvSpPr>
                <a:spLocks/>
              </p:cNvSpPr>
              <p:nvPr/>
            </p:nvSpPr>
            <p:spPr bwMode="auto">
              <a:xfrm>
                <a:off x="5766" y="2213"/>
                <a:ext cx="278" cy="206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42" name="Rectangle 418"/>
              <p:cNvSpPr>
                <a:spLocks noChangeArrowheads="1"/>
              </p:cNvSpPr>
              <p:nvPr/>
            </p:nvSpPr>
            <p:spPr bwMode="auto">
              <a:xfrm>
                <a:off x="5584" y="2593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43" name="Rectangle 419"/>
              <p:cNvSpPr>
                <a:spLocks noChangeArrowheads="1"/>
              </p:cNvSpPr>
              <p:nvPr/>
            </p:nvSpPr>
            <p:spPr bwMode="auto">
              <a:xfrm>
                <a:off x="5427" y="2393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44" name="Rectangle 420"/>
              <p:cNvSpPr>
                <a:spLocks noChangeArrowheads="1"/>
              </p:cNvSpPr>
              <p:nvPr/>
            </p:nvSpPr>
            <p:spPr bwMode="auto">
              <a:xfrm>
                <a:off x="5695" y="214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45" name="Rectangle 421"/>
              <p:cNvSpPr>
                <a:spLocks noChangeArrowheads="1"/>
              </p:cNvSpPr>
              <p:nvPr/>
            </p:nvSpPr>
            <p:spPr bwMode="auto">
              <a:xfrm>
                <a:off x="5424" y="2562"/>
                <a:ext cx="46" cy="4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46" name="Rectangle 422"/>
              <p:cNvSpPr>
                <a:spLocks noChangeArrowheads="1"/>
              </p:cNvSpPr>
              <p:nvPr/>
            </p:nvSpPr>
            <p:spPr bwMode="auto">
              <a:xfrm>
                <a:off x="5622" y="276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47" name="Rectangle 423"/>
              <p:cNvSpPr>
                <a:spLocks noChangeArrowheads="1"/>
              </p:cNvSpPr>
              <p:nvPr/>
            </p:nvSpPr>
            <p:spPr bwMode="auto">
              <a:xfrm>
                <a:off x="5756" y="2614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48" name="Rectangle 424"/>
              <p:cNvSpPr>
                <a:spLocks noChangeArrowheads="1"/>
              </p:cNvSpPr>
              <p:nvPr/>
            </p:nvSpPr>
            <p:spPr bwMode="auto">
              <a:xfrm>
                <a:off x="5948" y="2674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49" name="Rectangle 425"/>
              <p:cNvSpPr>
                <a:spLocks noChangeArrowheads="1"/>
              </p:cNvSpPr>
              <p:nvPr/>
            </p:nvSpPr>
            <p:spPr bwMode="auto">
              <a:xfrm>
                <a:off x="5961" y="2291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50" name="Rectangle 426"/>
              <p:cNvSpPr>
                <a:spLocks noChangeArrowheads="1"/>
              </p:cNvSpPr>
              <p:nvPr/>
            </p:nvSpPr>
            <p:spPr bwMode="auto">
              <a:xfrm>
                <a:off x="5746" y="2312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51" name="Rectangle 427"/>
              <p:cNvSpPr>
                <a:spLocks noChangeArrowheads="1"/>
              </p:cNvSpPr>
              <p:nvPr/>
            </p:nvSpPr>
            <p:spPr bwMode="auto">
              <a:xfrm>
                <a:off x="5857" y="2192"/>
                <a:ext cx="43" cy="42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52" name="Rectangle 428"/>
              <p:cNvSpPr>
                <a:spLocks noChangeArrowheads="1"/>
              </p:cNvSpPr>
              <p:nvPr/>
            </p:nvSpPr>
            <p:spPr bwMode="auto">
              <a:xfrm>
                <a:off x="6027" y="2398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52653" name="Rectangle 429"/>
              <p:cNvSpPr>
                <a:spLocks noChangeArrowheads="1"/>
              </p:cNvSpPr>
              <p:nvPr/>
            </p:nvSpPr>
            <p:spPr bwMode="auto">
              <a:xfrm>
                <a:off x="6019" y="2552"/>
                <a:ext cx="43" cy="44"/>
              </a:xfrm>
              <a:prstGeom prst="rect">
                <a:avLst/>
              </a:prstGeom>
              <a:solidFill>
                <a:schemeClr val="bg2"/>
              </a:solidFill>
              <a:ln w="28575">
                <a:solidFill>
                  <a:schemeClr val="bg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52654" name="Line 430"/>
            <p:cNvSpPr>
              <a:spLocks noChangeShapeType="1"/>
            </p:cNvSpPr>
            <p:nvPr/>
          </p:nvSpPr>
          <p:spPr bwMode="auto">
            <a:xfrm flipV="1">
              <a:off x="3825" y="2035"/>
              <a:ext cx="45" cy="66"/>
            </a:xfrm>
            <a:prstGeom prst="line">
              <a:avLst/>
            </a:prstGeom>
            <a:noFill/>
            <a:ln w="25400">
              <a:solidFill>
                <a:srgbClr val="ED7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55" name="Line 431"/>
            <p:cNvSpPr>
              <a:spLocks noChangeShapeType="1"/>
            </p:cNvSpPr>
            <p:nvPr/>
          </p:nvSpPr>
          <p:spPr bwMode="auto">
            <a:xfrm flipV="1">
              <a:off x="3947" y="2530"/>
              <a:ext cx="42" cy="68"/>
            </a:xfrm>
            <a:prstGeom prst="line">
              <a:avLst/>
            </a:prstGeom>
            <a:noFill/>
            <a:ln w="25400">
              <a:solidFill>
                <a:srgbClr val="ED7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56" name="Line 432"/>
            <p:cNvSpPr>
              <a:spLocks noChangeShapeType="1"/>
            </p:cNvSpPr>
            <p:nvPr/>
          </p:nvSpPr>
          <p:spPr bwMode="auto">
            <a:xfrm flipV="1">
              <a:off x="4083" y="2269"/>
              <a:ext cx="23" cy="51"/>
            </a:xfrm>
            <a:prstGeom prst="line">
              <a:avLst/>
            </a:prstGeom>
            <a:noFill/>
            <a:ln w="25400">
              <a:solidFill>
                <a:srgbClr val="ED7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57" name="Line 433"/>
            <p:cNvSpPr>
              <a:spLocks noChangeShapeType="1"/>
            </p:cNvSpPr>
            <p:nvPr/>
          </p:nvSpPr>
          <p:spPr bwMode="auto">
            <a:xfrm flipH="1" flipV="1">
              <a:off x="4035" y="2032"/>
              <a:ext cx="33" cy="34"/>
            </a:xfrm>
            <a:prstGeom prst="line">
              <a:avLst/>
            </a:prstGeom>
            <a:noFill/>
            <a:ln w="25400">
              <a:solidFill>
                <a:srgbClr val="ED7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58" name="Line 434"/>
            <p:cNvSpPr>
              <a:spLocks noChangeShapeType="1"/>
            </p:cNvSpPr>
            <p:nvPr/>
          </p:nvSpPr>
          <p:spPr bwMode="auto">
            <a:xfrm flipH="1">
              <a:off x="3713" y="2696"/>
              <a:ext cx="64" cy="11"/>
            </a:xfrm>
            <a:prstGeom prst="line">
              <a:avLst/>
            </a:prstGeom>
            <a:noFill/>
            <a:ln w="25400">
              <a:solidFill>
                <a:srgbClr val="ED7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59" name="Line 435"/>
            <p:cNvSpPr>
              <a:spLocks noChangeShapeType="1"/>
            </p:cNvSpPr>
            <p:nvPr/>
          </p:nvSpPr>
          <p:spPr bwMode="auto">
            <a:xfrm flipH="1">
              <a:off x="3398" y="2012"/>
              <a:ext cx="64" cy="35"/>
            </a:xfrm>
            <a:prstGeom prst="line">
              <a:avLst/>
            </a:prstGeom>
            <a:noFill/>
            <a:ln w="25400">
              <a:solidFill>
                <a:srgbClr val="ED7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60" name="Line 436"/>
            <p:cNvSpPr>
              <a:spLocks noChangeShapeType="1"/>
            </p:cNvSpPr>
            <p:nvPr/>
          </p:nvSpPr>
          <p:spPr bwMode="auto">
            <a:xfrm flipH="1" flipV="1">
              <a:off x="3651" y="2033"/>
              <a:ext cx="10" cy="56"/>
            </a:xfrm>
            <a:prstGeom prst="line">
              <a:avLst/>
            </a:prstGeom>
            <a:noFill/>
            <a:ln w="25400">
              <a:solidFill>
                <a:srgbClr val="ED7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61" name="Line 437"/>
            <p:cNvSpPr>
              <a:spLocks noChangeShapeType="1"/>
            </p:cNvSpPr>
            <p:nvPr/>
          </p:nvSpPr>
          <p:spPr bwMode="auto">
            <a:xfrm flipH="1" flipV="1">
              <a:off x="3728" y="1709"/>
              <a:ext cx="125" cy="119"/>
            </a:xfrm>
            <a:prstGeom prst="line">
              <a:avLst/>
            </a:prstGeom>
            <a:noFill/>
            <a:ln w="25400">
              <a:solidFill>
                <a:srgbClr val="ED7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62" name="Line 438"/>
            <p:cNvSpPr>
              <a:spLocks noChangeShapeType="1"/>
            </p:cNvSpPr>
            <p:nvPr/>
          </p:nvSpPr>
          <p:spPr bwMode="auto">
            <a:xfrm flipH="1" flipV="1">
              <a:off x="3728" y="1909"/>
              <a:ext cx="79" cy="42"/>
            </a:xfrm>
            <a:prstGeom prst="line">
              <a:avLst/>
            </a:prstGeom>
            <a:noFill/>
            <a:ln w="25400">
              <a:solidFill>
                <a:srgbClr val="ED7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63" name="Line 439"/>
            <p:cNvSpPr>
              <a:spLocks noChangeShapeType="1"/>
            </p:cNvSpPr>
            <p:nvPr/>
          </p:nvSpPr>
          <p:spPr bwMode="auto">
            <a:xfrm flipH="1" flipV="1">
              <a:off x="3859" y="2308"/>
              <a:ext cx="48" cy="34"/>
            </a:xfrm>
            <a:prstGeom prst="line">
              <a:avLst/>
            </a:prstGeom>
            <a:noFill/>
            <a:ln w="25400">
              <a:solidFill>
                <a:srgbClr val="ED7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64" name="Line 440"/>
            <p:cNvSpPr>
              <a:spLocks noChangeShapeType="1"/>
            </p:cNvSpPr>
            <p:nvPr/>
          </p:nvSpPr>
          <p:spPr bwMode="auto">
            <a:xfrm flipH="1" flipV="1">
              <a:off x="2883" y="2032"/>
              <a:ext cx="41" cy="65"/>
            </a:xfrm>
            <a:prstGeom prst="line">
              <a:avLst/>
            </a:prstGeom>
            <a:noFill/>
            <a:ln w="25400">
              <a:solidFill>
                <a:srgbClr val="ED7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65" name="Line 441"/>
            <p:cNvSpPr>
              <a:spLocks noChangeShapeType="1"/>
            </p:cNvSpPr>
            <p:nvPr/>
          </p:nvSpPr>
          <p:spPr bwMode="auto">
            <a:xfrm flipH="1" flipV="1">
              <a:off x="2438" y="1778"/>
              <a:ext cx="102" cy="26"/>
            </a:xfrm>
            <a:prstGeom prst="line">
              <a:avLst/>
            </a:prstGeom>
            <a:noFill/>
            <a:ln w="25400">
              <a:solidFill>
                <a:srgbClr val="ED7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66" name="Line 442"/>
            <p:cNvSpPr>
              <a:spLocks noChangeShapeType="1"/>
            </p:cNvSpPr>
            <p:nvPr/>
          </p:nvSpPr>
          <p:spPr bwMode="auto">
            <a:xfrm flipH="1" flipV="1">
              <a:off x="2615" y="2639"/>
              <a:ext cx="79" cy="42"/>
            </a:xfrm>
            <a:prstGeom prst="line">
              <a:avLst/>
            </a:prstGeom>
            <a:noFill/>
            <a:ln w="25400">
              <a:solidFill>
                <a:srgbClr val="ED7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67" name="Line 443"/>
            <p:cNvSpPr>
              <a:spLocks noChangeShapeType="1"/>
            </p:cNvSpPr>
            <p:nvPr/>
          </p:nvSpPr>
          <p:spPr bwMode="auto">
            <a:xfrm flipH="1" flipV="1">
              <a:off x="2664" y="2347"/>
              <a:ext cx="104" cy="258"/>
            </a:xfrm>
            <a:prstGeom prst="line">
              <a:avLst/>
            </a:prstGeom>
            <a:noFill/>
            <a:ln w="25400">
              <a:solidFill>
                <a:srgbClr val="ED7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68" name="Line 444"/>
            <p:cNvSpPr>
              <a:spLocks noChangeShapeType="1"/>
            </p:cNvSpPr>
            <p:nvPr/>
          </p:nvSpPr>
          <p:spPr bwMode="auto">
            <a:xfrm flipH="1">
              <a:off x="2692" y="2850"/>
              <a:ext cx="64" cy="35"/>
            </a:xfrm>
            <a:prstGeom prst="line">
              <a:avLst/>
            </a:prstGeom>
            <a:noFill/>
            <a:ln w="25400">
              <a:solidFill>
                <a:srgbClr val="ED7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69" name="Line 445"/>
            <p:cNvSpPr>
              <a:spLocks noChangeShapeType="1"/>
            </p:cNvSpPr>
            <p:nvPr/>
          </p:nvSpPr>
          <p:spPr bwMode="auto">
            <a:xfrm flipH="1" flipV="1">
              <a:off x="2793" y="2994"/>
              <a:ext cx="48" cy="47"/>
            </a:xfrm>
            <a:prstGeom prst="line">
              <a:avLst/>
            </a:prstGeom>
            <a:noFill/>
            <a:ln w="25400">
              <a:solidFill>
                <a:srgbClr val="ED7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70" name="Line 446"/>
            <p:cNvSpPr>
              <a:spLocks noChangeShapeType="1"/>
            </p:cNvSpPr>
            <p:nvPr/>
          </p:nvSpPr>
          <p:spPr bwMode="auto">
            <a:xfrm flipV="1">
              <a:off x="3373" y="2757"/>
              <a:ext cx="44" cy="66"/>
            </a:xfrm>
            <a:prstGeom prst="line">
              <a:avLst/>
            </a:prstGeom>
            <a:noFill/>
            <a:ln w="25400">
              <a:solidFill>
                <a:srgbClr val="ED7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71" name="Line 447"/>
            <p:cNvSpPr>
              <a:spLocks noChangeShapeType="1"/>
            </p:cNvSpPr>
            <p:nvPr/>
          </p:nvSpPr>
          <p:spPr bwMode="auto">
            <a:xfrm flipV="1">
              <a:off x="2661" y="2082"/>
              <a:ext cx="57" cy="44"/>
            </a:xfrm>
            <a:prstGeom prst="line">
              <a:avLst/>
            </a:prstGeom>
            <a:noFill/>
            <a:ln w="25400">
              <a:solidFill>
                <a:srgbClr val="ED7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72" name="Line 448"/>
            <p:cNvSpPr>
              <a:spLocks noChangeShapeType="1"/>
            </p:cNvSpPr>
            <p:nvPr/>
          </p:nvSpPr>
          <p:spPr bwMode="auto">
            <a:xfrm flipV="1">
              <a:off x="2032" y="2263"/>
              <a:ext cx="437" cy="149"/>
            </a:xfrm>
            <a:prstGeom prst="line">
              <a:avLst/>
            </a:prstGeom>
            <a:noFill/>
            <a:ln w="12700">
              <a:solidFill>
                <a:srgbClr val="ED7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73" name="Line 449"/>
            <p:cNvSpPr>
              <a:spLocks noChangeShapeType="1"/>
            </p:cNvSpPr>
            <p:nvPr/>
          </p:nvSpPr>
          <p:spPr bwMode="auto">
            <a:xfrm flipV="1">
              <a:off x="2249" y="1762"/>
              <a:ext cx="196" cy="25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74" name="Line 450"/>
            <p:cNvSpPr>
              <a:spLocks noChangeShapeType="1"/>
            </p:cNvSpPr>
            <p:nvPr/>
          </p:nvSpPr>
          <p:spPr bwMode="auto">
            <a:xfrm>
              <a:off x="2187" y="1690"/>
              <a:ext cx="95" cy="109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75" name="Line 451"/>
            <p:cNvSpPr>
              <a:spLocks noChangeShapeType="1"/>
            </p:cNvSpPr>
            <p:nvPr/>
          </p:nvSpPr>
          <p:spPr bwMode="auto">
            <a:xfrm>
              <a:off x="3732" y="2284"/>
              <a:ext cx="147" cy="4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76" name="Line 452"/>
            <p:cNvSpPr>
              <a:spLocks noChangeShapeType="1"/>
            </p:cNvSpPr>
            <p:nvPr/>
          </p:nvSpPr>
          <p:spPr bwMode="auto">
            <a:xfrm>
              <a:off x="2440" y="1770"/>
              <a:ext cx="120" cy="33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77" name="Line 453"/>
            <p:cNvSpPr>
              <a:spLocks noChangeShapeType="1"/>
            </p:cNvSpPr>
            <p:nvPr/>
          </p:nvSpPr>
          <p:spPr bwMode="auto">
            <a:xfrm>
              <a:off x="2549" y="1811"/>
              <a:ext cx="61" cy="9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78" name="Line 454"/>
            <p:cNvSpPr>
              <a:spLocks noChangeShapeType="1"/>
            </p:cNvSpPr>
            <p:nvPr/>
          </p:nvSpPr>
          <p:spPr bwMode="auto">
            <a:xfrm flipV="1">
              <a:off x="2600" y="1710"/>
              <a:ext cx="96" cy="17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79" name="Line 455"/>
            <p:cNvSpPr>
              <a:spLocks noChangeShapeType="1"/>
            </p:cNvSpPr>
            <p:nvPr/>
          </p:nvSpPr>
          <p:spPr bwMode="auto">
            <a:xfrm>
              <a:off x="2704" y="1707"/>
              <a:ext cx="62" cy="11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80" name="Line 456"/>
            <p:cNvSpPr>
              <a:spLocks noChangeShapeType="1"/>
            </p:cNvSpPr>
            <p:nvPr/>
          </p:nvSpPr>
          <p:spPr bwMode="auto">
            <a:xfrm flipH="1">
              <a:off x="2750" y="1731"/>
              <a:ext cx="121" cy="100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81" name="Line 457"/>
            <p:cNvSpPr>
              <a:spLocks noChangeShapeType="1"/>
            </p:cNvSpPr>
            <p:nvPr/>
          </p:nvSpPr>
          <p:spPr bwMode="auto">
            <a:xfrm>
              <a:off x="3532" y="2257"/>
              <a:ext cx="196" cy="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82" name="Line 458"/>
            <p:cNvSpPr>
              <a:spLocks noChangeShapeType="1"/>
            </p:cNvSpPr>
            <p:nvPr/>
          </p:nvSpPr>
          <p:spPr bwMode="auto">
            <a:xfrm flipH="1" flipV="1">
              <a:off x="3868" y="2323"/>
              <a:ext cx="117" cy="22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83" name="Line 459"/>
            <p:cNvSpPr>
              <a:spLocks noChangeShapeType="1"/>
            </p:cNvSpPr>
            <p:nvPr/>
          </p:nvSpPr>
          <p:spPr bwMode="auto">
            <a:xfrm flipH="1">
              <a:off x="3886" y="2545"/>
              <a:ext cx="87" cy="6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84" name="Line 460"/>
            <p:cNvSpPr>
              <a:spLocks noChangeShapeType="1"/>
            </p:cNvSpPr>
            <p:nvPr/>
          </p:nvSpPr>
          <p:spPr bwMode="auto">
            <a:xfrm flipH="1">
              <a:off x="3802" y="2611"/>
              <a:ext cx="75" cy="17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85" name="Line 461"/>
            <p:cNvSpPr>
              <a:spLocks noChangeShapeType="1"/>
            </p:cNvSpPr>
            <p:nvPr/>
          </p:nvSpPr>
          <p:spPr bwMode="auto">
            <a:xfrm>
              <a:off x="3805" y="2779"/>
              <a:ext cx="93" cy="98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86" name="Line 462"/>
            <p:cNvSpPr>
              <a:spLocks noChangeShapeType="1"/>
            </p:cNvSpPr>
            <p:nvPr/>
          </p:nvSpPr>
          <p:spPr bwMode="auto">
            <a:xfrm flipH="1" flipV="1">
              <a:off x="2552" y="2703"/>
              <a:ext cx="52" cy="177"/>
            </a:xfrm>
            <a:prstGeom prst="line">
              <a:avLst/>
            </a:prstGeom>
            <a:noFill/>
            <a:ln w="25400">
              <a:solidFill>
                <a:srgbClr val="ED7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687" name="Line 463"/>
            <p:cNvSpPr>
              <a:spLocks noChangeShapeType="1"/>
            </p:cNvSpPr>
            <p:nvPr/>
          </p:nvSpPr>
          <p:spPr bwMode="auto">
            <a:xfrm flipV="1">
              <a:off x="2186" y="2400"/>
              <a:ext cx="726" cy="2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52688" name="Rectangle 464"/>
          <p:cNvSpPr>
            <a:spLocks noGrp="1" noChangeArrowheads="1"/>
          </p:cNvSpPr>
          <p:nvPr>
            <p:ph type="title"/>
          </p:nvPr>
        </p:nvSpPr>
        <p:spPr>
          <a:xfrm>
            <a:off x="685800" y="560388"/>
            <a:ext cx="7772400" cy="642937"/>
          </a:xfrm>
        </p:spPr>
        <p:txBody>
          <a:bodyPr/>
          <a:lstStyle/>
          <a:p>
            <a:pPr eaLnBrk="1" hangingPunct="1"/>
            <a:r>
              <a:rPr lang="en-US" altLang="en-US" sz="2200" dirty="0"/>
              <a:t>There is a better way … the Content Delivery Network (CDN) Approach. </a:t>
            </a:r>
          </a:p>
        </p:txBody>
      </p:sp>
      <p:grpSp>
        <p:nvGrpSpPr>
          <p:cNvPr id="52689" name="Group 465"/>
          <p:cNvGrpSpPr>
            <a:grpSpLocks/>
          </p:cNvGrpSpPr>
          <p:nvPr/>
        </p:nvGrpSpPr>
        <p:grpSpPr bwMode="auto">
          <a:xfrm>
            <a:off x="466725" y="1323975"/>
            <a:ext cx="8197850" cy="4564063"/>
            <a:chOff x="303" y="834"/>
            <a:chExt cx="5164" cy="2875"/>
          </a:xfrm>
        </p:grpSpPr>
        <p:sp>
          <p:nvSpPr>
            <p:cNvPr id="52690" name="Rectangle 466"/>
            <p:cNvSpPr>
              <a:spLocks noChangeArrowheads="1"/>
            </p:cNvSpPr>
            <p:nvPr/>
          </p:nvSpPr>
          <p:spPr bwMode="auto">
            <a:xfrm>
              <a:off x="1343" y="909"/>
              <a:ext cx="4124" cy="2800"/>
            </a:xfrm>
            <a:prstGeom prst="rect">
              <a:avLst/>
            </a:prstGeom>
            <a:solidFill>
              <a:srgbClr val="02113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24627" name="Group 467"/>
            <p:cNvGrpSpPr>
              <a:grpSpLocks/>
            </p:cNvGrpSpPr>
            <p:nvPr/>
          </p:nvGrpSpPr>
          <p:grpSpPr bwMode="auto">
            <a:xfrm>
              <a:off x="303" y="834"/>
              <a:ext cx="5014" cy="2590"/>
              <a:chOff x="303" y="834"/>
              <a:chExt cx="5014" cy="2590"/>
            </a:xfrm>
          </p:grpSpPr>
          <p:grpSp>
            <p:nvGrpSpPr>
              <p:cNvPr id="24628" name="Group 468"/>
              <p:cNvGrpSpPr>
                <a:grpSpLocks/>
              </p:cNvGrpSpPr>
              <p:nvPr/>
            </p:nvGrpSpPr>
            <p:grpSpPr bwMode="auto">
              <a:xfrm>
                <a:off x="4564" y="834"/>
                <a:ext cx="753" cy="2590"/>
                <a:chOff x="4564" y="834"/>
                <a:chExt cx="753" cy="2590"/>
              </a:xfrm>
            </p:grpSpPr>
            <p:sp>
              <p:nvSpPr>
                <p:cNvPr id="52693" name="Text Box 469"/>
                <p:cNvSpPr txBox="1">
                  <a:spLocks noChangeArrowheads="1"/>
                </p:cNvSpPr>
                <p:nvPr/>
              </p:nvSpPr>
              <p:spPr bwMode="auto">
                <a:xfrm>
                  <a:off x="4577" y="834"/>
                  <a:ext cx="740" cy="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rgbClr val="ED7E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lnSpc>
                      <a:spcPct val="90000"/>
                    </a:lnSpc>
                    <a:defRPr/>
                  </a:pPr>
                  <a:r>
                    <a:rPr lang="en-US" sz="1600">
                      <a:solidFill>
                        <a:schemeClr val="bg1"/>
                      </a:solidFill>
                      <a:latin typeface="Arial" charset="0"/>
                      <a:ea typeface="ＭＳ Ｐゴシック" charset="0"/>
                    </a:rPr>
                    <a:t>End-Users</a:t>
                  </a:r>
                </a:p>
              </p:txBody>
            </p:sp>
            <p:grpSp>
              <p:nvGrpSpPr>
                <p:cNvPr id="24681" name="Group 470"/>
                <p:cNvGrpSpPr>
                  <a:grpSpLocks/>
                </p:cNvGrpSpPr>
                <p:nvPr/>
              </p:nvGrpSpPr>
              <p:grpSpPr bwMode="auto">
                <a:xfrm>
                  <a:off x="4568" y="1112"/>
                  <a:ext cx="720" cy="2312"/>
                  <a:chOff x="4568" y="1112"/>
                  <a:chExt cx="720" cy="2312"/>
                </a:xfrm>
              </p:grpSpPr>
              <p:grpSp>
                <p:nvGrpSpPr>
                  <p:cNvPr id="24710" name="Group 471"/>
                  <p:cNvGrpSpPr>
                    <a:grpSpLocks/>
                  </p:cNvGrpSpPr>
                  <p:nvPr/>
                </p:nvGrpSpPr>
                <p:grpSpPr bwMode="auto">
                  <a:xfrm>
                    <a:off x="4568" y="1112"/>
                    <a:ext cx="720" cy="2312"/>
                    <a:chOff x="4568" y="1112"/>
                    <a:chExt cx="720" cy="2312"/>
                  </a:xfrm>
                </p:grpSpPr>
                <p:sp>
                  <p:nvSpPr>
                    <p:cNvPr id="52696" name="Oval 4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76" y="1112"/>
                      <a:ext cx="704" cy="704"/>
                    </a:xfrm>
                    <a:prstGeom prst="ellipse">
                      <a:avLst/>
                    </a:prstGeom>
                    <a:solidFill>
                      <a:srgbClr val="021135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52697" name="Oval 4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84" y="1920"/>
                      <a:ext cx="704" cy="704"/>
                    </a:xfrm>
                    <a:prstGeom prst="ellipse">
                      <a:avLst/>
                    </a:prstGeom>
                    <a:solidFill>
                      <a:srgbClr val="021135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ea typeface="ＭＳ Ｐゴシック" charset="0"/>
                      </a:endParaRPr>
                    </a:p>
                  </p:txBody>
                </p:sp>
                <p:sp>
                  <p:nvSpPr>
                    <p:cNvPr id="52698" name="Oval 4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568" y="2720"/>
                      <a:ext cx="704" cy="704"/>
                    </a:xfrm>
                    <a:prstGeom prst="ellipse">
                      <a:avLst/>
                    </a:prstGeom>
                    <a:solidFill>
                      <a:srgbClr val="021135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ea typeface="ＭＳ Ｐゴシック" charset="0"/>
                      </a:endParaRPr>
                    </a:p>
                  </p:txBody>
                </p:sp>
              </p:grpSp>
              <p:sp>
                <p:nvSpPr>
                  <p:cNvPr id="52699" name="Rectangle 475"/>
                  <p:cNvSpPr>
                    <a:spLocks noChangeArrowheads="1"/>
                  </p:cNvSpPr>
                  <p:nvPr/>
                </p:nvSpPr>
                <p:spPr bwMode="auto">
                  <a:xfrm>
                    <a:off x="4684" y="1248"/>
                    <a:ext cx="468" cy="383"/>
                  </a:xfrm>
                  <a:prstGeom prst="rect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52700" name="Rectangle 476"/>
                  <p:cNvSpPr>
                    <a:spLocks noChangeArrowheads="1"/>
                  </p:cNvSpPr>
                  <p:nvPr/>
                </p:nvSpPr>
                <p:spPr bwMode="auto">
                  <a:xfrm>
                    <a:off x="4726" y="1283"/>
                    <a:ext cx="384" cy="3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336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52701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4790" y="1657"/>
                    <a:ext cx="256" cy="43"/>
                  </a:xfrm>
                  <a:prstGeom prst="rect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52702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4684" y="2048"/>
                    <a:ext cx="468" cy="383"/>
                  </a:xfrm>
                  <a:prstGeom prst="rect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52703" name="Rectangle 479"/>
                  <p:cNvSpPr>
                    <a:spLocks noChangeArrowheads="1"/>
                  </p:cNvSpPr>
                  <p:nvPr/>
                </p:nvSpPr>
                <p:spPr bwMode="auto">
                  <a:xfrm>
                    <a:off x="4726" y="2083"/>
                    <a:ext cx="384" cy="3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336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52704" name="Rectangle 480"/>
                  <p:cNvSpPr>
                    <a:spLocks noChangeArrowheads="1"/>
                  </p:cNvSpPr>
                  <p:nvPr/>
                </p:nvSpPr>
                <p:spPr bwMode="auto">
                  <a:xfrm>
                    <a:off x="4790" y="2457"/>
                    <a:ext cx="256" cy="43"/>
                  </a:xfrm>
                  <a:prstGeom prst="rect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52705" name="Rectangle 481"/>
                  <p:cNvSpPr>
                    <a:spLocks noChangeArrowheads="1"/>
                  </p:cNvSpPr>
                  <p:nvPr/>
                </p:nvSpPr>
                <p:spPr bwMode="auto">
                  <a:xfrm>
                    <a:off x="4684" y="2848"/>
                    <a:ext cx="468" cy="383"/>
                  </a:xfrm>
                  <a:prstGeom prst="rect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52706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4726" y="2883"/>
                    <a:ext cx="384" cy="313"/>
                  </a:xfrm>
                  <a:prstGeom prst="rect">
                    <a:avLst/>
                  </a:prstGeom>
                  <a:solidFill>
                    <a:srgbClr val="FFFFFF"/>
                  </a:solidFill>
                  <a:ln w="9525">
                    <a:solidFill>
                      <a:srgbClr val="003366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52707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4790" y="3257"/>
                    <a:ext cx="256" cy="43"/>
                  </a:xfrm>
                  <a:prstGeom prst="rect">
                    <a:avLst/>
                  </a:pr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</p:grpSp>
            <p:pic>
              <p:nvPicPr>
                <p:cNvPr id="24682" name="Picture 484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424" b="16086"/>
                <a:stretch>
                  <a:fillRect/>
                </a:stretch>
              </p:blipFill>
              <p:spPr bwMode="auto">
                <a:xfrm>
                  <a:off x="4731" y="2886"/>
                  <a:ext cx="389" cy="3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2709" name="Picture 485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4670" r="12088" b="7457"/>
                <a:stretch>
                  <a:fillRect/>
                </a:stretch>
              </p:blipFill>
              <p:spPr bwMode="auto">
                <a:xfrm>
                  <a:off x="4728" y="1274"/>
                  <a:ext cx="380" cy="32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52710" name="Picture 486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6341" r="24724" b="5794"/>
                <a:stretch>
                  <a:fillRect/>
                </a:stretch>
              </p:blipFill>
              <p:spPr bwMode="auto">
                <a:xfrm>
                  <a:off x="4716" y="2091"/>
                  <a:ext cx="393" cy="30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pic>
            <p:grpSp>
              <p:nvGrpSpPr>
                <p:cNvPr id="24685" name="Group 487"/>
                <p:cNvGrpSpPr>
                  <a:grpSpLocks/>
                </p:cNvGrpSpPr>
                <p:nvPr/>
              </p:nvGrpSpPr>
              <p:grpSpPr bwMode="auto">
                <a:xfrm>
                  <a:off x="4564" y="1128"/>
                  <a:ext cx="712" cy="2282"/>
                  <a:chOff x="4564" y="1128"/>
                  <a:chExt cx="712" cy="2282"/>
                </a:xfrm>
              </p:grpSpPr>
              <p:grpSp>
                <p:nvGrpSpPr>
                  <p:cNvPr id="24686" name="Group 488"/>
                  <p:cNvGrpSpPr>
                    <a:grpSpLocks/>
                  </p:cNvGrpSpPr>
                  <p:nvPr/>
                </p:nvGrpSpPr>
                <p:grpSpPr bwMode="auto">
                  <a:xfrm>
                    <a:off x="4894" y="1369"/>
                    <a:ext cx="347" cy="435"/>
                    <a:chOff x="4914" y="2961"/>
                    <a:chExt cx="347" cy="435"/>
                  </a:xfrm>
                </p:grpSpPr>
                <p:sp>
                  <p:nvSpPr>
                    <p:cNvPr id="52713" name="Rectangle 4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6" y="3206"/>
                      <a:ext cx="235" cy="123"/>
                    </a:xfrm>
                    <a:prstGeom prst="rect">
                      <a:avLst/>
                    </a:prstGeom>
                    <a:solidFill>
                      <a:srgbClr val="336699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336699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24705" name="Group 4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14" y="2961"/>
                      <a:ext cx="347" cy="435"/>
                      <a:chOff x="4914" y="2961"/>
                      <a:chExt cx="347" cy="435"/>
                    </a:xfrm>
                  </p:grpSpPr>
                  <p:sp>
                    <p:nvSpPr>
                      <p:cNvPr id="52715" name="Oval 4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01" y="2961"/>
                        <a:ext cx="150" cy="182"/>
                      </a:xfrm>
                      <a:prstGeom prst="ellipse">
                        <a:avLst/>
                      </a:prstGeom>
                      <a:solidFill>
                        <a:srgbClr val="3366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99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2716" name="Oval 49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26" y="3130"/>
                        <a:ext cx="315" cy="180"/>
                      </a:xfrm>
                      <a:prstGeom prst="ellipse">
                        <a:avLst/>
                      </a:prstGeom>
                      <a:solidFill>
                        <a:srgbClr val="3366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99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2717" name="Oval 493"/>
                      <p:cNvSpPr>
                        <a:spLocks noChangeArrowheads="1"/>
                      </p:cNvSpPr>
                      <p:nvPr/>
                    </p:nvSpPr>
                    <p:spPr bwMode="auto">
                      <a:xfrm rot="-1729063">
                        <a:off x="4914" y="3202"/>
                        <a:ext cx="347" cy="158"/>
                      </a:xfrm>
                      <a:prstGeom prst="ellipse">
                        <a:avLst/>
                      </a:prstGeom>
                      <a:solidFill>
                        <a:srgbClr val="3366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2718" name="Rectangle 49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32" y="3296"/>
                        <a:ext cx="56" cy="100"/>
                      </a:xfrm>
                      <a:prstGeom prst="rect">
                        <a:avLst/>
                      </a:prstGeom>
                      <a:solidFill>
                        <a:srgbClr val="3366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52719" name="Oval 495"/>
                  <p:cNvSpPr>
                    <a:spLocks noChangeArrowheads="1"/>
                  </p:cNvSpPr>
                  <p:nvPr/>
                </p:nvSpPr>
                <p:spPr bwMode="auto">
                  <a:xfrm>
                    <a:off x="4564" y="1128"/>
                    <a:ext cx="712" cy="682"/>
                  </a:xfrm>
                  <a:prstGeom prst="ellipse">
                    <a:avLst/>
                  </a:pr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sp>
                <p:nvSpPr>
                  <p:cNvPr id="52720" name="Oval 496"/>
                  <p:cNvSpPr>
                    <a:spLocks noChangeArrowheads="1"/>
                  </p:cNvSpPr>
                  <p:nvPr/>
                </p:nvSpPr>
                <p:spPr bwMode="auto">
                  <a:xfrm>
                    <a:off x="4564" y="1928"/>
                    <a:ext cx="712" cy="682"/>
                  </a:xfrm>
                  <a:prstGeom prst="ellipse">
                    <a:avLst/>
                  </a:pr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grpSp>
                <p:nvGrpSpPr>
                  <p:cNvPr id="24689" name="Group 497"/>
                  <p:cNvGrpSpPr>
                    <a:grpSpLocks/>
                  </p:cNvGrpSpPr>
                  <p:nvPr/>
                </p:nvGrpSpPr>
                <p:grpSpPr bwMode="auto">
                  <a:xfrm>
                    <a:off x="4894" y="2169"/>
                    <a:ext cx="347" cy="435"/>
                    <a:chOff x="4914" y="2961"/>
                    <a:chExt cx="347" cy="435"/>
                  </a:xfrm>
                </p:grpSpPr>
                <p:sp>
                  <p:nvSpPr>
                    <p:cNvPr id="52722" name="Rectangle 4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6" y="3206"/>
                      <a:ext cx="235" cy="123"/>
                    </a:xfrm>
                    <a:prstGeom prst="rect">
                      <a:avLst/>
                    </a:prstGeom>
                    <a:solidFill>
                      <a:srgbClr val="336699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336699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24699" name="Group 49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14" y="2961"/>
                      <a:ext cx="347" cy="435"/>
                      <a:chOff x="4914" y="2961"/>
                      <a:chExt cx="347" cy="435"/>
                    </a:xfrm>
                  </p:grpSpPr>
                  <p:sp>
                    <p:nvSpPr>
                      <p:cNvPr id="52724" name="Oval 50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01" y="2961"/>
                        <a:ext cx="150" cy="182"/>
                      </a:xfrm>
                      <a:prstGeom prst="ellipse">
                        <a:avLst/>
                      </a:prstGeom>
                      <a:solidFill>
                        <a:srgbClr val="3366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99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2725" name="Oval 50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26" y="3130"/>
                        <a:ext cx="315" cy="180"/>
                      </a:xfrm>
                      <a:prstGeom prst="ellipse">
                        <a:avLst/>
                      </a:prstGeom>
                      <a:solidFill>
                        <a:srgbClr val="3366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99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2726" name="Oval 502"/>
                      <p:cNvSpPr>
                        <a:spLocks noChangeArrowheads="1"/>
                      </p:cNvSpPr>
                      <p:nvPr/>
                    </p:nvSpPr>
                    <p:spPr bwMode="auto">
                      <a:xfrm rot="-1729063">
                        <a:off x="4914" y="3202"/>
                        <a:ext cx="347" cy="158"/>
                      </a:xfrm>
                      <a:prstGeom prst="ellipse">
                        <a:avLst/>
                      </a:prstGeom>
                      <a:solidFill>
                        <a:srgbClr val="3366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2727" name="Rectangle 50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32" y="3296"/>
                        <a:ext cx="56" cy="100"/>
                      </a:xfrm>
                      <a:prstGeom prst="rect">
                        <a:avLst/>
                      </a:prstGeom>
                      <a:solidFill>
                        <a:srgbClr val="3366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ea typeface="ＭＳ Ｐゴシック" charset="0"/>
                        </a:endParaRPr>
                      </a:p>
                    </p:txBody>
                  </p:sp>
                </p:grpSp>
              </p:grpSp>
              <p:sp>
                <p:nvSpPr>
                  <p:cNvPr id="52728" name="Oval 504"/>
                  <p:cNvSpPr>
                    <a:spLocks noChangeArrowheads="1"/>
                  </p:cNvSpPr>
                  <p:nvPr/>
                </p:nvSpPr>
                <p:spPr bwMode="auto">
                  <a:xfrm>
                    <a:off x="4564" y="2728"/>
                    <a:ext cx="712" cy="682"/>
                  </a:xfrm>
                  <a:prstGeom prst="ellipse">
                    <a:avLst/>
                  </a:prstGeom>
                  <a:noFill/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grpSp>
                <p:nvGrpSpPr>
                  <p:cNvPr id="24691" name="Group 505"/>
                  <p:cNvGrpSpPr>
                    <a:grpSpLocks/>
                  </p:cNvGrpSpPr>
                  <p:nvPr/>
                </p:nvGrpSpPr>
                <p:grpSpPr bwMode="auto">
                  <a:xfrm>
                    <a:off x="4894" y="2969"/>
                    <a:ext cx="347" cy="435"/>
                    <a:chOff x="4914" y="2961"/>
                    <a:chExt cx="347" cy="435"/>
                  </a:xfrm>
                </p:grpSpPr>
                <p:sp>
                  <p:nvSpPr>
                    <p:cNvPr id="52730" name="Rectangle 5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26" y="3206"/>
                      <a:ext cx="235" cy="123"/>
                    </a:xfrm>
                    <a:prstGeom prst="rect">
                      <a:avLst/>
                    </a:prstGeom>
                    <a:solidFill>
                      <a:srgbClr val="336699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336699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>
                        <a:defRPr/>
                      </a:pPr>
                      <a:endParaRPr lang="en-US">
                        <a:ea typeface="ＭＳ Ｐゴシック" charset="0"/>
                      </a:endParaRPr>
                    </a:p>
                  </p:txBody>
                </p:sp>
                <p:grpSp>
                  <p:nvGrpSpPr>
                    <p:cNvPr id="24693" name="Group 50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4914" y="2961"/>
                      <a:ext cx="347" cy="435"/>
                      <a:chOff x="4914" y="2961"/>
                      <a:chExt cx="347" cy="435"/>
                    </a:xfrm>
                  </p:grpSpPr>
                  <p:sp>
                    <p:nvSpPr>
                      <p:cNvPr id="52732" name="Oval 5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01" y="2961"/>
                        <a:ext cx="150" cy="182"/>
                      </a:xfrm>
                      <a:prstGeom prst="ellipse">
                        <a:avLst/>
                      </a:prstGeom>
                      <a:solidFill>
                        <a:srgbClr val="3366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99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2733" name="Oval 50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26" y="3130"/>
                        <a:ext cx="315" cy="180"/>
                      </a:xfrm>
                      <a:prstGeom prst="ellipse">
                        <a:avLst/>
                      </a:prstGeom>
                      <a:solidFill>
                        <a:srgbClr val="3366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99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2734" name="Oval 510"/>
                      <p:cNvSpPr>
                        <a:spLocks noChangeArrowheads="1"/>
                      </p:cNvSpPr>
                      <p:nvPr/>
                    </p:nvSpPr>
                    <p:spPr bwMode="auto">
                      <a:xfrm rot="-1729063">
                        <a:off x="4914" y="3202"/>
                        <a:ext cx="347" cy="158"/>
                      </a:xfrm>
                      <a:prstGeom prst="ellipse">
                        <a:avLst/>
                      </a:prstGeom>
                      <a:solidFill>
                        <a:srgbClr val="3366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ea typeface="ＭＳ Ｐゴシック" charset="0"/>
                        </a:endParaRPr>
                      </a:p>
                    </p:txBody>
                  </p:sp>
                  <p:sp>
                    <p:nvSpPr>
                      <p:cNvPr id="52735" name="Rectangle 51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932" y="3296"/>
                        <a:ext cx="56" cy="100"/>
                      </a:xfrm>
                      <a:prstGeom prst="rect">
                        <a:avLst/>
                      </a:prstGeom>
                      <a:solidFill>
                        <a:srgbClr val="3366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pPr>
                          <a:defRPr/>
                        </a:pPr>
                        <a:endParaRPr lang="en-US">
                          <a:ea typeface="ＭＳ Ｐゴシック" charset="0"/>
                        </a:endParaRPr>
                      </a:p>
                    </p:txBody>
                  </p:sp>
                </p:grpSp>
              </p:grpSp>
            </p:grpSp>
          </p:grpSp>
          <p:grpSp>
            <p:nvGrpSpPr>
              <p:cNvPr id="24629" name="Group 512"/>
              <p:cNvGrpSpPr>
                <a:grpSpLocks/>
              </p:cNvGrpSpPr>
              <p:nvPr/>
            </p:nvGrpSpPr>
            <p:grpSpPr bwMode="auto">
              <a:xfrm>
                <a:off x="988" y="1719"/>
                <a:ext cx="3500" cy="1166"/>
                <a:chOff x="988" y="1709"/>
                <a:chExt cx="3803" cy="1176"/>
              </a:xfrm>
            </p:grpSpPr>
            <p:sp>
              <p:nvSpPr>
                <p:cNvPr id="52737" name="Line 513"/>
                <p:cNvSpPr>
                  <a:spLocks noChangeShapeType="1"/>
                </p:cNvSpPr>
                <p:nvPr/>
              </p:nvSpPr>
              <p:spPr bwMode="auto">
                <a:xfrm>
                  <a:off x="1004" y="2239"/>
                  <a:ext cx="3648" cy="0"/>
                </a:xfrm>
                <a:prstGeom prst="line">
                  <a:avLst/>
                </a:pr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52738" name="Line 514"/>
                <p:cNvSpPr>
                  <a:spLocks noChangeShapeType="1"/>
                </p:cNvSpPr>
                <p:nvPr/>
              </p:nvSpPr>
              <p:spPr bwMode="auto">
                <a:xfrm>
                  <a:off x="988" y="1709"/>
                  <a:ext cx="3803" cy="0"/>
                </a:xfrm>
                <a:prstGeom prst="line">
                  <a:avLst/>
                </a:pr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52739" name="Line 515"/>
                <p:cNvSpPr>
                  <a:spLocks noChangeShapeType="1"/>
                </p:cNvSpPr>
                <p:nvPr/>
              </p:nvSpPr>
              <p:spPr bwMode="auto">
                <a:xfrm>
                  <a:off x="1021" y="2885"/>
                  <a:ext cx="3655" cy="0"/>
                </a:xfrm>
                <a:prstGeom prst="line">
                  <a:avLst/>
                </a:prstGeom>
                <a:noFill/>
                <a:ln w="76200">
                  <a:solidFill>
                    <a:srgbClr val="FF99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pic>
            <p:nvPicPr>
              <p:cNvPr id="24630" name="Picture 516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7" y="1423"/>
                <a:ext cx="2659" cy="18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24631" name="Group 517"/>
              <p:cNvGrpSpPr>
                <a:grpSpLocks/>
              </p:cNvGrpSpPr>
              <p:nvPr/>
            </p:nvGrpSpPr>
            <p:grpSpPr bwMode="auto">
              <a:xfrm>
                <a:off x="1233" y="1413"/>
                <a:ext cx="270" cy="1728"/>
                <a:chOff x="1233" y="1413"/>
                <a:chExt cx="270" cy="1728"/>
              </a:xfrm>
            </p:grpSpPr>
            <p:pic>
              <p:nvPicPr>
                <p:cNvPr id="24674" name="Picture 518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33" y="2043"/>
                  <a:ext cx="230" cy="40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675" name="Picture 519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57" y="2709"/>
                  <a:ext cx="246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4676" name="Picture 520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41" y="1413"/>
                  <a:ext cx="246" cy="4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2745" name="Text Box 521"/>
              <p:cNvSpPr txBox="1">
                <a:spLocks noChangeArrowheads="1"/>
              </p:cNvSpPr>
              <p:nvPr/>
            </p:nvSpPr>
            <p:spPr bwMode="auto">
              <a:xfrm>
                <a:off x="303" y="912"/>
                <a:ext cx="854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ED7E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lnSpc>
                    <a:spcPct val="70000"/>
                  </a:lnSpc>
                  <a:spcBef>
                    <a:spcPct val="20000"/>
                  </a:spcBef>
                  <a:defRPr/>
                </a:pPr>
                <a:r>
                  <a:rPr lang="en-US" sz="1600">
                    <a:solidFill>
                      <a:schemeClr val="bg1"/>
                    </a:solidFill>
                    <a:latin typeface="Arial" charset="0"/>
                    <a:ea typeface="ＭＳ Ｐゴシック" charset="0"/>
                  </a:rPr>
                  <a:t>Origin Server</a:t>
                </a:r>
              </a:p>
            </p:txBody>
          </p:sp>
          <p:grpSp>
            <p:nvGrpSpPr>
              <p:cNvPr id="24633" name="Group 522"/>
              <p:cNvGrpSpPr>
                <a:grpSpLocks/>
              </p:cNvGrpSpPr>
              <p:nvPr/>
            </p:nvGrpSpPr>
            <p:grpSpPr bwMode="auto">
              <a:xfrm>
                <a:off x="3468" y="1361"/>
                <a:ext cx="1239" cy="1851"/>
                <a:chOff x="3468" y="1361"/>
                <a:chExt cx="1239" cy="1851"/>
              </a:xfrm>
            </p:grpSpPr>
            <p:sp>
              <p:nvSpPr>
                <p:cNvPr id="52747" name="AutoShape 523"/>
                <p:cNvSpPr>
                  <a:spLocks noChangeArrowheads="1"/>
                </p:cNvSpPr>
                <p:nvPr/>
              </p:nvSpPr>
              <p:spPr bwMode="auto">
                <a:xfrm>
                  <a:off x="4122" y="1555"/>
                  <a:ext cx="585" cy="309"/>
                </a:xfrm>
                <a:prstGeom prst="rightArrow">
                  <a:avLst>
                    <a:gd name="adj1" fmla="val 50000"/>
                    <a:gd name="adj2" fmla="val 47330"/>
                  </a:avLst>
                </a:prstGeom>
                <a:solidFill>
                  <a:srgbClr val="3366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21135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52748" name="AutoShape 524"/>
                <p:cNvSpPr>
                  <a:spLocks noChangeArrowheads="1"/>
                </p:cNvSpPr>
                <p:nvPr/>
              </p:nvSpPr>
              <p:spPr bwMode="auto">
                <a:xfrm>
                  <a:off x="4149" y="2743"/>
                  <a:ext cx="558" cy="307"/>
                </a:xfrm>
                <a:prstGeom prst="rightArrow">
                  <a:avLst>
                    <a:gd name="adj1" fmla="val 50000"/>
                    <a:gd name="adj2" fmla="val 45440"/>
                  </a:avLst>
                </a:prstGeom>
                <a:solidFill>
                  <a:srgbClr val="3366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21135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52749" name="AutoShape 525"/>
                <p:cNvSpPr>
                  <a:spLocks noChangeArrowheads="1"/>
                </p:cNvSpPr>
                <p:nvPr/>
              </p:nvSpPr>
              <p:spPr bwMode="auto">
                <a:xfrm>
                  <a:off x="4209" y="2127"/>
                  <a:ext cx="498" cy="307"/>
                </a:xfrm>
                <a:prstGeom prst="rightArrow">
                  <a:avLst>
                    <a:gd name="adj1" fmla="val 50000"/>
                    <a:gd name="adj2" fmla="val 40554"/>
                  </a:avLst>
                </a:prstGeom>
                <a:solidFill>
                  <a:srgbClr val="336699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21135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grpSp>
              <p:nvGrpSpPr>
                <p:cNvPr id="24638" name="Group 526"/>
                <p:cNvGrpSpPr>
                  <a:grpSpLocks/>
                </p:cNvGrpSpPr>
                <p:nvPr/>
              </p:nvGrpSpPr>
              <p:grpSpPr bwMode="auto">
                <a:xfrm>
                  <a:off x="3468" y="1361"/>
                  <a:ext cx="675" cy="662"/>
                  <a:chOff x="2816" y="1192"/>
                  <a:chExt cx="720" cy="720"/>
                </a:xfrm>
              </p:grpSpPr>
              <p:sp>
                <p:nvSpPr>
                  <p:cNvPr id="52751" name="Oval 527"/>
                  <p:cNvSpPr>
                    <a:spLocks noChangeArrowheads="1"/>
                  </p:cNvSpPr>
                  <p:nvPr/>
                </p:nvSpPr>
                <p:spPr bwMode="auto">
                  <a:xfrm>
                    <a:off x="2816" y="1192"/>
                    <a:ext cx="720" cy="720"/>
                  </a:xfrm>
                  <a:prstGeom prst="ellipse">
                    <a:avLst/>
                  </a:prstGeom>
                  <a:solidFill>
                    <a:srgbClr val="002040"/>
                  </a:solidFill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pic>
                <p:nvPicPr>
                  <p:cNvPr id="24664" name="Picture 528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80" y="1322"/>
                    <a:ext cx="143" cy="249"/>
                  </a:xfrm>
                  <a:prstGeom prst="rect">
                    <a:avLst/>
                  </a:prstGeom>
                  <a:solidFill>
                    <a:srgbClr val="002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665" name="Picture 529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68" y="1250"/>
                    <a:ext cx="143" cy="249"/>
                  </a:xfrm>
                  <a:prstGeom prst="rect">
                    <a:avLst/>
                  </a:prstGeom>
                  <a:solidFill>
                    <a:srgbClr val="002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666" name="Picture 530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6" y="1562"/>
                    <a:ext cx="143" cy="249"/>
                  </a:xfrm>
                  <a:prstGeom prst="rect">
                    <a:avLst/>
                  </a:prstGeom>
                  <a:solidFill>
                    <a:srgbClr val="002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667" name="Picture 531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62" y="1323"/>
                    <a:ext cx="156" cy="143"/>
                  </a:xfrm>
                  <a:prstGeom prst="rect">
                    <a:avLst/>
                  </a:prstGeom>
                  <a:solidFill>
                    <a:srgbClr val="002040"/>
                  </a:solidFill>
                  <a:ln w="127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</p:pic>
              <p:pic>
                <p:nvPicPr>
                  <p:cNvPr id="24668" name="Picture 53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14" y="1595"/>
                    <a:ext cx="156" cy="143"/>
                  </a:xfrm>
                  <a:prstGeom prst="rect">
                    <a:avLst/>
                  </a:prstGeom>
                  <a:solidFill>
                    <a:srgbClr val="002040"/>
                  </a:solidFill>
                  <a:ln w="127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</p:pic>
              <p:pic>
                <p:nvPicPr>
                  <p:cNvPr id="24669" name="Picture 533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26" y="1451"/>
                    <a:ext cx="156" cy="143"/>
                  </a:xfrm>
                  <a:prstGeom prst="rect">
                    <a:avLst/>
                  </a:prstGeom>
                  <a:solidFill>
                    <a:srgbClr val="002040"/>
                  </a:solidFill>
                  <a:ln w="127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</p:pic>
              <p:pic>
                <p:nvPicPr>
                  <p:cNvPr id="24670" name="Picture 534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42" y="1356"/>
                    <a:ext cx="143" cy="131"/>
                  </a:xfrm>
                  <a:prstGeom prst="rect">
                    <a:avLst/>
                  </a:prstGeom>
                  <a:solidFill>
                    <a:srgbClr val="002040"/>
                  </a:solidFill>
                  <a:ln w="127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</p:pic>
              <p:pic>
                <p:nvPicPr>
                  <p:cNvPr id="24671" name="Picture 535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62" y="1620"/>
                    <a:ext cx="143" cy="131"/>
                  </a:xfrm>
                  <a:prstGeom prst="rect">
                    <a:avLst/>
                  </a:prstGeom>
                  <a:solidFill>
                    <a:srgbClr val="002040"/>
                  </a:solidFill>
                  <a:ln w="127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</p:pic>
              <p:pic>
                <p:nvPicPr>
                  <p:cNvPr id="24672" name="Picture 536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05" y="1664"/>
                    <a:ext cx="143" cy="131"/>
                  </a:xfrm>
                  <a:prstGeom prst="rect">
                    <a:avLst/>
                  </a:prstGeom>
                  <a:solidFill>
                    <a:srgbClr val="002040"/>
                  </a:solidFill>
                  <a:ln w="127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</p:pic>
              <p:pic>
                <p:nvPicPr>
                  <p:cNvPr id="24673" name="Picture 537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61" y="1512"/>
                    <a:ext cx="143" cy="131"/>
                  </a:xfrm>
                  <a:prstGeom prst="rect">
                    <a:avLst/>
                  </a:prstGeom>
                  <a:solidFill>
                    <a:srgbClr val="002040"/>
                  </a:solidFill>
                  <a:ln w="127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4639" name="Group 538"/>
                <p:cNvGrpSpPr>
                  <a:grpSpLocks/>
                </p:cNvGrpSpPr>
                <p:nvPr/>
              </p:nvGrpSpPr>
              <p:grpSpPr bwMode="auto">
                <a:xfrm>
                  <a:off x="3656" y="1955"/>
                  <a:ext cx="675" cy="663"/>
                  <a:chOff x="2816" y="1192"/>
                  <a:chExt cx="720" cy="720"/>
                </a:xfrm>
              </p:grpSpPr>
              <p:sp>
                <p:nvSpPr>
                  <p:cNvPr id="52763" name="Oval 539"/>
                  <p:cNvSpPr>
                    <a:spLocks noChangeArrowheads="1"/>
                  </p:cNvSpPr>
                  <p:nvPr/>
                </p:nvSpPr>
                <p:spPr bwMode="auto">
                  <a:xfrm>
                    <a:off x="2816" y="1192"/>
                    <a:ext cx="720" cy="720"/>
                  </a:xfrm>
                  <a:prstGeom prst="ellipse">
                    <a:avLst/>
                  </a:prstGeom>
                  <a:solidFill>
                    <a:srgbClr val="002040"/>
                  </a:solidFill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pic>
                <p:nvPicPr>
                  <p:cNvPr id="24653" name="Picture 540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80" y="1322"/>
                    <a:ext cx="143" cy="249"/>
                  </a:xfrm>
                  <a:prstGeom prst="rect">
                    <a:avLst/>
                  </a:prstGeom>
                  <a:solidFill>
                    <a:srgbClr val="002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654" name="Picture 541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68" y="1250"/>
                    <a:ext cx="143" cy="249"/>
                  </a:xfrm>
                  <a:prstGeom prst="rect">
                    <a:avLst/>
                  </a:prstGeom>
                  <a:solidFill>
                    <a:srgbClr val="002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655" name="Picture 542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6" y="1562"/>
                    <a:ext cx="143" cy="249"/>
                  </a:xfrm>
                  <a:prstGeom prst="rect">
                    <a:avLst/>
                  </a:prstGeom>
                  <a:solidFill>
                    <a:srgbClr val="002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656" name="Picture 543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62" y="1323"/>
                    <a:ext cx="156" cy="143"/>
                  </a:xfrm>
                  <a:prstGeom prst="rect">
                    <a:avLst/>
                  </a:prstGeom>
                  <a:solidFill>
                    <a:srgbClr val="002040"/>
                  </a:solidFill>
                  <a:ln w="127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</p:pic>
              <p:pic>
                <p:nvPicPr>
                  <p:cNvPr id="24657" name="Picture 544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14" y="1595"/>
                    <a:ext cx="156" cy="143"/>
                  </a:xfrm>
                  <a:prstGeom prst="rect">
                    <a:avLst/>
                  </a:prstGeom>
                  <a:solidFill>
                    <a:srgbClr val="002040"/>
                  </a:solidFill>
                  <a:ln w="127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</p:pic>
              <p:pic>
                <p:nvPicPr>
                  <p:cNvPr id="24658" name="Picture 545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26" y="1451"/>
                    <a:ext cx="156" cy="143"/>
                  </a:xfrm>
                  <a:prstGeom prst="rect">
                    <a:avLst/>
                  </a:prstGeom>
                  <a:solidFill>
                    <a:srgbClr val="002040"/>
                  </a:solidFill>
                  <a:ln w="127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</p:pic>
              <p:pic>
                <p:nvPicPr>
                  <p:cNvPr id="24659" name="Picture 546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42" y="1356"/>
                    <a:ext cx="143" cy="131"/>
                  </a:xfrm>
                  <a:prstGeom prst="rect">
                    <a:avLst/>
                  </a:prstGeom>
                  <a:solidFill>
                    <a:srgbClr val="002040"/>
                  </a:solidFill>
                  <a:ln w="127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</p:pic>
              <p:pic>
                <p:nvPicPr>
                  <p:cNvPr id="24660" name="Picture 547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62" y="1620"/>
                    <a:ext cx="143" cy="131"/>
                  </a:xfrm>
                  <a:prstGeom prst="rect">
                    <a:avLst/>
                  </a:prstGeom>
                  <a:solidFill>
                    <a:srgbClr val="002040"/>
                  </a:solidFill>
                  <a:ln w="127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</p:pic>
              <p:pic>
                <p:nvPicPr>
                  <p:cNvPr id="24661" name="Picture 548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05" y="1664"/>
                    <a:ext cx="143" cy="131"/>
                  </a:xfrm>
                  <a:prstGeom prst="rect">
                    <a:avLst/>
                  </a:prstGeom>
                  <a:solidFill>
                    <a:srgbClr val="002040"/>
                  </a:solidFill>
                  <a:ln w="127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</p:pic>
              <p:pic>
                <p:nvPicPr>
                  <p:cNvPr id="24662" name="Picture 549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61" y="1512"/>
                    <a:ext cx="143" cy="131"/>
                  </a:xfrm>
                  <a:prstGeom prst="rect">
                    <a:avLst/>
                  </a:prstGeom>
                  <a:solidFill>
                    <a:srgbClr val="002040"/>
                  </a:solidFill>
                  <a:ln w="127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</p:pic>
            </p:grpSp>
            <p:grpSp>
              <p:nvGrpSpPr>
                <p:cNvPr id="24640" name="Group 550"/>
                <p:cNvGrpSpPr>
                  <a:grpSpLocks/>
                </p:cNvGrpSpPr>
                <p:nvPr/>
              </p:nvGrpSpPr>
              <p:grpSpPr bwMode="auto">
                <a:xfrm>
                  <a:off x="3480" y="2550"/>
                  <a:ext cx="676" cy="662"/>
                  <a:chOff x="2816" y="1192"/>
                  <a:chExt cx="720" cy="720"/>
                </a:xfrm>
              </p:grpSpPr>
              <p:sp>
                <p:nvSpPr>
                  <p:cNvPr id="52775" name="Oval 551"/>
                  <p:cNvSpPr>
                    <a:spLocks noChangeArrowheads="1"/>
                  </p:cNvSpPr>
                  <p:nvPr/>
                </p:nvSpPr>
                <p:spPr bwMode="auto">
                  <a:xfrm>
                    <a:off x="2816" y="1192"/>
                    <a:ext cx="720" cy="720"/>
                  </a:xfrm>
                  <a:prstGeom prst="ellipse">
                    <a:avLst/>
                  </a:prstGeom>
                  <a:solidFill>
                    <a:srgbClr val="002040"/>
                  </a:solidFill>
                  <a:ln w="28575">
                    <a:solidFill>
                      <a:srgbClr val="FF99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>
                      <a:ea typeface="ＭＳ Ｐゴシック" charset="0"/>
                    </a:endParaRPr>
                  </a:p>
                </p:txBody>
              </p:sp>
              <p:pic>
                <p:nvPicPr>
                  <p:cNvPr id="24642" name="Picture 552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880" y="1322"/>
                    <a:ext cx="143" cy="249"/>
                  </a:xfrm>
                  <a:prstGeom prst="rect">
                    <a:avLst/>
                  </a:prstGeom>
                  <a:solidFill>
                    <a:srgbClr val="002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643" name="Picture 55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68" y="1250"/>
                    <a:ext cx="143" cy="249"/>
                  </a:xfrm>
                  <a:prstGeom prst="rect">
                    <a:avLst/>
                  </a:prstGeom>
                  <a:solidFill>
                    <a:srgbClr val="002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644" name="Picture 554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136" y="1562"/>
                    <a:ext cx="143" cy="249"/>
                  </a:xfrm>
                  <a:prstGeom prst="rect">
                    <a:avLst/>
                  </a:prstGeom>
                  <a:solidFill>
                    <a:srgbClr val="00204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4645" name="Picture 555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62" y="1323"/>
                    <a:ext cx="156" cy="143"/>
                  </a:xfrm>
                  <a:prstGeom prst="rect">
                    <a:avLst/>
                  </a:prstGeom>
                  <a:solidFill>
                    <a:srgbClr val="002040"/>
                  </a:solidFill>
                  <a:ln w="127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</p:pic>
              <p:pic>
                <p:nvPicPr>
                  <p:cNvPr id="24646" name="Picture 556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14" y="1595"/>
                    <a:ext cx="156" cy="143"/>
                  </a:xfrm>
                  <a:prstGeom prst="rect">
                    <a:avLst/>
                  </a:prstGeom>
                  <a:solidFill>
                    <a:srgbClr val="002040"/>
                  </a:solidFill>
                  <a:ln w="127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</p:pic>
              <p:pic>
                <p:nvPicPr>
                  <p:cNvPr id="24647" name="Picture 557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26" y="1451"/>
                    <a:ext cx="156" cy="143"/>
                  </a:xfrm>
                  <a:prstGeom prst="rect">
                    <a:avLst/>
                  </a:prstGeom>
                  <a:solidFill>
                    <a:srgbClr val="002040"/>
                  </a:solidFill>
                  <a:ln w="127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</p:pic>
              <p:pic>
                <p:nvPicPr>
                  <p:cNvPr id="24648" name="Picture 558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42" y="1356"/>
                    <a:ext cx="143" cy="131"/>
                  </a:xfrm>
                  <a:prstGeom prst="rect">
                    <a:avLst/>
                  </a:prstGeom>
                  <a:solidFill>
                    <a:srgbClr val="002040"/>
                  </a:solidFill>
                  <a:ln w="127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</p:pic>
              <p:pic>
                <p:nvPicPr>
                  <p:cNvPr id="24649" name="Picture 559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262" y="1620"/>
                    <a:ext cx="143" cy="131"/>
                  </a:xfrm>
                  <a:prstGeom prst="rect">
                    <a:avLst/>
                  </a:prstGeom>
                  <a:solidFill>
                    <a:srgbClr val="002040"/>
                  </a:solidFill>
                  <a:ln w="127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</p:pic>
              <p:pic>
                <p:nvPicPr>
                  <p:cNvPr id="24650" name="Picture 560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305" y="1664"/>
                    <a:ext cx="143" cy="131"/>
                  </a:xfrm>
                  <a:prstGeom prst="rect">
                    <a:avLst/>
                  </a:prstGeom>
                  <a:solidFill>
                    <a:srgbClr val="002040"/>
                  </a:solidFill>
                  <a:ln w="127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</p:pic>
              <p:pic>
                <p:nvPicPr>
                  <p:cNvPr id="24651" name="Picture 561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961" y="1512"/>
                    <a:ext cx="143" cy="131"/>
                  </a:xfrm>
                  <a:prstGeom prst="rect">
                    <a:avLst/>
                  </a:prstGeom>
                  <a:solidFill>
                    <a:srgbClr val="002040"/>
                  </a:solidFill>
                  <a:ln w="12700">
                    <a:solidFill>
                      <a:srgbClr val="FF9900"/>
                    </a:solidFill>
                    <a:miter lim="800000"/>
                    <a:headEnd/>
                    <a:tailEnd/>
                  </a:ln>
                </p:spPr>
              </p:pic>
            </p:grpSp>
          </p:grpSp>
          <p:sp>
            <p:nvSpPr>
              <p:cNvPr id="52786" name="Text Box 562"/>
              <p:cNvSpPr txBox="1">
                <a:spLocks noChangeArrowheads="1"/>
              </p:cNvSpPr>
              <p:nvPr/>
            </p:nvSpPr>
            <p:spPr bwMode="auto">
              <a:xfrm>
                <a:off x="1551" y="993"/>
                <a:ext cx="3093" cy="422"/>
              </a:xfrm>
              <a:prstGeom prst="rect">
                <a:avLst/>
              </a:prstGeom>
              <a:solidFill>
                <a:srgbClr val="02113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eaLnBrk="1" hangingPunct="1">
                  <a:lnSpc>
                    <a:spcPct val="95000"/>
                  </a:lnSpc>
                  <a:spcBef>
                    <a:spcPct val="10000"/>
                  </a:spcBef>
                  <a:defRPr/>
                </a:pPr>
                <a:r>
                  <a:rPr lang="en-US" sz="2000" b="1">
                    <a:solidFill>
                      <a:schemeClr val="bg1"/>
                    </a:solidFill>
                    <a:latin typeface="Arial" charset="0"/>
                    <a:ea typeface="ＭＳ Ｐゴシック" charset="0"/>
                  </a:rPr>
                  <a:t>Create a shared platform of servers     at the Network Edge</a:t>
                </a:r>
              </a:p>
            </p:txBody>
          </p:sp>
        </p:grpSp>
      </p:grpSp>
      <p:grpSp>
        <p:nvGrpSpPr>
          <p:cNvPr id="52787" name="Group 563"/>
          <p:cNvGrpSpPr>
            <a:grpSpLocks/>
          </p:cNvGrpSpPr>
          <p:nvPr/>
        </p:nvGrpSpPr>
        <p:grpSpPr bwMode="auto">
          <a:xfrm>
            <a:off x="6553200" y="2703513"/>
            <a:ext cx="793750" cy="1908175"/>
            <a:chOff x="4158" y="1703"/>
            <a:chExt cx="500" cy="1202"/>
          </a:xfrm>
        </p:grpSpPr>
        <p:sp>
          <p:nvSpPr>
            <p:cNvPr id="52788" name="Line 564"/>
            <p:cNvSpPr>
              <a:spLocks noChangeShapeType="1"/>
            </p:cNvSpPr>
            <p:nvPr/>
          </p:nvSpPr>
          <p:spPr bwMode="auto">
            <a:xfrm flipH="1">
              <a:off x="4158" y="2905"/>
              <a:ext cx="495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789" name="Line 565"/>
            <p:cNvSpPr>
              <a:spLocks noChangeShapeType="1"/>
            </p:cNvSpPr>
            <p:nvPr/>
          </p:nvSpPr>
          <p:spPr bwMode="auto">
            <a:xfrm flipH="1">
              <a:off x="4158" y="1703"/>
              <a:ext cx="495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790" name="Line 566"/>
            <p:cNvSpPr>
              <a:spLocks noChangeShapeType="1"/>
            </p:cNvSpPr>
            <p:nvPr/>
          </p:nvSpPr>
          <p:spPr bwMode="auto">
            <a:xfrm flipH="1" flipV="1">
              <a:off x="4314" y="2284"/>
              <a:ext cx="344" cy="1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52791" name="Group 567"/>
          <p:cNvGrpSpPr>
            <a:grpSpLocks/>
          </p:cNvGrpSpPr>
          <p:nvPr/>
        </p:nvGrpSpPr>
        <p:grpSpPr bwMode="auto">
          <a:xfrm>
            <a:off x="6546850" y="2713038"/>
            <a:ext cx="793750" cy="1908175"/>
            <a:chOff x="4158" y="1703"/>
            <a:chExt cx="500" cy="1202"/>
          </a:xfrm>
        </p:grpSpPr>
        <p:sp>
          <p:nvSpPr>
            <p:cNvPr id="52792" name="Line 568"/>
            <p:cNvSpPr>
              <a:spLocks noChangeShapeType="1"/>
            </p:cNvSpPr>
            <p:nvPr/>
          </p:nvSpPr>
          <p:spPr bwMode="auto">
            <a:xfrm flipH="1">
              <a:off x="4158" y="2905"/>
              <a:ext cx="495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793" name="Line 569"/>
            <p:cNvSpPr>
              <a:spLocks noChangeShapeType="1"/>
            </p:cNvSpPr>
            <p:nvPr/>
          </p:nvSpPr>
          <p:spPr bwMode="auto">
            <a:xfrm flipH="1">
              <a:off x="4158" y="1703"/>
              <a:ext cx="495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794" name="Line 570"/>
            <p:cNvSpPr>
              <a:spLocks noChangeShapeType="1"/>
            </p:cNvSpPr>
            <p:nvPr/>
          </p:nvSpPr>
          <p:spPr bwMode="auto">
            <a:xfrm flipH="1" flipV="1">
              <a:off x="4314" y="2284"/>
              <a:ext cx="344" cy="1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52795" name="Group 571"/>
          <p:cNvGrpSpPr>
            <a:grpSpLocks/>
          </p:cNvGrpSpPr>
          <p:nvPr/>
        </p:nvGrpSpPr>
        <p:grpSpPr bwMode="auto">
          <a:xfrm>
            <a:off x="6594475" y="2713038"/>
            <a:ext cx="793750" cy="1908175"/>
            <a:chOff x="4158" y="1703"/>
            <a:chExt cx="500" cy="1202"/>
          </a:xfrm>
        </p:grpSpPr>
        <p:sp>
          <p:nvSpPr>
            <p:cNvPr id="52796" name="Line 572"/>
            <p:cNvSpPr>
              <a:spLocks noChangeShapeType="1"/>
            </p:cNvSpPr>
            <p:nvPr/>
          </p:nvSpPr>
          <p:spPr bwMode="auto">
            <a:xfrm flipH="1">
              <a:off x="4158" y="2905"/>
              <a:ext cx="495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797" name="Line 573"/>
            <p:cNvSpPr>
              <a:spLocks noChangeShapeType="1"/>
            </p:cNvSpPr>
            <p:nvPr/>
          </p:nvSpPr>
          <p:spPr bwMode="auto">
            <a:xfrm flipH="1">
              <a:off x="4158" y="1703"/>
              <a:ext cx="495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798" name="Line 574"/>
            <p:cNvSpPr>
              <a:spLocks noChangeShapeType="1"/>
            </p:cNvSpPr>
            <p:nvPr/>
          </p:nvSpPr>
          <p:spPr bwMode="auto">
            <a:xfrm flipH="1" flipV="1">
              <a:off x="4314" y="2284"/>
              <a:ext cx="344" cy="1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52799" name="Group 575"/>
          <p:cNvGrpSpPr>
            <a:grpSpLocks/>
          </p:cNvGrpSpPr>
          <p:nvPr/>
        </p:nvGrpSpPr>
        <p:grpSpPr bwMode="auto">
          <a:xfrm>
            <a:off x="6619875" y="2706688"/>
            <a:ext cx="793750" cy="1908175"/>
            <a:chOff x="4158" y="1703"/>
            <a:chExt cx="500" cy="1202"/>
          </a:xfrm>
        </p:grpSpPr>
        <p:sp>
          <p:nvSpPr>
            <p:cNvPr id="52800" name="Line 576"/>
            <p:cNvSpPr>
              <a:spLocks noChangeShapeType="1"/>
            </p:cNvSpPr>
            <p:nvPr/>
          </p:nvSpPr>
          <p:spPr bwMode="auto">
            <a:xfrm flipH="1">
              <a:off x="4158" y="2905"/>
              <a:ext cx="495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801" name="Line 577"/>
            <p:cNvSpPr>
              <a:spLocks noChangeShapeType="1"/>
            </p:cNvSpPr>
            <p:nvPr/>
          </p:nvSpPr>
          <p:spPr bwMode="auto">
            <a:xfrm flipH="1">
              <a:off x="4158" y="1703"/>
              <a:ext cx="495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802" name="Line 578"/>
            <p:cNvSpPr>
              <a:spLocks noChangeShapeType="1"/>
            </p:cNvSpPr>
            <p:nvPr/>
          </p:nvSpPr>
          <p:spPr bwMode="auto">
            <a:xfrm flipH="1" flipV="1">
              <a:off x="4314" y="2284"/>
              <a:ext cx="344" cy="1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52803" name="Line 579"/>
          <p:cNvSpPr>
            <a:spLocks noChangeShapeType="1"/>
          </p:cNvSpPr>
          <p:nvPr/>
        </p:nvSpPr>
        <p:spPr bwMode="auto">
          <a:xfrm>
            <a:off x="2422525" y="3560763"/>
            <a:ext cx="1235075" cy="0"/>
          </a:xfrm>
          <a:prstGeom prst="line">
            <a:avLst/>
          </a:prstGeom>
          <a:noFill/>
          <a:ln w="57150">
            <a:solidFill>
              <a:srgbClr val="3366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2804" name="Line 580"/>
          <p:cNvSpPr>
            <a:spLocks noChangeShapeType="1"/>
          </p:cNvSpPr>
          <p:nvPr/>
        </p:nvSpPr>
        <p:spPr bwMode="auto">
          <a:xfrm>
            <a:off x="2398713" y="2719388"/>
            <a:ext cx="1235075" cy="0"/>
          </a:xfrm>
          <a:prstGeom prst="line">
            <a:avLst/>
          </a:prstGeom>
          <a:noFill/>
          <a:ln w="57150">
            <a:solidFill>
              <a:srgbClr val="3366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52805" name="Group 581"/>
          <p:cNvGrpSpPr>
            <a:grpSpLocks/>
          </p:cNvGrpSpPr>
          <p:nvPr/>
        </p:nvGrpSpPr>
        <p:grpSpPr bwMode="auto">
          <a:xfrm>
            <a:off x="6611938" y="2698750"/>
            <a:ext cx="793750" cy="1908175"/>
            <a:chOff x="4158" y="1703"/>
            <a:chExt cx="500" cy="1202"/>
          </a:xfrm>
        </p:grpSpPr>
        <p:sp>
          <p:nvSpPr>
            <p:cNvPr id="52806" name="Line 582"/>
            <p:cNvSpPr>
              <a:spLocks noChangeShapeType="1"/>
            </p:cNvSpPr>
            <p:nvPr/>
          </p:nvSpPr>
          <p:spPr bwMode="auto">
            <a:xfrm flipH="1">
              <a:off x="4158" y="2905"/>
              <a:ext cx="495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807" name="Line 583"/>
            <p:cNvSpPr>
              <a:spLocks noChangeShapeType="1"/>
            </p:cNvSpPr>
            <p:nvPr/>
          </p:nvSpPr>
          <p:spPr bwMode="auto">
            <a:xfrm flipH="1">
              <a:off x="4158" y="1703"/>
              <a:ext cx="495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808" name="Line 584"/>
            <p:cNvSpPr>
              <a:spLocks noChangeShapeType="1"/>
            </p:cNvSpPr>
            <p:nvPr/>
          </p:nvSpPr>
          <p:spPr bwMode="auto">
            <a:xfrm flipH="1" flipV="1">
              <a:off x="4314" y="2284"/>
              <a:ext cx="344" cy="1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52809" name="Group 585"/>
          <p:cNvGrpSpPr>
            <a:grpSpLocks/>
          </p:cNvGrpSpPr>
          <p:nvPr/>
        </p:nvGrpSpPr>
        <p:grpSpPr bwMode="auto">
          <a:xfrm>
            <a:off x="6570663" y="2706688"/>
            <a:ext cx="793750" cy="1908175"/>
            <a:chOff x="4158" y="1703"/>
            <a:chExt cx="500" cy="1202"/>
          </a:xfrm>
        </p:grpSpPr>
        <p:sp>
          <p:nvSpPr>
            <p:cNvPr id="52810" name="Line 586"/>
            <p:cNvSpPr>
              <a:spLocks noChangeShapeType="1"/>
            </p:cNvSpPr>
            <p:nvPr/>
          </p:nvSpPr>
          <p:spPr bwMode="auto">
            <a:xfrm flipH="1">
              <a:off x="4158" y="2905"/>
              <a:ext cx="495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811" name="Line 587"/>
            <p:cNvSpPr>
              <a:spLocks noChangeShapeType="1"/>
            </p:cNvSpPr>
            <p:nvPr/>
          </p:nvSpPr>
          <p:spPr bwMode="auto">
            <a:xfrm flipH="1">
              <a:off x="4158" y="1703"/>
              <a:ext cx="495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812" name="Line 588"/>
            <p:cNvSpPr>
              <a:spLocks noChangeShapeType="1"/>
            </p:cNvSpPr>
            <p:nvPr/>
          </p:nvSpPr>
          <p:spPr bwMode="auto">
            <a:xfrm flipH="1" flipV="1">
              <a:off x="4314" y="2284"/>
              <a:ext cx="344" cy="1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52813" name="Group 589"/>
          <p:cNvGrpSpPr>
            <a:grpSpLocks/>
          </p:cNvGrpSpPr>
          <p:nvPr/>
        </p:nvGrpSpPr>
        <p:grpSpPr bwMode="auto">
          <a:xfrm>
            <a:off x="6578600" y="2682875"/>
            <a:ext cx="793750" cy="1908175"/>
            <a:chOff x="4158" y="1703"/>
            <a:chExt cx="500" cy="1202"/>
          </a:xfrm>
        </p:grpSpPr>
        <p:sp>
          <p:nvSpPr>
            <p:cNvPr id="52814" name="Line 590"/>
            <p:cNvSpPr>
              <a:spLocks noChangeShapeType="1"/>
            </p:cNvSpPr>
            <p:nvPr/>
          </p:nvSpPr>
          <p:spPr bwMode="auto">
            <a:xfrm flipH="1">
              <a:off x="4158" y="2905"/>
              <a:ext cx="495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815" name="Line 591"/>
            <p:cNvSpPr>
              <a:spLocks noChangeShapeType="1"/>
            </p:cNvSpPr>
            <p:nvPr/>
          </p:nvSpPr>
          <p:spPr bwMode="auto">
            <a:xfrm flipH="1">
              <a:off x="4158" y="1703"/>
              <a:ext cx="495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816" name="Line 592"/>
            <p:cNvSpPr>
              <a:spLocks noChangeShapeType="1"/>
            </p:cNvSpPr>
            <p:nvPr/>
          </p:nvSpPr>
          <p:spPr bwMode="auto">
            <a:xfrm flipH="1" flipV="1">
              <a:off x="4314" y="2284"/>
              <a:ext cx="344" cy="1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52817" name="Group 593"/>
          <p:cNvGrpSpPr>
            <a:grpSpLocks/>
          </p:cNvGrpSpPr>
          <p:nvPr/>
        </p:nvGrpSpPr>
        <p:grpSpPr bwMode="auto">
          <a:xfrm>
            <a:off x="6572250" y="2708275"/>
            <a:ext cx="793750" cy="1908175"/>
            <a:chOff x="4158" y="1703"/>
            <a:chExt cx="500" cy="1202"/>
          </a:xfrm>
        </p:grpSpPr>
        <p:sp>
          <p:nvSpPr>
            <p:cNvPr id="52818" name="Line 594"/>
            <p:cNvSpPr>
              <a:spLocks noChangeShapeType="1"/>
            </p:cNvSpPr>
            <p:nvPr/>
          </p:nvSpPr>
          <p:spPr bwMode="auto">
            <a:xfrm flipH="1">
              <a:off x="4158" y="2905"/>
              <a:ext cx="495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819" name="Line 595"/>
            <p:cNvSpPr>
              <a:spLocks noChangeShapeType="1"/>
            </p:cNvSpPr>
            <p:nvPr/>
          </p:nvSpPr>
          <p:spPr bwMode="auto">
            <a:xfrm flipH="1">
              <a:off x="4158" y="1703"/>
              <a:ext cx="495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820" name="Line 596"/>
            <p:cNvSpPr>
              <a:spLocks noChangeShapeType="1"/>
            </p:cNvSpPr>
            <p:nvPr/>
          </p:nvSpPr>
          <p:spPr bwMode="auto">
            <a:xfrm flipH="1" flipV="1">
              <a:off x="4314" y="2284"/>
              <a:ext cx="344" cy="1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52821" name="Group 597"/>
          <p:cNvGrpSpPr>
            <a:grpSpLocks/>
          </p:cNvGrpSpPr>
          <p:nvPr/>
        </p:nvGrpSpPr>
        <p:grpSpPr bwMode="auto">
          <a:xfrm>
            <a:off x="6572250" y="2708275"/>
            <a:ext cx="793750" cy="1908175"/>
            <a:chOff x="4158" y="1703"/>
            <a:chExt cx="500" cy="1202"/>
          </a:xfrm>
        </p:grpSpPr>
        <p:sp>
          <p:nvSpPr>
            <p:cNvPr id="52822" name="Line 598"/>
            <p:cNvSpPr>
              <a:spLocks noChangeShapeType="1"/>
            </p:cNvSpPr>
            <p:nvPr/>
          </p:nvSpPr>
          <p:spPr bwMode="auto">
            <a:xfrm flipH="1">
              <a:off x="4158" y="2905"/>
              <a:ext cx="495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823" name="Line 599"/>
            <p:cNvSpPr>
              <a:spLocks noChangeShapeType="1"/>
            </p:cNvSpPr>
            <p:nvPr/>
          </p:nvSpPr>
          <p:spPr bwMode="auto">
            <a:xfrm flipH="1">
              <a:off x="4158" y="1703"/>
              <a:ext cx="495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824" name="Line 600"/>
            <p:cNvSpPr>
              <a:spLocks noChangeShapeType="1"/>
            </p:cNvSpPr>
            <p:nvPr/>
          </p:nvSpPr>
          <p:spPr bwMode="auto">
            <a:xfrm flipH="1" flipV="1">
              <a:off x="4314" y="2284"/>
              <a:ext cx="344" cy="1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52825" name="Group 601"/>
          <p:cNvGrpSpPr>
            <a:grpSpLocks/>
          </p:cNvGrpSpPr>
          <p:nvPr/>
        </p:nvGrpSpPr>
        <p:grpSpPr bwMode="auto">
          <a:xfrm>
            <a:off x="6604000" y="2708275"/>
            <a:ext cx="793750" cy="1908175"/>
            <a:chOff x="4158" y="1703"/>
            <a:chExt cx="500" cy="1202"/>
          </a:xfrm>
        </p:grpSpPr>
        <p:sp>
          <p:nvSpPr>
            <p:cNvPr id="52826" name="Line 602"/>
            <p:cNvSpPr>
              <a:spLocks noChangeShapeType="1"/>
            </p:cNvSpPr>
            <p:nvPr/>
          </p:nvSpPr>
          <p:spPr bwMode="auto">
            <a:xfrm flipH="1">
              <a:off x="4158" y="2905"/>
              <a:ext cx="495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827" name="Line 603"/>
            <p:cNvSpPr>
              <a:spLocks noChangeShapeType="1"/>
            </p:cNvSpPr>
            <p:nvPr/>
          </p:nvSpPr>
          <p:spPr bwMode="auto">
            <a:xfrm flipH="1">
              <a:off x="4158" y="1703"/>
              <a:ext cx="495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828" name="Line 604"/>
            <p:cNvSpPr>
              <a:spLocks noChangeShapeType="1"/>
            </p:cNvSpPr>
            <p:nvPr/>
          </p:nvSpPr>
          <p:spPr bwMode="auto">
            <a:xfrm flipH="1" flipV="1">
              <a:off x="4314" y="2284"/>
              <a:ext cx="344" cy="1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52829" name="Group 605"/>
          <p:cNvGrpSpPr>
            <a:grpSpLocks/>
          </p:cNvGrpSpPr>
          <p:nvPr/>
        </p:nvGrpSpPr>
        <p:grpSpPr bwMode="auto">
          <a:xfrm>
            <a:off x="6588125" y="2692400"/>
            <a:ext cx="793750" cy="1908175"/>
            <a:chOff x="4158" y="1703"/>
            <a:chExt cx="500" cy="1202"/>
          </a:xfrm>
        </p:grpSpPr>
        <p:sp>
          <p:nvSpPr>
            <p:cNvPr id="52830" name="Line 606"/>
            <p:cNvSpPr>
              <a:spLocks noChangeShapeType="1"/>
            </p:cNvSpPr>
            <p:nvPr/>
          </p:nvSpPr>
          <p:spPr bwMode="auto">
            <a:xfrm flipH="1">
              <a:off x="4158" y="2905"/>
              <a:ext cx="495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831" name="Line 607"/>
            <p:cNvSpPr>
              <a:spLocks noChangeShapeType="1"/>
            </p:cNvSpPr>
            <p:nvPr/>
          </p:nvSpPr>
          <p:spPr bwMode="auto">
            <a:xfrm flipH="1">
              <a:off x="4158" y="1703"/>
              <a:ext cx="495" cy="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2832" name="Line 608"/>
            <p:cNvSpPr>
              <a:spLocks noChangeShapeType="1"/>
            </p:cNvSpPr>
            <p:nvPr/>
          </p:nvSpPr>
          <p:spPr bwMode="auto">
            <a:xfrm flipH="1" flipV="1">
              <a:off x="4314" y="2284"/>
              <a:ext cx="344" cy="10"/>
            </a:xfrm>
            <a:prstGeom prst="line">
              <a:avLst/>
            </a:prstGeom>
            <a:noFill/>
            <a:ln w="57150">
              <a:solidFill>
                <a:srgbClr val="FF99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2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27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52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5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27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52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5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8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52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28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52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28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52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28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52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28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52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2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5"/>
                                            </p:cond>
                                          </p:stCondLst>
                                        </p:cTn>
                                        <p:tgtEl>
                                          <p:spTgt spid="5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52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5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28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5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27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52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loud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6225"/>
            <a:ext cx="49530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2" name="Group 3"/>
          <p:cNvGrpSpPr>
            <a:grpSpLocks/>
          </p:cNvGrpSpPr>
          <p:nvPr/>
        </p:nvGrpSpPr>
        <p:grpSpPr bwMode="auto">
          <a:xfrm>
            <a:off x="2339975" y="3449638"/>
            <a:ext cx="3514725" cy="2135187"/>
            <a:chOff x="1966" y="2072"/>
            <a:chExt cx="3419" cy="1967"/>
          </a:xfrm>
        </p:grpSpPr>
        <p:pic>
          <p:nvPicPr>
            <p:cNvPr id="25665" name="Picture 4" descr="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2072"/>
              <a:ext cx="3414" cy="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253" name="Oval 5"/>
            <p:cNvSpPr>
              <a:spLocks noChangeArrowheads="1"/>
            </p:cNvSpPr>
            <p:nvPr/>
          </p:nvSpPr>
          <p:spPr bwMode="auto">
            <a:xfrm>
              <a:off x="3154" y="2384"/>
              <a:ext cx="1039" cy="777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3254" name="Oval 6"/>
            <p:cNvSpPr>
              <a:spLocks noChangeArrowheads="1"/>
            </p:cNvSpPr>
            <p:nvPr/>
          </p:nvSpPr>
          <p:spPr bwMode="auto">
            <a:xfrm>
              <a:off x="3923" y="2692"/>
              <a:ext cx="1177" cy="861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3255" name="Oval 7"/>
            <p:cNvSpPr>
              <a:spLocks noChangeArrowheads="1"/>
            </p:cNvSpPr>
            <p:nvPr/>
          </p:nvSpPr>
          <p:spPr bwMode="auto">
            <a:xfrm>
              <a:off x="2317" y="2634"/>
              <a:ext cx="1044" cy="677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3256" name="Oval 8"/>
            <p:cNvSpPr>
              <a:spLocks noChangeArrowheads="1"/>
            </p:cNvSpPr>
            <p:nvPr/>
          </p:nvSpPr>
          <p:spPr bwMode="auto">
            <a:xfrm>
              <a:off x="4468" y="3360"/>
              <a:ext cx="823" cy="626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3257" name="Oval 9"/>
            <p:cNvSpPr>
              <a:spLocks noChangeArrowheads="1"/>
            </p:cNvSpPr>
            <p:nvPr/>
          </p:nvSpPr>
          <p:spPr bwMode="auto">
            <a:xfrm>
              <a:off x="2632" y="3186"/>
              <a:ext cx="925" cy="853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3258" name="Oval 10"/>
            <p:cNvSpPr>
              <a:spLocks noChangeArrowheads="1"/>
            </p:cNvSpPr>
            <p:nvPr/>
          </p:nvSpPr>
          <p:spPr bwMode="auto">
            <a:xfrm>
              <a:off x="3479" y="3265"/>
              <a:ext cx="778" cy="513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3259" name="Oval 11"/>
            <p:cNvSpPr>
              <a:spLocks noChangeArrowheads="1"/>
            </p:cNvSpPr>
            <p:nvPr/>
          </p:nvSpPr>
          <p:spPr bwMode="auto">
            <a:xfrm>
              <a:off x="1966" y="2448"/>
              <a:ext cx="313" cy="269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pic>
        <p:nvPicPr>
          <p:cNvPr id="25603" name="Picture 12" descr="Akamai_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4648200"/>
            <a:ext cx="4429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13" descr="Akamai_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85445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14" descr="Akamai_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50" y="4160838"/>
            <a:ext cx="4429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15" descr="Akamai_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342900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16" descr="Akamai_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487680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7" descr="Akamai_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4221163"/>
            <a:ext cx="444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8" descr="Akamai_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342900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3267" name="Group 19"/>
          <p:cNvGrpSpPr>
            <a:grpSpLocks/>
          </p:cNvGrpSpPr>
          <p:nvPr/>
        </p:nvGrpSpPr>
        <p:grpSpPr bwMode="auto">
          <a:xfrm>
            <a:off x="838200" y="4038600"/>
            <a:ext cx="612775" cy="498475"/>
            <a:chOff x="4368" y="672"/>
            <a:chExt cx="386" cy="314"/>
          </a:xfrm>
        </p:grpSpPr>
        <p:sp>
          <p:nvSpPr>
            <p:cNvPr id="25631" name="Freeform 20"/>
            <p:cNvSpPr>
              <a:spLocks/>
            </p:cNvSpPr>
            <p:nvPr/>
          </p:nvSpPr>
          <p:spPr bwMode="auto">
            <a:xfrm>
              <a:off x="4368" y="676"/>
              <a:ext cx="386" cy="309"/>
            </a:xfrm>
            <a:custGeom>
              <a:avLst/>
              <a:gdLst>
                <a:gd name="T0" fmla="*/ 0 w 386"/>
                <a:gd name="T1" fmla="*/ 309 h 309"/>
                <a:gd name="T2" fmla="*/ 384 w 386"/>
                <a:gd name="T3" fmla="*/ 309 h 309"/>
                <a:gd name="T4" fmla="*/ 386 w 386"/>
                <a:gd name="T5" fmla="*/ 93 h 309"/>
                <a:gd name="T6" fmla="*/ 256 w 386"/>
                <a:gd name="T7" fmla="*/ 0 h 309"/>
                <a:gd name="T8" fmla="*/ 0 w 386"/>
                <a:gd name="T9" fmla="*/ 0 h 309"/>
                <a:gd name="T10" fmla="*/ 0 w 386"/>
                <a:gd name="T11" fmla="*/ 309 h 309"/>
                <a:gd name="T12" fmla="*/ 0 w 386"/>
                <a:gd name="T13" fmla="*/ 309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6" h="309">
                  <a:moveTo>
                    <a:pt x="0" y="309"/>
                  </a:moveTo>
                  <a:lnTo>
                    <a:pt x="384" y="309"/>
                  </a:lnTo>
                  <a:lnTo>
                    <a:pt x="386" y="93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2" name="Line 21"/>
            <p:cNvSpPr>
              <a:spLocks noChangeShapeType="1"/>
            </p:cNvSpPr>
            <p:nvPr/>
          </p:nvSpPr>
          <p:spPr bwMode="auto">
            <a:xfrm>
              <a:off x="4368" y="985"/>
              <a:ext cx="384" cy="1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3" name="Line 22"/>
            <p:cNvSpPr>
              <a:spLocks noChangeShapeType="1"/>
            </p:cNvSpPr>
            <p:nvPr/>
          </p:nvSpPr>
          <p:spPr bwMode="auto">
            <a:xfrm flipV="1">
              <a:off x="4752" y="769"/>
              <a:ext cx="2" cy="216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4" name="Line 23"/>
            <p:cNvSpPr>
              <a:spLocks noChangeShapeType="1"/>
            </p:cNvSpPr>
            <p:nvPr/>
          </p:nvSpPr>
          <p:spPr bwMode="auto">
            <a:xfrm flipH="1" flipV="1">
              <a:off x="4624" y="676"/>
              <a:ext cx="130" cy="93"/>
            </a:xfrm>
            <a:prstGeom prst="line">
              <a:avLst/>
            </a:prstGeom>
            <a:noFill/>
            <a:ln w="9525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5" name="Line 24"/>
            <p:cNvSpPr>
              <a:spLocks noChangeShapeType="1"/>
            </p:cNvSpPr>
            <p:nvPr/>
          </p:nvSpPr>
          <p:spPr bwMode="auto">
            <a:xfrm flipH="1">
              <a:off x="4368" y="676"/>
              <a:ext cx="256" cy="1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6" name="Line 25"/>
            <p:cNvSpPr>
              <a:spLocks noChangeShapeType="1"/>
            </p:cNvSpPr>
            <p:nvPr/>
          </p:nvSpPr>
          <p:spPr bwMode="auto">
            <a:xfrm>
              <a:off x="4368" y="676"/>
              <a:ext cx="1" cy="309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7" name="Freeform 26"/>
            <p:cNvSpPr>
              <a:spLocks/>
            </p:cNvSpPr>
            <p:nvPr/>
          </p:nvSpPr>
          <p:spPr bwMode="auto">
            <a:xfrm>
              <a:off x="4392" y="700"/>
              <a:ext cx="338" cy="56"/>
            </a:xfrm>
            <a:custGeom>
              <a:avLst/>
              <a:gdLst>
                <a:gd name="T0" fmla="*/ 0 w 338"/>
                <a:gd name="T1" fmla="*/ 56 h 56"/>
                <a:gd name="T2" fmla="*/ 338 w 338"/>
                <a:gd name="T3" fmla="*/ 56 h 56"/>
                <a:gd name="T4" fmla="*/ 264 w 338"/>
                <a:gd name="T5" fmla="*/ 1 h 56"/>
                <a:gd name="T6" fmla="*/ 0 w 338"/>
                <a:gd name="T7" fmla="*/ 0 h 56"/>
                <a:gd name="T8" fmla="*/ 0 w 338"/>
                <a:gd name="T9" fmla="*/ 56 h 56"/>
                <a:gd name="T10" fmla="*/ 0 w 338"/>
                <a:gd name="T11" fmla="*/ 5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8" h="56">
                  <a:moveTo>
                    <a:pt x="0" y="56"/>
                  </a:moveTo>
                  <a:lnTo>
                    <a:pt x="338" y="56"/>
                  </a:lnTo>
                  <a:lnTo>
                    <a:pt x="264" y="1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48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8" name="Line 27"/>
            <p:cNvSpPr>
              <a:spLocks noChangeShapeType="1"/>
            </p:cNvSpPr>
            <p:nvPr/>
          </p:nvSpPr>
          <p:spPr bwMode="auto">
            <a:xfrm>
              <a:off x="4398" y="788"/>
              <a:ext cx="325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39" name="Line 28"/>
            <p:cNvSpPr>
              <a:spLocks noChangeShapeType="1"/>
            </p:cNvSpPr>
            <p:nvPr/>
          </p:nvSpPr>
          <p:spPr bwMode="auto">
            <a:xfrm>
              <a:off x="4398" y="912"/>
              <a:ext cx="258" cy="3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0" name="Line 29"/>
            <p:cNvSpPr>
              <a:spLocks noChangeShapeType="1"/>
            </p:cNvSpPr>
            <p:nvPr/>
          </p:nvSpPr>
          <p:spPr bwMode="auto">
            <a:xfrm>
              <a:off x="4398" y="941"/>
              <a:ext cx="162" cy="2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1" name="Freeform 30"/>
            <p:cNvSpPr>
              <a:spLocks/>
            </p:cNvSpPr>
            <p:nvPr/>
          </p:nvSpPr>
          <p:spPr bwMode="auto">
            <a:xfrm>
              <a:off x="4625" y="679"/>
              <a:ext cx="126" cy="109"/>
            </a:xfrm>
            <a:custGeom>
              <a:avLst/>
              <a:gdLst>
                <a:gd name="T0" fmla="*/ 0 w 126"/>
                <a:gd name="T1" fmla="*/ 0 h 109"/>
                <a:gd name="T2" fmla="*/ 0 w 126"/>
                <a:gd name="T3" fmla="*/ 0 h 109"/>
                <a:gd name="T4" fmla="*/ 10 w 126"/>
                <a:gd name="T5" fmla="*/ 24 h 109"/>
                <a:gd name="T6" fmla="*/ 16 w 126"/>
                <a:gd name="T7" fmla="*/ 47 h 109"/>
                <a:gd name="T8" fmla="*/ 20 w 126"/>
                <a:gd name="T9" fmla="*/ 64 h 109"/>
                <a:gd name="T10" fmla="*/ 21 w 126"/>
                <a:gd name="T11" fmla="*/ 80 h 109"/>
                <a:gd name="T12" fmla="*/ 23 w 126"/>
                <a:gd name="T13" fmla="*/ 101 h 109"/>
                <a:gd name="T14" fmla="*/ 21 w 126"/>
                <a:gd name="T15" fmla="*/ 109 h 109"/>
                <a:gd name="T16" fmla="*/ 21 w 126"/>
                <a:gd name="T17" fmla="*/ 109 h 109"/>
                <a:gd name="T18" fmla="*/ 29 w 126"/>
                <a:gd name="T19" fmla="*/ 103 h 109"/>
                <a:gd name="T20" fmla="*/ 39 w 126"/>
                <a:gd name="T21" fmla="*/ 96 h 109"/>
                <a:gd name="T22" fmla="*/ 52 w 126"/>
                <a:gd name="T23" fmla="*/ 90 h 109"/>
                <a:gd name="T24" fmla="*/ 68 w 126"/>
                <a:gd name="T25" fmla="*/ 84 h 109"/>
                <a:gd name="T26" fmla="*/ 76 w 126"/>
                <a:gd name="T27" fmla="*/ 82 h 109"/>
                <a:gd name="T28" fmla="*/ 86 w 126"/>
                <a:gd name="T29" fmla="*/ 82 h 109"/>
                <a:gd name="T30" fmla="*/ 95 w 126"/>
                <a:gd name="T31" fmla="*/ 82 h 109"/>
                <a:gd name="T32" fmla="*/ 105 w 126"/>
                <a:gd name="T33" fmla="*/ 84 h 109"/>
                <a:gd name="T34" fmla="*/ 116 w 126"/>
                <a:gd name="T35" fmla="*/ 85 h 109"/>
                <a:gd name="T36" fmla="*/ 126 w 126"/>
                <a:gd name="T37" fmla="*/ 90 h 109"/>
                <a:gd name="T38" fmla="*/ 0 w 126"/>
                <a:gd name="T39" fmla="*/ 0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6" h="109">
                  <a:moveTo>
                    <a:pt x="0" y="0"/>
                  </a:moveTo>
                  <a:lnTo>
                    <a:pt x="0" y="0"/>
                  </a:lnTo>
                  <a:lnTo>
                    <a:pt x="10" y="24"/>
                  </a:lnTo>
                  <a:lnTo>
                    <a:pt x="16" y="47"/>
                  </a:lnTo>
                  <a:lnTo>
                    <a:pt x="20" y="64"/>
                  </a:lnTo>
                  <a:lnTo>
                    <a:pt x="21" y="80"/>
                  </a:lnTo>
                  <a:lnTo>
                    <a:pt x="23" y="101"/>
                  </a:lnTo>
                  <a:lnTo>
                    <a:pt x="21" y="109"/>
                  </a:lnTo>
                  <a:lnTo>
                    <a:pt x="29" y="103"/>
                  </a:lnTo>
                  <a:lnTo>
                    <a:pt x="39" y="96"/>
                  </a:lnTo>
                  <a:lnTo>
                    <a:pt x="52" y="90"/>
                  </a:lnTo>
                  <a:lnTo>
                    <a:pt x="68" y="84"/>
                  </a:lnTo>
                  <a:lnTo>
                    <a:pt x="76" y="82"/>
                  </a:lnTo>
                  <a:lnTo>
                    <a:pt x="86" y="82"/>
                  </a:lnTo>
                  <a:lnTo>
                    <a:pt x="95" y="82"/>
                  </a:lnTo>
                  <a:lnTo>
                    <a:pt x="105" y="84"/>
                  </a:lnTo>
                  <a:lnTo>
                    <a:pt x="116" y="85"/>
                  </a:lnTo>
                  <a:lnTo>
                    <a:pt x="126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2" name="Line 31"/>
            <p:cNvSpPr>
              <a:spLocks noChangeShapeType="1"/>
            </p:cNvSpPr>
            <p:nvPr/>
          </p:nvSpPr>
          <p:spPr bwMode="auto">
            <a:xfrm>
              <a:off x="4625" y="679"/>
              <a:ext cx="1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3" name="Line 32"/>
            <p:cNvSpPr>
              <a:spLocks noChangeShapeType="1"/>
            </p:cNvSpPr>
            <p:nvPr/>
          </p:nvSpPr>
          <p:spPr bwMode="auto">
            <a:xfrm>
              <a:off x="4625" y="679"/>
              <a:ext cx="10" cy="24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4" name="Line 33"/>
            <p:cNvSpPr>
              <a:spLocks noChangeShapeType="1"/>
            </p:cNvSpPr>
            <p:nvPr/>
          </p:nvSpPr>
          <p:spPr bwMode="auto">
            <a:xfrm>
              <a:off x="4635" y="703"/>
              <a:ext cx="6" cy="23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5" name="Line 34"/>
            <p:cNvSpPr>
              <a:spLocks noChangeShapeType="1"/>
            </p:cNvSpPr>
            <p:nvPr/>
          </p:nvSpPr>
          <p:spPr bwMode="auto">
            <a:xfrm>
              <a:off x="4641" y="726"/>
              <a:ext cx="4" cy="17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6" name="Line 35"/>
            <p:cNvSpPr>
              <a:spLocks noChangeShapeType="1"/>
            </p:cNvSpPr>
            <p:nvPr/>
          </p:nvSpPr>
          <p:spPr bwMode="auto">
            <a:xfrm>
              <a:off x="4645" y="743"/>
              <a:ext cx="1" cy="1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7" name="Line 36"/>
            <p:cNvSpPr>
              <a:spLocks noChangeShapeType="1"/>
            </p:cNvSpPr>
            <p:nvPr/>
          </p:nvSpPr>
          <p:spPr bwMode="auto">
            <a:xfrm>
              <a:off x="4646" y="759"/>
              <a:ext cx="2" cy="2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8" name="Line 37"/>
            <p:cNvSpPr>
              <a:spLocks noChangeShapeType="1"/>
            </p:cNvSpPr>
            <p:nvPr/>
          </p:nvSpPr>
          <p:spPr bwMode="auto">
            <a:xfrm flipH="1">
              <a:off x="4646" y="780"/>
              <a:ext cx="2" cy="8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49" name="Line 38"/>
            <p:cNvSpPr>
              <a:spLocks noChangeShapeType="1"/>
            </p:cNvSpPr>
            <p:nvPr/>
          </p:nvSpPr>
          <p:spPr bwMode="auto">
            <a:xfrm>
              <a:off x="4646" y="788"/>
              <a:ext cx="1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0" name="Line 39"/>
            <p:cNvSpPr>
              <a:spLocks noChangeShapeType="1"/>
            </p:cNvSpPr>
            <p:nvPr/>
          </p:nvSpPr>
          <p:spPr bwMode="auto">
            <a:xfrm flipV="1">
              <a:off x="4646" y="782"/>
              <a:ext cx="8" cy="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1" name="Line 40"/>
            <p:cNvSpPr>
              <a:spLocks noChangeShapeType="1"/>
            </p:cNvSpPr>
            <p:nvPr/>
          </p:nvSpPr>
          <p:spPr bwMode="auto">
            <a:xfrm flipV="1">
              <a:off x="4654" y="775"/>
              <a:ext cx="10" cy="7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2" name="Line 41"/>
            <p:cNvSpPr>
              <a:spLocks noChangeShapeType="1"/>
            </p:cNvSpPr>
            <p:nvPr/>
          </p:nvSpPr>
          <p:spPr bwMode="auto">
            <a:xfrm flipV="1">
              <a:off x="4664" y="769"/>
              <a:ext cx="13" cy="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3" name="Line 42"/>
            <p:cNvSpPr>
              <a:spLocks noChangeShapeType="1"/>
            </p:cNvSpPr>
            <p:nvPr/>
          </p:nvSpPr>
          <p:spPr bwMode="auto">
            <a:xfrm flipV="1">
              <a:off x="4677" y="763"/>
              <a:ext cx="16" cy="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4" name="Line 43"/>
            <p:cNvSpPr>
              <a:spLocks noChangeShapeType="1"/>
            </p:cNvSpPr>
            <p:nvPr/>
          </p:nvSpPr>
          <p:spPr bwMode="auto">
            <a:xfrm flipV="1">
              <a:off x="4693" y="761"/>
              <a:ext cx="8" cy="2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5" name="Line 44"/>
            <p:cNvSpPr>
              <a:spLocks noChangeShapeType="1"/>
            </p:cNvSpPr>
            <p:nvPr/>
          </p:nvSpPr>
          <p:spPr bwMode="auto">
            <a:xfrm>
              <a:off x="4701" y="761"/>
              <a:ext cx="10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6" name="Line 45"/>
            <p:cNvSpPr>
              <a:spLocks noChangeShapeType="1"/>
            </p:cNvSpPr>
            <p:nvPr/>
          </p:nvSpPr>
          <p:spPr bwMode="auto">
            <a:xfrm>
              <a:off x="4711" y="761"/>
              <a:ext cx="9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7" name="Line 46"/>
            <p:cNvSpPr>
              <a:spLocks noChangeShapeType="1"/>
            </p:cNvSpPr>
            <p:nvPr/>
          </p:nvSpPr>
          <p:spPr bwMode="auto">
            <a:xfrm>
              <a:off x="4720" y="761"/>
              <a:ext cx="10" cy="2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8" name="Line 47"/>
            <p:cNvSpPr>
              <a:spLocks noChangeShapeType="1"/>
            </p:cNvSpPr>
            <p:nvPr/>
          </p:nvSpPr>
          <p:spPr bwMode="auto">
            <a:xfrm>
              <a:off x="4730" y="763"/>
              <a:ext cx="11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59" name="Line 48"/>
            <p:cNvSpPr>
              <a:spLocks noChangeShapeType="1"/>
            </p:cNvSpPr>
            <p:nvPr/>
          </p:nvSpPr>
          <p:spPr bwMode="auto">
            <a:xfrm>
              <a:off x="4741" y="764"/>
              <a:ext cx="10" cy="5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0" name="Line 49"/>
            <p:cNvSpPr>
              <a:spLocks noChangeShapeType="1"/>
            </p:cNvSpPr>
            <p:nvPr/>
          </p:nvSpPr>
          <p:spPr bwMode="auto">
            <a:xfrm flipH="1" flipV="1">
              <a:off x="4625" y="679"/>
              <a:ext cx="126" cy="90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298" name="Text Box 50"/>
            <p:cNvSpPr txBox="1">
              <a:spLocks noChangeArrowheads="1"/>
            </p:cNvSpPr>
            <p:nvPr/>
          </p:nvSpPr>
          <p:spPr bwMode="auto">
            <a:xfrm>
              <a:off x="4440" y="672"/>
              <a:ext cx="24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600">
                  <a:latin typeface="Verdana" charset="0"/>
                  <a:ea typeface="ＭＳ Ｐゴシック" charset="0"/>
                </a:rPr>
                <a:t>HTML</a:t>
              </a:r>
            </a:p>
          </p:txBody>
        </p:sp>
        <p:sp>
          <p:nvSpPr>
            <p:cNvPr id="25662" name="Line 51"/>
            <p:cNvSpPr>
              <a:spLocks noChangeShapeType="1"/>
            </p:cNvSpPr>
            <p:nvPr/>
          </p:nvSpPr>
          <p:spPr bwMode="auto">
            <a:xfrm>
              <a:off x="4398" y="820"/>
              <a:ext cx="210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3" name="Line 52"/>
            <p:cNvSpPr>
              <a:spLocks noChangeShapeType="1"/>
            </p:cNvSpPr>
            <p:nvPr/>
          </p:nvSpPr>
          <p:spPr bwMode="auto">
            <a:xfrm>
              <a:off x="4398" y="852"/>
              <a:ext cx="114" cy="0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4" name="Line 53"/>
            <p:cNvSpPr>
              <a:spLocks noChangeShapeType="1"/>
            </p:cNvSpPr>
            <p:nvPr/>
          </p:nvSpPr>
          <p:spPr bwMode="auto">
            <a:xfrm>
              <a:off x="4398" y="880"/>
              <a:ext cx="325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3302" name="Rectangle 54"/>
          <p:cNvSpPr>
            <a:spLocks noGrp="1" noChangeArrowheads="1"/>
          </p:cNvSpPr>
          <p:nvPr>
            <p:ph type="title"/>
          </p:nvPr>
        </p:nvSpPr>
        <p:spPr>
          <a:xfrm>
            <a:off x="444500" y="339725"/>
            <a:ext cx="82296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dirty="0" smtClean="0"/>
              <a:t>Object Delivery </a:t>
            </a:r>
            <a:r>
              <a:rPr lang="en-US" sz="2000" i="1" dirty="0" smtClean="0"/>
              <a:t>(Classic CDN delivering only embedded content)</a:t>
            </a:r>
          </a:p>
        </p:txBody>
      </p:sp>
      <p:sp>
        <p:nvSpPr>
          <p:cNvPr id="53303" name="Rectangle 5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7010400" cy="1752600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</a:pPr>
            <a:r>
              <a:rPr lang="en-US" altLang="en-US" sz="1600"/>
              <a:t>Enduser types </a:t>
            </a:r>
            <a:r>
              <a:rPr lang="en-US" altLang="en-US" sz="1600">
                <a:solidFill>
                  <a:srgbClr val="FF8E11"/>
                </a:solidFill>
              </a:rPr>
              <a:t>www.retailer.com</a:t>
            </a:r>
            <a:r>
              <a:rPr lang="en-US" altLang="en-US" sz="1600"/>
              <a:t> into browser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altLang="en-US" sz="1600"/>
              <a:t>Browser retrieves HTML from retailer</a:t>
            </a:r>
            <a:r>
              <a:rPr lang="ja-JP" altLang="en-US" sz="1600">
                <a:latin typeface="Arial" charset="0"/>
              </a:rPr>
              <a:t>’</a:t>
            </a:r>
            <a:r>
              <a:rPr lang="en-US" altLang="ja-JP" sz="1600"/>
              <a:t>s origin infrastructure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altLang="en-US" sz="1600"/>
              <a:t>HTML instructs browser to get objects from CDN</a:t>
            </a:r>
          </a:p>
          <a:p>
            <a:pPr marL="381000" indent="-381000" eaLnBrk="1" hangingPunct="1">
              <a:buFontTx/>
              <a:buAutoNum type="arabicPeriod"/>
            </a:pPr>
            <a:r>
              <a:rPr lang="en-US" altLang="en-US" sz="1600"/>
              <a:t>Browser retrieves images from optimal CDN EdgeServer </a:t>
            </a:r>
          </a:p>
          <a:p>
            <a:pPr marL="2095500" lvl="4" indent="-266700" eaLnBrk="1" hangingPunct="1">
              <a:buFontTx/>
              <a:buAutoNum type="arabicPeriod"/>
            </a:pPr>
            <a:endParaRPr lang="en-US" altLang="en-US" sz="900"/>
          </a:p>
        </p:txBody>
      </p:sp>
      <p:sp>
        <p:nvSpPr>
          <p:cNvPr id="53304" name="Line 56"/>
          <p:cNvSpPr>
            <a:spLocks noChangeShapeType="1"/>
          </p:cNvSpPr>
          <p:nvPr/>
        </p:nvSpPr>
        <p:spPr bwMode="auto">
          <a:xfrm>
            <a:off x="6019800" y="4495800"/>
            <a:ext cx="762000" cy="0"/>
          </a:xfrm>
          <a:prstGeom prst="line">
            <a:avLst/>
          </a:prstGeom>
          <a:noFill/>
          <a:ln w="57150">
            <a:solidFill>
              <a:schemeClr val="accent2">
                <a:alpha val="83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3305" name="Oval 57"/>
          <p:cNvSpPr>
            <a:spLocks noChangeArrowheads="1"/>
          </p:cNvSpPr>
          <p:nvPr/>
        </p:nvSpPr>
        <p:spPr bwMode="auto">
          <a:xfrm>
            <a:off x="4008438" y="72691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53306" name="Picture 5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33850"/>
            <a:ext cx="914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07" name="Picture 5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67200"/>
            <a:ext cx="2301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08" name="Picture 60"/>
          <p:cNvPicPr>
            <a:picLocks noChangeAspect="1" noChangeArrowheads="1"/>
          </p:cNvPicPr>
          <p:nvPr/>
        </p:nvPicPr>
        <p:blipFill>
          <a:blip r:embed="rId8">
            <a:lum bright="-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9"/>
          <a:stretch>
            <a:fillRect/>
          </a:stretch>
        </p:blipFill>
        <p:spPr bwMode="auto">
          <a:xfrm>
            <a:off x="5295900" y="4324350"/>
            <a:ext cx="11811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09" name="Picture 6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284663"/>
            <a:ext cx="838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10" name="Picture 6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75138"/>
            <a:ext cx="1936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311" name="Picture 6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4867275"/>
            <a:ext cx="1903412" cy="160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312" name="Freeform 64"/>
          <p:cNvSpPr>
            <a:spLocks/>
          </p:cNvSpPr>
          <p:nvPr/>
        </p:nvSpPr>
        <p:spPr bwMode="auto">
          <a:xfrm>
            <a:off x="1371600" y="3124200"/>
            <a:ext cx="5943600" cy="1066800"/>
          </a:xfrm>
          <a:custGeom>
            <a:avLst/>
            <a:gdLst>
              <a:gd name="T0" fmla="*/ 0 w 3408"/>
              <a:gd name="T1" fmla="*/ 832 h 832"/>
              <a:gd name="T2" fmla="*/ 1728 w 3408"/>
              <a:gd name="T3" fmla="*/ 16 h 832"/>
              <a:gd name="T4" fmla="*/ 3408 w 3408"/>
              <a:gd name="T5" fmla="*/ 736 h 8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08" h="832">
                <a:moveTo>
                  <a:pt x="0" y="832"/>
                </a:moveTo>
                <a:cubicBezTo>
                  <a:pt x="580" y="432"/>
                  <a:pt x="1160" y="32"/>
                  <a:pt x="1728" y="16"/>
                </a:cubicBezTo>
                <a:cubicBezTo>
                  <a:pt x="2296" y="0"/>
                  <a:pt x="3128" y="608"/>
                  <a:pt x="3408" y="736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3313" name="Rectangle 65"/>
          <p:cNvSpPr>
            <a:spLocks noChangeArrowheads="1"/>
          </p:cNvSpPr>
          <p:nvPr/>
        </p:nvSpPr>
        <p:spPr bwMode="auto">
          <a:xfrm>
            <a:off x="6858000" y="4191000"/>
            <a:ext cx="14478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3314" name="Text Box 66"/>
          <p:cNvSpPr txBox="1">
            <a:spLocks noChangeArrowheads="1"/>
          </p:cNvSpPr>
          <p:nvPr/>
        </p:nvSpPr>
        <p:spPr bwMode="auto">
          <a:xfrm>
            <a:off x="449263" y="3175000"/>
            <a:ext cx="130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latin typeface="Verdana" charset="0"/>
                <a:ea typeface="ＭＳ Ｐゴシック" charset="0"/>
              </a:rPr>
              <a:t>Origin</a:t>
            </a:r>
            <a:br>
              <a:rPr lang="en-US" sz="1200">
                <a:latin typeface="Verdana" charset="0"/>
                <a:ea typeface="ＭＳ Ｐゴシック" charset="0"/>
              </a:rPr>
            </a:br>
            <a:r>
              <a:rPr lang="en-US" sz="1200">
                <a:latin typeface="Verdana" charset="0"/>
                <a:ea typeface="ＭＳ Ｐゴシック" charset="0"/>
              </a:rPr>
              <a:t>Infrastructure </a:t>
            </a:r>
          </a:p>
        </p:txBody>
      </p:sp>
      <p:sp>
        <p:nvSpPr>
          <p:cNvPr id="53315" name="Text Box 67"/>
          <p:cNvSpPr txBox="1">
            <a:spLocks noChangeArrowheads="1"/>
          </p:cNvSpPr>
          <p:nvPr/>
        </p:nvSpPr>
        <p:spPr bwMode="auto">
          <a:xfrm>
            <a:off x="7127875" y="3175000"/>
            <a:ext cx="873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latin typeface="Verdana" charset="0"/>
                <a:ea typeface="ＭＳ Ｐゴシック" charset="0"/>
              </a:rPr>
              <a:t>End User</a:t>
            </a:r>
          </a:p>
        </p:txBody>
      </p:sp>
      <p:pic>
        <p:nvPicPr>
          <p:cNvPr id="25625" name="Picture 68" descr="datacenter"/>
          <p:cNvPicPr>
            <a:picLocks noChangeAspect="1" noChangeArrowheads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657600"/>
            <a:ext cx="1014413" cy="15240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6" name="Picture 69" descr="comp2"/>
          <p:cNvPicPr>
            <a:picLocks noChangeAspect="1" noChangeArrowheads="1"/>
          </p:cNvPicPr>
          <p:nvPr/>
        </p:nvPicPr>
        <p:blipFill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43313"/>
            <a:ext cx="1600200" cy="1081087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318" name="Group 70"/>
          <p:cNvGrpSpPr>
            <a:grpSpLocks/>
          </p:cNvGrpSpPr>
          <p:nvPr/>
        </p:nvGrpSpPr>
        <p:grpSpPr bwMode="auto">
          <a:xfrm>
            <a:off x="6629400" y="4829175"/>
            <a:ext cx="1908175" cy="1608138"/>
            <a:chOff x="4176" y="3042"/>
            <a:chExt cx="1202" cy="1013"/>
          </a:xfrm>
        </p:grpSpPr>
        <p:pic>
          <p:nvPicPr>
            <p:cNvPr id="25628" name="Picture 71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322"/>
            <a:stretch>
              <a:fillRect/>
            </a:stretch>
          </p:blipFill>
          <p:spPr bwMode="auto">
            <a:xfrm>
              <a:off x="4176" y="3042"/>
              <a:ext cx="1202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320" name="Rectangle 72"/>
            <p:cNvSpPr>
              <a:spLocks noChangeArrowheads="1"/>
            </p:cNvSpPr>
            <p:nvPr/>
          </p:nvSpPr>
          <p:spPr bwMode="auto">
            <a:xfrm>
              <a:off x="4180" y="3052"/>
              <a:ext cx="192" cy="96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3366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292929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3321" name="Rectangle 73"/>
            <p:cNvSpPr>
              <a:spLocks noChangeArrowheads="1"/>
            </p:cNvSpPr>
            <p:nvPr/>
          </p:nvSpPr>
          <p:spPr bwMode="auto">
            <a:xfrm rot="-1150740">
              <a:off x="5236" y="3682"/>
              <a:ext cx="96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292929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53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0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22222E-6 C 0.11354 -0.08148 0.22726 -0.16296 0.3342 -0.16666 C 0.44115 -0.17037 0.59028 -0.04629 0.64167 -0.02222 " pathEditMode="relative" rAng="0" ptsTypes="aaA">
                                      <p:cBhvr>
                                        <p:cTn id="17" dur="2000" fill="hold"/>
                                        <p:tgtEl>
                                          <p:spTgt spid="532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83" y="-8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533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533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200"/>
                                        <p:tgtEl>
                                          <p:spTgt spid="53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01758E-6 L 0.19775 0.00023 " pathEditMode="relative" rAng="0" ptsTypes="AA">
                                      <p:cBhvr>
                                        <p:cTn id="45" dur="300" fill="hold"/>
                                        <p:tgtEl>
                                          <p:spTgt spid="533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3221E-7 L 0.19584 6.43221E-7 " pathEditMode="relative" rAng="0" ptsTypes="AA">
                                      <p:cBhvr>
                                        <p:cTn id="51" dur="300" fill="hold"/>
                                        <p:tgtEl>
                                          <p:spTgt spid="533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5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6.43221E-7 L 0.20417 6.43221E-7 " pathEditMode="relative" rAng="0" ptsTypes="AA">
                                      <p:cBhvr>
                                        <p:cTn id="57" dur="300" fill="hold"/>
                                        <p:tgtEl>
                                          <p:spTgt spid="533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43221E-7 L 0.2 6.43221E-7 " pathEditMode="relative" rAng="0" ptsTypes="AA">
                                      <p:cBhvr>
                                        <p:cTn id="63" dur="300" fill="hold"/>
                                        <p:tgtEl>
                                          <p:spTgt spid="533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6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63304E-6 L 0.20417 2.63304E-6 " pathEditMode="relative" rAng="0" ptsTypes="AA">
                                      <p:cBhvr>
                                        <p:cTn id="69" dur="300" fill="hold"/>
                                        <p:tgtEl>
                                          <p:spTgt spid="533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5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3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298" name="Group 2"/>
          <p:cNvGrpSpPr>
            <a:grpSpLocks/>
          </p:cNvGrpSpPr>
          <p:nvPr/>
        </p:nvGrpSpPr>
        <p:grpSpPr bwMode="auto">
          <a:xfrm>
            <a:off x="5562600" y="4162425"/>
            <a:ext cx="612775" cy="498475"/>
            <a:chOff x="4368" y="672"/>
            <a:chExt cx="386" cy="314"/>
          </a:xfrm>
        </p:grpSpPr>
        <p:sp>
          <p:nvSpPr>
            <p:cNvPr id="27686" name="Freeform 3"/>
            <p:cNvSpPr>
              <a:spLocks/>
            </p:cNvSpPr>
            <p:nvPr/>
          </p:nvSpPr>
          <p:spPr bwMode="auto">
            <a:xfrm>
              <a:off x="4368" y="676"/>
              <a:ext cx="386" cy="309"/>
            </a:xfrm>
            <a:custGeom>
              <a:avLst/>
              <a:gdLst>
                <a:gd name="T0" fmla="*/ 0 w 386"/>
                <a:gd name="T1" fmla="*/ 309 h 309"/>
                <a:gd name="T2" fmla="*/ 384 w 386"/>
                <a:gd name="T3" fmla="*/ 309 h 309"/>
                <a:gd name="T4" fmla="*/ 386 w 386"/>
                <a:gd name="T5" fmla="*/ 93 h 309"/>
                <a:gd name="T6" fmla="*/ 256 w 386"/>
                <a:gd name="T7" fmla="*/ 0 h 309"/>
                <a:gd name="T8" fmla="*/ 0 w 386"/>
                <a:gd name="T9" fmla="*/ 0 h 309"/>
                <a:gd name="T10" fmla="*/ 0 w 386"/>
                <a:gd name="T11" fmla="*/ 309 h 309"/>
                <a:gd name="T12" fmla="*/ 0 w 386"/>
                <a:gd name="T13" fmla="*/ 309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6" h="309">
                  <a:moveTo>
                    <a:pt x="0" y="309"/>
                  </a:moveTo>
                  <a:lnTo>
                    <a:pt x="384" y="309"/>
                  </a:lnTo>
                  <a:lnTo>
                    <a:pt x="386" y="93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7" name="Line 4"/>
            <p:cNvSpPr>
              <a:spLocks noChangeShapeType="1"/>
            </p:cNvSpPr>
            <p:nvPr/>
          </p:nvSpPr>
          <p:spPr bwMode="auto">
            <a:xfrm>
              <a:off x="4368" y="985"/>
              <a:ext cx="384" cy="1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8" name="Line 5"/>
            <p:cNvSpPr>
              <a:spLocks noChangeShapeType="1"/>
            </p:cNvSpPr>
            <p:nvPr/>
          </p:nvSpPr>
          <p:spPr bwMode="auto">
            <a:xfrm flipV="1">
              <a:off x="4752" y="769"/>
              <a:ext cx="2" cy="216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89" name="Line 6"/>
            <p:cNvSpPr>
              <a:spLocks noChangeShapeType="1"/>
            </p:cNvSpPr>
            <p:nvPr/>
          </p:nvSpPr>
          <p:spPr bwMode="auto">
            <a:xfrm flipH="1" flipV="1">
              <a:off x="4624" y="676"/>
              <a:ext cx="130" cy="93"/>
            </a:xfrm>
            <a:prstGeom prst="line">
              <a:avLst/>
            </a:prstGeom>
            <a:noFill/>
            <a:ln w="9525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0" name="Line 7"/>
            <p:cNvSpPr>
              <a:spLocks noChangeShapeType="1"/>
            </p:cNvSpPr>
            <p:nvPr/>
          </p:nvSpPr>
          <p:spPr bwMode="auto">
            <a:xfrm flipH="1">
              <a:off x="4368" y="676"/>
              <a:ext cx="256" cy="1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1" name="Line 8"/>
            <p:cNvSpPr>
              <a:spLocks noChangeShapeType="1"/>
            </p:cNvSpPr>
            <p:nvPr/>
          </p:nvSpPr>
          <p:spPr bwMode="auto">
            <a:xfrm>
              <a:off x="4368" y="676"/>
              <a:ext cx="1" cy="309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2" name="Freeform 9"/>
            <p:cNvSpPr>
              <a:spLocks/>
            </p:cNvSpPr>
            <p:nvPr/>
          </p:nvSpPr>
          <p:spPr bwMode="auto">
            <a:xfrm>
              <a:off x="4392" y="700"/>
              <a:ext cx="338" cy="56"/>
            </a:xfrm>
            <a:custGeom>
              <a:avLst/>
              <a:gdLst>
                <a:gd name="T0" fmla="*/ 0 w 338"/>
                <a:gd name="T1" fmla="*/ 56 h 56"/>
                <a:gd name="T2" fmla="*/ 338 w 338"/>
                <a:gd name="T3" fmla="*/ 56 h 56"/>
                <a:gd name="T4" fmla="*/ 264 w 338"/>
                <a:gd name="T5" fmla="*/ 1 h 56"/>
                <a:gd name="T6" fmla="*/ 0 w 338"/>
                <a:gd name="T7" fmla="*/ 0 h 56"/>
                <a:gd name="T8" fmla="*/ 0 w 338"/>
                <a:gd name="T9" fmla="*/ 56 h 56"/>
                <a:gd name="T10" fmla="*/ 0 w 338"/>
                <a:gd name="T11" fmla="*/ 5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8" h="56">
                  <a:moveTo>
                    <a:pt x="0" y="56"/>
                  </a:moveTo>
                  <a:lnTo>
                    <a:pt x="338" y="56"/>
                  </a:lnTo>
                  <a:lnTo>
                    <a:pt x="264" y="1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48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3" name="Line 10"/>
            <p:cNvSpPr>
              <a:spLocks noChangeShapeType="1"/>
            </p:cNvSpPr>
            <p:nvPr/>
          </p:nvSpPr>
          <p:spPr bwMode="auto">
            <a:xfrm>
              <a:off x="4398" y="788"/>
              <a:ext cx="325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4" name="Line 11"/>
            <p:cNvSpPr>
              <a:spLocks noChangeShapeType="1"/>
            </p:cNvSpPr>
            <p:nvPr/>
          </p:nvSpPr>
          <p:spPr bwMode="auto">
            <a:xfrm>
              <a:off x="4398" y="912"/>
              <a:ext cx="258" cy="3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5" name="Line 12"/>
            <p:cNvSpPr>
              <a:spLocks noChangeShapeType="1"/>
            </p:cNvSpPr>
            <p:nvPr/>
          </p:nvSpPr>
          <p:spPr bwMode="auto">
            <a:xfrm>
              <a:off x="4398" y="941"/>
              <a:ext cx="162" cy="2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6" name="Freeform 13"/>
            <p:cNvSpPr>
              <a:spLocks/>
            </p:cNvSpPr>
            <p:nvPr/>
          </p:nvSpPr>
          <p:spPr bwMode="auto">
            <a:xfrm>
              <a:off x="4625" y="679"/>
              <a:ext cx="126" cy="109"/>
            </a:xfrm>
            <a:custGeom>
              <a:avLst/>
              <a:gdLst>
                <a:gd name="T0" fmla="*/ 0 w 126"/>
                <a:gd name="T1" fmla="*/ 0 h 109"/>
                <a:gd name="T2" fmla="*/ 0 w 126"/>
                <a:gd name="T3" fmla="*/ 0 h 109"/>
                <a:gd name="T4" fmla="*/ 10 w 126"/>
                <a:gd name="T5" fmla="*/ 24 h 109"/>
                <a:gd name="T6" fmla="*/ 16 w 126"/>
                <a:gd name="T7" fmla="*/ 47 h 109"/>
                <a:gd name="T8" fmla="*/ 20 w 126"/>
                <a:gd name="T9" fmla="*/ 64 h 109"/>
                <a:gd name="T10" fmla="*/ 21 w 126"/>
                <a:gd name="T11" fmla="*/ 80 h 109"/>
                <a:gd name="T12" fmla="*/ 23 w 126"/>
                <a:gd name="T13" fmla="*/ 101 h 109"/>
                <a:gd name="T14" fmla="*/ 21 w 126"/>
                <a:gd name="T15" fmla="*/ 109 h 109"/>
                <a:gd name="T16" fmla="*/ 21 w 126"/>
                <a:gd name="T17" fmla="*/ 109 h 109"/>
                <a:gd name="T18" fmla="*/ 29 w 126"/>
                <a:gd name="T19" fmla="*/ 103 h 109"/>
                <a:gd name="T20" fmla="*/ 39 w 126"/>
                <a:gd name="T21" fmla="*/ 96 h 109"/>
                <a:gd name="T22" fmla="*/ 52 w 126"/>
                <a:gd name="T23" fmla="*/ 90 h 109"/>
                <a:gd name="T24" fmla="*/ 68 w 126"/>
                <a:gd name="T25" fmla="*/ 84 h 109"/>
                <a:gd name="T26" fmla="*/ 76 w 126"/>
                <a:gd name="T27" fmla="*/ 82 h 109"/>
                <a:gd name="T28" fmla="*/ 86 w 126"/>
                <a:gd name="T29" fmla="*/ 82 h 109"/>
                <a:gd name="T30" fmla="*/ 95 w 126"/>
                <a:gd name="T31" fmla="*/ 82 h 109"/>
                <a:gd name="T32" fmla="*/ 105 w 126"/>
                <a:gd name="T33" fmla="*/ 84 h 109"/>
                <a:gd name="T34" fmla="*/ 116 w 126"/>
                <a:gd name="T35" fmla="*/ 85 h 109"/>
                <a:gd name="T36" fmla="*/ 126 w 126"/>
                <a:gd name="T37" fmla="*/ 90 h 109"/>
                <a:gd name="T38" fmla="*/ 0 w 126"/>
                <a:gd name="T39" fmla="*/ 0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6" h="109">
                  <a:moveTo>
                    <a:pt x="0" y="0"/>
                  </a:moveTo>
                  <a:lnTo>
                    <a:pt x="0" y="0"/>
                  </a:lnTo>
                  <a:lnTo>
                    <a:pt x="10" y="24"/>
                  </a:lnTo>
                  <a:lnTo>
                    <a:pt x="16" y="47"/>
                  </a:lnTo>
                  <a:lnTo>
                    <a:pt x="20" y="64"/>
                  </a:lnTo>
                  <a:lnTo>
                    <a:pt x="21" y="80"/>
                  </a:lnTo>
                  <a:lnTo>
                    <a:pt x="23" y="101"/>
                  </a:lnTo>
                  <a:lnTo>
                    <a:pt x="21" y="109"/>
                  </a:lnTo>
                  <a:lnTo>
                    <a:pt x="29" y="103"/>
                  </a:lnTo>
                  <a:lnTo>
                    <a:pt x="39" y="96"/>
                  </a:lnTo>
                  <a:lnTo>
                    <a:pt x="52" y="90"/>
                  </a:lnTo>
                  <a:lnTo>
                    <a:pt x="68" y="84"/>
                  </a:lnTo>
                  <a:lnTo>
                    <a:pt x="76" y="82"/>
                  </a:lnTo>
                  <a:lnTo>
                    <a:pt x="86" y="82"/>
                  </a:lnTo>
                  <a:lnTo>
                    <a:pt x="95" y="82"/>
                  </a:lnTo>
                  <a:lnTo>
                    <a:pt x="105" y="84"/>
                  </a:lnTo>
                  <a:lnTo>
                    <a:pt x="116" y="85"/>
                  </a:lnTo>
                  <a:lnTo>
                    <a:pt x="126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7" name="Line 14"/>
            <p:cNvSpPr>
              <a:spLocks noChangeShapeType="1"/>
            </p:cNvSpPr>
            <p:nvPr/>
          </p:nvSpPr>
          <p:spPr bwMode="auto">
            <a:xfrm>
              <a:off x="4625" y="679"/>
              <a:ext cx="1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8" name="Line 15"/>
            <p:cNvSpPr>
              <a:spLocks noChangeShapeType="1"/>
            </p:cNvSpPr>
            <p:nvPr/>
          </p:nvSpPr>
          <p:spPr bwMode="auto">
            <a:xfrm>
              <a:off x="4625" y="679"/>
              <a:ext cx="10" cy="24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99" name="Line 16"/>
            <p:cNvSpPr>
              <a:spLocks noChangeShapeType="1"/>
            </p:cNvSpPr>
            <p:nvPr/>
          </p:nvSpPr>
          <p:spPr bwMode="auto">
            <a:xfrm>
              <a:off x="4635" y="703"/>
              <a:ext cx="6" cy="23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0" name="Line 17"/>
            <p:cNvSpPr>
              <a:spLocks noChangeShapeType="1"/>
            </p:cNvSpPr>
            <p:nvPr/>
          </p:nvSpPr>
          <p:spPr bwMode="auto">
            <a:xfrm>
              <a:off x="4641" y="726"/>
              <a:ext cx="4" cy="17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1" name="Line 18"/>
            <p:cNvSpPr>
              <a:spLocks noChangeShapeType="1"/>
            </p:cNvSpPr>
            <p:nvPr/>
          </p:nvSpPr>
          <p:spPr bwMode="auto">
            <a:xfrm>
              <a:off x="4645" y="743"/>
              <a:ext cx="1" cy="1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2" name="Line 19"/>
            <p:cNvSpPr>
              <a:spLocks noChangeShapeType="1"/>
            </p:cNvSpPr>
            <p:nvPr/>
          </p:nvSpPr>
          <p:spPr bwMode="auto">
            <a:xfrm>
              <a:off x="4646" y="759"/>
              <a:ext cx="2" cy="2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3" name="Line 20"/>
            <p:cNvSpPr>
              <a:spLocks noChangeShapeType="1"/>
            </p:cNvSpPr>
            <p:nvPr/>
          </p:nvSpPr>
          <p:spPr bwMode="auto">
            <a:xfrm flipH="1">
              <a:off x="4646" y="780"/>
              <a:ext cx="2" cy="8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Line 21"/>
            <p:cNvSpPr>
              <a:spLocks noChangeShapeType="1"/>
            </p:cNvSpPr>
            <p:nvPr/>
          </p:nvSpPr>
          <p:spPr bwMode="auto">
            <a:xfrm>
              <a:off x="4646" y="788"/>
              <a:ext cx="1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Line 22"/>
            <p:cNvSpPr>
              <a:spLocks noChangeShapeType="1"/>
            </p:cNvSpPr>
            <p:nvPr/>
          </p:nvSpPr>
          <p:spPr bwMode="auto">
            <a:xfrm flipV="1">
              <a:off x="4646" y="782"/>
              <a:ext cx="8" cy="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Line 23"/>
            <p:cNvSpPr>
              <a:spLocks noChangeShapeType="1"/>
            </p:cNvSpPr>
            <p:nvPr/>
          </p:nvSpPr>
          <p:spPr bwMode="auto">
            <a:xfrm flipV="1">
              <a:off x="4654" y="775"/>
              <a:ext cx="10" cy="7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Line 24"/>
            <p:cNvSpPr>
              <a:spLocks noChangeShapeType="1"/>
            </p:cNvSpPr>
            <p:nvPr/>
          </p:nvSpPr>
          <p:spPr bwMode="auto">
            <a:xfrm flipV="1">
              <a:off x="4664" y="769"/>
              <a:ext cx="13" cy="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Line 25"/>
            <p:cNvSpPr>
              <a:spLocks noChangeShapeType="1"/>
            </p:cNvSpPr>
            <p:nvPr/>
          </p:nvSpPr>
          <p:spPr bwMode="auto">
            <a:xfrm flipV="1">
              <a:off x="4677" y="763"/>
              <a:ext cx="16" cy="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Line 26"/>
            <p:cNvSpPr>
              <a:spLocks noChangeShapeType="1"/>
            </p:cNvSpPr>
            <p:nvPr/>
          </p:nvSpPr>
          <p:spPr bwMode="auto">
            <a:xfrm flipV="1">
              <a:off x="4693" y="761"/>
              <a:ext cx="8" cy="2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0" name="Line 27"/>
            <p:cNvSpPr>
              <a:spLocks noChangeShapeType="1"/>
            </p:cNvSpPr>
            <p:nvPr/>
          </p:nvSpPr>
          <p:spPr bwMode="auto">
            <a:xfrm>
              <a:off x="4701" y="761"/>
              <a:ext cx="10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1" name="Line 28"/>
            <p:cNvSpPr>
              <a:spLocks noChangeShapeType="1"/>
            </p:cNvSpPr>
            <p:nvPr/>
          </p:nvSpPr>
          <p:spPr bwMode="auto">
            <a:xfrm>
              <a:off x="4711" y="761"/>
              <a:ext cx="9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2" name="Line 29"/>
            <p:cNvSpPr>
              <a:spLocks noChangeShapeType="1"/>
            </p:cNvSpPr>
            <p:nvPr/>
          </p:nvSpPr>
          <p:spPr bwMode="auto">
            <a:xfrm>
              <a:off x="4720" y="761"/>
              <a:ext cx="10" cy="2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3" name="Line 30"/>
            <p:cNvSpPr>
              <a:spLocks noChangeShapeType="1"/>
            </p:cNvSpPr>
            <p:nvPr/>
          </p:nvSpPr>
          <p:spPr bwMode="auto">
            <a:xfrm>
              <a:off x="4730" y="763"/>
              <a:ext cx="11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4" name="Line 31"/>
            <p:cNvSpPr>
              <a:spLocks noChangeShapeType="1"/>
            </p:cNvSpPr>
            <p:nvPr/>
          </p:nvSpPr>
          <p:spPr bwMode="auto">
            <a:xfrm>
              <a:off x="4741" y="764"/>
              <a:ext cx="10" cy="5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Line 32"/>
            <p:cNvSpPr>
              <a:spLocks noChangeShapeType="1"/>
            </p:cNvSpPr>
            <p:nvPr/>
          </p:nvSpPr>
          <p:spPr bwMode="auto">
            <a:xfrm flipH="1" flipV="1">
              <a:off x="4625" y="679"/>
              <a:ext cx="126" cy="90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329" name="Text Box 33"/>
            <p:cNvSpPr txBox="1">
              <a:spLocks noChangeArrowheads="1"/>
            </p:cNvSpPr>
            <p:nvPr/>
          </p:nvSpPr>
          <p:spPr bwMode="auto">
            <a:xfrm>
              <a:off x="4440" y="672"/>
              <a:ext cx="24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600">
                  <a:latin typeface="Verdana" charset="0"/>
                  <a:ea typeface="ＭＳ Ｐゴシック" charset="0"/>
                </a:rPr>
                <a:t>HTML</a:t>
              </a:r>
            </a:p>
          </p:txBody>
        </p:sp>
        <p:sp>
          <p:nvSpPr>
            <p:cNvPr id="27717" name="Line 34"/>
            <p:cNvSpPr>
              <a:spLocks noChangeShapeType="1"/>
            </p:cNvSpPr>
            <p:nvPr/>
          </p:nvSpPr>
          <p:spPr bwMode="auto">
            <a:xfrm>
              <a:off x="4398" y="820"/>
              <a:ext cx="210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Line 35"/>
            <p:cNvSpPr>
              <a:spLocks noChangeShapeType="1"/>
            </p:cNvSpPr>
            <p:nvPr/>
          </p:nvSpPr>
          <p:spPr bwMode="auto">
            <a:xfrm>
              <a:off x="4398" y="852"/>
              <a:ext cx="114" cy="0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719" name="Line 36"/>
            <p:cNvSpPr>
              <a:spLocks noChangeShapeType="1"/>
            </p:cNvSpPr>
            <p:nvPr/>
          </p:nvSpPr>
          <p:spPr bwMode="auto">
            <a:xfrm>
              <a:off x="4398" y="880"/>
              <a:ext cx="325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5333" name="Rectangle 37"/>
          <p:cNvSpPr>
            <a:spLocks noGrp="1" noChangeArrowheads="1"/>
          </p:cNvSpPr>
          <p:nvPr>
            <p:ph type="title"/>
          </p:nvPr>
        </p:nvSpPr>
        <p:spPr>
          <a:xfrm>
            <a:off x="395638" y="276111"/>
            <a:ext cx="8226425" cy="893461"/>
          </a:xfrm>
        </p:spPr>
        <p:txBody>
          <a:bodyPr/>
          <a:lstStyle/>
          <a:p>
            <a:pPr eaLnBrk="1" hangingPunct="1">
              <a:lnSpc>
                <a:spcPct val="135000"/>
              </a:lnSpc>
              <a:defRPr/>
            </a:pPr>
            <a:r>
              <a:rPr lang="en-US" sz="2800" dirty="0" smtClean="0"/>
              <a:t>Whole Site Delivery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000" i="1" dirty="0" smtClean="0"/>
              <a:t>(</a:t>
            </a:r>
            <a:r>
              <a:rPr lang="en-US" sz="1800" i="1" dirty="0" smtClean="0"/>
              <a:t>for static sites without dynamic content customized for the user)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i="1" dirty="0" smtClean="0"/>
          </a:p>
        </p:txBody>
      </p:sp>
      <p:sp>
        <p:nvSpPr>
          <p:cNvPr id="55334" name="Rectangle 38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7467600" cy="1752600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  <a:defRPr/>
            </a:pPr>
            <a:r>
              <a:rPr lang="en-US" sz="1600" dirty="0" err="1" smtClean="0"/>
              <a:t>Enduser</a:t>
            </a:r>
            <a:r>
              <a:rPr lang="en-US" sz="1600" dirty="0" smtClean="0"/>
              <a:t> types </a:t>
            </a:r>
            <a:r>
              <a:rPr lang="en-US" sz="1600" dirty="0" err="1" smtClean="0">
                <a:solidFill>
                  <a:srgbClr val="FF8E11"/>
                </a:solidFill>
              </a:rPr>
              <a:t>www.retailer.com</a:t>
            </a:r>
            <a:r>
              <a:rPr lang="en-US" sz="1600" dirty="0" smtClean="0"/>
              <a:t> into browser</a:t>
            </a: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sz="1600" dirty="0" smtClean="0"/>
              <a:t>Browser retrieves cached HTML from optimal </a:t>
            </a:r>
            <a:r>
              <a:rPr lang="en-US" sz="1600" dirty="0" err="1" smtClean="0"/>
              <a:t>EdgeServer</a:t>
            </a:r>
            <a:r>
              <a:rPr lang="en-US" sz="1600" dirty="0" smtClean="0"/>
              <a:t> of CDN</a:t>
            </a: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sz="1600" dirty="0" smtClean="0"/>
              <a:t>HTML instructs browser to get objects from CDN</a:t>
            </a: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sz="1600" dirty="0" smtClean="0"/>
              <a:t>Browser retrieves images from optimal </a:t>
            </a:r>
            <a:r>
              <a:rPr lang="en-US" sz="1600" dirty="0" err="1" smtClean="0"/>
              <a:t>EdgeServer</a:t>
            </a:r>
            <a:r>
              <a:rPr lang="en-US" sz="1600" dirty="0" smtClean="0"/>
              <a:t> of CDN</a:t>
            </a:r>
          </a:p>
          <a:p>
            <a:pPr marL="381000" indent="-381000" eaLnBrk="1" hangingPunct="1">
              <a:defRPr/>
            </a:pPr>
            <a:endParaRPr lang="en-US" sz="1600" dirty="0" smtClean="0"/>
          </a:p>
        </p:txBody>
      </p:sp>
      <p:pic>
        <p:nvPicPr>
          <p:cNvPr id="27652" name="Picture 39" descr="cloud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6225"/>
            <a:ext cx="49530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36" name="Line 40"/>
          <p:cNvSpPr>
            <a:spLocks noChangeShapeType="1"/>
          </p:cNvSpPr>
          <p:nvPr/>
        </p:nvSpPr>
        <p:spPr bwMode="auto">
          <a:xfrm>
            <a:off x="6096000" y="4495800"/>
            <a:ext cx="762000" cy="0"/>
          </a:xfrm>
          <a:prstGeom prst="line">
            <a:avLst/>
          </a:prstGeom>
          <a:noFill/>
          <a:ln w="57150">
            <a:solidFill>
              <a:schemeClr val="accent2">
                <a:alpha val="83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27654" name="Picture 41" descr="Akamai_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60838"/>
            <a:ext cx="4429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38" name="Oval 42"/>
          <p:cNvSpPr>
            <a:spLocks noChangeArrowheads="1"/>
          </p:cNvSpPr>
          <p:nvPr/>
        </p:nvSpPr>
        <p:spPr bwMode="auto">
          <a:xfrm>
            <a:off x="4008438" y="72691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55339" name="Picture 4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14800"/>
            <a:ext cx="914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40" name="Picture 4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7200"/>
            <a:ext cx="2301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41" name="Picture 4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t="-7378"/>
          <a:stretch>
            <a:fillRect/>
          </a:stretch>
        </p:blipFill>
        <p:spPr bwMode="auto">
          <a:xfrm>
            <a:off x="5541963" y="4314825"/>
            <a:ext cx="1257300" cy="20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42" name="Picture 4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5613"/>
            <a:ext cx="838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43" name="Picture 4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300538"/>
            <a:ext cx="1936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44" name="Picture 4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62513"/>
            <a:ext cx="1901825" cy="160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662" name="Group 49"/>
          <p:cNvGrpSpPr>
            <a:grpSpLocks/>
          </p:cNvGrpSpPr>
          <p:nvPr/>
        </p:nvGrpSpPr>
        <p:grpSpPr bwMode="auto">
          <a:xfrm>
            <a:off x="2339975" y="3449638"/>
            <a:ext cx="3514725" cy="2135187"/>
            <a:chOff x="1966" y="2072"/>
            <a:chExt cx="3419" cy="1967"/>
          </a:xfrm>
        </p:grpSpPr>
        <p:pic>
          <p:nvPicPr>
            <p:cNvPr id="27678" name="Picture 50" descr="map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2072"/>
              <a:ext cx="3414" cy="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47" name="Oval 51"/>
            <p:cNvSpPr>
              <a:spLocks noChangeArrowheads="1"/>
            </p:cNvSpPr>
            <p:nvPr/>
          </p:nvSpPr>
          <p:spPr bwMode="auto">
            <a:xfrm>
              <a:off x="3154" y="2384"/>
              <a:ext cx="1039" cy="777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5348" name="Oval 52"/>
            <p:cNvSpPr>
              <a:spLocks noChangeArrowheads="1"/>
            </p:cNvSpPr>
            <p:nvPr/>
          </p:nvSpPr>
          <p:spPr bwMode="auto">
            <a:xfrm>
              <a:off x="3923" y="2692"/>
              <a:ext cx="1177" cy="861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5349" name="Oval 53"/>
            <p:cNvSpPr>
              <a:spLocks noChangeArrowheads="1"/>
            </p:cNvSpPr>
            <p:nvPr/>
          </p:nvSpPr>
          <p:spPr bwMode="auto">
            <a:xfrm>
              <a:off x="2317" y="2634"/>
              <a:ext cx="1044" cy="677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5350" name="Oval 54"/>
            <p:cNvSpPr>
              <a:spLocks noChangeArrowheads="1"/>
            </p:cNvSpPr>
            <p:nvPr/>
          </p:nvSpPr>
          <p:spPr bwMode="auto">
            <a:xfrm>
              <a:off x="4468" y="3360"/>
              <a:ext cx="823" cy="626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5351" name="Oval 55"/>
            <p:cNvSpPr>
              <a:spLocks noChangeArrowheads="1"/>
            </p:cNvSpPr>
            <p:nvPr/>
          </p:nvSpPr>
          <p:spPr bwMode="auto">
            <a:xfrm>
              <a:off x="2632" y="3186"/>
              <a:ext cx="925" cy="853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5352" name="Oval 56"/>
            <p:cNvSpPr>
              <a:spLocks noChangeArrowheads="1"/>
            </p:cNvSpPr>
            <p:nvPr/>
          </p:nvSpPr>
          <p:spPr bwMode="auto">
            <a:xfrm>
              <a:off x="3479" y="3265"/>
              <a:ext cx="778" cy="513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5353" name="Oval 57"/>
            <p:cNvSpPr>
              <a:spLocks noChangeArrowheads="1"/>
            </p:cNvSpPr>
            <p:nvPr/>
          </p:nvSpPr>
          <p:spPr bwMode="auto">
            <a:xfrm>
              <a:off x="1966" y="2448"/>
              <a:ext cx="313" cy="269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pic>
        <p:nvPicPr>
          <p:cNvPr id="27663" name="Picture 58" descr="Akamai_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342900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59" descr="Akamai_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4648200"/>
            <a:ext cx="4429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60" descr="Akamai_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487680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61" descr="Akamai_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4221163"/>
            <a:ext cx="444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7" name="Picture 62" descr="Akamai_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342900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8" name="Picture 63" descr="Akamai_Ser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85445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60" name="Rectangle 64"/>
          <p:cNvSpPr>
            <a:spLocks noChangeArrowheads="1"/>
          </p:cNvSpPr>
          <p:nvPr/>
        </p:nvSpPr>
        <p:spPr bwMode="auto">
          <a:xfrm>
            <a:off x="6858000" y="4191000"/>
            <a:ext cx="14478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5361" name="Text Box 65"/>
          <p:cNvSpPr txBox="1">
            <a:spLocks noChangeArrowheads="1"/>
          </p:cNvSpPr>
          <p:nvPr/>
        </p:nvSpPr>
        <p:spPr bwMode="auto">
          <a:xfrm>
            <a:off x="449263" y="3175000"/>
            <a:ext cx="130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latin typeface="Verdana" charset="0"/>
                <a:ea typeface="ＭＳ Ｐゴシック" charset="0"/>
              </a:rPr>
              <a:t>Origin</a:t>
            </a:r>
            <a:br>
              <a:rPr lang="en-US" sz="1200">
                <a:latin typeface="Verdana" charset="0"/>
                <a:ea typeface="ＭＳ Ｐゴシック" charset="0"/>
              </a:rPr>
            </a:br>
            <a:r>
              <a:rPr lang="en-US" sz="1200">
                <a:latin typeface="Verdana" charset="0"/>
                <a:ea typeface="ＭＳ Ｐゴシック" charset="0"/>
              </a:rPr>
              <a:t>Infrastructure </a:t>
            </a:r>
          </a:p>
        </p:txBody>
      </p:sp>
      <p:sp>
        <p:nvSpPr>
          <p:cNvPr id="55362" name="Text Box 66"/>
          <p:cNvSpPr txBox="1">
            <a:spLocks noChangeArrowheads="1"/>
          </p:cNvSpPr>
          <p:nvPr/>
        </p:nvSpPr>
        <p:spPr bwMode="auto">
          <a:xfrm>
            <a:off x="7127875" y="3175000"/>
            <a:ext cx="873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latin typeface="Verdana" charset="0"/>
                <a:ea typeface="ＭＳ Ｐゴシック" charset="0"/>
              </a:rPr>
              <a:t>End User</a:t>
            </a:r>
          </a:p>
        </p:txBody>
      </p:sp>
      <p:pic>
        <p:nvPicPr>
          <p:cNvPr id="27672" name="Picture 67" descr="datacenter"/>
          <p:cNvPicPr>
            <a:picLocks noChangeAspect="1" noChangeArrowheads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657600"/>
            <a:ext cx="1014413" cy="15240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73" name="Picture 68" descr="comp2"/>
          <p:cNvPicPr>
            <a:picLocks noChangeAspect="1" noChangeArrowheads="1"/>
          </p:cNvPicPr>
          <p:nvPr/>
        </p:nvPicPr>
        <p:blipFill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43313"/>
            <a:ext cx="1600200" cy="1081087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5365" name="Group 69"/>
          <p:cNvGrpSpPr>
            <a:grpSpLocks/>
          </p:cNvGrpSpPr>
          <p:nvPr/>
        </p:nvGrpSpPr>
        <p:grpSpPr bwMode="auto">
          <a:xfrm>
            <a:off x="6778625" y="4868863"/>
            <a:ext cx="1908175" cy="1608137"/>
            <a:chOff x="4176" y="3042"/>
            <a:chExt cx="1202" cy="1013"/>
          </a:xfrm>
        </p:grpSpPr>
        <p:pic>
          <p:nvPicPr>
            <p:cNvPr id="27675" name="Picture 70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322"/>
            <a:stretch>
              <a:fillRect/>
            </a:stretch>
          </p:blipFill>
          <p:spPr bwMode="auto">
            <a:xfrm>
              <a:off x="4176" y="3042"/>
              <a:ext cx="1202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367" name="Rectangle 71"/>
            <p:cNvSpPr>
              <a:spLocks noChangeArrowheads="1"/>
            </p:cNvSpPr>
            <p:nvPr/>
          </p:nvSpPr>
          <p:spPr bwMode="auto">
            <a:xfrm>
              <a:off x="4180" y="3052"/>
              <a:ext cx="192" cy="96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3366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292929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5368" name="Rectangle 72"/>
            <p:cNvSpPr>
              <a:spLocks noChangeArrowheads="1"/>
            </p:cNvSpPr>
            <p:nvPr/>
          </p:nvSpPr>
          <p:spPr bwMode="auto">
            <a:xfrm rot="-1150740">
              <a:off x="5236" y="3682"/>
              <a:ext cx="96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292929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"/>
                                        <p:tgtEl>
                                          <p:spTgt spid="55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19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2.96296E-6 L 0.15816 2.96296E-6 " pathEditMode="relative" rAng="0" ptsTypes="AA">
                                      <p:cBhvr>
                                        <p:cTn id="20" dur="500" fill="hold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 tmFilter="0, 0; .2, .5; .8, .5; 1, 0"/>
                                        <p:tgtEl>
                                          <p:spTgt spid="553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500" autoRev="1" fill="hold"/>
                                        <p:tgtEl>
                                          <p:spTgt spid="553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4.44444E-6 L 0.14775 0.00023 " pathEditMode="relative" rAng="0" ptsTypes="AA">
                                      <p:cBhvr>
                                        <p:cTn id="41" dur="300" fill="hold"/>
                                        <p:tgtEl>
                                          <p:spTgt spid="55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4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2.96296E-6 L 0.14167 2.96296E-6 " pathEditMode="relative" rAng="0" ptsTypes="AA">
                                      <p:cBhvr>
                                        <p:cTn id="47" dur="300" fill="hold"/>
                                        <p:tgtEl>
                                          <p:spTgt spid="55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5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0.1625 2.96296E-6 " pathEditMode="relative" rAng="0" ptsTypes="AA">
                                      <p:cBhvr>
                                        <p:cTn id="53" dur="300" fill="hold"/>
                                        <p:tgtEl>
                                          <p:spTgt spid="55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5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15833 2.96296E-6 " pathEditMode="relative" rAng="0" ptsTypes="AA">
                                      <p:cBhvr>
                                        <p:cTn id="59" dur="300" fill="hold"/>
                                        <p:tgtEl>
                                          <p:spTgt spid="553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6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17083 -0.00625 " pathEditMode="relative" rAng="0" ptsTypes="AA">
                                      <p:cBhvr>
                                        <p:cTn id="65" dur="300" fill="hold"/>
                                        <p:tgtEl>
                                          <p:spTgt spid="553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42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3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7473950" cy="96361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Current Snap Shot of the Internet</a:t>
            </a:r>
            <a:endParaRPr lang="en-US" b="1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344613"/>
            <a:ext cx="7624763" cy="2922587"/>
          </a:xfrm>
        </p:spPr>
        <p:txBody>
          <a:bodyPr/>
          <a:lstStyle/>
          <a:p>
            <a:pPr eaLnBrk="1" hangingPunct="1">
              <a:spcBef>
                <a:spcPct val="55000"/>
              </a:spcBef>
            </a:pPr>
            <a:r>
              <a:rPr lang="en-US" altLang="en-US" dirty="0"/>
              <a:t>World Internet usage: </a:t>
            </a:r>
            <a:r>
              <a:rPr lang="en-US" altLang="en-US" dirty="0" smtClean="0"/>
              <a:t>3 </a:t>
            </a:r>
            <a:r>
              <a:rPr lang="en-US" altLang="en-US" dirty="0"/>
              <a:t>billion users         </a:t>
            </a:r>
            <a:r>
              <a:rPr lang="en-US" altLang="en-US" sz="1400" i="1" dirty="0" smtClean="0">
                <a:solidFill>
                  <a:schemeClr val="accent2"/>
                </a:solidFill>
              </a:rPr>
              <a:t>(</a:t>
            </a:r>
            <a:r>
              <a:rPr lang="en-US" altLang="ja-JP" sz="1400" i="1" dirty="0" smtClean="0">
                <a:solidFill>
                  <a:schemeClr val="accent2"/>
                </a:solidFill>
              </a:rPr>
              <a:t>)</a:t>
            </a:r>
          </a:p>
          <a:p>
            <a:pPr eaLnBrk="1" hangingPunct="1">
              <a:spcBef>
                <a:spcPct val="55000"/>
              </a:spcBef>
            </a:pPr>
            <a:r>
              <a:rPr lang="en-US" altLang="en-US" i="1" dirty="0" smtClean="0"/>
              <a:t>285 million active domains                        </a:t>
            </a:r>
          </a:p>
          <a:p>
            <a:pPr eaLnBrk="1" hangingPunct="1">
              <a:spcBef>
                <a:spcPct val="55000"/>
              </a:spcBef>
            </a:pPr>
            <a:r>
              <a:rPr lang="en-US" altLang="en-US" dirty="0" smtClean="0"/>
              <a:t>U.S</a:t>
            </a:r>
            <a:r>
              <a:rPr lang="en-US" altLang="en-US" dirty="0"/>
              <a:t>. household broadband use </a:t>
            </a:r>
            <a:r>
              <a:rPr lang="en-US" altLang="en-US" dirty="0" smtClean="0"/>
              <a:t>: 102 million</a:t>
            </a:r>
            <a:endParaRPr lang="en-US" altLang="ja-JP" sz="1400" i="1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5000"/>
              </a:spcBef>
            </a:pPr>
            <a:r>
              <a:rPr lang="en-US" altLang="en-US" dirty="0"/>
              <a:t>U.S. Internet retail sales totaled </a:t>
            </a:r>
            <a:r>
              <a:rPr lang="en-US" altLang="en-US" dirty="0" smtClean="0"/>
              <a:t>$335 </a:t>
            </a:r>
            <a:r>
              <a:rPr lang="en-US" altLang="en-US" dirty="0"/>
              <a:t>Billion in </a:t>
            </a:r>
            <a:r>
              <a:rPr lang="en-US" altLang="en-US" dirty="0" smtClean="0"/>
              <a:t>2015</a:t>
            </a:r>
          </a:p>
          <a:p>
            <a:pPr eaLnBrk="1" hangingPunct="1">
              <a:buFontTx/>
              <a:buNone/>
            </a:pPr>
            <a:endParaRPr lang="en-US" altLang="en-US" sz="1400" i="1" u="sng" dirty="0">
              <a:solidFill>
                <a:schemeClr val="accent2"/>
              </a:solidFill>
            </a:endParaRPr>
          </a:p>
          <a:p>
            <a:pPr eaLnBrk="1" hangingPunct="1"/>
            <a:endParaRPr lang="en-US" altLang="en-US" u="sng" dirty="0"/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loud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6225"/>
            <a:ext cx="49530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698" name="Group 3"/>
          <p:cNvGrpSpPr>
            <a:grpSpLocks/>
          </p:cNvGrpSpPr>
          <p:nvPr/>
        </p:nvGrpSpPr>
        <p:grpSpPr bwMode="auto">
          <a:xfrm>
            <a:off x="2339975" y="3449638"/>
            <a:ext cx="3514725" cy="2135187"/>
            <a:chOff x="1966" y="2072"/>
            <a:chExt cx="3419" cy="1967"/>
          </a:xfrm>
        </p:grpSpPr>
        <p:pic>
          <p:nvPicPr>
            <p:cNvPr id="29798" name="Picture 4" descr="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2072"/>
              <a:ext cx="3414" cy="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349" name="Oval 5"/>
            <p:cNvSpPr>
              <a:spLocks noChangeArrowheads="1"/>
            </p:cNvSpPr>
            <p:nvPr/>
          </p:nvSpPr>
          <p:spPr bwMode="auto">
            <a:xfrm>
              <a:off x="3154" y="2384"/>
              <a:ext cx="1039" cy="777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7350" name="Oval 6"/>
            <p:cNvSpPr>
              <a:spLocks noChangeArrowheads="1"/>
            </p:cNvSpPr>
            <p:nvPr/>
          </p:nvSpPr>
          <p:spPr bwMode="auto">
            <a:xfrm>
              <a:off x="3923" y="2692"/>
              <a:ext cx="1177" cy="861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7351" name="Oval 7"/>
            <p:cNvSpPr>
              <a:spLocks noChangeArrowheads="1"/>
            </p:cNvSpPr>
            <p:nvPr/>
          </p:nvSpPr>
          <p:spPr bwMode="auto">
            <a:xfrm>
              <a:off x="2317" y="2634"/>
              <a:ext cx="1044" cy="677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7352" name="Oval 8"/>
            <p:cNvSpPr>
              <a:spLocks noChangeArrowheads="1"/>
            </p:cNvSpPr>
            <p:nvPr/>
          </p:nvSpPr>
          <p:spPr bwMode="auto">
            <a:xfrm>
              <a:off x="4468" y="3360"/>
              <a:ext cx="823" cy="626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7353" name="Oval 9"/>
            <p:cNvSpPr>
              <a:spLocks noChangeArrowheads="1"/>
            </p:cNvSpPr>
            <p:nvPr/>
          </p:nvSpPr>
          <p:spPr bwMode="auto">
            <a:xfrm>
              <a:off x="2632" y="3186"/>
              <a:ext cx="925" cy="853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7354" name="Oval 10"/>
            <p:cNvSpPr>
              <a:spLocks noChangeArrowheads="1"/>
            </p:cNvSpPr>
            <p:nvPr/>
          </p:nvSpPr>
          <p:spPr bwMode="auto">
            <a:xfrm>
              <a:off x="3479" y="3265"/>
              <a:ext cx="778" cy="513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7355" name="Oval 11"/>
            <p:cNvSpPr>
              <a:spLocks noChangeArrowheads="1"/>
            </p:cNvSpPr>
            <p:nvPr/>
          </p:nvSpPr>
          <p:spPr bwMode="auto">
            <a:xfrm>
              <a:off x="1966" y="2448"/>
              <a:ext cx="313" cy="269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pic>
        <p:nvPicPr>
          <p:cNvPr id="29699" name="Picture 12" descr="Akamai_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60838"/>
            <a:ext cx="442913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13" descr="Akamai_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963" y="342900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14" descr="Akamai_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763" y="4648200"/>
            <a:ext cx="442912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5" descr="Akamai_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487680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6" descr="Akamai_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342900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7" descr="Akamai_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125" y="385445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62" name="Picture 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4835525"/>
            <a:ext cx="200342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7363" name="Group 19"/>
          <p:cNvGrpSpPr>
            <a:grpSpLocks/>
          </p:cNvGrpSpPr>
          <p:nvPr/>
        </p:nvGrpSpPr>
        <p:grpSpPr bwMode="auto">
          <a:xfrm>
            <a:off x="5486400" y="4149725"/>
            <a:ext cx="612775" cy="498475"/>
            <a:chOff x="4368" y="672"/>
            <a:chExt cx="386" cy="314"/>
          </a:xfrm>
        </p:grpSpPr>
        <p:sp>
          <p:nvSpPr>
            <p:cNvPr id="29764" name="Freeform 20"/>
            <p:cNvSpPr>
              <a:spLocks/>
            </p:cNvSpPr>
            <p:nvPr/>
          </p:nvSpPr>
          <p:spPr bwMode="auto">
            <a:xfrm>
              <a:off x="4368" y="676"/>
              <a:ext cx="386" cy="309"/>
            </a:xfrm>
            <a:custGeom>
              <a:avLst/>
              <a:gdLst>
                <a:gd name="T0" fmla="*/ 0 w 386"/>
                <a:gd name="T1" fmla="*/ 309 h 309"/>
                <a:gd name="T2" fmla="*/ 384 w 386"/>
                <a:gd name="T3" fmla="*/ 309 h 309"/>
                <a:gd name="T4" fmla="*/ 386 w 386"/>
                <a:gd name="T5" fmla="*/ 93 h 309"/>
                <a:gd name="T6" fmla="*/ 256 w 386"/>
                <a:gd name="T7" fmla="*/ 0 h 309"/>
                <a:gd name="T8" fmla="*/ 0 w 386"/>
                <a:gd name="T9" fmla="*/ 0 h 309"/>
                <a:gd name="T10" fmla="*/ 0 w 386"/>
                <a:gd name="T11" fmla="*/ 309 h 309"/>
                <a:gd name="T12" fmla="*/ 0 w 386"/>
                <a:gd name="T13" fmla="*/ 309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6" h="309">
                  <a:moveTo>
                    <a:pt x="0" y="309"/>
                  </a:moveTo>
                  <a:lnTo>
                    <a:pt x="384" y="309"/>
                  </a:lnTo>
                  <a:lnTo>
                    <a:pt x="386" y="93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5" name="Line 21"/>
            <p:cNvSpPr>
              <a:spLocks noChangeShapeType="1"/>
            </p:cNvSpPr>
            <p:nvPr/>
          </p:nvSpPr>
          <p:spPr bwMode="auto">
            <a:xfrm>
              <a:off x="4368" y="985"/>
              <a:ext cx="384" cy="1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6" name="Line 22"/>
            <p:cNvSpPr>
              <a:spLocks noChangeShapeType="1"/>
            </p:cNvSpPr>
            <p:nvPr/>
          </p:nvSpPr>
          <p:spPr bwMode="auto">
            <a:xfrm flipV="1">
              <a:off x="4752" y="769"/>
              <a:ext cx="2" cy="216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7" name="Line 23"/>
            <p:cNvSpPr>
              <a:spLocks noChangeShapeType="1"/>
            </p:cNvSpPr>
            <p:nvPr/>
          </p:nvSpPr>
          <p:spPr bwMode="auto">
            <a:xfrm flipH="1" flipV="1">
              <a:off x="4624" y="676"/>
              <a:ext cx="130" cy="93"/>
            </a:xfrm>
            <a:prstGeom prst="line">
              <a:avLst/>
            </a:prstGeom>
            <a:noFill/>
            <a:ln w="9525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8" name="Line 24"/>
            <p:cNvSpPr>
              <a:spLocks noChangeShapeType="1"/>
            </p:cNvSpPr>
            <p:nvPr/>
          </p:nvSpPr>
          <p:spPr bwMode="auto">
            <a:xfrm flipH="1">
              <a:off x="4368" y="676"/>
              <a:ext cx="256" cy="1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9" name="Line 25"/>
            <p:cNvSpPr>
              <a:spLocks noChangeShapeType="1"/>
            </p:cNvSpPr>
            <p:nvPr/>
          </p:nvSpPr>
          <p:spPr bwMode="auto">
            <a:xfrm>
              <a:off x="4368" y="676"/>
              <a:ext cx="1" cy="309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0" name="Freeform 26"/>
            <p:cNvSpPr>
              <a:spLocks/>
            </p:cNvSpPr>
            <p:nvPr/>
          </p:nvSpPr>
          <p:spPr bwMode="auto">
            <a:xfrm>
              <a:off x="4392" y="700"/>
              <a:ext cx="338" cy="56"/>
            </a:xfrm>
            <a:custGeom>
              <a:avLst/>
              <a:gdLst>
                <a:gd name="T0" fmla="*/ 0 w 338"/>
                <a:gd name="T1" fmla="*/ 56 h 56"/>
                <a:gd name="T2" fmla="*/ 338 w 338"/>
                <a:gd name="T3" fmla="*/ 56 h 56"/>
                <a:gd name="T4" fmla="*/ 264 w 338"/>
                <a:gd name="T5" fmla="*/ 1 h 56"/>
                <a:gd name="T6" fmla="*/ 0 w 338"/>
                <a:gd name="T7" fmla="*/ 0 h 56"/>
                <a:gd name="T8" fmla="*/ 0 w 338"/>
                <a:gd name="T9" fmla="*/ 56 h 56"/>
                <a:gd name="T10" fmla="*/ 0 w 338"/>
                <a:gd name="T11" fmla="*/ 5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8" h="56">
                  <a:moveTo>
                    <a:pt x="0" y="56"/>
                  </a:moveTo>
                  <a:lnTo>
                    <a:pt x="338" y="56"/>
                  </a:lnTo>
                  <a:lnTo>
                    <a:pt x="264" y="1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48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1" name="Line 27"/>
            <p:cNvSpPr>
              <a:spLocks noChangeShapeType="1"/>
            </p:cNvSpPr>
            <p:nvPr/>
          </p:nvSpPr>
          <p:spPr bwMode="auto">
            <a:xfrm>
              <a:off x="4398" y="788"/>
              <a:ext cx="325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2" name="Line 28"/>
            <p:cNvSpPr>
              <a:spLocks noChangeShapeType="1"/>
            </p:cNvSpPr>
            <p:nvPr/>
          </p:nvSpPr>
          <p:spPr bwMode="auto">
            <a:xfrm>
              <a:off x="4398" y="912"/>
              <a:ext cx="258" cy="3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3" name="Line 29"/>
            <p:cNvSpPr>
              <a:spLocks noChangeShapeType="1"/>
            </p:cNvSpPr>
            <p:nvPr/>
          </p:nvSpPr>
          <p:spPr bwMode="auto">
            <a:xfrm>
              <a:off x="4398" y="941"/>
              <a:ext cx="162" cy="2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4" name="Freeform 30"/>
            <p:cNvSpPr>
              <a:spLocks/>
            </p:cNvSpPr>
            <p:nvPr/>
          </p:nvSpPr>
          <p:spPr bwMode="auto">
            <a:xfrm>
              <a:off x="4625" y="679"/>
              <a:ext cx="126" cy="109"/>
            </a:xfrm>
            <a:custGeom>
              <a:avLst/>
              <a:gdLst>
                <a:gd name="T0" fmla="*/ 0 w 126"/>
                <a:gd name="T1" fmla="*/ 0 h 109"/>
                <a:gd name="T2" fmla="*/ 0 w 126"/>
                <a:gd name="T3" fmla="*/ 0 h 109"/>
                <a:gd name="T4" fmla="*/ 10 w 126"/>
                <a:gd name="T5" fmla="*/ 24 h 109"/>
                <a:gd name="T6" fmla="*/ 16 w 126"/>
                <a:gd name="T7" fmla="*/ 47 h 109"/>
                <a:gd name="T8" fmla="*/ 20 w 126"/>
                <a:gd name="T9" fmla="*/ 64 h 109"/>
                <a:gd name="T10" fmla="*/ 21 w 126"/>
                <a:gd name="T11" fmla="*/ 80 h 109"/>
                <a:gd name="T12" fmla="*/ 23 w 126"/>
                <a:gd name="T13" fmla="*/ 101 h 109"/>
                <a:gd name="T14" fmla="*/ 21 w 126"/>
                <a:gd name="T15" fmla="*/ 109 h 109"/>
                <a:gd name="T16" fmla="*/ 21 w 126"/>
                <a:gd name="T17" fmla="*/ 109 h 109"/>
                <a:gd name="T18" fmla="*/ 29 w 126"/>
                <a:gd name="T19" fmla="*/ 103 h 109"/>
                <a:gd name="T20" fmla="*/ 39 w 126"/>
                <a:gd name="T21" fmla="*/ 96 h 109"/>
                <a:gd name="T22" fmla="*/ 52 w 126"/>
                <a:gd name="T23" fmla="*/ 90 h 109"/>
                <a:gd name="T24" fmla="*/ 68 w 126"/>
                <a:gd name="T25" fmla="*/ 84 h 109"/>
                <a:gd name="T26" fmla="*/ 76 w 126"/>
                <a:gd name="T27" fmla="*/ 82 h 109"/>
                <a:gd name="T28" fmla="*/ 86 w 126"/>
                <a:gd name="T29" fmla="*/ 82 h 109"/>
                <a:gd name="T30" fmla="*/ 95 w 126"/>
                <a:gd name="T31" fmla="*/ 82 h 109"/>
                <a:gd name="T32" fmla="*/ 105 w 126"/>
                <a:gd name="T33" fmla="*/ 84 h 109"/>
                <a:gd name="T34" fmla="*/ 116 w 126"/>
                <a:gd name="T35" fmla="*/ 85 h 109"/>
                <a:gd name="T36" fmla="*/ 126 w 126"/>
                <a:gd name="T37" fmla="*/ 90 h 109"/>
                <a:gd name="T38" fmla="*/ 0 w 126"/>
                <a:gd name="T39" fmla="*/ 0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6" h="109">
                  <a:moveTo>
                    <a:pt x="0" y="0"/>
                  </a:moveTo>
                  <a:lnTo>
                    <a:pt x="0" y="0"/>
                  </a:lnTo>
                  <a:lnTo>
                    <a:pt x="10" y="24"/>
                  </a:lnTo>
                  <a:lnTo>
                    <a:pt x="16" y="47"/>
                  </a:lnTo>
                  <a:lnTo>
                    <a:pt x="20" y="64"/>
                  </a:lnTo>
                  <a:lnTo>
                    <a:pt x="21" y="80"/>
                  </a:lnTo>
                  <a:lnTo>
                    <a:pt x="23" y="101"/>
                  </a:lnTo>
                  <a:lnTo>
                    <a:pt x="21" y="109"/>
                  </a:lnTo>
                  <a:lnTo>
                    <a:pt x="29" y="103"/>
                  </a:lnTo>
                  <a:lnTo>
                    <a:pt x="39" y="96"/>
                  </a:lnTo>
                  <a:lnTo>
                    <a:pt x="52" y="90"/>
                  </a:lnTo>
                  <a:lnTo>
                    <a:pt x="68" y="84"/>
                  </a:lnTo>
                  <a:lnTo>
                    <a:pt x="76" y="82"/>
                  </a:lnTo>
                  <a:lnTo>
                    <a:pt x="86" y="82"/>
                  </a:lnTo>
                  <a:lnTo>
                    <a:pt x="95" y="82"/>
                  </a:lnTo>
                  <a:lnTo>
                    <a:pt x="105" y="84"/>
                  </a:lnTo>
                  <a:lnTo>
                    <a:pt x="116" y="85"/>
                  </a:lnTo>
                  <a:lnTo>
                    <a:pt x="126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5" name="Line 31"/>
            <p:cNvSpPr>
              <a:spLocks noChangeShapeType="1"/>
            </p:cNvSpPr>
            <p:nvPr/>
          </p:nvSpPr>
          <p:spPr bwMode="auto">
            <a:xfrm>
              <a:off x="4625" y="679"/>
              <a:ext cx="1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6" name="Line 32"/>
            <p:cNvSpPr>
              <a:spLocks noChangeShapeType="1"/>
            </p:cNvSpPr>
            <p:nvPr/>
          </p:nvSpPr>
          <p:spPr bwMode="auto">
            <a:xfrm>
              <a:off x="4625" y="679"/>
              <a:ext cx="10" cy="24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7" name="Line 33"/>
            <p:cNvSpPr>
              <a:spLocks noChangeShapeType="1"/>
            </p:cNvSpPr>
            <p:nvPr/>
          </p:nvSpPr>
          <p:spPr bwMode="auto">
            <a:xfrm>
              <a:off x="4635" y="703"/>
              <a:ext cx="6" cy="23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8" name="Line 34"/>
            <p:cNvSpPr>
              <a:spLocks noChangeShapeType="1"/>
            </p:cNvSpPr>
            <p:nvPr/>
          </p:nvSpPr>
          <p:spPr bwMode="auto">
            <a:xfrm>
              <a:off x="4641" y="726"/>
              <a:ext cx="4" cy="17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79" name="Line 35"/>
            <p:cNvSpPr>
              <a:spLocks noChangeShapeType="1"/>
            </p:cNvSpPr>
            <p:nvPr/>
          </p:nvSpPr>
          <p:spPr bwMode="auto">
            <a:xfrm>
              <a:off x="4645" y="743"/>
              <a:ext cx="1" cy="1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0" name="Line 36"/>
            <p:cNvSpPr>
              <a:spLocks noChangeShapeType="1"/>
            </p:cNvSpPr>
            <p:nvPr/>
          </p:nvSpPr>
          <p:spPr bwMode="auto">
            <a:xfrm>
              <a:off x="4646" y="759"/>
              <a:ext cx="2" cy="2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1" name="Line 37"/>
            <p:cNvSpPr>
              <a:spLocks noChangeShapeType="1"/>
            </p:cNvSpPr>
            <p:nvPr/>
          </p:nvSpPr>
          <p:spPr bwMode="auto">
            <a:xfrm flipH="1">
              <a:off x="4646" y="780"/>
              <a:ext cx="2" cy="8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2" name="Line 38"/>
            <p:cNvSpPr>
              <a:spLocks noChangeShapeType="1"/>
            </p:cNvSpPr>
            <p:nvPr/>
          </p:nvSpPr>
          <p:spPr bwMode="auto">
            <a:xfrm>
              <a:off x="4646" y="788"/>
              <a:ext cx="1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3" name="Line 39"/>
            <p:cNvSpPr>
              <a:spLocks noChangeShapeType="1"/>
            </p:cNvSpPr>
            <p:nvPr/>
          </p:nvSpPr>
          <p:spPr bwMode="auto">
            <a:xfrm flipV="1">
              <a:off x="4646" y="782"/>
              <a:ext cx="8" cy="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4" name="Line 40"/>
            <p:cNvSpPr>
              <a:spLocks noChangeShapeType="1"/>
            </p:cNvSpPr>
            <p:nvPr/>
          </p:nvSpPr>
          <p:spPr bwMode="auto">
            <a:xfrm flipV="1">
              <a:off x="4654" y="775"/>
              <a:ext cx="10" cy="7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5" name="Line 41"/>
            <p:cNvSpPr>
              <a:spLocks noChangeShapeType="1"/>
            </p:cNvSpPr>
            <p:nvPr/>
          </p:nvSpPr>
          <p:spPr bwMode="auto">
            <a:xfrm flipV="1">
              <a:off x="4664" y="769"/>
              <a:ext cx="13" cy="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6" name="Line 42"/>
            <p:cNvSpPr>
              <a:spLocks noChangeShapeType="1"/>
            </p:cNvSpPr>
            <p:nvPr/>
          </p:nvSpPr>
          <p:spPr bwMode="auto">
            <a:xfrm flipV="1">
              <a:off x="4677" y="763"/>
              <a:ext cx="16" cy="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7" name="Line 43"/>
            <p:cNvSpPr>
              <a:spLocks noChangeShapeType="1"/>
            </p:cNvSpPr>
            <p:nvPr/>
          </p:nvSpPr>
          <p:spPr bwMode="auto">
            <a:xfrm flipV="1">
              <a:off x="4693" y="761"/>
              <a:ext cx="8" cy="2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8" name="Line 44"/>
            <p:cNvSpPr>
              <a:spLocks noChangeShapeType="1"/>
            </p:cNvSpPr>
            <p:nvPr/>
          </p:nvSpPr>
          <p:spPr bwMode="auto">
            <a:xfrm>
              <a:off x="4701" y="761"/>
              <a:ext cx="10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89" name="Line 45"/>
            <p:cNvSpPr>
              <a:spLocks noChangeShapeType="1"/>
            </p:cNvSpPr>
            <p:nvPr/>
          </p:nvSpPr>
          <p:spPr bwMode="auto">
            <a:xfrm>
              <a:off x="4711" y="761"/>
              <a:ext cx="9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0" name="Line 46"/>
            <p:cNvSpPr>
              <a:spLocks noChangeShapeType="1"/>
            </p:cNvSpPr>
            <p:nvPr/>
          </p:nvSpPr>
          <p:spPr bwMode="auto">
            <a:xfrm>
              <a:off x="4720" y="761"/>
              <a:ext cx="10" cy="2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1" name="Line 47"/>
            <p:cNvSpPr>
              <a:spLocks noChangeShapeType="1"/>
            </p:cNvSpPr>
            <p:nvPr/>
          </p:nvSpPr>
          <p:spPr bwMode="auto">
            <a:xfrm>
              <a:off x="4730" y="763"/>
              <a:ext cx="11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2" name="Line 48"/>
            <p:cNvSpPr>
              <a:spLocks noChangeShapeType="1"/>
            </p:cNvSpPr>
            <p:nvPr/>
          </p:nvSpPr>
          <p:spPr bwMode="auto">
            <a:xfrm>
              <a:off x="4741" y="764"/>
              <a:ext cx="10" cy="5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3" name="Line 49"/>
            <p:cNvSpPr>
              <a:spLocks noChangeShapeType="1"/>
            </p:cNvSpPr>
            <p:nvPr/>
          </p:nvSpPr>
          <p:spPr bwMode="auto">
            <a:xfrm flipH="1" flipV="1">
              <a:off x="4625" y="679"/>
              <a:ext cx="126" cy="90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394" name="Text Box 50"/>
            <p:cNvSpPr txBox="1">
              <a:spLocks noChangeArrowheads="1"/>
            </p:cNvSpPr>
            <p:nvPr/>
          </p:nvSpPr>
          <p:spPr bwMode="auto">
            <a:xfrm>
              <a:off x="4440" y="672"/>
              <a:ext cx="24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600">
                  <a:latin typeface="Verdana" charset="0"/>
                  <a:ea typeface="ＭＳ Ｐゴシック" charset="0"/>
                </a:rPr>
                <a:t>HTML</a:t>
              </a:r>
            </a:p>
          </p:txBody>
        </p:sp>
        <p:sp>
          <p:nvSpPr>
            <p:cNvPr id="29795" name="Line 51"/>
            <p:cNvSpPr>
              <a:spLocks noChangeShapeType="1"/>
            </p:cNvSpPr>
            <p:nvPr/>
          </p:nvSpPr>
          <p:spPr bwMode="auto">
            <a:xfrm>
              <a:off x="4398" y="820"/>
              <a:ext cx="210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6" name="Line 52"/>
            <p:cNvSpPr>
              <a:spLocks noChangeShapeType="1"/>
            </p:cNvSpPr>
            <p:nvPr/>
          </p:nvSpPr>
          <p:spPr bwMode="auto">
            <a:xfrm>
              <a:off x="4398" y="852"/>
              <a:ext cx="114" cy="0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97" name="Line 53"/>
            <p:cNvSpPr>
              <a:spLocks noChangeShapeType="1"/>
            </p:cNvSpPr>
            <p:nvPr/>
          </p:nvSpPr>
          <p:spPr bwMode="auto">
            <a:xfrm>
              <a:off x="4398" y="880"/>
              <a:ext cx="325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7398" name="Group 54"/>
          <p:cNvGrpSpPr>
            <a:grpSpLocks/>
          </p:cNvGrpSpPr>
          <p:nvPr/>
        </p:nvGrpSpPr>
        <p:grpSpPr bwMode="auto">
          <a:xfrm>
            <a:off x="685800" y="4073525"/>
            <a:ext cx="612775" cy="498475"/>
            <a:chOff x="4368" y="672"/>
            <a:chExt cx="386" cy="314"/>
          </a:xfrm>
        </p:grpSpPr>
        <p:sp>
          <p:nvSpPr>
            <p:cNvPr id="29730" name="Freeform 55"/>
            <p:cNvSpPr>
              <a:spLocks/>
            </p:cNvSpPr>
            <p:nvPr/>
          </p:nvSpPr>
          <p:spPr bwMode="auto">
            <a:xfrm>
              <a:off x="4368" y="676"/>
              <a:ext cx="386" cy="309"/>
            </a:xfrm>
            <a:custGeom>
              <a:avLst/>
              <a:gdLst>
                <a:gd name="T0" fmla="*/ 0 w 386"/>
                <a:gd name="T1" fmla="*/ 309 h 309"/>
                <a:gd name="T2" fmla="*/ 384 w 386"/>
                <a:gd name="T3" fmla="*/ 309 h 309"/>
                <a:gd name="T4" fmla="*/ 386 w 386"/>
                <a:gd name="T5" fmla="*/ 93 h 309"/>
                <a:gd name="T6" fmla="*/ 256 w 386"/>
                <a:gd name="T7" fmla="*/ 0 h 309"/>
                <a:gd name="T8" fmla="*/ 0 w 386"/>
                <a:gd name="T9" fmla="*/ 0 h 309"/>
                <a:gd name="T10" fmla="*/ 0 w 386"/>
                <a:gd name="T11" fmla="*/ 309 h 309"/>
                <a:gd name="T12" fmla="*/ 0 w 386"/>
                <a:gd name="T13" fmla="*/ 309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6" h="309">
                  <a:moveTo>
                    <a:pt x="0" y="309"/>
                  </a:moveTo>
                  <a:lnTo>
                    <a:pt x="384" y="309"/>
                  </a:lnTo>
                  <a:lnTo>
                    <a:pt x="386" y="93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1" name="Line 56"/>
            <p:cNvSpPr>
              <a:spLocks noChangeShapeType="1"/>
            </p:cNvSpPr>
            <p:nvPr/>
          </p:nvSpPr>
          <p:spPr bwMode="auto">
            <a:xfrm>
              <a:off x="4368" y="985"/>
              <a:ext cx="384" cy="1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2" name="Line 57"/>
            <p:cNvSpPr>
              <a:spLocks noChangeShapeType="1"/>
            </p:cNvSpPr>
            <p:nvPr/>
          </p:nvSpPr>
          <p:spPr bwMode="auto">
            <a:xfrm flipV="1">
              <a:off x="4752" y="769"/>
              <a:ext cx="2" cy="216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3" name="Line 58"/>
            <p:cNvSpPr>
              <a:spLocks noChangeShapeType="1"/>
            </p:cNvSpPr>
            <p:nvPr/>
          </p:nvSpPr>
          <p:spPr bwMode="auto">
            <a:xfrm flipH="1" flipV="1">
              <a:off x="4624" y="676"/>
              <a:ext cx="130" cy="93"/>
            </a:xfrm>
            <a:prstGeom prst="line">
              <a:avLst/>
            </a:prstGeom>
            <a:noFill/>
            <a:ln w="9525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4" name="Line 59"/>
            <p:cNvSpPr>
              <a:spLocks noChangeShapeType="1"/>
            </p:cNvSpPr>
            <p:nvPr/>
          </p:nvSpPr>
          <p:spPr bwMode="auto">
            <a:xfrm flipH="1">
              <a:off x="4368" y="676"/>
              <a:ext cx="256" cy="1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5" name="Line 60"/>
            <p:cNvSpPr>
              <a:spLocks noChangeShapeType="1"/>
            </p:cNvSpPr>
            <p:nvPr/>
          </p:nvSpPr>
          <p:spPr bwMode="auto">
            <a:xfrm>
              <a:off x="4368" y="676"/>
              <a:ext cx="1" cy="309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6" name="Freeform 61"/>
            <p:cNvSpPr>
              <a:spLocks/>
            </p:cNvSpPr>
            <p:nvPr/>
          </p:nvSpPr>
          <p:spPr bwMode="auto">
            <a:xfrm>
              <a:off x="4392" y="700"/>
              <a:ext cx="338" cy="56"/>
            </a:xfrm>
            <a:custGeom>
              <a:avLst/>
              <a:gdLst>
                <a:gd name="T0" fmla="*/ 0 w 338"/>
                <a:gd name="T1" fmla="*/ 56 h 56"/>
                <a:gd name="T2" fmla="*/ 338 w 338"/>
                <a:gd name="T3" fmla="*/ 56 h 56"/>
                <a:gd name="T4" fmla="*/ 264 w 338"/>
                <a:gd name="T5" fmla="*/ 1 h 56"/>
                <a:gd name="T6" fmla="*/ 0 w 338"/>
                <a:gd name="T7" fmla="*/ 0 h 56"/>
                <a:gd name="T8" fmla="*/ 0 w 338"/>
                <a:gd name="T9" fmla="*/ 56 h 56"/>
                <a:gd name="T10" fmla="*/ 0 w 338"/>
                <a:gd name="T11" fmla="*/ 5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8" h="56">
                  <a:moveTo>
                    <a:pt x="0" y="56"/>
                  </a:moveTo>
                  <a:lnTo>
                    <a:pt x="338" y="56"/>
                  </a:lnTo>
                  <a:lnTo>
                    <a:pt x="264" y="1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48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7" name="Line 62"/>
            <p:cNvSpPr>
              <a:spLocks noChangeShapeType="1"/>
            </p:cNvSpPr>
            <p:nvPr/>
          </p:nvSpPr>
          <p:spPr bwMode="auto">
            <a:xfrm>
              <a:off x="4398" y="788"/>
              <a:ext cx="325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8" name="Line 63"/>
            <p:cNvSpPr>
              <a:spLocks noChangeShapeType="1"/>
            </p:cNvSpPr>
            <p:nvPr/>
          </p:nvSpPr>
          <p:spPr bwMode="auto">
            <a:xfrm>
              <a:off x="4398" y="912"/>
              <a:ext cx="258" cy="3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39" name="Line 64"/>
            <p:cNvSpPr>
              <a:spLocks noChangeShapeType="1"/>
            </p:cNvSpPr>
            <p:nvPr/>
          </p:nvSpPr>
          <p:spPr bwMode="auto">
            <a:xfrm>
              <a:off x="4398" y="941"/>
              <a:ext cx="162" cy="2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0" name="Freeform 65"/>
            <p:cNvSpPr>
              <a:spLocks/>
            </p:cNvSpPr>
            <p:nvPr/>
          </p:nvSpPr>
          <p:spPr bwMode="auto">
            <a:xfrm>
              <a:off x="4625" y="679"/>
              <a:ext cx="126" cy="109"/>
            </a:xfrm>
            <a:custGeom>
              <a:avLst/>
              <a:gdLst>
                <a:gd name="T0" fmla="*/ 0 w 126"/>
                <a:gd name="T1" fmla="*/ 0 h 109"/>
                <a:gd name="T2" fmla="*/ 0 w 126"/>
                <a:gd name="T3" fmla="*/ 0 h 109"/>
                <a:gd name="T4" fmla="*/ 10 w 126"/>
                <a:gd name="T5" fmla="*/ 24 h 109"/>
                <a:gd name="T6" fmla="*/ 16 w 126"/>
                <a:gd name="T7" fmla="*/ 47 h 109"/>
                <a:gd name="T8" fmla="*/ 20 w 126"/>
                <a:gd name="T9" fmla="*/ 64 h 109"/>
                <a:gd name="T10" fmla="*/ 21 w 126"/>
                <a:gd name="T11" fmla="*/ 80 h 109"/>
                <a:gd name="T12" fmla="*/ 23 w 126"/>
                <a:gd name="T13" fmla="*/ 101 h 109"/>
                <a:gd name="T14" fmla="*/ 21 w 126"/>
                <a:gd name="T15" fmla="*/ 109 h 109"/>
                <a:gd name="T16" fmla="*/ 21 w 126"/>
                <a:gd name="T17" fmla="*/ 109 h 109"/>
                <a:gd name="T18" fmla="*/ 29 w 126"/>
                <a:gd name="T19" fmla="*/ 103 h 109"/>
                <a:gd name="T20" fmla="*/ 39 w 126"/>
                <a:gd name="T21" fmla="*/ 96 h 109"/>
                <a:gd name="T22" fmla="*/ 52 w 126"/>
                <a:gd name="T23" fmla="*/ 90 h 109"/>
                <a:gd name="T24" fmla="*/ 68 w 126"/>
                <a:gd name="T25" fmla="*/ 84 h 109"/>
                <a:gd name="T26" fmla="*/ 76 w 126"/>
                <a:gd name="T27" fmla="*/ 82 h 109"/>
                <a:gd name="T28" fmla="*/ 86 w 126"/>
                <a:gd name="T29" fmla="*/ 82 h 109"/>
                <a:gd name="T30" fmla="*/ 95 w 126"/>
                <a:gd name="T31" fmla="*/ 82 h 109"/>
                <a:gd name="T32" fmla="*/ 105 w 126"/>
                <a:gd name="T33" fmla="*/ 84 h 109"/>
                <a:gd name="T34" fmla="*/ 116 w 126"/>
                <a:gd name="T35" fmla="*/ 85 h 109"/>
                <a:gd name="T36" fmla="*/ 126 w 126"/>
                <a:gd name="T37" fmla="*/ 90 h 109"/>
                <a:gd name="T38" fmla="*/ 0 w 126"/>
                <a:gd name="T39" fmla="*/ 0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6" h="109">
                  <a:moveTo>
                    <a:pt x="0" y="0"/>
                  </a:moveTo>
                  <a:lnTo>
                    <a:pt x="0" y="0"/>
                  </a:lnTo>
                  <a:lnTo>
                    <a:pt x="10" y="24"/>
                  </a:lnTo>
                  <a:lnTo>
                    <a:pt x="16" y="47"/>
                  </a:lnTo>
                  <a:lnTo>
                    <a:pt x="20" y="64"/>
                  </a:lnTo>
                  <a:lnTo>
                    <a:pt x="21" y="80"/>
                  </a:lnTo>
                  <a:lnTo>
                    <a:pt x="23" y="101"/>
                  </a:lnTo>
                  <a:lnTo>
                    <a:pt x="21" y="109"/>
                  </a:lnTo>
                  <a:lnTo>
                    <a:pt x="29" y="103"/>
                  </a:lnTo>
                  <a:lnTo>
                    <a:pt x="39" y="96"/>
                  </a:lnTo>
                  <a:lnTo>
                    <a:pt x="52" y="90"/>
                  </a:lnTo>
                  <a:lnTo>
                    <a:pt x="68" y="84"/>
                  </a:lnTo>
                  <a:lnTo>
                    <a:pt x="76" y="82"/>
                  </a:lnTo>
                  <a:lnTo>
                    <a:pt x="86" y="82"/>
                  </a:lnTo>
                  <a:lnTo>
                    <a:pt x="95" y="82"/>
                  </a:lnTo>
                  <a:lnTo>
                    <a:pt x="105" y="84"/>
                  </a:lnTo>
                  <a:lnTo>
                    <a:pt x="116" y="85"/>
                  </a:lnTo>
                  <a:lnTo>
                    <a:pt x="126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1" name="Line 66"/>
            <p:cNvSpPr>
              <a:spLocks noChangeShapeType="1"/>
            </p:cNvSpPr>
            <p:nvPr/>
          </p:nvSpPr>
          <p:spPr bwMode="auto">
            <a:xfrm>
              <a:off x="4625" y="679"/>
              <a:ext cx="1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2" name="Line 67"/>
            <p:cNvSpPr>
              <a:spLocks noChangeShapeType="1"/>
            </p:cNvSpPr>
            <p:nvPr/>
          </p:nvSpPr>
          <p:spPr bwMode="auto">
            <a:xfrm>
              <a:off x="4625" y="679"/>
              <a:ext cx="10" cy="24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3" name="Line 68"/>
            <p:cNvSpPr>
              <a:spLocks noChangeShapeType="1"/>
            </p:cNvSpPr>
            <p:nvPr/>
          </p:nvSpPr>
          <p:spPr bwMode="auto">
            <a:xfrm>
              <a:off x="4635" y="703"/>
              <a:ext cx="6" cy="23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Line 69"/>
            <p:cNvSpPr>
              <a:spLocks noChangeShapeType="1"/>
            </p:cNvSpPr>
            <p:nvPr/>
          </p:nvSpPr>
          <p:spPr bwMode="auto">
            <a:xfrm>
              <a:off x="4641" y="726"/>
              <a:ext cx="4" cy="17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5" name="Line 70"/>
            <p:cNvSpPr>
              <a:spLocks noChangeShapeType="1"/>
            </p:cNvSpPr>
            <p:nvPr/>
          </p:nvSpPr>
          <p:spPr bwMode="auto">
            <a:xfrm>
              <a:off x="4645" y="743"/>
              <a:ext cx="1" cy="1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6" name="Line 71"/>
            <p:cNvSpPr>
              <a:spLocks noChangeShapeType="1"/>
            </p:cNvSpPr>
            <p:nvPr/>
          </p:nvSpPr>
          <p:spPr bwMode="auto">
            <a:xfrm>
              <a:off x="4646" y="759"/>
              <a:ext cx="2" cy="2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7" name="Line 72"/>
            <p:cNvSpPr>
              <a:spLocks noChangeShapeType="1"/>
            </p:cNvSpPr>
            <p:nvPr/>
          </p:nvSpPr>
          <p:spPr bwMode="auto">
            <a:xfrm flipH="1">
              <a:off x="4646" y="780"/>
              <a:ext cx="2" cy="8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8" name="Line 73"/>
            <p:cNvSpPr>
              <a:spLocks noChangeShapeType="1"/>
            </p:cNvSpPr>
            <p:nvPr/>
          </p:nvSpPr>
          <p:spPr bwMode="auto">
            <a:xfrm>
              <a:off x="4646" y="788"/>
              <a:ext cx="1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49" name="Line 74"/>
            <p:cNvSpPr>
              <a:spLocks noChangeShapeType="1"/>
            </p:cNvSpPr>
            <p:nvPr/>
          </p:nvSpPr>
          <p:spPr bwMode="auto">
            <a:xfrm flipV="1">
              <a:off x="4646" y="782"/>
              <a:ext cx="8" cy="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0" name="Line 75"/>
            <p:cNvSpPr>
              <a:spLocks noChangeShapeType="1"/>
            </p:cNvSpPr>
            <p:nvPr/>
          </p:nvSpPr>
          <p:spPr bwMode="auto">
            <a:xfrm flipV="1">
              <a:off x="4654" y="775"/>
              <a:ext cx="10" cy="7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1" name="Line 76"/>
            <p:cNvSpPr>
              <a:spLocks noChangeShapeType="1"/>
            </p:cNvSpPr>
            <p:nvPr/>
          </p:nvSpPr>
          <p:spPr bwMode="auto">
            <a:xfrm flipV="1">
              <a:off x="4664" y="769"/>
              <a:ext cx="13" cy="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2" name="Line 77"/>
            <p:cNvSpPr>
              <a:spLocks noChangeShapeType="1"/>
            </p:cNvSpPr>
            <p:nvPr/>
          </p:nvSpPr>
          <p:spPr bwMode="auto">
            <a:xfrm flipV="1">
              <a:off x="4677" y="763"/>
              <a:ext cx="16" cy="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3" name="Line 78"/>
            <p:cNvSpPr>
              <a:spLocks noChangeShapeType="1"/>
            </p:cNvSpPr>
            <p:nvPr/>
          </p:nvSpPr>
          <p:spPr bwMode="auto">
            <a:xfrm flipV="1">
              <a:off x="4693" y="761"/>
              <a:ext cx="8" cy="2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4" name="Line 79"/>
            <p:cNvSpPr>
              <a:spLocks noChangeShapeType="1"/>
            </p:cNvSpPr>
            <p:nvPr/>
          </p:nvSpPr>
          <p:spPr bwMode="auto">
            <a:xfrm>
              <a:off x="4701" y="761"/>
              <a:ext cx="10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5" name="Line 80"/>
            <p:cNvSpPr>
              <a:spLocks noChangeShapeType="1"/>
            </p:cNvSpPr>
            <p:nvPr/>
          </p:nvSpPr>
          <p:spPr bwMode="auto">
            <a:xfrm>
              <a:off x="4711" y="761"/>
              <a:ext cx="9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6" name="Line 81"/>
            <p:cNvSpPr>
              <a:spLocks noChangeShapeType="1"/>
            </p:cNvSpPr>
            <p:nvPr/>
          </p:nvSpPr>
          <p:spPr bwMode="auto">
            <a:xfrm>
              <a:off x="4720" y="761"/>
              <a:ext cx="10" cy="2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7" name="Line 82"/>
            <p:cNvSpPr>
              <a:spLocks noChangeShapeType="1"/>
            </p:cNvSpPr>
            <p:nvPr/>
          </p:nvSpPr>
          <p:spPr bwMode="auto">
            <a:xfrm>
              <a:off x="4730" y="763"/>
              <a:ext cx="11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8" name="Line 83"/>
            <p:cNvSpPr>
              <a:spLocks noChangeShapeType="1"/>
            </p:cNvSpPr>
            <p:nvPr/>
          </p:nvSpPr>
          <p:spPr bwMode="auto">
            <a:xfrm>
              <a:off x="4741" y="764"/>
              <a:ext cx="10" cy="5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59" name="Line 84"/>
            <p:cNvSpPr>
              <a:spLocks noChangeShapeType="1"/>
            </p:cNvSpPr>
            <p:nvPr/>
          </p:nvSpPr>
          <p:spPr bwMode="auto">
            <a:xfrm flipH="1" flipV="1">
              <a:off x="4625" y="679"/>
              <a:ext cx="126" cy="90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429" name="Text Box 85"/>
            <p:cNvSpPr txBox="1">
              <a:spLocks noChangeArrowheads="1"/>
            </p:cNvSpPr>
            <p:nvPr/>
          </p:nvSpPr>
          <p:spPr bwMode="auto">
            <a:xfrm>
              <a:off x="4440" y="672"/>
              <a:ext cx="24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600">
                  <a:latin typeface="Verdana" charset="0"/>
                  <a:ea typeface="ＭＳ Ｐゴシック" charset="0"/>
                </a:rPr>
                <a:t>HTML</a:t>
              </a:r>
            </a:p>
          </p:txBody>
        </p:sp>
        <p:sp>
          <p:nvSpPr>
            <p:cNvPr id="29761" name="Line 86"/>
            <p:cNvSpPr>
              <a:spLocks noChangeShapeType="1"/>
            </p:cNvSpPr>
            <p:nvPr/>
          </p:nvSpPr>
          <p:spPr bwMode="auto">
            <a:xfrm>
              <a:off x="4398" y="820"/>
              <a:ext cx="210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2" name="Line 87"/>
            <p:cNvSpPr>
              <a:spLocks noChangeShapeType="1"/>
            </p:cNvSpPr>
            <p:nvPr/>
          </p:nvSpPr>
          <p:spPr bwMode="auto">
            <a:xfrm>
              <a:off x="4398" y="852"/>
              <a:ext cx="114" cy="0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63" name="Line 88"/>
            <p:cNvSpPr>
              <a:spLocks noChangeShapeType="1"/>
            </p:cNvSpPr>
            <p:nvPr/>
          </p:nvSpPr>
          <p:spPr bwMode="auto">
            <a:xfrm>
              <a:off x="4398" y="880"/>
              <a:ext cx="325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7433" name="Rectangle 89"/>
          <p:cNvSpPr>
            <a:spLocks noGrp="1" noChangeArrowheads="1"/>
          </p:cNvSpPr>
          <p:nvPr>
            <p:ph type="title"/>
          </p:nvPr>
        </p:nvSpPr>
        <p:spPr>
          <a:xfrm>
            <a:off x="444500" y="482600"/>
            <a:ext cx="8229600" cy="762000"/>
          </a:xfrm>
        </p:spPr>
        <p:txBody>
          <a:bodyPr/>
          <a:lstStyle/>
          <a:p>
            <a:pPr eaLnBrk="1" hangingPunct="1">
              <a:lnSpc>
                <a:spcPct val="135000"/>
              </a:lnSpc>
              <a:defRPr/>
            </a:pPr>
            <a:r>
              <a:rPr lang="en-US" sz="2800" smtClean="0"/>
              <a:t>Whole Site Delivery</a:t>
            </a:r>
            <a:r>
              <a:rPr lang="en-US" sz="2000" smtClean="0"/>
              <a:t> </a:t>
            </a:r>
            <a:r>
              <a:rPr lang="en-US" sz="2000" i="1" smtClean="0"/>
              <a:t>(for Dynamic Sites)</a:t>
            </a:r>
            <a:r>
              <a:rPr lang="en-US" sz="2000" smtClean="0"/>
              <a:t/>
            </a:r>
            <a:br>
              <a:rPr lang="en-US" sz="2000" smtClean="0"/>
            </a:br>
            <a:endParaRPr lang="en-US" sz="2000" i="1" smtClean="0"/>
          </a:p>
        </p:txBody>
      </p:sp>
      <p:sp>
        <p:nvSpPr>
          <p:cNvPr id="57434" name="Rectangle 90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7467600" cy="1752600"/>
          </a:xfrm>
        </p:spPr>
        <p:txBody>
          <a:bodyPr/>
          <a:lstStyle/>
          <a:p>
            <a:pPr marL="381000" indent="-381000" eaLnBrk="1" hangingPunct="1">
              <a:buFontTx/>
              <a:buAutoNum type="arabicPeriod"/>
              <a:defRPr/>
            </a:pPr>
            <a:r>
              <a:rPr lang="en-US" sz="1600" smtClean="0"/>
              <a:t>Enduser types </a:t>
            </a:r>
            <a:r>
              <a:rPr lang="en-US" sz="1600" smtClean="0">
                <a:solidFill>
                  <a:srgbClr val="FF8E11"/>
                </a:solidFill>
              </a:rPr>
              <a:t>www.retailer.com</a:t>
            </a:r>
            <a:r>
              <a:rPr lang="en-US" sz="1600" smtClean="0"/>
              <a:t> into browser</a:t>
            </a: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sz="1600" smtClean="0"/>
              <a:t>Browser requests HTML from optimal EdgeServer of CDN</a:t>
            </a: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sz="1600" smtClean="0"/>
              <a:t>EdgeServer retrieves HTML from origin infrastructure</a:t>
            </a: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sz="1600" smtClean="0"/>
              <a:t>EdgeServer sends HTML to browser</a:t>
            </a:r>
          </a:p>
          <a:p>
            <a:pPr marL="381000" indent="-381000" eaLnBrk="1" hangingPunct="1">
              <a:buFontTx/>
              <a:buAutoNum type="arabicPeriod"/>
              <a:defRPr/>
            </a:pPr>
            <a:r>
              <a:rPr lang="en-US" sz="1600" smtClean="0"/>
              <a:t>Browser retrieves images from optimal EdgeServer of CDN</a:t>
            </a:r>
          </a:p>
          <a:p>
            <a:pPr marL="381000" indent="-381000" eaLnBrk="1" hangingPunct="1">
              <a:defRPr/>
            </a:pPr>
            <a:endParaRPr lang="en-US" sz="2000" smtClean="0"/>
          </a:p>
        </p:txBody>
      </p:sp>
      <p:sp>
        <p:nvSpPr>
          <p:cNvPr id="57435" name="Line 91"/>
          <p:cNvSpPr>
            <a:spLocks noChangeShapeType="1"/>
          </p:cNvSpPr>
          <p:nvPr/>
        </p:nvSpPr>
        <p:spPr bwMode="auto">
          <a:xfrm>
            <a:off x="5943600" y="4419600"/>
            <a:ext cx="990600" cy="0"/>
          </a:xfrm>
          <a:prstGeom prst="line">
            <a:avLst/>
          </a:prstGeom>
          <a:noFill/>
          <a:ln w="57150">
            <a:solidFill>
              <a:schemeClr val="accent2">
                <a:alpha val="83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7436" name="Oval 92"/>
          <p:cNvSpPr>
            <a:spLocks noChangeArrowheads="1"/>
          </p:cNvSpPr>
          <p:nvPr/>
        </p:nvSpPr>
        <p:spPr bwMode="auto">
          <a:xfrm>
            <a:off x="4008438" y="72691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57437" name="Picture 9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0988" y="4822825"/>
            <a:ext cx="2003425" cy="169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38" name="Line 94"/>
          <p:cNvSpPr>
            <a:spLocks noChangeShapeType="1"/>
          </p:cNvSpPr>
          <p:nvPr/>
        </p:nvSpPr>
        <p:spPr bwMode="auto">
          <a:xfrm flipH="1">
            <a:off x="914400" y="4419600"/>
            <a:ext cx="4648200" cy="0"/>
          </a:xfrm>
          <a:prstGeom prst="line">
            <a:avLst/>
          </a:prstGeom>
          <a:noFill/>
          <a:ln w="57150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57439" name="Picture 9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133850"/>
            <a:ext cx="914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40" name="Picture 9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86250"/>
            <a:ext cx="2301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41" name="Picture 9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0"/>
          <a:stretch>
            <a:fillRect/>
          </a:stretch>
        </p:blipFill>
        <p:spPr bwMode="auto">
          <a:xfrm>
            <a:off x="5289550" y="4300538"/>
            <a:ext cx="126365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42" name="Picture 9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62450"/>
            <a:ext cx="838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443" name="Picture 9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300538"/>
            <a:ext cx="1936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19" name="Picture 100" descr="Akamai_Ser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788" y="4221163"/>
            <a:ext cx="444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445" name="Rectangle 101"/>
          <p:cNvSpPr>
            <a:spLocks noChangeArrowheads="1"/>
          </p:cNvSpPr>
          <p:nvPr/>
        </p:nvSpPr>
        <p:spPr bwMode="auto">
          <a:xfrm>
            <a:off x="6858000" y="4114800"/>
            <a:ext cx="1600200" cy="609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7446" name="Rectangle 102"/>
          <p:cNvSpPr>
            <a:spLocks noChangeArrowheads="1"/>
          </p:cNvSpPr>
          <p:nvPr/>
        </p:nvSpPr>
        <p:spPr bwMode="auto">
          <a:xfrm>
            <a:off x="6858000" y="4114800"/>
            <a:ext cx="1600200" cy="6096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7447" name="Text Box 103"/>
          <p:cNvSpPr txBox="1">
            <a:spLocks noChangeArrowheads="1"/>
          </p:cNvSpPr>
          <p:nvPr/>
        </p:nvSpPr>
        <p:spPr bwMode="auto">
          <a:xfrm>
            <a:off x="449263" y="3175000"/>
            <a:ext cx="130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latin typeface="Verdana" charset="0"/>
                <a:ea typeface="ＭＳ Ｐゴシック" charset="0"/>
              </a:rPr>
              <a:t>Origin</a:t>
            </a:r>
            <a:br>
              <a:rPr lang="en-US" sz="1200">
                <a:latin typeface="Verdana" charset="0"/>
                <a:ea typeface="ＭＳ Ｐゴシック" charset="0"/>
              </a:rPr>
            </a:br>
            <a:r>
              <a:rPr lang="en-US" sz="1200">
                <a:latin typeface="Verdana" charset="0"/>
                <a:ea typeface="ＭＳ Ｐゴシック" charset="0"/>
              </a:rPr>
              <a:t>Infrastructure </a:t>
            </a:r>
          </a:p>
        </p:txBody>
      </p:sp>
      <p:sp>
        <p:nvSpPr>
          <p:cNvPr id="57448" name="Text Box 104"/>
          <p:cNvSpPr txBox="1">
            <a:spLocks noChangeArrowheads="1"/>
          </p:cNvSpPr>
          <p:nvPr/>
        </p:nvSpPr>
        <p:spPr bwMode="auto">
          <a:xfrm>
            <a:off x="7127875" y="3175000"/>
            <a:ext cx="873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latin typeface="Verdana" charset="0"/>
                <a:ea typeface="ＭＳ Ｐゴシック" charset="0"/>
              </a:rPr>
              <a:t>End User</a:t>
            </a:r>
          </a:p>
        </p:txBody>
      </p:sp>
      <p:pic>
        <p:nvPicPr>
          <p:cNvPr id="29724" name="Picture 105" descr="datacenter"/>
          <p:cNvPicPr>
            <a:picLocks noChangeAspect="1" noChangeArrowheads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657600"/>
            <a:ext cx="1014413" cy="15240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25" name="Picture 106" descr="comp2"/>
          <p:cNvPicPr>
            <a:picLocks noChangeAspect="1" noChangeArrowheads="1"/>
          </p:cNvPicPr>
          <p:nvPr/>
        </p:nvPicPr>
        <p:blipFill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43313"/>
            <a:ext cx="1600200" cy="1081087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451" name="Group 107"/>
          <p:cNvGrpSpPr>
            <a:grpSpLocks/>
          </p:cNvGrpSpPr>
          <p:nvPr/>
        </p:nvGrpSpPr>
        <p:grpSpPr bwMode="auto">
          <a:xfrm>
            <a:off x="6629400" y="4800600"/>
            <a:ext cx="1981200" cy="1676400"/>
            <a:chOff x="4176" y="3042"/>
            <a:chExt cx="1202" cy="1013"/>
          </a:xfrm>
        </p:grpSpPr>
        <p:pic>
          <p:nvPicPr>
            <p:cNvPr id="29727" name="Picture 108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322"/>
            <a:stretch>
              <a:fillRect/>
            </a:stretch>
          </p:blipFill>
          <p:spPr bwMode="auto">
            <a:xfrm>
              <a:off x="4176" y="3042"/>
              <a:ext cx="1202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453" name="Rectangle 109"/>
            <p:cNvSpPr>
              <a:spLocks noChangeArrowheads="1"/>
            </p:cNvSpPr>
            <p:nvPr/>
          </p:nvSpPr>
          <p:spPr bwMode="auto">
            <a:xfrm>
              <a:off x="4180" y="3052"/>
              <a:ext cx="193" cy="96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3366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292929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7454" name="Rectangle 110"/>
            <p:cNvSpPr>
              <a:spLocks noChangeArrowheads="1"/>
            </p:cNvSpPr>
            <p:nvPr/>
          </p:nvSpPr>
          <p:spPr bwMode="auto">
            <a:xfrm rot="-1150740">
              <a:off x="5236" y="3682"/>
              <a:ext cx="95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292929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7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57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517 0.01412 L 0.525 0.01412 " pathEditMode="relative" rAng="0" ptsTypes="AA">
                                      <p:cBhvr>
                                        <p:cTn id="27" dur="500" fill="hold"/>
                                        <p:tgtEl>
                                          <p:spTgt spid="57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7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05556E-6 0.003 L 0.22482 0.003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57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01758E-6 L 0.19775 0.00023 " pathEditMode="relative" rAng="0" ptsTypes="AA">
                                      <p:cBhvr>
                                        <p:cTn id="53" dur="300" fill="hold"/>
                                        <p:tgtEl>
                                          <p:spTgt spid="57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5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3221E-7 L 0.19584 6.43221E-7 " pathEditMode="relative" rAng="0" ptsTypes="AA">
                                      <p:cBhvr>
                                        <p:cTn id="59" dur="300" fill="hold"/>
                                        <p:tgtEl>
                                          <p:spTgt spid="57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6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6.43221E-7 L 0.20417 6.43221E-7 " pathEditMode="relative" rAng="0" ptsTypes="AA">
                                      <p:cBhvr>
                                        <p:cTn id="65" dur="300" fill="hold"/>
                                        <p:tgtEl>
                                          <p:spTgt spid="57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7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43221E-7 L 0.2 6.43221E-7 " pathEditMode="relative" rAng="0" ptsTypes="AA">
                                      <p:cBhvr>
                                        <p:cTn id="71" dur="300" fill="hold"/>
                                        <p:tgtEl>
                                          <p:spTgt spid="57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7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486 L 0.2 0.00486 " pathEditMode="relative" rAng="0" ptsTypes="AA">
                                      <p:cBhvr>
                                        <p:cTn id="77" dur="300" fill="hold"/>
                                        <p:tgtEl>
                                          <p:spTgt spid="57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5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2000"/>
                                        <p:tgtEl>
                                          <p:spTgt spid="574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2000"/>
                                        <p:tgtEl>
                                          <p:spTgt spid="5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2000"/>
                                        <p:tgtEl>
                                          <p:spTgt spid="57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57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57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4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433" grpId="0"/>
      <p:bldP spid="57434" grpId="0" build="p"/>
      <p:bldP spid="57434" grpI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6858000" y="4191000"/>
            <a:ext cx="14478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31746" name="Picture 3" descr="cloud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6225"/>
            <a:ext cx="49530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6858000" y="4191000"/>
            <a:ext cx="14478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9397" name="Oval 5"/>
          <p:cNvSpPr>
            <a:spLocks noChangeArrowheads="1"/>
          </p:cNvSpPr>
          <p:nvPr/>
        </p:nvSpPr>
        <p:spPr bwMode="auto">
          <a:xfrm>
            <a:off x="4008438" y="72691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59398" name="Rectangle 6"/>
          <p:cNvSpPr>
            <a:spLocks noChangeArrowheads="1"/>
          </p:cNvSpPr>
          <p:nvPr/>
        </p:nvSpPr>
        <p:spPr bwMode="auto">
          <a:xfrm>
            <a:off x="431800" y="192088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2000" i="1">
                <a:solidFill>
                  <a:srgbClr val="FF0000"/>
                </a:solidFill>
                <a:latin typeface="Verdana" charset="0"/>
                <a:ea typeface="ＭＳ Ｐゴシック" charset="0"/>
              </a:rPr>
              <a:t>Without CDN:</a:t>
            </a:r>
            <a:r>
              <a:rPr lang="en-US" sz="2000" i="1">
                <a:solidFill>
                  <a:schemeClr val="accent2"/>
                </a:solidFill>
                <a:latin typeface="Verdana" charset="0"/>
                <a:ea typeface="ＭＳ Ｐゴシック" charset="0"/>
              </a:rPr>
              <a:t/>
            </a:r>
            <a:br>
              <a:rPr lang="en-US" sz="2000" i="1">
                <a:solidFill>
                  <a:schemeClr val="accent2"/>
                </a:solidFill>
                <a:latin typeface="Verdana" charset="0"/>
                <a:ea typeface="ＭＳ Ｐゴシック" charset="0"/>
              </a:rPr>
            </a:br>
            <a:r>
              <a:rPr lang="en-US" sz="2800">
                <a:solidFill>
                  <a:schemeClr val="bg1"/>
                </a:solidFill>
                <a:latin typeface="Verdana" charset="0"/>
                <a:ea typeface="ＭＳ Ｐゴシック" charset="0"/>
              </a:rPr>
              <a:t>Unreliable connectivity</a:t>
            </a:r>
            <a:endParaRPr lang="en-US" sz="2800" i="1">
              <a:solidFill>
                <a:schemeClr val="bg1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59399" name="Text Box 7"/>
          <p:cNvSpPr txBox="1">
            <a:spLocks noChangeArrowheads="1"/>
          </p:cNvSpPr>
          <p:nvPr/>
        </p:nvSpPr>
        <p:spPr bwMode="auto">
          <a:xfrm>
            <a:off x="2482850" y="4151313"/>
            <a:ext cx="4048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600" b="1">
                <a:solidFill>
                  <a:srgbClr val="CC0000"/>
                </a:solidFill>
                <a:latin typeface="Verdana" charset="0"/>
                <a:ea typeface="ＭＳ Ｐゴシック" charset="0"/>
              </a:rPr>
              <a:t>x</a:t>
            </a:r>
          </a:p>
        </p:txBody>
      </p:sp>
      <p:sp>
        <p:nvSpPr>
          <p:cNvPr id="59400" name="Text Box 8"/>
          <p:cNvSpPr txBox="1">
            <a:spLocks noChangeArrowheads="1"/>
          </p:cNvSpPr>
          <p:nvPr/>
        </p:nvSpPr>
        <p:spPr bwMode="auto">
          <a:xfrm>
            <a:off x="449263" y="3175000"/>
            <a:ext cx="130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latin typeface="Verdana" charset="0"/>
                <a:ea typeface="ＭＳ Ｐゴシック" charset="0"/>
              </a:rPr>
              <a:t>Origin</a:t>
            </a:r>
            <a:br>
              <a:rPr lang="en-US" sz="1200">
                <a:latin typeface="Verdana" charset="0"/>
                <a:ea typeface="ＭＳ Ｐゴシック" charset="0"/>
              </a:rPr>
            </a:br>
            <a:r>
              <a:rPr lang="en-US" sz="1200">
                <a:latin typeface="Verdana" charset="0"/>
                <a:ea typeface="ＭＳ Ｐゴシック" charset="0"/>
              </a:rPr>
              <a:t>Infrastructure </a:t>
            </a:r>
          </a:p>
        </p:txBody>
      </p:sp>
      <p:sp>
        <p:nvSpPr>
          <p:cNvPr id="59401" name="Text Box 9"/>
          <p:cNvSpPr txBox="1">
            <a:spLocks noChangeArrowheads="1"/>
          </p:cNvSpPr>
          <p:nvPr/>
        </p:nvSpPr>
        <p:spPr bwMode="auto">
          <a:xfrm>
            <a:off x="7127875" y="3175000"/>
            <a:ext cx="873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latin typeface="Verdana" charset="0"/>
                <a:ea typeface="ＭＳ Ｐゴシック" charset="0"/>
              </a:rPr>
              <a:t>End User</a:t>
            </a:r>
          </a:p>
        </p:txBody>
      </p:sp>
      <p:pic>
        <p:nvPicPr>
          <p:cNvPr id="31753" name="Picture 10" descr="datacenter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657600"/>
            <a:ext cx="1014413" cy="15240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54" name="Picture 11" descr="comp2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43313"/>
            <a:ext cx="1600200" cy="1081087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9404" name="Group 12"/>
          <p:cNvGrpSpPr>
            <a:grpSpLocks/>
          </p:cNvGrpSpPr>
          <p:nvPr/>
        </p:nvGrpSpPr>
        <p:grpSpPr bwMode="auto">
          <a:xfrm>
            <a:off x="2747963" y="3636963"/>
            <a:ext cx="3990975" cy="1933575"/>
            <a:chOff x="1008" y="1632"/>
            <a:chExt cx="3264" cy="1584"/>
          </a:xfrm>
        </p:grpSpPr>
        <p:sp>
          <p:nvSpPr>
            <p:cNvPr id="59405" name="Line 13"/>
            <p:cNvSpPr>
              <a:spLocks noChangeShapeType="1"/>
            </p:cNvSpPr>
            <p:nvPr/>
          </p:nvSpPr>
          <p:spPr bwMode="auto">
            <a:xfrm flipH="1" flipV="1">
              <a:off x="3599" y="1632"/>
              <a:ext cx="673" cy="672"/>
            </a:xfrm>
            <a:prstGeom prst="line">
              <a:avLst/>
            </a:prstGeom>
            <a:noFill/>
            <a:ln w="57150">
              <a:solidFill>
                <a:srgbClr val="29292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9406" name="Line 14"/>
            <p:cNvSpPr>
              <a:spLocks noChangeShapeType="1"/>
            </p:cNvSpPr>
            <p:nvPr/>
          </p:nvSpPr>
          <p:spPr bwMode="auto">
            <a:xfrm flipV="1">
              <a:off x="3457" y="1632"/>
              <a:ext cx="143" cy="720"/>
            </a:xfrm>
            <a:prstGeom prst="line">
              <a:avLst/>
            </a:prstGeom>
            <a:noFill/>
            <a:ln w="57150">
              <a:solidFill>
                <a:srgbClr val="29292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9407" name="Line 15"/>
            <p:cNvSpPr>
              <a:spLocks noChangeShapeType="1"/>
            </p:cNvSpPr>
            <p:nvPr/>
          </p:nvSpPr>
          <p:spPr bwMode="auto">
            <a:xfrm flipH="1" flipV="1">
              <a:off x="3168" y="1680"/>
              <a:ext cx="288" cy="672"/>
            </a:xfrm>
            <a:prstGeom prst="line">
              <a:avLst/>
            </a:prstGeom>
            <a:noFill/>
            <a:ln w="57150">
              <a:solidFill>
                <a:srgbClr val="29292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9408" name="Line 16"/>
            <p:cNvSpPr>
              <a:spLocks noChangeShapeType="1"/>
            </p:cNvSpPr>
            <p:nvPr/>
          </p:nvSpPr>
          <p:spPr bwMode="auto">
            <a:xfrm flipV="1">
              <a:off x="2976" y="1680"/>
              <a:ext cx="192" cy="1392"/>
            </a:xfrm>
            <a:prstGeom prst="line">
              <a:avLst/>
            </a:prstGeom>
            <a:noFill/>
            <a:ln w="57150">
              <a:solidFill>
                <a:srgbClr val="29292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 flipH="1" flipV="1">
              <a:off x="2832" y="2496"/>
              <a:ext cx="144" cy="576"/>
            </a:xfrm>
            <a:prstGeom prst="line">
              <a:avLst/>
            </a:prstGeom>
            <a:noFill/>
            <a:ln w="57150">
              <a:solidFill>
                <a:srgbClr val="29292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9410" name="Line 18"/>
            <p:cNvSpPr>
              <a:spLocks noChangeShapeType="1"/>
            </p:cNvSpPr>
            <p:nvPr/>
          </p:nvSpPr>
          <p:spPr bwMode="auto">
            <a:xfrm flipV="1">
              <a:off x="2640" y="2496"/>
              <a:ext cx="192" cy="720"/>
            </a:xfrm>
            <a:prstGeom prst="line">
              <a:avLst/>
            </a:prstGeom>
            <a:noFill/>
            <a:ln w="57150">
              <a:solidFill>
                <a:srgbClr val="29292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 flipH="1" flipV="1">
              <a:off x="2256" y="1632"/>
              <a:ext cx="384" cy="1584"/>
            </a:xfrm>
            <a:prstGeom prst="line">
              <a:avLst/>
            </a:prstGeom>
            <a:noFill/>
            <a:ln w="57150">
              <a:solidFill>
                <a:srgbClr val="29292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9412" name="Line 20"/>
            <p:cNvSpPr>
              <a:spLocks noChangeShapeType="1"/>
            </p:cNvSpPr>
            <p:nvPr/>
          </p:nvSpPr>
          <p:spPr bwMode="auto">
            <a:xfrm flipV="1">
              <a:off x="2208" y="1632"/>
              <a:ext cx="48" cy="672"/>
            </a:xfrm>
            <a:prstGeom prst="line">
              <a:avLst/>
            </a:prstGeom>
            <a:noFill/>
            <a:ln w="57150">
              <a:solidFill>
                <a:srgbClr val="29292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9413" name="Line 21"/>
            <p:cNvSpPr>
              <a:spLocks noChangeShapeType="1"/>
            </p:cNvSpPr>
            <p:nvPr/>
          </p:nvSpPr>
          <p:spPr bwMode="auto">
            <a:xfrm flipH="1" flipV="1">
              <a:off x="1681" y="1728"/>
              <a:ext cx="527" cy="576"/>
            </a:xfrm>
            <a:prstGeom prst="line">
              <a:avLst/>
            </a:prstGeom>
            <a:noFill/>
            <a:ln w="57150">
              <a:solidFill>
                <a:srgbClr val="29292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59414" name="Line 22"/>
            <p:cNvSpPr>
              <a:spLocks noChangeShapeType="1"/>
            </p:cNvSpPr>
            <p:nvPr/>
          </p:nvSpPr>
          <p:spPr bwMode="auto">
            <a:xfrm flipH="1">
              <a:off x="1008" y="1776"/>
              <a:ext cx="673" cy="528"/>
            </a:xfrm>
            <a:prstGeom prst="line">
              <a:avLst/>
            </a:prstGeom>
            <a:noFill/>
            <a:ln w="57150">
              <a:solidFill>
                <a:srgbClr val="29292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59415" name="Group 23"/>
          <p:cNvGrpSpPr>
            <a:grpSpLocks/>
          </p:cNvGrpSpPr>
          <p:nvPr/>
        </p:nvGrpSpPr>
        <p:grpSpPr bwMode="auto">
          <a:xfrm>
            <a:off x="6783388" y="4786313"/>
            <a:ext cx="2114550" cy="1758950"/>
            <a:chOff x="4273" y="3015"/>
            <a:chExt cx="1332" cy="1108"/>
          </a:xfrm>
        </p:grpSpPr>
        <p:pic>
          <p:nvPicPr>
            <p:cNvPr id="31757" name="Picture 2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3" y="3015"/>
              <a:ext cx="1310" cy="11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417" name="Text Box 25"/>
            <p:cNvSpPr txBox="1">
              <a:spLocks noChangeArrowheads="1"/>
            </p:cNvSpPr>
            <p:nvPr/>
          </p:nvSpPr>
          <p:spPr bwMode="auto">
            <a:xfrm>
              <a:off x="4517" y="3200"/>
              <a:ext cx="1088" cy="7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  <a:defRPr/>
              </a:pPr>
              <a:r>
                <a:rPr lang="en-US" sz="7200" b="1">
                  <a:solidFill>
                    <a:srgbClr val="CC0000"/>
                  </a:solidFill>
                  <a:latin typeface="Verdana" charset="0"/>
                  <a:ea typeface="ＭＳ Ｐゴシック" charset="0"/>
                </a:rPr>
                <a:t>X</a:t>
              </a: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0"/>
                                        <p:tgtEl>
                                          <p:spTgt spid="59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loud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6225"/>
            <a:ext cx="49530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4" name="Group 3"/>
          <p:cNvGrpSpPr>
            <a:grpSpLocks/>
          </p:cNvGrpSpPr>
          <p:nvPr/>
        </p:nvGrpSpPr>
        <p:grpSpPr bwMode="auto">
          <a:xfrm>
            <a:off x="2339975" y="3449638"/>
            <a:ext cx="3514725" cy="2135187"/>
            <a:chOff x="1966" y="2072"/>
            <a:chExt cx="3419" cy="1967"/>
          </a:xfrm>
        </p:grpSpPr>
        <p:pic>
          <p:nvPicPr>
            <p:cNvPr id="33900" name="Picture 4" descr="map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2072"/>
              <a:ext cx="3414" cy="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45" name="Oval 5"/>
            <p:cNvSpPr>
              <a:spLocks noChangeArrowheads="1"/>
            </p:cNvSpPr>
            <p:nvPr/>
          </p:nvSpPr>
          <p:spPr bwMode="auto">
            <a:xfrm>
              <a:off x="3154" y="2384"/>
              <a:ext cx="1039" cy="777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1446" name="Oval 6"/>
            <p:cNvSpPr>
              <a:spLocks noChangeArrowheads="1"/>
            </p:cNvSpPr>
            <p:nvPr/>
          </p:nvSpPr>
          <p:spPr bwMode="auto">
            <a:xfrm>
              <a:off x="3923" y="2692"/>
              <a:ext cx="1177" cy="861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1447" name="Oval 7"/>
            <p:cNvSpPr>
              <a:spLocks noChangeArrowheads="1"/>
            </p:cNvSpPr>
            <p:nvPr/>
          </p:nvSpPr>
          <p:spPr bwMode="auto">
            <a:xfrm>
              <a:off x="2317" y="2634"/>
              <a:ext cx="1044" cy="677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1448" name="Oval 8"/>
            <p:cNvSpPr>
              <a:spLocks noChangeArrowheads="1"/>
            </p:cNvSpPr>
            <p:nvPr/>
          </p:nvSpPr>
          <p:spPr bwMode="auto">
            <a:xfrm>
              <a:off x="4468" y="3360"/>
              <a:ext cx="823" cy="626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1449" name="Oval 9"/>
            <p:cNvSpPr>
              <a:spLocks noChangeArrowheads="1"/>
            </p:cNvSpPr>
            <p:nvPr/>
          </p:nvSpPr>
          <p:spPr bwMode="auto">
            <a:xfrm>
              <a:off x="2632" y="3186"/>
              <a:ext cx="925" cy="853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1450" name="Oval 10"/>
            <p:cNvSpPr>
              <a:spLocks noChangeArrowheads="1"/>
            </p:cNvSpPr>
            <p:nvPr/>
          </p:nvSpPr>
          <p:spPr bwMode="auto">
            <a:xfrm>
              <a:off x="3479" y="3265"/>
              <a:ext cx="778" cy="513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1451" name="Oval 11"/>
            <p:cNvSpPr>
              <a:spLocks noChangeArrowheads="1"/>
            </p:cNvSpPr>
            <p:nvPr/>
          </p:nvSpPr>
          <p:spPr bwMode="auto">
            <a:xfrm>
              <a:off x="1966" y="2448"/>
              <a:ext cx="313" cy="269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33795" name="Group 12"/>
          <p:cNvGrpSpPr>
            <a:grpSpLocks/>
          </p:cNvGrpSpPr>
          <p:nvPr/>
        </p:nvGrpSpPr>
        <p:grpSpPr bwMode="auto">
          <a:xfrm>
            <a:off x="2236788" y="3429000"/>
            <a:ext cx="3844925" cy="2005013"/>
            <a:chOff x="1409" y="2160"/>
            <a:chExt cx="2422" cy="1263"/>
          </a:xfrm>
        </p:grpSpPr>
        <p:pic>
          <p:nvPicPr>
            <p:cNvPr id="33893" name="Picture 13" descr="Akamai_Ser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2621"/>
              <a:ext cx="279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4" name="Picture 14" descr="Akamai_Ser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1" y="2160"/>
              <a:ext cx="280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5" name="Picture 15" descr="Akamai_Ser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3" y="2928"/>
              <a:ext cx="279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6" name="Picture 16" descr="Akamai_Ser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" y="3072"/>
              <a:ext cx="280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7" name="Picture 17" descr="Akamai_Ser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9" y="2659"/>
              <a:ext cx="280" cy="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8" name="Picture 18" descr="Akamai_Ser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3" y="2160"/>
              <a:ext cx="280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899" name="Picture 19" descr="Akamai_Serv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0" y="2428"/>
              <a:ext cx="280" cy="3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1460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33850"/>
            <a:ext cx="9144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61" name="Group 21"/>
          <p:cNvGrpSpPr>
            <a:grpSpLocks/>
          </p:cNvGrpSpPr>
          <p:nvPr/>
        </p:nvGrpSpPr>
        <p:grpSpPr bwMode="auto">
          <a:xfrm>
            <a:off x="762000" y="3921125"/>
            <a:ext cx="612775" cy="498475"/>
            <a:chOff x="4368" y="672"/>
            <a:chExt cx="386" cy="314"/>
          </a:xfrm>
        </p:grpSpPr>
        <p:sp>
          <p:nvSpPr>
            <p:cNvPr id="33859" name="Freeform 22"/>
            <p:cNvSpPr>
              <a:spLocks/>
            </p:cNvSpPr>
            <p:nvPr/>
          </p:nvSpPr>
          <p:spPr bwMode="auto">
            <a:xfrm>
              <a:off x="4368" y="676"/>
              <a:ext cx="386" cy="309"/>
            </a:xfrm>
            <a:custGeom>
              <a:avLst/>
              <a:gdLst>
                <a:gd name="T0" fmla="*/ 0 w 386"/>
                <a:gd name="T1" fmla="*/ 309 h 309"/>
                <a:gd name="T2" fmla="*/ 384 w 386"/>
                <a:gd name="T3" fmla="*/ 309 h 309"/>
                <a:gd name="T4" fmla="*/ 386 w 386"/>
                <a:gd name="T5" fmla="*/ 93 h 309"/>
                <a:gd name="T6" fmla="*/ 256 w 386"/>
                <a:gd name="T7" fmla="*/ 0 h 309"/>
                <a:gd name="T8" fmla="*/ 0 w 386"/>
                <a:gd name="T9" fmla="*/ 0 h 309"/>
                <a:gd name="T10" fmla="*/ 0 w 386"/>
                <a:gd name="T11" fmla="*/ 309 h 309"/>
                <a:gd name="T12" fmla="*/ 0 w 386"/>
                <a:gd name="T13" fmla="*/ 309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6" h="309">
                  <a:moveTo>
                    <a:pt x="0" y="309"/>
                  </a:moveTo>
                  <a:lnTo>
                    <a:pt x="384" y="309"/>
                  </a:lnTo>
                  <a:lnTo>
                    <a:pt x="386" y="93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0" name="Line 23"/>
            <p:cNvSpPr>
              <a:spLocks noChangeShapeType="1"/>
            </p:cNvSpPr>
            <p:nvPr/>
          </p:nvSpPr>
          <p:spPr bwMode="auto">
            <a:xfrm>
              <a:off x="4368" y="985"/>
              <a:ext cx="384" cy="1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1" name="Line 24"/>
            <p:cNvSpPr>
              <a:spLocks noChangeShapeType="1"/>
            </p:cNvSpPr>
            <p:nvPr/>
          </p:nvSpPr>
          <p:spPr bwMode="auto">
            <a:xfrm flipV="1">
              <a:off x="4752" y="769"/>
              <a:ext cx="2" cy="216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2" name="Line 25"/>
            <p:cNvSpPr>
              <a:spLocks noChangeShapeType="1"/>
            </p:cNvSpPr>
            <p:nvPr/>
          </p:nvSpPr>
          <p:spPr bwMode="auto">
            <a:xfrm flipH="1" flipV="1">
              <a:off x="4624" y="676"/>
              <a:ext cx="130" cy="93"/>
            </a:xfrm>
            <a:prstGeom prst="line">
              <a:avLst/>
            </a:prstGeom>
            <a:noFill/>
            <a:ln w="9525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3" name="Line 26"/>
            <p:cNvSpPr>
              <a:spLocks noChangeShapeType="1"/>
            </p:cNvSpPr>
            <p:nvPr/>
          </p:nvSpPr>
          <p:spPr bwMode="auto">
            <a:xfrm flipH="1">
              <a:off x="4368" y="676"/>
              <a:ext cx="256" cy="1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4" name="Line 27"/>
            <p:cNvSpPr>
              <a:spLocks noChangeShapeType="1"/>
            </p:cNvSpPr>
            <p:nvPr/>
          </p:nvSpPr>
          <p:spPr bwMode="auto">
            <a:xfrm>
              <a:off x="4368" y="676"/>
              <a:ext cx="1" cy="309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5" name="Freeform 28"/>
            <p:cNvSpPr>
              <a:spLocks/>
            </p:cNvSpPr>
            <p:nvPr/>
          </p:nvSpPr>
          <p:spPr bwMode="auto">
            <a:xfrm>
              <a:off x="4392" y="700"/>
              <a:ext cx="338" cy="56"/>
            </a:xfrm>
            <a:custGeom>
              <a:avLst/>
              <a:gdLst>
                <a:gd name="T0" fmla="*/ 0 w 338"/>
                <a:gd name="T1" fmla="*/ 56 h 56"/>
                <a:gd name="T2" fmla="*/ 338 w 338"/>
                <a:gd name="T3" fmla="*/ 56 h 56"/>
                <a:gd name="T4" fmla="*/ 264 w 338"/>
                <a:gd name="T5" fmla="*/ 1 h 56"/>
                <a:gd name="T6" fmla="*/ 0 w 338"/>
                <a:gd name="T7" fmla="*/ 0 h 56"/>
                <a:gd name="T8" fmla="*/ 0 w 338"/>
                <a:gd name="T9" fmla="*/ 56 h 56"/>
                <a:gd name="T10" fmla="*/ 0 w 338"/>
                <a:gd name="T11" fmla="*/ 5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8" h="56">
                  <a:moveTo>
                    <a:pt x="0" y="56"/>
                  </a:moveTo>
                  <a:lnTo>
                    <a:pt x="338" y="56"/>
                  </a:lnTo>
                  <a:lnTo>
                    <a:pt x="264" y="1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48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6" name="Line 29"/>
            <p:cNvSpPr>
              <a:spLocks noChangeShapeType="1"/>
            </p:cNvSpPr>
            <p:nvPr/>
          </p:nvSpPr>
          <p:spPr bwMode="auto">
            <a:xfrm>
              <a:off x="4398" y="788"/>
              <a:ext cx="325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7" name="Line 30"/>
            <p:cNvSpPr>
              <a:spLocks noChangeShapeType="1"/>
            </p:cNvSpPr>
            <p:nvPr/>
          </p:nvSpPr>
          <p:spPr bwMode="auto">
            <a:xfrm>
              <a:off x="4398" y="912"/>
              <a:ext cx="258" cy="3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8" name="Line 31"/>
            <p:cNvSpPr>
              <a:spLocks noChangeShapeType="1"/>
            </p:cNvSpPr>
            <p:nvPr/>
          </p:nvSpPr>
          <p:spPr bwMode="auto">
            <a:xfrm>
              <a:off x="4398" y="941"/>
              <a:ext cx="162" cy="2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69" name="Freeform 32"/>
            <p:cNvSpPr>
              <a:spLocks/>
            </p:cNvSpPr>
            <p:nvPr/>
          </p:nvSpPr>
          <p:spPr bwMode="auto">
            <a:xfrm>
              <a:off x="4625" y="679"/>
              <a:ext cx="126" cy="109"/>
            </a:xfrm>
            <a:custGeom>
              <a:avLst/>
              <a:gdLst>
                <a:gd name="T0" fmla="*/ 0 w 126"/>
                <a:gd name="T1" fmla="*/ 0 h 109"/>
                <a:gd name="T2" fmla="*/ 0 w 126"/>
                <a:gd name="T3" fmla="*/ 0 h 109"/>
                <a:gd name="T4" fmla="*/ 10 w 126"/>
                <a:gd name="T5" fmla="*/ 24 h 109"/>
                <a:gd name="T6" fmla="*/ 16 w 126"/>
                <a:gd name="T7" fmla="*/ 47 h 109"/>
                <a:gd name="T8" fmla="*/ 20 w 126"/>
                <a:gd name="T9" fmla="*/ 64 h 109"/>
                <a:gd name="T10" fmla="*/ 21 w 126"/>
                <a:gd name="T11" fmla="*/ 80 h 109"/>
                <a:gd name="T12" fmla="*/ 23 w 126"/>
                <a:gd name="T13" fmla="*/ 101 h 109"/>
                <a:gd name="T14" fmla="*/ 21 w 126"/>
                <a:gd name="T15" fmla="*/ 109 h 109"/>
                <a:gd name="T16" fmla="*/ 21 w 126"/>
                <a:gd name="T17" fmla="*/ 109 h 109"/>
                <a:gd name="T18" fmla="*/ 29 w 126"/>
                <a:gd name="T19" fmla="*/ 103 h 109"/>
                <a:gd name="T20" fmla="*/ 39 w 126"/>
                <a:gd name="T21" fmla="*/ 96 h 109"/>
                <a:gd name="T22" fmla="*/ 52 w 126"/>
                <a:gd name="T23" fmla="*/ 90 h 109"/>
                <a:gd name="T24" fmla="*/ 68 w 126"/>
                <a:gd name="T25" fmla="*/ 84 h 109"/>
                <a:gd name="T26" fmla="*/ 76 w 126"/>
                <a:gd name="T27" fmla="*/ 82 h 109"/>
                <a:gd name="T28" fmla="*/ 86 w 126"/>
                <a:gd name="T29" fmla="*/ 82 h 109"/>
                <a:gd name="T30" fmla="*/ 95 w 126"/>
                <a:gd name="T31" fmla="*/ 82 h 109"/>
                <a:gd name="T32" fmla="*/ 105 w 126"/>
                <a:gd name="T33" fmla="*/ 84 h 109"/>
                <a:gd name="T34" fmla="*/ 116 w 126"/>
                <a:gd name="T35" fmla="*/ 85 h 109"/>
                <a:gd name="T36" fmla="*/ 126 w 126"/>
                <a:gd name="T37" fmla="*/ 90 h 109"/>
                <a:gd name="T38" fmla="*/ 0 w 126"/>
                <a:gd name="T39" fmla="*/ 0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6" h="109">
                  <a:moveTo>
                    <a:pt x="0" y="0"/>
                  </a:moveTo>
                  <a:lnTo>
                    <a:pt x="0" y="0"/>
                  </a:lnTo>
                  <a:lnTo>
                    <a:pt x="10" y="24"/>
                  </a:lnTo>
                  <a:lnTo>
                    <a:pt x="16" y="47"/>
                  </a:lnTo>
                  <a:lnTo>
                    <a:pt x="20" y="64"/>
                  </a:lnTo>
                  <a:lnTo>
                    <a:pt x="21" y="80"/>
                  </a:lnTo>
                  <a:lnTo>
                    <a:pt x="23" y="101"/>
                  </a:lnTo>
                  <a:lnTo>
                    <a:pt x="21" y="109"/>
                  </a:lnTo>
                  <a:lnTo>
                    <a:pt x="29" y="103"/>
                  </a:lnTo>
                  <a:lnTo>
                    <a:pt x="39" y="96"/>
                  </a:lnTo>
                  <a:lnTo>
                    <a:pt x="52" y="90"/>
                  </a:lnTo>
                  <a:lnTo>
                    <a:pt x="68" y="84"/>
                  </a:lnTo>
                  <a:lnTo>
                    <a:pt x="76" y="82"/>
                  </a:lnTo>
                  <a:lnTo>
                    <a:pt x="86" y="82"/>
                  </a:lnTo>
                  <a:lnTo>
                    <a:pt x="95" y="82"/>
                  </a:lnTo>
                  <a:lnTo>
                    <a:pt x="105" y="84"/>
                  </a:lnTo>
                  <a:lnTo>
                    <a:pt x="116" y="85"/>
                  </a:lnTo>
                  <a:lnTo>
                    <a:pt x="126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0" name="Line 33"/>
            <p:cNvSpPr>
              <a:spLocks noChangeShapeType="1"/>
            </p:cNvSpPr>
            <p:nvPr/>
          </p:nvSpPr>
          <p:spPr bwMode="auto">
            <a:xfrm>
              <a:off x="4625" y="679"/>
              <a:ext cx="1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1" name="Line 34"/>
            <p:cNvSpPr>
              <a:spLocks noChangeShapeType="1"/>
            </p:cNvSpPr>
            <p:nvPr/>
          </p:nvSpPr>
          <p:spPr bwMode="auto">
            <a:xfrm>
              <a:off x="4625" y="679"/>
              <a:ext cx="10" cy="24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2" name="Line 35"/>
            <p:cNvSpPr>
              <a:spLocks noChangeShapeType="1"/>
            </p:cNvSpPr>
            <p:nvPr/>
          </p:nvSpPr>
          <p:spPr bwMode="auto">
            <a:xfrm>
              <a:off x="4635" y="703"/>
              <a:ext cx="6" cy="23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3" name="Line 36"/>
            <p:cNvSpPr>
              <a:spLocks noChangeShapeType="1"/>
            </p:cNvSpPr>
            <p:nvPr/>
          </p:nvSpPr>
          <p:spPr bwMode="auto">
            <a:xfrm>
              <a:off x="4641" y="726"/>
              <a:ext cx="4" cy="17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4" name="Line 37"/>
            <p:cNvSpPr>
              <a:spLocks noChangeShapeType="1"/>
            </p:cNvSpPr>
            <p:nvPr/>
          </p:nvSpPr>
          <p:spPr bwMode="auto">
            <a:xfrm>
              <a:off x="4645" y="743"/>
              <a:ext cx="1" cy="1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5" name="Line 38"/>
            <p:cNvSpPr>
              <a:spLocks noChangeShapeType="1"/>
            </p:cNvSpPr>
            <p:nvPr/>
          </p:nvSpPr>
          <p:spPr bwMode="auto">
            <a:xfrm>
              <a:off x="4646" y="759"/>
              <a:ext cx="2" cy="2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6" name="Line 39"/>
            <p:cNvSpPr>
              <a:spLocks noChangeShapeType="1"/>
            </p:cNvSpPr>
            <p:nvPr/>
          </p:nvSpPr>
          <p:spPr bwMode="auto">
            <a:xfrm flipH="1">
              <a:off x="4646" y="780"/>
              <a:ext cx="2" cy="8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7" name="Line 40"/>
            <p:cNvSpPr>
              <a:spLocks noChangeShapeType="1"/>
            </p:cNvSpPr>
            <p:nvPr/>
          </p:nvSpPr>
          <p:spPr bwMode="auto">
            <a:xfrm>
              <a:off x="4646" y="788"/>
              <a:ext cx="1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8" name="Line 41"/>
            <p:cNvSpPr>
              <a:spLocks noChangeShapeType="1"/>
            </p:cNvSpPr>
            <p:nvPr/>
          </p:nvSpPr>
          <p:spPr bwMode="auto">
            <a:xfrm flipV="1">
              <a:off x="4646" y="782"/>
              <a:ext cx="8" cy="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79" name="Line 42"/>
            <p:cNvSpPr>
              <a:spLocks noChangeShapeType="1"/>
            </p:cNvSpPr>
            <p:nvPr/>
          </p:nvSpPr>
          <p:spPr bwMode="auto">
            <a:xfrm flipV="1">
              <a:off x="4654" y="775"/>
              <a:ext cx="10" cy="7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0" name="Line 43"/>
            <p:cNvSpPr>
              <a:spLocks noChangeShapeType="1"/>
            </p:cNvSpPr>
            <p:nvPr/>
          </p:nvSpPr>
          <p:spPr bwMode="auto">
            <a:xfrm flipV="1">
              <a:off x="4664" y="769"/>
              <a:ext cx="13" cy="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1" name="Line 44"/>
            <p:cNvSpPr>
              <a:spLocks noChangeShapeType="1"/>
            </p:cNvSpPr>
            <p:nvPr/>
          </p:nvSpPr>
          <p:spPr bwMode="auto">
            <a:xfrm flipV="1">
              <a:off x="4677" y="763"/>
              <a:ext cx="16" cy="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2" name="Line 45"/>
            <p:cNvSpPr>
              <a:spLocks noChangeShapeType="1"/>
            </p:cNvSpPr>
            <p:nvPr/>
          </p:nvSpPr>
          <p:spPr bwMode="auto">
            <a:xfrm flipV="1">
              <a:off x="4693" y="761"/>
              <a:ext cx="8" cy="2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3" name="Line 46"/>
            <p:cNvSpPr>
              <a:spLocks noChangeShapeType="1"/>
            </p:cNvSpPr>
            <p:nvPr/>
          </p:nvSpPr>
          <p:spPr bwMode="auto">
            <a:xfrm>
              <a:off x="4701" y="761"/>
              <a:ext cx="10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4" name="Line 47"/>
            <p:cNvSpPr>
              <a:spLocks noChangeShapeType="1"/>
            </p:cNvSpPr>
            <p:nvPr/>
          </p:nvSpPr>
          <p:spPr bwMode="auto">
            <a:xfrm>
              <a:off x="4711" y="761"/>
              <a:ext cx="9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5" name="Line 48"/>
            <p:cNvSpPr>
              <a:spLocks noChangeShapeType="1"/>
            </p:cNvSpPr>
            <p:nvPr/>
          </p:nvSpPr>
          <p:spPr bwMode="auto">
            <a:xfrm>
              <a:off x="4720" y="761"/>
              <a:ext cx="10" cy="2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6" name="Line 49"/>
            <p:cNvSpPr>
              <a:spLocks noChangeShapeType="1"/>
            </p:cNvSpPr>
            <p:nvPr/>
          </p:nvSpPr>
          <p:spPr bwMode="auto">
            <a:xfrm>
              <a:off x="4730" y="763"/>
              <a:ext cx="11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7" name="Line 50"/>
            <p:cNvSpPr>
              <a:spLocks noChangeShapeType="1"/>
            </p:cNvSpPr>
            <p:nvPr/>
          </p:nvSpPr>
          <p:spPr bwMode="auto">
            <a:xfrm>
              <a:off x="4741" y="764"/>
              <a:ext cx="10" cy="5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88" name="Line 51"/>
            <p:cNvSpPr>
              <a:spLocks noChangeShapeType="1"/>
            </p:cNvSpPr>
            <p:nvPr/>
          </p:nvSpPr>
          <p:spPr bwMode="auto">
            <a:xfrm flipH="1" flipV="1">
              <a:off x="4625" y="679"/>
              <a:ext cx="126" cy="90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492" name="Text Box 52"/>
            <p:cNvSpPr txBox="1">
              <a:spLocks noChangeArrowheads="1"/>
            </p:cNvSpPr>
            <p:nvPr/>
          </p:nvSpPr>
          <p:spPr bwMode="auto">
            <a:xfrm>
              <a:off x="4440" y="672"/>
              <a:ext cx="24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600">
                  <a:latin typeface="Verdana" charset="0"/>
                  <a:ea typeface="ＭＳ Ｐゴシック" charset="0"/>
                </a:rPr>
                <a:t>HTML</a:t>
              </a:r>
            </a:p>
          </p:txBody>
        </p:sp>
        <p:sp>
          <p:nvSpPr>
            <p:cNvPr id="33890" name="Line 53"/>
            <p:cNvSpPr>
              <a:spLocks noChangeShapeType="1"/>
            </p:cNvSpPr>
            <p:nvPr/>
          </p:nvSpPr>
          <p:spPr bwMode="auto">
            <a:xfrm>
              <a:off x="4398" y="820"/>
              <a:ext cx="210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1" name="Line 54"/>
            <p:cNvSpPr>
              <a:spLocks noChangeShapeType="1"/>
            </p:cNvSpPr>
            <p:nvPr/>
          </p:nvSpPr>
          <p:spPr bwMode="auto">
            <a:xfrm>
              <a:off x="4398" y="852"/>
              <a:ext cx="114" cy="0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92" name="Line 55"/>
            <p:cNvSpPr>
              <a:spLocks noChangeShapeType="1"/>
            </p:cNvSpPr>
            <p:nvPr/>
          </p:nvSpPr>
          <p:spPr bwMode="auto">
            <a:xfrm>
              <a:off x="4398" y="880"/>
              <a:ext cx="325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1496" name="Group 56"/>
          <p:cNvGrpSpPr>
            <a:grpSpLocks/>
          </p:cNvGrpSpPr>
          <p:nvPr/>
        </p:nvGrpSpPr>
        <p:grpSpPr bwMode="auto">
          <a:xfrm>
            <a:off x="762000" y="3886200"/>
            <a:ext cx="612775" cy="498475"/>
            <a:chOff x="4368" y="672"/>
            <a:chExt cx="386" cy="314"/>
          </a:xfrm>
        </p:grpSpPr>
        <p:sp>
          <p:nvSpPr>
            <p:cNvPr id="33825" name="Freeform 57"/>
            <p:cNvSpPr>
              <a:spLocks/>
            </p:cNvSpPr>
            <p:nvPr/>
          </p:nvSpPr>
          <p:spPr bwMode="auto">
            <a:xfrm>
              <a:off x="4368" y="676"/>
              <a:ext cx="386" cy="309"/>
            </a:xfrm>
            <a:custGeom>
              <a:avLst/>
              <a:gdLst>
                <a:gd name="T0" fmla="*/ 0 w 386"/>
                <a:gd name="T1" fmla="*/ 309 h 309"/>
                <a:gd name="T2" fmla="*/ 384 w 386"/>
                <a:gd name="T3" fmla="*/ 309 h 309"/>
                <a:gd name="T4" fmla="*/ 386 w 386"/>
                <a:gd name="T5" fmla="*/ 93 h 309"/>
                <a:gd name="T6" fmla="*/ 256 w 386"/>
                <a:gd name="T7" fmla="*/ 0 h 309"/>
                <a:gd name="T8" fmla="*/ 0 w 386"/>
                <a:gd name="T9" fmla="*/ 0 h 309"/>
                <a:gd name="T10" fmla="*/ 0 w 386"/>
                <a:gd name="T11" fmla="*/ 309 h 309"/>
                <a:gd name="T12" fmla="*/ 0 w 386"/>
                <a:gd name="T13" fmla="*/ 309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6" h="309">
                  <a:moveTo>
                    <a:pt x="0" y="309"/>
                  </a:moveTo>
                  <a:lnTo>
                    <a:pt x="384" y="309"/>
                  </a:lnTo>
                  <a:lnTo>
                    <a:pt x="386" y="93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6" name="Line 58"/>
            <p:cNvSpPr>
              <a:spLocks noChangeShapeType="1"/>
            </p:cNvSpPr>
            <p:nvPr/>
          </p:nvSpPr>
          <p:spPr bwMode="auto">
            <a:xfrm>
              <a:off x="4368" y="985"/>
              <a:ext cx="384" cy="1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7" name="Line 59"/>
            <p:cNvSpPr>
              <a:spLocks noChangeShapeType="1"/>
            </p:cNvSpPr>
            <p:nvPr/>
          </p:nvSpPr>
          <p:spPr bwMode="auto">
            <a:xfrm flipV="1">
              <a:off x="4752" y="769"/>
              <a:ext cx="2" cy="216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8" name="Line 60"/>
            <p:cNvSpPr>
              <a:spLocks noChangeShapeType="1"/>
            </p:cNvSpPr>
            <p:nvPr/>
          </p:nvSpPr>
          <p:spPr bwMode="auto">
            <a:xfrm flipH="1" flipV="1">
              <a:off x="4624" y="676"/>
              <a:ext cx="130" cy="93"/>
            </a:xfrm>
            <a:prstGeom prst="line">
              <a:avLst/>
            </a:prstGeom>
            <a:noFill/>
            <a:ln w="9525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29" name="Line 61"/>
            <p:cNvSpPr>
              <a:spLocks noChangeShapeType="1"/>
            </p:cNvSpPr>
            <p:nvPr/>
          </p:nvSpPr>
          <p:spPr bwMode="auto">
            <a:xfrm flipH="1">
              <a:off x="4368" y="676"/>
              <a:ext cx="256" cy="1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0" name="Line 62"/>
            <p:cNvSpPr>
              <a:spLocks noChangeShapeType="1"/>
            </p:cNvSpPr>
            <p:nvPr/>
          </p:nvSpPr>
          <p:spPr bwMode="auto">
            <a:xfrm>
              <a:off x="4368" y="676"/>
              <a:ext cx="1" cy="309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1" name="Freeform 63"/>
            <p:cNvSpPr>
              <a:spLocks/>
            </p:cNvSpPr>
            <p:nvPr/>
          </p:nvSpPr>
          <p:spPr bwMode="auto">
            <a:xfrm>
              <a:off x="4392" y="700"/>
              <a:ext cx="338" cy="56"/>
            </a:xfrm>
            <a:custGeom>
              <a:avLst/>
              <a:gdLst>
                <a:gd name="T0" fmla="*/ 0 w 338"/>
                <a:gd name="T1" fmla="*/ 56 h 56"/>
                <a:gd name="T2" fmla="*/ 338 w 338"/>
                <a:gd name="T3" fmla="*/ 56 h 56"/>
                <a:gd name="T4" fmla="*/ 264 w 338"/>
                <a:gd name="T5" fmla="*/ 1 h 56"/>
                <a:gd name="T6" fmla="*/ 0 w 338"/>
                <a:gd name="T7" fmla="*/ 0 h 56"/>
                <a:gd name="T8" fmla="*/ 0 w 338"/>
                <a:gd name="T9" fmla="*/ 56 h 56"/>
                <a:gd name="T10" fmla="*/ 0 w 338"/>
                <a:gd name="T11" fmla="*/ 56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8" h="56">
                  <a:moveTo>
                    <a:pt x="0" y="56"/>
                  </a:moveTo>
                  <a:lnTo>
                    <a:pt x="338" y="56"/>
                  </a:lnTo>
                  <a:lnTo>
                    <a:pt x="264" y="1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48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2" name="Line 64"/>
            <p:cNvSpPr>
              <a:spLocks noChangeShapeType="1"/>
            </p:cNvSpPr>
            <p:nvPr/>
          </p:nvSpPr>
          <p:spPr bwMode="auto">
            <a:xfrm>
              <a:off x="4398" y="788"/>
              <a:ext cx="325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3" name="Line 65"/>
            <p:cNvSpPr>
              <a:spLocks noChangeShapeType="1"/>
            </p:cNvSpPr>
            <p:nvPr/>
          </p:nvSpPr>
          <p:spPr bwMode="auto">
            <a:xfrm>
              <a:off x="4398" y="912"/>
              <a:ext cx="258" cy="3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4" name="Line 66"/>
            <p:cNvSpPr>
              <a:spLocks noChangeShapeType="1"/>
            </p:cNvSpPr>
            <p:nvPr/>
          </p:nvSpPr>
          <p:spPr bwMode="auto">
            <a:xfrm>
              <a:off x="4398" y="941"/>
              <a:ext cx="162" cy="2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5" name="Freeform 67"/>
            <p:cNvSpPr>
              <a:spLocks/>
            </p:cNvSpPr>
            <p:nvPr/>
          </p:nvSpPr>
          <p:spPr bwMode="auto">
            <a:xfrm>
              <a:off x="4625" y="679"/>
              <a:ext cx="126" cy="109"/>
            </a:xfrm>
            <a:custGeom>
              <a:avLst/>
              <a:gdLst>
                <a:gd name="T0" fmla="*/ 0 w 126"/>
                <a:gd name="T1" fmla="*/ 0 h 109"/>
                <a:gd name="T2" fmla="*/ 0 w 126"/>
                <a:gd name="T3" fmla="*/ 0 h 109"/>
                <a:gd name="T4" fmla="*/ 10 w 126"/>
                <a:gd name="T5" fmla="*/ 24 h 109"/>
                <a:gd name="T6" fmla="*/ 16 w 126"/>
                <a:gd name="T7" fmla="*/ 47 h 109"/>
                <a:gd name="T8" fmla="*/ 20 w 126"/>
                <a:gd name="T9" fmla="*/ 64 h 109"/>
                <a:gd name="T10" fmla="*/ 21 w 126"/>
                <a:gd name="T11" fmla="*/ 80 h 109"/>
                <a:gd name="T12" fmla="*/ 23 w 126"/>
                <a:gd name="T13" fmla="*/ 101 h 109"/>
                <a:gd name="T14" fmla="*/ 21 w 126"/>
                <a:gd name="T15" fmla="*/ 109 h 109"/>
                <a:gd name="T16" fmla="*/ 21 w 126"/>
                <a:gd name="T17" fmla="*/ 109 h 109"/>
                <a:gd name="T18" fmla="*/ 29 w 126"/>
                <a:gd name="T19" fmla="*/ 103 h 109"/>
                <a:gd name="T20" fmla="*/ 39 w 126"/>
                <a:gd name="T21" fmla="*/ 96 h 109"/>
                <a:gd name="T22" fmla="*/ 52 w 126"/>
                <a:gd name="T23" fmla="*/ 90 h 109"/>
                <a:gd name="T24" fmla="*/ 68 w 126"/>
                <a:gd name="T25" fmla="*/ 84 h 109"/>
                <a:gd name="T26" fmla="*/ 76 w 126"/>
                <a:gd name="T27" fmla="*/ 82 h 109"/>
                <a:gd name="T28" fmla="*/ 86 w 126"/>
                <a:gd name="T29" fmla="*/ 82 h 109"/>
                <a:gd name="T30" fmla="*/ 95 w 126"/>
                <a:gd name="T31" fmla="*/ 82 h 109"/>
                <a:gd name="T32" fmla="*/ 105 w 126"/>
                <a:gd name="T33" fmla="*/ 84 h 109"/>
                <a:gd name="T34" fmla="*/ 116 w 126"/>
                <a:gd name="T35" fmla="*/ 85 h 109"/>
                <a:gd name="T36" fmla="*/ 126 w 126"/>
                <a:gd name="T37" fmla="*/ 90 h 109"/>
                <a:gd name="T38" fmla="*/ 0 w 126"/>
                <a:gd name="T39" fmla="*/ 0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6" h="109">
                  <a:moveTo>
                    <a:pt x="0" y="0"/>
                  </a:moveTo>
                  <a:lnTo>
                    <a:pt x="0" y="0"/>
                  </a:lnTo>
                  <a:lnTo>
                    <a:pt x="10" y="24"/>
                  </a:lnTo>
                  <a:lnTo>
                    <a:pt x="16" y="47"/>
                  </a:lnTo>
                  <a:lnTo>
                    <a:pt x="20" y="64"/>
                  </a:lnTo>
                  <a:lnTo>
                    <a:pt x="21" y="80"/>
                  </a:lnTo>
                  <a:lnTo>
                    <a:pt x="23" y="101"/>
                  </a:lnTo>
                  <a:lnTo>
                    <a:pt x="21" y="109"/>
                  </a:lnTo>
                  <a:lnTo>
                    <a:pt x="29" y="103"/>
                  </a:lnTo>
                  <a:lnTo>
                    <a:pt x="39" y="96"/>
                  </a:lnTo>
                  <a:lnTo>
                    <a:pt x="52" y="90"/>
                  </a:lnTo>
                  <a:lnTo>
                    <a:pt x="68" y="84"/>
                  </a:lnTo>
                  <a:lnTo>
                    <a:pt x="76" y="82"/>
                  </a:lnTo>
                  <a:lnTo>
                    <a:pt x="86" y="82"/>
                  </a:lnTo>
                  <a:lnTo>
                    <a:pt x="95" y="82"/>
                  </a:lnTo>
                  <a:lnTo>
                    <a:pt x="105" y="84"/>
                  </a:lnTo>
                  <a:lnTo>
                    <a:pt x="116" y="85"/>
                  </a:lnTo>
                  <a:lnTo>
                    <a:pt x="126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6" name="Line 68"/>
            <p:cNvSpPr>
              <a:spLocks noChangeShapeType="1"/>
            </p:cNvSpPr>
            <p:nvPr/>
          </p:nvSpPr>
          <p:spPr bwMode="auto">
            <a:xfrm>
              <a:off x="4625" y="679"/>
              <a:ext cx="1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7" name="Line 69"/>
            <p:cNvSpPr>
              <a:spLocks noChangeShapeType="1"/>
            </p:cNvSpPr>
            <p:nvPr/>
          </p:nvSpPr>
          <p:spPr bwMode="auto">
            <a:xfrm>
              <a:off x="4625" y="679"/>
              <a:ext cx="10" cy="24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8" name="Line 70"/>
            <p:cNvSpPr>
              <a:spLocks noChangeShapeType="1"/>
            </p:cNvSpPr>
            <p:nvPr/>
          </p:nvSpPr>
          <p:spPr bwMode="auto">
            <a:xfrm>
              <a:off x="4635" y="703"/>
              <a:ext cx="6" cy="23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39" name="Line 71"/>
            <p:cNvSpPr>
              <a:spLocks noChangeShapeType="1"/>
            </p:cNvSpPr>
            <p:nvPr/>
          </p:nvSpPr>
          <p:spPr bwMode="auto">
            <a:xfrm>
              <a:off x="4641" y="726"/>
              <a:ext cx="4" cy="17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0" name="Line 72"/>
            <p:cNvSpPr>
              <a:spLocks noChangeShapeType="1"/>
            </p:cNvSpPr>
            <p:nvPr/>
          </p:nvSpPr>
          <p:spPr bwMode="auto">
            <a:xfrm>
              <a:off x="4645" y="743"/>
              <a:ext cx="1" cy="1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1" name="Line 73"/>
            <p:cNvSpPr>
              <a:spLocks noChangeShapeType="1"/>
            </p:cNvSpPr>
            <p:nvPr/>
          </p:nvSpPr>
          <p:spPr bwMode="auto">
            <a:xfrm>
              <a:off x="4646" y="759"/>
              <a:ext cx="2" cy="2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2" name="Line 74"/>
            <p:cNvSpPr>
              <a:spLocks noChangeShapeType="1"/>
            </p:cNvSpPr>
            <p:nvPr/>
          </p:nvSpPr>
          <p:spPr bwMode="auto">
            <a:xfrm flipH="1">
              <a:off x="4646" y="780"/>
              <a:ext cx="2" cy="8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3" name="Line 75"/>
            <p:cNvSpPr>
              <a:spLocks noChangeShapeType="1"/>
            </p:cNvSpPr>
            <p:nvPr/>
          </p:nvSpPr>
          <p:spPr bwMode="auto">
            <a:xfrm>
              <a:off x="4646" y="788"/>
              <a:ext cx="1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4" name="Line 76"/>
            <p:cNvSpPr>
              <a:spLocks noChangeShapeType="1"/>
            </p:cNvSpPr>
            <p:nvPr/>
          </p:nvSpPr>
          <p:spPr bwMode="auto">
            <a:xfrm flipV="1">
              <a:off x="4646" y="782"/>
              <a:ext cx="8" cy="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5" name="Line 77"/>
            <p:cNvSpPr>
              <a:spLocks noChangeShapeType="1"/>
            </p:cNvSpPr>
            <p:nvPr/>
          </p:nvSpPr>
          <p:spPr bwMode="auto">
            <a:xfrm flipV="1">
              <a:off x="4654" y="775"/>
              <a:ext cx="10" cy="7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6" name="Line 78"/>
            <p:cNvSpPr>
              <a:spLocks noChangeShapeType="1"/>
            </p:cNvSpPr>
            <p:nvPr/>
          </p:nvSpPr>
          <p:spPr bwMode="auto">
            <a:xfrm flipV="1">
              <a:off x="4664" y="769"/>
              <a:ext cx="13" cy="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7" name="Line 79"/>
            <p:cNvSpPr>
              <a:spLocks noChangeShapeType="1"/>
            </p:cNvSpPr>
            <p:nvPr/>
          </p:nvSpPr>
          <p:spPr bwMode="auto">
            <a:xfrm flipV="1">
              <a:off x="4677" y="763"/>
              <a:ext cx="16" cy="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8" name="Line 80"/>
            <p:cNvSpPr>
              <a:spLocks noChangeShapeType="1"/>
            </p:cNvSpPr>
            <p:nvPr/>
          </p:nvSpPr>
          <p:spPr bwMode="auto">
            <a:xfrm flipV="1">
              <a:off x="4693" y="761"/>
              <a:ext cx="8" cy="2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49" name="Line 81"/>
            <p:cNvSpPr>
              <a:spLocks noChangeShapeType="1"/>
            </p:cNvSpPr>
            <p:nvPr/>
          </p:nvSpPr>
          <p:spPr bwMode="auto">
            <a:xfrm>
              <a:off x="4701" y="761"/>
              <a:ext cx="10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0" name="Line 82"/>
            <p:cNvSpPr>
              <a:spLocks noChangeShapeType="1"/>
            </p:cNvSpPr>
            <p:nvPr/>
          </p:nvSpPr>
          <p:spPr bwMode="auto">
            <a:xfrm>
              <a:off x="4711" y="761"/>
              <a:ext cx="9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1" name="Line 83"/>
            <p:cNvSpPr>
              <a:spLocks noChangeShapeType="1"/>
            </p:cNvSpPr>
            <p:nvPr/>
          </p:nvSpPr>
          <p:spPr bwMode="auto">
            <a:xfrm>
              <a:off x="4720" y="761"/>
              <a:ext cx="10" cy="2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2" name="Line 84"/>
            <p:cNvSpPr>
              <a:spLocks noChangeShapeType="1"/>
            </p:cNvSpPr>
            <p:nvPr/>
          </p:nvSpPr>
          <p:spPr bwMode="auto">
            <a:xfrm>
              <a:off x="4730" y="763"/>
              <a:ext cx="11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3" name="Line 85"/>
            <p:cNvSpPr>
              <a:spLocks noChangeShapeType="1"/>
            </p:cNvSpPr>
            <p:nvPr/>
          </p:nvSpPr>
          <p:spPr bwMode="auto">
            <a:xfrm>
              <a:off x="4741" y="764"/>
              <a:ext cx="10" cy="5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4" name="Line 86"/>
            <p:cNvSpPr>
              <a:spLocks noChangeShapeType="1"/>
            </p:cNvSpPr>
            <p:nvPr/>
          </p:nvSpPr>
          <p:spPr bwMode="auto">
            <a:xfrm flipH="1" flipV="1">
              <a:off x="4625" y="679"/>
              <a:ext cx="126" cy="90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27" name="Text Box 87"/>
            <p:cNvSpPr txBox="1">
              <a:spLocks noChangeArrowheads="1"/>
            </p:cNvSpPr>
            <p:nvPr/>
          </p:nvSpPr>
          <p:spPr bwMode="auto">
            <a:xfrm>
              <a:off x="4440" y="672"/>
              <a:ext cx="249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600">
                  <a:latin typeface="Verdana" charset="0"/>
                  <a:ea typeface="ＭＳ Ｐゴシック" charset="0"/>
                </a:rPr>
                <a:t>HTML</a:t>
              </a:r>
            </a:p>
          </p:txBody>
        </p:sp>
        <p:sp>
          <p:nvSpPr>
            <p:cNvPr id="33856" name="Line 88"/>
            <p:cNvSpPr>
              <a:spLocks noChangeShapeType="1"/>
            </p:cNvSpPr>
            <p:nvPr/>
          </p:nvSpPr>
          <p:spPr bwMode="auto">
            <a:xfrm>
              <a:off x="4398" y="820"/>
              <a:ext cx="210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7" name="Line 89"/>
            <p:cNvSpPr>
              <a:spLocks noChangeShapeType="1"/>
            </p:cNvSpPr>
            <p:nvPr/>
          </p:nvSpPr>
          <p:spPr bwMode="auto">
            <a:xfrm>
              <a:off x="4398" y="852"/>
              <a:ext cx="114" cy="0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858" name="Line 90"/>
            <p:cNvSpPr>
              <a:spLocks noChangeShapeType="1"/>
            </p:cNvSpPr>
            <p:nvPr/>
          </p:nvSpPr>
          <p:spPr bwMode="auto">
            <a:xfrm>
              <a:off x="4398" y="880"/>
              <a:ext cx="325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1531" name="Rectangle 91"/>
          <p:cNvSpPr>
            <a:spLocks noGrp="1" noChangeArrowheads="1"/>
          </p:cNvSpPr>
          <p:nvPr>
            <p:ph type="title"/>
          </p:nvPr>
        </p:nvSpPr>
        <p:spPr>
          <a:xfrm>
            <a:off x="419100" y="409575"/>
            <a:ext cx="8229600" cy="762000"/>
          </a:xfrm>
        </p:spPr>
        <p:txBody>
          <a:bodyPr/>
          <a:lstStyle/>
          <a:p>
            <a:pPr eaLnBrk="1" hangingPunct="1"/>
            <a:r>
              <a:rPr lang="en-US" altLang="en-US" sz="2000" i="1" dirty="0">
                <a:solidFill>
                  <a:schemeClr val="accent2"/>
                </a:solidFill>
              </a:rPr>
              <a:t>With </a:t>
            </a:r>
            <a:r>
              <a:rPr lang="en-US" altLang="en-US" sz="2000" i="1" dirty="0" smtClean="0">
                <a:solidFill>
                  <a:schemeClr val="accent2"/>
                </a:solidFill>
              </a:rPr>
              <a:t>CDN dynamic content is sent using overlay routing:</a:t>
            </a:r>
            <a:r>
              <a:rPr lang="en-US" altLang="en-US" sz="2000" i="1" dirty="0">
                <a:solidFill>
                  <a:schemeClr val="accent2"/>
                </a:solidFill>
              </a:rPr>
              <a:t/>
            </a:r>
            <a:br>
              <a:rPr lang="en-US" altLang="en-US" sz="2000" i="1" dirty="0">
                <a:solidFill>
                  <a:schemeClr val="accent2"/>
                </a:solidFill>
              </a:rPr>
            </a:br>
            <a:r>
              <a:rPr lang="en-US" altLang="en-US" sz="2800" dirty="0"/>
              <a:t>Route around trouble spots using multiple paths (example, Akamai</a:t>
            </a:r>
            <a:r>
              <a:rPr lang="ja-JP" altLang="en-US" sz="2800" dirty="0">
                <a:latin typeface="Arial" charset="0"/>
              </a:rPr>
              <a:t>’</a:t>
            </a:r>
            <a:r>
              <a:rPr lang="en-US" altLang="ja-JP" sz="2800" dirty="0"/>
              <a:t>s </a:t>
            </a:r>
            <a:r>
              <a:rPr lang="en-US" altLang="ja-JP" sz="2800" dirty="0" err="1"/>
              <a:t>SureRoute</a:t>
            </a:r>
            <a:r>
              <a:rPr lang="en-US" altLang="ja-JP" sz="2800" dirty="0"/>
              <a:t>)</a:t>
            </a:r>
            <a:endParaRPr lang="en-US" altLang="en-US" sz="2800" i="1" dirty="0"/>
          </a:p>
        </p:txBody>
      </p:sp>
      <p:sp>
        <p:nvSpPr>
          <p:cNvPr id="61532" name="Line 92"/>
          <p:cNvSpPr>
            <a:spLocks noChangeShapeType="1"/>
          </p:cNvSpPr>
          <p:nvPr/>
        </p:nvSpPr>
        <p:spPr bwMode="auto">
          <a:xfrm>
            <a:off x="6019800" y="4495800"/>
            <a:ext cx="838200" cy="0"/>
          </a:xfrm>
          <a:prstGeom prst="line">
            <a:avLst/>
          </a:prstGeom>
          <a:noFill/>
          <a:ln w="57150">
            <a:solidFill>
              <a:schemeClr val="accent2">
                <a:alpha val="83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1533" name="Oval 93"/>
          <p:cNvSpPr>
            <a:spLocks noChangeArrowheads="1"/>
          </p:cNvSpPr>
          <p:nvPr/>
        </p:nvSpPr>
        <p:spPr bwMode="auto">
          <a:xfrm>
            <a:off x="4008438" y="72691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61534" name="Picture 9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786313"/>
            <a:ext cx="20796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35" name="Line 95"/>
          <p:cNvSpPr>
            <a:spLocks noChangeShapeType="1"/>
          </p:cNvSpPr>
          <p:nvPr/>
        </p:nvSpPr>
        <p:spPr bwMode="auto">
          <a:xfrm>
            <a:off x="990600" y="4191000"/>
            <a:ext cx="4724400" cy="304800"/>
          </a:xfrm>
          <a:prstGeom prst="line">
            <a:avLst/>
          </a:prstGeom>
          <a:noFill/>
          <a:ln w="57150">
            <a:solidFill>
              <a:schemeClr val="accent2">
                <a:alpha val="83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1536" name="Line 96"/>
          <p:cNvSpPr>
            <a:spLocks noChangeShapeType="1"/>
          </p:cNvSpPr>
          <p:nvPr/>
        </p:nvSpPr>
        <p:spPr bwMode="auto">
          <a:xfrm>
            <a:off x="4876800" y="3810000"/>
            <a:ext cx="838200" cy="685800"/>
          </a:xfrm>
          <a:prstGeom prst="line">
            <a:avLst/>
          </a:prstGeom>
          <a:noFill/>
          <a:ln w="57150">
            <a:solidFill>
              <a:schemeClr val="accent2">
                <a:alpha val="83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1537" name="Line 97"/>
          <p:cNvSpPr>
            <a:spLocks noChangeShapeType="1"/>
          </p:cNvSpPr>
          <p:nvPr/>
        </p:nvSpPr>
        <p:spPr bwMode="auto">
          <a:xfrm>
            <a:off x="3429000" y="3810000"/>
            <a:ext cx="1447800" cy="0"/>
          </a:xfrm>
          <a:prstGeom prst="line">
            <a:avLst/>
          </a:prstGeom>
          <a:noFill/>
          <a:ln w="57150">
            <a:solidFill>
              <a:schemeClr val="accent2">
                <a:alpha val="83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1538" name="Line 98"/>
          <p:cNvSpPr>
            <a:spLocks noChangeShapeType="1"/>
          </p:cNvSpPr>
          <p:nvPr/>
        </p:nvSpPr>
        <p:spPr bwMode="auto">
          <a:xfrm flipV="1">
            <a:off x="1066800" y="3810000"/>
            <a:ext cx="2133600" cy="304800"/>
          </a:xfrm>
          <a:prstGeom prst="line">
            <a:avLst/>
          </a:prstGeom>
          <a:noFill/>
          <a:ln w="57150">
            <a:solidFill>
              <a:schemeClr val="accent2">
                <a:alpha val="83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1539" name="Text Box 99"/>
          <p:cNvSpPr txBox="1">
            <a:spLocks noChangeArrowheads="1"/>
          </p:cNvSpPr>
          <p:nvPr/>
        </p:nvSpPr>
        <p:spPr bwMode="auto">
          <a:xfrm>
            <a:off x="3048000" y="4038600"/>
            <a:ext cx="4048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600" b="1">
                <a:solidFill>
                  <a:srgbClr val="CC0000"/>
                </a:solidFill>
                <a:latin typeface="Verdana" charset="0"/>
                <a:ea typeface="ＭＳ Ｐゴシック" charset="0"/>
              </a:rPr>
              <a:t>x</a:t>
            </a:r>
          </a:p>
        </p:txBody>
      </p:sp>
      <p:sp>
        <p:nvSpPr>
          <p:cNvPr id="61540" name="Line 100"/>
          <p:cNvSpPr>
            <a:spLocks noChangeShapeType="1"/>
          </p:cNvSpPr>
          <p:nvPr/>
        </p:nvSpPr>
        <p:spPr bwMode="auto">
          <a:xfrm flipH="1" flipV="1">
            <a:off x="1066800" y="4191000"/>
            <a:ext cx="2133600" cy="990600"/>
          </a:xfrm>
          <a:prstGeom prst="line">
            <a:avLst/>
          </a:prstGeom>
          <a:noFill/>
          <a:ln w="57150">
            <a:solidFill>
              <a:schemeClr val="accent2">
                <a:alpha val="83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1541" name="Line 101"/>
          <p:cNvSpPr>
            <a:spLocks noChangeShapeType="1"/>
          </p:cNvSpPr>
          <p:nvPr/>
        </p:nvSpPr>
        <p:spPr bwMode="auto">
          <a:xfrm flipH="1">
            <a:off x="3429000" y="5029200"/>
            <a:ext cx="1295400" cy="228600"/>
          </a:xfrm>
          <a:prstGeom prst="line">
            <a:avLst/>
          </a:prstGeom>
          <a:noFill/>
          <a:ln w="57150">
            <a:solidFill>
              <a:schemeClr val="accent2">
                <a:alpha val="83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1542" name="Line 102"/>
          <p:cNvSpPr>
            <a:spLocks noChangeShapeType="1"/>
          </p:cNvSpPr>
          <p:nvPr/>
        </p:nvSpPr>
        <p:spPr bwMode="auto">
          <a:xfrm flipH="1">
            <a:off x="4967288" y="4487863"/>
            <a:ext cx="747712" cy="498475"/>
          </a:xfrm>
          <a:prstGeom prst="line">
            <a:avLst/>
          </a:prstGeom>
          <a:noFill/>
          <a:ln w="57150">
            <a:solidFill>
              <a:schemeClr val="accent2">
                <a:alpha val="83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61543" name="Picture 10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265613"/>
            <a:ext cx="230188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4" name="Picture 10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8"/>
          <a:stretch>
            <a:fillRect/>
          </a:stretch>
        </p:blipFill>
        <p:spPr bwMode="auto">
          <a:xfrm>
            <a:off x="5373688" y="4313238"/>
            <a:ext cx="1255712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5" name="Picture 10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265613"/>
            <a:ext cx="83820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6" name="Picture 10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273550"/>
            <a:ext cx="193675" cy="27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7" name="Rectangle 107"/>
          <p:cNvSpPr>
            <a:spLocks noChangeArrowheads="1"/>
          </p:cNvSpPr>
          <p:nvPr/>
        </p:nvSpPr>
        <p:spPr bwMode="auto">
          <a:xfrm>
            <a:off x="6858000" y="4038600"/>
            <a:ext cx="1828800" cy="685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1548" name="Rectangle 108"/>
          <p:cNvSpPr>
            <a:spLocks noChangeArrowheads="1"/>
          </p:cNvSpPr>
          <p:nvPr/>
        </p:nvSpPr>
        <p:spPr bwMode="auto">
          <a:xfrm>
            <a:off x="6858000" y="4038600"/>
            <a:ext cx="1828800" cy="6858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61549" name="Text Box 109"/>
          <p:cNvSpPr txBox="1">
            <a:spLocks noChangeArrowheads="1"/>
          </p:cNvSpPr>
          <p:nvPr/>
        </p:nvSpPr>
        <p:spPr bwMode="auto">
          <a:xfrm>
            <a:off x="449263" y="3175000"/>
            <a:ext cx="130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latin typeface="Verdana" charset="0"/>
                <a:ea typeface="ＭＳ Ｐゴシック" charset="0"/>
              </a:rPr>
              <a:t>Origin</a:t>
            </a:r>
            <a:br>
              <a:rPr lang="en-US" sz="1200">
                <a:latin typeface="Verdana" charset="0"/>
                <a:ea typeface="ＭＳ Ｐゴシック" charset="0"/>
              </a:rPr>
            </a:br>
            <a:r>
              <a:rPr lang="en-US" sz="1200">
                <a:latin typeface="Verdana" charset="0"/>
                <a:ea typeface="ＭＳ Ｐゴシック" charset="0"/>
              </a:rPr>
              <a:t>Infrastructure </a:t>
            </a:r>
          </a:p>
        </p:txBody>
      </p:sp>
      <p:sp>
        <p:nvSpPr>
          <p:cNvPr id="61550" name="Text Box 110"/>
          <p:cNvSpPr txBox="1">
            <a:spLocks noChangeArrowheads="1"/>
          </p:cNvSpPr>
          <p:nvPr/>
        </p:nvSpPr>
        <p:spPr bwMode="auto">
          <a:xfrm>
            <a:off x="7127875" y="3175000"/>
            <a:ext cx="873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latin typeface="Verdana" charset="0"/>
                <a:ea typeface="ＭＳ Ｐゴシック" charset="0"/>
              </a:rPr>
              <a:t>End User</a:t>
            </a:r>
          </a:p>
        </p:txBody>
      </p:sp>
      <p:pic>
        <p:nvPicPr>
          <p:cNvPr id="33819" name="Picture 111" descr="datacenter"/>
          <p:cNvPicPr>
            <a:picLocks noChangeAspect="1" noChangeArrowheads="1"/>
          </p:cNvPicPr>
          <p:nvPr/>
        </p:nvPicPr>
        <p:blipFill>
          <a:blip r:embed="rId1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657600"/>
            <a:ext cx="1014413" cy="15240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20" name="Picture 112" descr="comp2"/>
          <p:cNvPicPr>
            <a:picLocks noChangeAspect="1" noChangeArrowheads="1"/>
          </p:cNvPicPr>
          <p:nvPr/>
        </p:nvPicPr>
        <p:blipFill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43313"/>
            <a:ext cx="1600200" cy="1081087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1553" name="Group 113"/>
          <p:cNvGrpSpPr>
            <a:grpSpLocks/>
          </p:cNvGrpSpPr>
          <p:nvPr/>
        </p:nvGrpSpPr>
        <p:grpSpPr bwMode="auto">
          <a:xfrm>
            <a:off x="6791325" y="4792663"/>
            <a:ext cx="2090738" cy="1703387"/>
            <a:chOff x="4176" y="3042"/>
            <a:chExt cx="1202" cy="1013"/>
          </a:xfrm>
        </p:grpSpPr>
        <p:pic>
          <p:nvPicPr>
            <p:cNvPr id="33822" name="Picture 114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322"/>
            <a:stretch>
              <a:fillRect/>
            </a:stretch>
          </p:blipFill>
          <p:spPr bwMode="auto">
            <a:xfrm>
              <a:off x="4176" y="3042"/>
              <a:ext cx="1202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555" name="Rectangle 115"/>
            <p:cNvSpPr>
              <a:spLocks noChangeArrowheads="1"/>
            </p:cNvSpPr>
            <p:nvPr/>
          </p:nvSpPr>
          <p:spPr bwMode="auto">
            <a:xfrm>
              <a:off x="4180" y="3052"/>
              <a:ext cx="193" cy="95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3366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292929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1556" name="Rectangle 116"/>
            <p:cNvSpPr>
              <a:spLocks noChangeArrowheads="1"/>
            </p:cNvSpPr>
            <p:nvPr/>
          </p:nvSpPr>
          <p:spPr bwMode="auto">
            <a:xfrm rot="-1150740">
              <a:off x="5236" y="3682"/>
              <a:ext cx="97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292929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"/>
                                        <p:tgtEl>
                                          <p:spTgt spid="6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"/>
                                        <p:tgtEl>
                                          <p:spTgt spid="6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"/>
                                        <p:tgtEl>
                                          <p:spTgt spid="6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200"/>
                                        <p:tgtEl>
                                          <p:spTgt spid="6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"/>
                                        <p:tgtEl>
                                          <p:spTgt spid="61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"/>
                                        <p:tgtEl>
                                          <p:spTgt spid="6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"/>
                                        <p:tgtEl>
                                          <p:spTgt spid="61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3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4.53494E-7 L 0.24983 -0.05252 " pathEditMode="relative" rAng="0" ptsTypes="AA">
                                      <p:cBhvr>
                                        <p:cTn id="40" dur="2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49" y="-263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62428E-6 L 0.23333 0.14428 " pathEditMode="relative" rAng="0" ptsTypes="AA">
                                      <p:cBhvr>
                                        <p:cTn id="42" dur="2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67" y="7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4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983 -0.05252 L 0.40816 -0.05252 " pathEditMode="relative" rAng="0" ptsTypes="AA">
                                      <p:cBhvr>
                                        <p:cTn id="45" dur="2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17" y="0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316 0.15237 L 0.40816 0.13018 " pathEditMode="relative" rAng="0" ptsTypes="AA">
                                      <p:cBhvr>
                                        <p:cTn id="47" dur="2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50" y="-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9" presetID="35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816 -0.05252 L 0.51649 0.03517 " pathEditMode="relative" rAng="0" ptsTypes="AA">
                                      <p:cBhvr>
                                        <p:cTn id="50" dur="2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17" y="437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816 0.13018 L 0.54983 0.04139 " pathEditMode="relative" rAng="0" ptsTypes="AA">
                                      <p:cBhvr>
                                        <p:cTn id="52" dur="200" fill="hold"/>
                                        <p:tgtEl>
                                          <p:spTgt spid="614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443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6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5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708 0.03494 L 0.72483 0.03517 " pathEditMode="relative" rAng="0" ptsTypes="AA">
                                      <p:cBhvr>
                                        <p:cTn id="55" dur="200" fill="hold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6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01758E-6 L 0.19775 0.00023 " pathEditMode="relative" rAng="0" ptsTypes="AA">
                                      <p:cBhvr>
                                        <p:cTn id="64" dur="300" fill="hold"/>
                                        <p:tgtEl>
                                          <p:spTgt spid="615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6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6.43221E-7 L 0.19584 6.43221E-7 " pathEditMode="relative" rAng="0" ptsTypes="AA">
                                      <p:cBhvr>
                                        <p:cTn id="70" dur="300" fill="hold"/>
                                        <p:tgtEl>
                                          <p:spTgt spid="61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6.43221E-7 L 0.20417 6.43221E-7 " pathEditMode="relative" rAng="0" ptsTypes="AA">
                                      <p:cBhvr>
                                        <p:cTn id="76" dur="300" fill="hold"/>
                                        <p:tgtEl>
                                          <p:spTgt spid="61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8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43221E-7 L 0.2 6.43221E-7 " pathEditMode="relative" rAng="0" ptsTypes="AA">
                                      <p:cBhvr>
                                        <p:cTn id="82" dur="3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8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2.63304E-6 L 0.20417 2.63304E-6 " pathEditMode="relative" rAng="0" ptsTypes="AA">
                                      <p:cBhvr>
                                        <p:cTn id="88" dur="300" fill="hold"/>
                                        <p:tgtEl>
                                          <p:spTgt spid="615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300"/>
                                        <p:tgtEl>
                                          <p:spTgt spid="6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3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2"/>
          <p:cNvGrpSpPr>
            <a:grpSpLocks/>
          </p:cNvGrpSpPr>
          <p:nvPr/>
        </p:nvGrpSpPr>
        <p:grpSpPr bwMode="auto">
          <a:xfrm>
            <a:off x="1676400" y="1143000"/>
            <a:ext cx="5105400" cy="4916488"/>
            <a:chOff x="1056" y="720"/>
            <a:chExt cx="3216" cy="3097"/>
          </a:xfrm>
        </p:grpSpPr>
        <p:pic>
          <p:nvPicPr>
            <p:cNvPr id="35867" name="Picture 3" descr="cloud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720"/>
              <a:ext cx="3216" cy="30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5868" name="Group 4"/>
            <p:cNvGrpSpPr>
              <a:grpSpLocks/>
            </p:cNvGrpSpPr>
            <p:nvPr/>
          </p:nvGrpSpPr>
          <p:grpSpPr bwMode="auto">
            <a:xfrm>
              <a:off x="1488" y="1440"/>
              <a:ext cx="2496" cy="1968"/>
              <a:chOff x="1132" y="1317"/>
              <a:chExt cx="3647" cy="2367"/>
            </a:xfrm>
          </p:grpSpPr>
          <p:pic>
            <p:nvPicPr>
              <p:cNvPr id="35869" name="Picture 5" descr="cloudblu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2" y="1317"/>
                <a:ext cx="1681" cy="1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70" name="Picture 6" descr="cloudblu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06" y="2458"/>
                <a:ext cx="1681" cy="1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71" name="Picture 7" descr="cloudblu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98" y="1317"/>
                <a:ext cx="1681" cy="1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83976" name="Rectangle 8"/>
          <p:cNvSpPr>
            <a:spLocks noChangeArrowheads="1"/>
          </p:cNvSpPr>
          <p:nvPr/>
        </p:nvSpPr>
        <p:spPr bwMode="auto">
          <a:xfrm>
            <a:off x="6858000" y="4191000"/>
            <a:ext cx="14478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83977" name="Rectangle 9"/>
          <p:cNvSpPr>
            <a:spLocks noChangeArrowheads="1"/>
          </p:cNvSpPr>
          <p:nvPr/>
        </p:nvSpPr>
        <p:spPr bwMode="auto">
          <a:xfrm>
            <a:off x="6858000" y="4191000"/>
            <a:ext cx="1447800" cy="533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83978" name="Rectangle 10"/>
          <p:cNvSpPr>
            <a:spLocks noChangeArrowheads="1"/>
          </p:cNvSpPr>
          <p:nvPr/>
        </p:nvSpPr>
        <p:spPr bwMode="auto">
          <a:xfrm>
            <a:off x="457200" y="3810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lnSpc>
                <a:spcPct val="110000"/>
              </a:lnSpc>
              <a:defRPr/>
            </a:pPr>
            <a:r>
              <a:rPr lang="en-US" sz="2000" i="1">
                <a:solidFill>
                  <a:srgbClr val="FF0000"/>
                </a:solidFill>
                <a:latin typeface="Verdana" charset="0"/>
                <a:ea typeface="ＭＳ Ｐゴシック" charset="0"/>
              </a:rPr>
              <a:t>Without CDN:</a:t>
            </a:r>
            <a:br>
              <a:rPr lang="en-US" sz="2000" i="1">
                <a:solidFill>
                  <a:srgbClr val="FF0000"/>
                </a:solidFill>
                <a:latin typeface="Verdana" charset="0"/>
                <a:ea typeface="ＭＳ Ｐゴシック" charset="0"/>
              </a:rPr>
            </a:br>
            <a:r>
              <a:rPr lang="en-US" sz="2400">
                <a:solidFill>
                  <a:schemeClr val="bg1"/>
                </a:solidFill>
                <a:latin typeface="Verdana" charset="0"/>
                <a:ea typeface="ＭＳ Ｐゴシック" charset="0"/>
              </a:rPr>
              <a:t>More round trips to get dynamic or cold objects</a:t>
            </a:r>
            <a:endParaRPr lang="en-US" i="1">
              <a:solidFill>
                <a:schemeClr val="bg1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83979" name="Text Box 11"/>
          <p:cNvSpPr txBox="1">
            <a:spLocks noChangeArrowheads="1"/>
          </p:cNvSpPr>
          <p:nvPr/>
        </p:nvSpPr>
        <p:spPr bwMode="auto">
          <a:xfrm>
            <a:off x="449263" y="3175000"/>
            <a:ext cx="130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latin typeface="Verdana" charset="0"/>
                <a:ea typeface="ＭＳ Ｐゴシック" charset="0"/>
              </a:rPr>
              <a:t>Origin</a:t>
            </a:r>
            <a:br>
              <a:rPr lang="en-US" sz="1200">
                <a:latin typeface="Verdana" charset="0"/>
                <a:ea typeface="ＭＳ Ｐゴシック" charset="0"/>
              </a:rPr>
            </a:br>
            <a:r>
              <a:rPr lang="en-US" sz="1200">
                <a:latin typeface="Verdana" charset="0"/>
                <a:ea typeface="ＭＳ Ｐゴシック" charset="0"/>
              </a:rPr>
              <a:t>Infrastructure </a:t>
            </a:r>
          </a:p>
        </p:txBody>
      </p:sp>
      <p:sp>
        <p:nvSpPr>
          <p:cNvPr id="83980" name="Text Box 12"/>
          <p:cNvSpPr txBox="1">
            <a:spLocks noChangeArrowheads="1"/>
          </p:cNvSpPr>
          <p:nvPr/>
        </p:nvSpPr>
        <p:spPr bwMode="auto">
          <a:xfrm>
            <a:off x="7127875" y="3175000"/>
            <a:ext cx="873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latin typeface="Verdana" charset="0"/>
                <a:ea typeface="ＭＳ Ｐゴシック" charset="0"/>
              </a:rPr>
              <a:t>End User</a:t>
            </a:r>
          </a:p>
        </p:txBody>
      </p:sp>
      <p:pic>
        <p:nvPicPr>
          <p:cNvPr id="35847" name="Picture 13" descr="datacenter"/>
          <p:cNvPicPr>
            <a:picLocks noChangeAspect="1" noChangeArrowheads="1"/>
          </p:cNvPicPr>
          <p:nvPr/>
        </p:nvPicPr>
        <p:blipFill>
          <a:blip r:embed="rId5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657600"/>
            <a:ext cx="1014413" cy="15240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388" y="4786313"/>
            <a:ext cx="2079625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292"/>
          <a:stretch>
            <a:fillRect/>
          </a:stretch>
        </p:blipFill>
        <p:spPr bwMode="auto">
          <a:xfrm>
            <a:off x="8482013" y="5715000"/>
            <a:ext cx="295275" cy="20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6" descr="comp2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43313"/>
            <a:ext cx="1600200" cy="1081087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85" name="Picture 1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800600"/>
            <a:ext cx="20653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6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5181600"/>
            <a:ext cx="381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3987" name="Picture 1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6019800"/>
            <a:ext cx="1295400" cy="44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3988" name="Group 20"/>
          <p:cNvGrpSpPr>
            <a:grpSpLocks/>
          </p:cNvGrpSpPr>
          <p:nvPr/>
        </p:nvGrpSpPr>
        <p:grpSpPr bwMode="auto">
          <a:xfrm>
            <a:off x="1600200" y="2590800"/>
            <a:ext cx="5181600" cy="2514600"/>
            <a:chOff x="1008" y="1632"/>
            <a:chExt cx="3264" cy="1584"/>
          </a:xfrm>
        </p:grpSpPr>
        <p:sp>
          <p:nvSpPr>
            <p:cNvPr id="83989" name="Line 21"/>
            <p:cNvSpPr>
              <a:spLocks noChangeShapeType="1"/>
            </p:cNvSpPr>
            <p:nvPr/>
          </p:nvSpPr>
          <p:spPr bwMode="auto">
            <a:xfrm flipH="1" flipV="1">
              <a:off x="3600" y="1632"/>
              <a:ext cx="672" cy="672"/>
            </a:xfrm>
            <a:prstGeom prst="line">
              <a:avLst/>
            </a:prstGeom>
            <a:noFill/>
            <a:ln w="57150">
              <a:solidFill>
                <a:srgbClr val="29292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3990" name="Line 22"/>
            <p:cNvSpPr>
              <a:spLocks noChangeShapeType="1"/>
            </p:cNvSpPr>
            <p:nvPr/>
          </p:nvSpPr>
          <p:spPr bwMode="auto">
            <a:xfrm flipV="1">
              <a:off x="3456" y="1632"/>
              <a:ext cx="144" cy="720"/>
            </a:xfrm>
            <a:prstGeom prst="line">
              <a:avLst/>
            </a:prstGeom>
            <a:noFill/>
            <a:ln w="57150">
              <a:solidFill>
                <a:srgbClr val="29292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3991" name="Line 23"/>
            <p:cNvSpPr>
              <a:spLocks noChangeShapeType="1"/>
            </p:cNvSpPr>
            <p:nvPr/>
          </p:nvSpPr>
          <p:spPr bwMode="auto">
            <a:xfrm flipH="1" flipV="1">
              <a:off x="3168" y="1680"/>
              <a:ext cx="288" cy="672"/>
            </a:xfrm>
            <a:prstGeom prst="line">
              <a:avLst/>
            </a:prstGeom>
            <a:noFill/>
            <a:ln w="57150">
              <a:solidFill>
                <a:srgbClr val="29292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3992" name="Line 24"/>
            <p:cNvSpPr>
              <a:spLocks noChangeShapeType="1"/>
            </p:cNvSpPr>
            <p:nvPr/>
          </p:nvSpPr>
          <p:spPr bwMode="auto">
            <a:xfrm flipV="1">
              <a:off x="2976" y="1680"/>
              <a:ext cx="192" cy="1392"/>
            </a:xfrm>
            <a:prstGeom prst="line">
              <a:avLst/>
            </a:prstGeom>
            <a:noFill/>
            <a:ln w="57150">
              <a:solidFill>
                <a:srgbClr val="29292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3993" name="Line 25"/>
            <p:cNvSpPr>
              <a:spLocks noChangeShapeType="1"/>
            </p:cNvSpPr>
            <p:nvPr/>
          </p:nvSpPr>
          <p:spPr bwMode="auto">
            <a:xfrm flipH="1" flipV="1">
              <a:off x="2832" y="2496"/>
              <a:ext cx="144" cy="576"/>
            </a:xfrm>
            <a:prstGeom prst="line">
              <a:avLst/>
            </a:prstGeom>
            <a:noFill/>
            <a:ln w="57150">
              <a:solidFill>
                <a:srgbClr val="29292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3994" name="Line 26"/>
            <p:cNvSpPr>
              <a:spLocks noChangeShapeType="1"/>
            </p:cNvSpPr>
            <p:nvPr/>
          </p:nvSpPr>
          <p:spPr bwMode="auto">
            <a:xfrm flipV="1">
              <a:off x="2640" y="2496"/>
              <a:ext cx="192" cy="720"/>
            </a:xfrm>
            <a:prstGeom prst="line">
              <a:avLst/>
            </a:prstGeom>
            <a:noFill/>
            <a:ln w="57150">
              <a:solidFill>
                <a:srgbClr val="29292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3995" name="Line 27"/>
            <p:cNvSpPr>
              <a:spLocks noChangeShapeType="1"/>
            </p:cNvSpPr>
            <p:nvPr/>
          </p:nvSpPr>
          <p:spPr bwMode="auto">
            <a:xfrm flipH="1" flipV="1">
              <a:off x="2256" y="1632"/>
              <a:ext cx="384" cy="1584"/>
            </a:xfrm>
            <a:prstGeom prst="line">
              <a:avLst/>
            </a:prstGeom>
            <a:noFill/>
            <a:ln w="57150">
              <a:solidFill>
                <a:srgbClr val="29292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3996" name="Line 28"/>
            <p:cNvSpPr>
              <a:spLocks noChangeShapeType="1"/>
            </p:cNvSpPr>
            <p:nvPr/>
          </p:nvSpPr>
          <p:spPr bwMode="auto">
            <a:xfrm flipV="1">
              <a:off x="2208" y="1632"/>
              <a:ext cx="48" cy="672"/>
            </a:xfrm>
            <a:prstGeom prst="line">
              <a:avLst/>
            </a:prstGeom>
            <a:noFill/>
            <a:ln w="57150">
              <a:solidFill>
                <a:srgbClr val="29292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3997" name="Line 29"/>
            <p:cNvSpPr>
              <a:spLocks noChangeShapeType="1"/>
            </p:cNvSpPr>
            <p:nvPr/>
          </p:nvSpPr>
          <p:spPr bwMode="auto">
            <a:xfrm flipH="1" flipV="1">
              <a:off x="1680" y="1728"/>
              <a:ext cx="528" cy="576"/>
            </a:xfrm>
            <a:prstGeom prst="line">
              <a:avLst/>
            </a:prstGeom>
            <a:noFill/>
            <a:ln w="57150">
              <a:solidFill>
                <a:srgbClr val="29292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3998" name="Line 30"/>
            <p:cNvSpPr>
              <a:spLocks noChangeShapeType="1"/>
            </p:cNvSpPr>
            <p:nvPr/>
          </p:nvSpPr>
          <p:spPr bwMode="auto">
            <a:xfrm flipH="1">
              <a:off x="1008" y="1776"/>
              <a:ext cx="672" cy="528"/>
            </a:xfrm>
            <a:prstGeom prst="line">
              <a:avLst/>
            </a:prstGeom>
            <a:noFill/>
            <a:ln w="57150">
              <a:solidFill>
                <a:srgbClr val="292929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pic>
        <p:nvPicPr>
          <p:cNvPr id="83999" name="Picture 3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105400"/>
            <a:ext cx="1371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000" name="Rectangle 32"/>
          <p:cNvSpPr>
            <a:spLocks noChangeArrowheads="1"/>
          </p:cNvSpPr>
          <p:nvPr/>
        </p:nvSpPr>
        <p:spPr bwMode="auto">
          <a:xfrm>
            <a:off x="6807200" y="4821238"/>
            <a:ext cx="304800" cy="1524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3366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292929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9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3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30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30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4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30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3000"/>
                                        <p:tgtEl>
                                          <p:spTgt spid="83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8" grpId="0"/>
      <p:bldP spid="8400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loud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6225"/>
            <a:ext cx="49530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19" name="Text Box 3"/>
          <p:cNvSpPr txBox="1">
            <a:spLocks noChangeArrowheads="1"/>
          </p:cNvSpPr>
          <p:nvPr/>
        </p:nvSpPr>
        <p:spPr bwMode="auto">
          <a:xfrm>
            <a:off x="449263" y="3175000"/>
            <a:ext cx="130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latin typeface="Verdana" charset="0"/>
                <a:ea typeface="ＭＳ Ｐゴシック" charset="0"/>
              </a:rPr>
              <a:t>Origin</a:t>
            </a:r>
            <a:br>
              <a:rPr lang="en-US" sz="1200">
                <a:latin typeface="Verdana" charset="0"/>
                <a:ea typeface="ＭＳ Ｐゴシック" charset="0"/>
              </a:rPr>
            </a:br>
            <a:r>
              <a:rPr lang="en-US" sz="1200">
                <a:latin typeface="Verdana" charset="0"/>
                <a:ea typeface="ＭＳ Ｐゴシック" charset="0"/>
              </a:rPr>
              <a:t>Infrastructure 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7127875" y="3175000"/>
            <a:ext cx="873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latin typeface="Verdana" charset="0"/>
                <a:ea typeface="ＭＳ Ｐゴシック" charset="0"/>
              </a:rPr>
              <a:t>End User</a:t>
            </a:r>
          </a:p>
        </p:txBody>
      </p:sp>
      <p:pic>
        <p:nvPicPr>
          <p:cNvPr id="37892" name="Picture 5" descr="datacenter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657600"/>
            <a:ext cx="1014413" cy="15240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02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 i="1" dirty="0">
                <a:solidFill>
                  <a:schemeClr val="accent2"/>
                </a:solidFill>
              </a:rPr>
              <a:t>With </a:t>
            </a:r>
            <a:r>
              <a:rPr lang="en-US" altLang="en-US" sz="2000" i="1" dirty="0" smtClean="0">
                <a:solidFill>
                  <a:schemeClr val="accent2"/>
                </a:solidFill>
              </a:rPr>
              <a:t>CDN content can be fetched before it is requested:</a:t>
            </a:r>
            <a:r>
              <a:rPr lang="en-US" altLang="en-US" sz="2000" i="1" dirty="0">
                <a:solidFill>
                  <a:schemeClr val="accent2"/>
                </a:solidFill>
              </a:rPr>
              <a:t/>
            </a:r>
            <a:br>
              <a:rPr lang="en-US" altLang="en-US" sz="2000" i="1" dirty="0">
                <a:solidFill>
                  <a:schemeClr val="accent2"/>
                </a:solidFill>
              </a:rPr>
            </a:br>
            <a:r>
              <a:rPr lang="en-US" altLang="en-US" sz="2400" dirty="0"/>
              <a:t>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/>
              <a:t>Just-in-time caching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altLang="ja-JP" sz="2400" dirty="0"/>
              <a:t> or Pre-fetching</a:t>
            </a:r>
            <a:endParaRPr lang="en-US" altLang="en-US" sz="1800" i="1" dirty="0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524000"/>
            <a:ext cx="8839200" cy="1752600"/>
          </a:xfrm>
        </p:spPr>
        <p:txBody>
          <a:bodyPr/>
          <a:lstStyle/>
          <a:p>
            <a:pPr marL="381000" indent="-381000" eaLnBrk="1" hangingPunct="1">
              <a:buFontTx/>
              <a:buAutoNum type="arabicParenR"/>
            </a:pPr>
            <a:r>
              <a:rPr lang="en-US" altLang="en-US" sz="1600"/>
              <a:t>Enduser types </a:t>
            </a:r>
            <a:r>
              <a:rPr lang="en-US" altLang="en-US" sz="1600">
                <a:solidFill>
                  <a:srgbClr val="FF8E11"/>
                </a:solidFill>
              </a:rPr>
              <a:t>www.retailer.com</a:t>
            </a:r>
            <a:r>
              <a:rPr lang="en-US" altLang="en-US" sz="1600"/>
              <a:t> into browser</a:t>
            </a:r>
          </a:p>
          <a:p>
            <a:pPr marL="381000" indent="-381000" eaLnBrk="1" hangingPunct="1">
              <a:buFontTx/>
              <a:buAutoNum type="arabicParenR"/>
            </a:pPr>
            <a:r>
              <a:rPr lang="en-US" altLang="en-US" sz="1600"/>
              <a:t>Browser requests HTML from optimal CDN</a:t>
            </a:r>
            <a:r>
              <a:rPr lang="ja-JP" altLang="en-US" sz="1600">
                <a:latin typeface="Arial" charset="0"/>
              </a:rPr>
              <a:t>’</a:t>
            </a:r>
            <a:r>
              <a:rPr lang="en-US" altLang="ja-JP" sz="1600"/>
              <a:t>s EdgeServer</a:t>
            </a:r>
          </a:p>
          <a:p>
            <a:pPr marL="381000" indent="-381000" eaLnBrk="1" hangingPunct="1"/>
            <a:endParaRPr lang="en-US" altLang="en-US" sz="1600"/>
          </a:p>
        </p:txBody>
      </p:sp>
      <p:grpSp>
        <p:nvGrpSpPr>
          <p:cNvPr id="37895" name="Group 8"/>
          <p:cNvGrpSpPr>
            <a:grpSpLocks/>
          </p:cNvGrpSpPr>
          <p:nvPr/>
        </p:nvGrpSpPr>
        <p:grpSpPr bwMode="auto">
          <a:xfrm>
            <a:off x="2312988" y="3449638"/>
            <a:ext cx="3514725" cy="2135187"/>
            <a:chOff x="1966" y="2072"/>
            <a:chExt cx="3419" cy="1967"/>
          </a:xfrm>
        </p:grpSpPr>
        <p:pic>
          <p:nvPicPr>
            <p:cNvPr id="37906" name="Picture 9" descr="ma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2072"/>
              <a:ext cx="3414" cy="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6026" name="Oval 10"/>
            <p:cNvSpPr>
              <a:spLocks noChangeArrowheads="1"/>
            </p:cNvSpPr>
            <p:nvPr/>
          </p:nvSpPr>
          <p:spPr bwMode="auto">
            <a:xfrm>
              <a:off x="3154" y="2384"/>
              <a:ext cx="1039" cy="777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6027" name="Oval 11"/>
            <p:cNvSpPr>
              <a:spLocks noChangeArrowheads="1"/>
            </p:cNvSpPr>
            <p:nvPr/>
          </p:nvSpPr>
          <p:spPr bwMode="auto">
            <a:xfrm>
              <a:off x="3923" y="2692"/>
              <a:ext cx="1177" cy="861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6028" name="Oval 12"/>
            <p:cNvSpPr>
              <a:spLocks noChangeArrowheads="1"/>
            </p:cNvSpPr>
            <p:nvPr/>
          </p:nvSpPr>
          <p:spPr bwMode="auto">
            <a:xfrm>
              <a:off x="2317" y="2634"/>
              <a:ext cx="1044" cy="677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6029" name="Oval 13"/>
            <p:cNvSpPr>
              <a:spLocks noChangeArrowheads="1"/>
            </p:cNvSpPr>
            <p:nvPr/>
          </p:nvSpPr>
          <p:spPr bwMode="auto">
            <a:xfrm>
              <a:off x="4468" y="3360"/>
              <a:ext cx="823" cy="626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6030" name="Oval 14"/>
            <p:cNvSpPr>
              <a:spLocks noChangeArrowheads="1"/>
            </p:cNvSpPr>
            <p:nvPr/>
          </p:nvSpPr>
          <p:spPr bwMode="auto">
            <a:xfrm>
              <a:off x="2632" y="3186"/>
              <a:ext cx="925" cy="853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6031" name="Oval 15"/>
            <p:cNvSpPr>
              <a:spLocks noChangeArrowheads="1"/>
            </p:cNvSpPr>
            <p:nvPr/>
          </p:nvSpPr>
          <p:spPr bwMode="auto">
            <a:xfrm>
              <a:off x="3479" y="3265"/>
              <a:ext cx="778" cy="513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6032" name="Oval 16"/>
            <p:cNvSpPr>
              <a:spLocks noChangeArrowheads="1"/>
            </p:cNvSpPr>
            <p:nvPr/>
          </p:nvSpPr>
          <p:spPr bwMode="auto">
            <a:xfrm>
              <a:off x="1966" y="2448"/>
              <a:ext cx="313" cy="269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pic>
        <p:nvPicPr>
          <p:cNvPr id="37896" name="Picture 17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42900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7" name="Picture 18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4648200"/>
            <a:ext cx="44291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8" name="Picture 19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87680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9" name="Picture 20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21163"/>
            <a:ext cx="444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0" name="Picture 21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42900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01" name="Picture 22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385445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39" name="Line 23"/>
          <p:cNvSpPr>
            <a:spLocks noChangeShapeType="1"/>
          </p:cNvSpPr>
          <p:nvPr/>
        </p:nvSpPr>
        <p:spPr bwMode="auto">
          <a:xfrm>
            <a:off x="5992813" y="4495800"/>
            <a:ext cx="838200" cy="0"/>
          </a:xfrm>
          <a:prstGeom prst="line">
            <a:avLst/>
          </a:prstGeom>
          <a:noFill/>
          <a:ln w="57150">
            <a:solidFill>
              <a:schemeClr val="accent2">
                <a:alpha val="83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37903" name="Picture 24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4160838"/>
            <a:ext cx="4429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41" name="Oval 25"/>
          <p:cNvSpPr>
            <a:spLocks noChangeArrowheads="1"/>
          </p:cNvSpPr>
          <p:nvPr/>
        </p:nvSpPr>
        <p:spPr bwMode="auto">
          <a:xfrm>
            <a:off x="4008438" y="72691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37905" name="Picture 26" descr="comp2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643313"/>
            <a:ext cx="1600200" cy="1081087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"/>
                                        <p:tgtEl>
                                          <p:spTgt spid="8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2" descr="cloud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6225"/>
            <a:ext cx="49530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449263" y="3175000"/>
            <a:ext cx="130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latin typeface="Verdana" charset="0"/>
                <a:ea typeface="ＭＳ Ｐゴシック" charset="0"/>
              </a:rPr>
              <a:t>Origin</a:t>
            </a:r>
            <a:br>
              <a:rPr lang="en-US" sz="1200">
                <a:latin typeface="Verdana" charset="0"/>
                <a:ea typeface="ＭＳ Ｐゴシック" charset="0"/>
              </a:rPr>
            </a:br>
            <a:r>
              <a:rPr lang="en-US" sz="1200">
                <a:latin typeface="Verdana" charset="0"/>
                <a:ea typeface="ＭＳ Ｐゴシック" charset="0"/>
              </a:rPr>
              <a:t>Infrastructure </a:t>
            </a:r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7127875" y="3175000"/>
            <a:ext cx="873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latin typeface="Verdana" charset="0"/>
                <a:ea typeface="ＭＳ Ｐゴシック" charset="0"/>
              </a:rPr>
              <a:t>End User</a:t>
            </a:r>
          </a:p>
        </p:txBody>
      </p:sp>
      <p:pic>
        <p:nvPicPr>
          <p:cNvPr id="39940" name="Picture 5" descr="datacenter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657600"/>
            <a:ext cx="1014413" cy="15240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 i="1" dirty="0">
                <a:solidFill>
                  <a:schemeClr val="accent2"/>
                </a:solidFill>
              </a:rPr>
              <a:t>With CDN content can be fetched before it is requested:</a:t>
            </a:r>
            <a:br>
              <a:rPr lang="en-US" altLang="en-US" sz="2000" i="1" dirty="0">
                <a:solidFill>
                  <a:schemeClr val="accent2"/>
                </a:solidFill>
              </a:rPr>
            </a:br>
            <a:r>
              <a:rPr lang="en-US" altLang="en-US" sz="2400" dirty="0" smtClean="0"/>
              <a:t>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/>
              <a:t>Just-in-time caching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altLang="ja-JP" sz="2400" dirty="0"/>
              <a:t> or Pre-fetching</a:t>
            </a:r>
            <a:endParaRPr lang="en-US" altLang="en-US" sz="1800" i="1" dirty="0"/>
          </a:p>
        </p:txBody>
      </p:sp>
      <p:sp>
        <p:nvSpPr>
          <p:cNvPr id="8807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8839200" cy="1752600"/>
          </a:xfrm>
        </p:spPr>
        <p:txBody>
          <a:bodyPr/>
          <a:lstStyle/>
          <a:p>
            <a:pPr marL="381000" indent="-381000" eaLnBrk="1" hangingPunct="1">
              <a:buFontTx/>
              <a:buAutoNum type="arabicParenR"/>
            </a:pPr>
            <a:r>
              <a:rPr lang="en-US" altLang="en-US" sz="1600" dirty="0" err="1"/>
              <a:t>Enduser</a:t>
            </a:r>
            <a:r>
              <a:rPr lang="en-US" altLang="en-US" sz="1600" dirty="0"/>
              <a:t> types </a:t>
            </a:r>
            <a:r>
              <a:rPr lang="en-US" altLang="en-US" sz="1600" dirty="0" err="1">
                <a:solidFill>
                  <a:srgbClr val="FF8E11"/>
                </a:solidFill>
              </a:rPr>
              <a:t>www.retailer.com</a:t>
            </a:r>
            <a:r>
              <a:rPr lang="en-US" altLang="en-US" sz="1600" dirty="0"/>
              <a:t> into browser</a:t>
            </a:r>
          </a:p>
          <a:p>
            <a:pPr marL="381000" indent="-381000" eaLnBrk="1" hangingPunct="1">
              <a:buFontTx/>
              <a:buAutoNum type="arabicParenR"/>
            </a:pPr>
            <a:r>
              <a:rPr lang="en-US" altLang="en-US" sz="1600" dirty="0"/>
              <a:t>Browser requests HTML from optimal </a:t>
            </a:r>
            <a:r>
              <a:rPr lang="en-US" altLang="en-US" sz="1600" dirty="0" err="1" smtClean="0"/>
              <a:t>EdgeServer</a:t>
            </a:r>
            <a:endParaRPr lang="en-US" altLang="en-US" sz="1600" dirty="0"/>
          </a:p>
          <a:p>
            <a:pPr marL="381000" indent="-381000" eaLnBrk="1" hangingPunct="1">
              <a:buFontTx/>
              <a:buAutoNum type="arabicParenR"/>
            </a:pPr>
            <a:r>
              <a:rPr lang="en-US" altLang="en-US" sz="1600" dirty="0" smtClean="0"/>
              <a:t> </a:t>
            </a:r>
            <a:r>
              <a:rPr lang="en-US" altLang="en-US" sz="1600" dirty="0" err="1"/>
              <a:t>EdgeServer</a:t>
            </a:r>
            <a:r>
              <a:rPr lang="en-US" altLang="en-US" sz="1600" dirty="0"/>
              <a:t> </a:t>
            </a:r>
            <a:r>
              <a:rPr lang="ja-JP" altLang="en-US" sz="1600" dirty="0">
                <a:latin typeface="Arial" charset="0"/>
              </a:rPr>
              <a:t>“</a:t>
            </a:r>
            <a:r>
              <a:rPr lang="en-US" altLang="ja-JP" sz="1600" dirty="0"/>
              <a:t>gets</a:t>
            </a:r>
            <a:r>
              <a:rPr lang="ja-JP" altLang="en-US" sz="1600" dirty="0">
                <a:latin typeface="Arial" charset="0"/>
              </a:rPr>
              <a:t>”</a:t>
            </a:r>
            <a:r>
              <a:rPr lang="en-US" altLang="ja-JP" sz="1600" dirty="0"/>
              <a:t> HTML from origin infrastructure</a:t>
            </a:r>
          </a:p>
          <a:p>
            <a:pPr marL="381000" indent="-381000" eaLnBrk="1" hangingPunct="1"/>
            <a:endParaRPr lang="en-US" altLang="en-US" sz="1600" dirty="0"/>
          </a:p>
        </p:txBody>
      </p:sp>
      <p:grpSp>
        <p:nvGrpSpPr>
          <p:cNvPr id="39943" name="Group 8"/>
          <p:cNvGrpSpPr>
            <a:grpSpLocks/>
          </p:cNvGrpSpPr>
          <p:nvPr/>
        </p:nvGrpSpPr>
        <p:grpSpPr bwMode="auto">
          <a:xfrm>
            <a:off x="2312988" y="3449638"/>
            <a:ext cx="3514725" cy="2135187"/>
            <a:chOff x="1966" y="2072"/>
            <a:chExt cx="3419" cy="1967"/>
          </a:xfrm>
        </p:grpSpPr>
        <p:pic>
          <p:nvPicPr>
            <p:cNvPr id="39994" name="Picture 9" descr="ma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2072"/>
              <a:ext cx="3414" cy="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8074" name="Oval 10"/>
            <p:cNvSpPr>
              <a:spLocks noChangeArrowheads="1"/>
            </p:cNvSpPr>
            <p:nvPr/>
          </p:nvSpPr>
          <p:spPr bwMode="auto">
            <a:xfrm>
              <a:off x="3154" y="2384"/>
              <a:ext cx="1039" cy="777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8075" name="Oval 11"/>
            <p:cNvSpPr>
              <a:spLocks noChangeArrowheads="1"/>
            </p:cNvSpPr>
            <p:nvPr/>
          </p:nvSpPr>
          <p:spPr bwMode="auto">
            <a:xfrm>
              <a:off x="3923" y="2692"/>
              <a:ext cx="1177" cy="861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8076" name="Oval 12"/>
            <p:cNvSpPr>
              <a:spLocks noChangeArrowheads="1"/>
            </p:cNvSpPr>
            <p:nvPr/>
          </p:nvSpPr>
          <p:spPr bwMode="auto">
            <a:xfrm>
              <a:off x="2317" y="2634"/>
              <a:ext cx="1044" cy="677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8077" name="Oval 13"/>
            <p:cNvSpPr>
              <a:spLocks noChangeArrowheads="1"/>
            </p:cNvSpPr>
            <p:nvPr/>
          </p:nvSpPr>
          <p:spPr bwMode="auto">
            <a:xfrm>
              <a:off x="4468" y="3360"/>
              <a:ext cx="823" cy="626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8078" name="Oval 14"/>
            <p:cNvSpPr>
              <a:spLocks noChangeArrowheads="1"/>
            </p:cNvSpPr>
            <p:nvPr/>
          </p:nvSpPr>
          <p:spPr bwMode="auto">
            <a:xfrm>
              <a:off x="2632" y="3186"/>
              <a:ext cx="925" cy="853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8079" name="Oval 15"/>
            <p:cNvSpPr>
              <a:spLocks noChangeArrowheads="1"/>
            </p:cNvSpPr>
            <p:nvPr/>
          </p:nvSpPr>
          <p:spPr bwMode="auto">
            <a:xfrm>
              <a:off x="3479" y="3265"/>
              <a:ext cx="778" cy="513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8080" name="Oval 16"/>
            <p:cNvSpPr>
              <a:spLocks noChangeArrowheads="1"/>
            </p:cNvSpPr>
            <p:nvPr/>
          </p:nvSpPr>
          <p:spPr bwMode="auto">
            <a:xfrm>
              <a:off x="1966" y="2448"/>
              <a:ext cx="313" cy="269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pic>
        <p:nvPicPr>
          <p:cNvPr id="39944" name="Picture 17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42900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Picture 18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4648200"/>
            <a:ext cx="44291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9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87680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20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21163"/>
            <a:ext cx="444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21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42900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22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385445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7" name="Line 23"/>
          <p:cNvSpPr>
            <a:spLocks noChangeShapeType="1"/>
          </p:cNvSpPr>
          <p:nvPr/>
        </p:nvSpPr>
        <p:spPr bwMode="auto">
          <a:xfrm>
            <a:off x="5992813" y="4495800"/>
            <a:ext cx="838200" cy="0"/>
          </a:xfrm>
          <a:prstGeom prst="line">
            <a:avLst/>
          </a:prstGeom>
          <a:noFill/>
          <a:ln w="57150">
            <a:solidFill>
              <a:schemeClr val="accent2">
                <a:alpha val="83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39951" name="Picture 24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4160838"/>
            <a:ext cx="4429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9" name="Oval 25"/>
          <p:cNvSpPr>
            <a:spLocks noChangeArrowheads="1"/>
          </p:cNvSpPr>
          <p:nvPr/>
        </p:nvSpPr>
        <p:spPr bwMode="auto">
          <a:xfrm>
            <a:off x="4008438" y="72691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88090" name="Line 26"/>
          <p:cNvSpPr>
            <a:spLocks noChangeShapeType="1"/>
          </p:cNvSpPr>
          <p:nvPr/>
        </p:nvSpPr>
        <p:spPr bwMode="auto">
          <a:xfrm>
            <a:off x="1344613" y="4191000"/>
            <a:ext cx="4343400" cy="304800"/>
          </a:xfrm>
          <a:prstGeom prst="line">
            <a:avLst/>
          </a:prstGeom>
          <a:noFill/>
          <a:ln w="57150">
            <a:solidFill>
              <a:schemeClr val="accent2">
                <a:alpha val="83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39954" name="Picture 27" descr="comp2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643313"/>
            <a:ext cx="1600200" cy="1081087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9955" name="Group 28"/>
          <p:cNvGrpSpPr>
            <a:grpSpLocks/>
          </p:cNvGrpSpPr>
          <p:nvPr/>
        </p:nvGrpSpPr>
        <p:grpSpPr bwMode="auto">
          <a:xfrm>
            <a:off x="2846388" y="4103688"/>
            <a:ext cx="749300" cy="382587"/>
            <a:chOff x="3741" y="2670"/>
            <a:chExt cx="472" cy="241"/>
          </a:xfrm>
        </p:grpSpPr>
        <p:sp>
          <p:nvSpPr>
            <p:cNvPr id="39956" name="Freeform 29"/>
            <p:cNvSpPr>
              <a:spLocks/>
            </p:cNvSpPr>
            <p:nvPr/>
          </p:nvSpPr>
          <p:spPr bwMode="auto">
            <a:xfrm>
              <a:off x="3926" y="2680"/>
              <a:ext cx="287" cy="230"/>
            </a:xfrm>
            <a:custGeom>
              <a:avLst/>
              <a:gdLst>
                <a:gd name="T0" fmla="*/ 0 w 386"/>
                <a:gd name="T1" fmla="*/ 230 h 309"/>
                <a:gd name="T2" fmla="*/ 286 w 386"/>
                <a:gd name="T3" fmla="*/ 230 h 309"/>
                <a:gd name="T4" fmla="*/ 287 w 386"/>
                <a:gd name="T5" fmla="*/ 69 h 309"/>
                <a:gd name="T6" fmla="*/ 190 w 386"/>
                <a:gd name="T7" fmla="*/ 0 h 309"/>
                <a:gd name="T8" fmla="*/ 0 w 386"/>
                <a:gd name="T9" fmla="*/ 0 h 309"/>
                <a:gd name="T10" fmla="*/ 0 w 386"/>
                <a:gd name="T11" fmla="*/ 230 h 309"/>
                <a:gd name="T12" fmla="*/ 0 w 386"/>
                <a:gd name="T13" fmla="*/ 230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6" h="309">
                  <a:moveTo>
                    <a:pt x="0" y="309"/>
                  </a:moveTo>
                  <a:lnTo>
                    <a:pt x="384" y="309"/>
                  </a:lnTo>
                  <a:lnTo>
                    <a:pt x="386" y="93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7" name="Line 30"/>
            <p:cNvSpPr>
              <a:spLocks noChangeShapeType="1"/>
            </p:cNvSpPr>
            <p:nvPr/>
          </p:nvSpPr>
          <p:spPr bwMode="auto">
            <a:xfrm>
              <a:off x="3926" y="2910"/>
              <a:ext cx="286" cy="1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8" name="Line 31"/>
            <p:cNvSpPr>
              <a:spLocks noChangeShapeType="1"/>
            </p:cNvSpPr>
            <p:nvPr/>
          </p:nvSpPr>
          <p:spPr bwMode="auto">
            <a:xfrm flipV="1">
              <a:off x="4212" y="2749"/>
              <a:ext cx="1" cy="161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59" name="Line 32"/>
            <p:cNvSpPr>
              <a:spLocks noChangeShapeType="1"/>
            </p:cNvSpPr>
            <p:nvPr/>
          </p:nvSpPr>
          <p:spPr bwMode="auto">
            <a:xfrm flipH="1" flipV="1">
              <a:off x="4116" y="2680"/>
              <a:ext cx="97" cy="69"/>
            </a:xfrm>
            <a:prstGeom prst="line">
              <a:avLst/>
            </a:prstGeom>
            <a:noFill/>
            <a:ln w="9525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0" name="Line 33"/>
            <p:cNvSpPr>
              <a:spLocks noChangeShapeType="1"/>
            </p:cNvSpPr>
            <p:nvPr/>
          </p:nvSpPr>
          <p:spPr bwMode="auto">
            <a:xfrm flipH="1">
              <a:off x="3926" y="2680"/>
              <a:ext cx="190" cy="1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1" name="Line 34"/>
            <p:cNvSpPr>
              <a:spLocks noChangeShapeType="1"/>
            </p:cNvSpPr>
            <p:nvPr/>
          </p:nvSpPr>
          <p:spPr bwMode="auto">
            <a:xfrm>
              <a:off x="3926" y="2680"/>
              <a:ext cx="1" cy="230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2" name="Freeform 35"/>
            <p:cNvSpPr>
              <a:spLocks/>
            </p:cNvSpPr>
            <p:nvPr/>
          </p:nvSpPr>
          <p:spPr bwMode="auto">
            <a:xfrm>
              <a:off x="3944" y="2698"/>
              <a:ext cx="251" cy="42"/>
            </a:xfrm>
            <a:custGeom>
              <a:avLst/>
              <a:gdLst>
                <a:gd name="T0" fmla="*/ 0 w 338"/>
                <a:gd name="T1" fmla="*/ 42 h 56"/>
                <a:gd name="T2" fmla="*/ 251 w 338"/>
                <a:gd name="T3" fmla="*/ 42 h 56"/>
                <a:gd name="T4" fmla="*/ 196 w 338"/>
                <a:gd name="T5" fmla="*/ 1 h 56"/>
                <a:gd name="T6" fmla="*/ 0 w 338"/>
                <a:gd name="T7" fmla="*/ 0 h 56"/>
                <a:gd name="T8" fmla="*/ 0 w 338"/>
                <a:gd name="T9" fmla="*/ 42 h 56"/>
                <a:gd name="T10" fmla="*/ 0 w 338"/>
                <a:gd name="T11" fmla="*/ 42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8" h="56">
                  <a:moveTo>
                    <a:pt x="0" y="56"/>
                  </a:moveTo>
                  <a:lnTo>
                    <a:pt x="338" y="56"/>
                  </a:lnTo>
                  <a:lnTo>
                    <a:pt x="264" y="1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48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3" name="Line 36"/>
            <p:cNvSpPr>
              <a:spLocks noChangeShapeType="1"/>
            </p:cNvSpPr>
            <p:nvPr/>
          </p:nvSpPr>
          <p:spPr bwMode="auto">
            <a:xfrm>
              <a:off x="3948" y="2763"/>
              <a:ext cx="242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4" name="Line 37"/>
            <p:cNvSpPr>
              <a:spLocks noChangeShapeType="1"/>
            </p:cNvSpPr>
            <p:nvPr/>
          </p:nvSpPr>
          <p:spPr bwMode="auto">
            <a:xfrm>
              <a:off x="3948" y="2856"/>
              <a:ext cx="192" cy="2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5" name="Line 38"/>
            <p:cNvSpPr>
              <a:spLocks noChangeShapeType="1"/>
            </p:cNvSpPr>
            <p:nvPr/>
          </p:nvSpPr>
          <p:spPr bwMode="auto">
            <a:xfrm>
              <a:off x="3948" y="2877"/>
              <a:ext cx="121" cy="2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6" name="Freeform 39"/>
            <p:cNvSpPr>
              <a:spLocks/>
            </p:cNvSpPr>
            <p:nvPr/>
          </p:nvSpPr>
          <p:spPr bwMode="auto">
            <a:xfrm>
              <a:off x="4117" y="2682"/>
              <a:ext cx="94" cy="81"/>
            </a:xfrm>
            <a:custGeom>
              <a:avLst/>
              <a:gdLst>
                <a:gd name="T0" fmla="*/ 0 w 126"/>
                <a:gd name="T1" fmla="*/ 0 h 109"/>
                <a:gd name="T2" fmla="*/ 0 w 126"/>
                <a:gd name="T3" fmla="*/ 0 h 109"/>
                <a:gd name="T4" fmla="*/ 7 w 126"/>
                <a:gd name="T5" fmla="*/ 18 h 109"/>
                <a:gd name="T6" fmla="*/ 12 w 126"/>
                <a:gd name="T7" fmla="*/ 35 h 109"/>
                <a:gd name="T8" fmla="*/ 15 w 126"/>
                <a:gd name="T9" fmla="*/ 48 h 109"/>
                <a:gd name="T10" fmla="*/ 16 w 126"/>
                <a:gd name="T11" fmla="*/ 59 h 109"/>
                <a:gd name="T12" fmla="*/ 17 w 126"/>
                <a:gd name="T13" fmla="*/ 75 h 109"/>
                <a:gd name="T14" fmla="*/ 16 w 126"/>
                <a:gd name="T15" fmla="*/ 81 h 109"/>
                <a:gd name="T16" fmla="*/ 16 w 126"/>
                <a:gd name="T17" fmla="*/ 81 h 109"/>
                <a:gd name="T18" fmla="*/ 22 w 126"/>
                <a:gd name="T19" fmla="*/ 77 h 109"/>
                <a:gd name="T20" fmla="*/ 29 w 126"/>
                <a:gd name="T21" fmla="*/ 71 h 109"/>
                <a:gd name="T22" fmla="*/ 39 w 126"/>
                <a:gd name="T23" fmla="*/ 67 h 109"/>
                <a:gd name="T24" fmla="*/ 51 w 126"/>
                <a:gd name="T25" fmla="*/ 62 h 109"/>
                <a:gd name="T26" fmla="*/ 57 w 126"/>
                <a:gd name="T27" fmla="*/ 61 h 109"/>
                <a:gd name="T28" fmla="*/ 64 w 126"/>
                <a:gd name="T29" fmla="*/ 61 h 109"/>
                <a:gd name="T30" fmla="*/ 71 w 126"/>
                <a:gd name="T31" fmla="*/ 61 h 109"/>
                <a:gd name="T32" fmla="*/ 78 w 126"/>
                <a:gd name="T33" fmla="*/ 62 h 109"/>
                <a:gd name="T34" fmla="*/ 87 w 126"/>
                <a:gd name="T35" fmla="*/ 63 h 109"/>
                <a:gd name="T36" fmla="*/ 94 w 126"/>
                <a:gd name="T37" fmla="*/ 67 h 109"/>
                <a:gd name="T38" fmla="*/ 0 w 126"/>
                <a:gd name="T39" fmla="*/ 0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6" h="109">
                  <a:moveTo>
                    <a:pt x="0" y="0"/>
                  </a:moveTo>
                  <a:lnTo>
                    <a:pt x="0" y="0"/>
                  </a:lnTo>
                  <a:lnTo>
                    <a:pt x="10" y="24"/>
                  </a:lnTo>
                  <a:lnTo>
                    <a:pt x="16" y="47"/>
                  </a:lnTo>
                  <a:lnTo>
                    <a:pt x="20" y="64"/>
                  </a:lnTo>
                  <a:lnTo>
                    <a:pt x="21" y="80"/>
                  </a:lnTo>
                  <a:lnTo>
                    <a:pt x="23" y="101"/>
                  </a:lnTo>
                  <a:lnTo>
                    <a:pt x="21" y="109"/>
                  </a:lnTo>
                  <a:lnTo>
                    <a:pt x="29" y="103"/>
                  </a:lnTo>
                  <a:lnTo>
                    <a:pt x="39" y="96"/>
                  </a:lnTo>
                  <a:lnTo>
                    <a:pt x="52" y="90"/>
                  </a:lnTo>
                  <a:lnTo>
                    <a:pt x="68" y="84"/>
                  </a:lnTo>
                  <a:lnTo>
                    <a:pt x="76" y="82"/>
                  </a:lnTo>
                  <a:lnTo>
                    <a:pt x="86" y="82"/>
                  </a:lnTo>
                  <a:lnTo>
                    <a:pt x="95" y="82"/>
                  </a:lnTo>
                  <a:lnTo>
                    <a:pt x="105" y="84"/>
                  </a:lnTo>
                  <a:lnTo>
                    <a:pt x="116" y="85"/>
                  </a:lnTo>
                  <a:lnTo>
                    <a:pt x="126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7" name="Line 40"/>
            <p:cNvSpPr>
              <a:spLocks noChangeShapeType="1"/>
            </p:cNvSpPr>
            <p:nvPr/>
          </p:nvSpPr>
          <p:spPr bwMode="auto">
            <a:xfrm>
              <a:off x="4117" y="2682"/>
              <a:ext cx="1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8" name="Line 41"/>
            <p:cNvSpPr>
              <a:spLocks noChangeShapeType="1"/>
            </p:cNvSpPr>
            <p:nvPr/>
          </p:nvSpPr>
          <p:spPr bwMode="auto">
            <a:xfrm>
              <a:off x="4117" y="2682"/>
              <a:ext cx="8" cy="18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69" name="Line 42"/>
            <p:cNvSpPr>
              <a:spLocks noChangeShapeType="1"/>
            </p:cNvSpPr>
            <p:nvPr/>
          </p:nvSpPr>
          <p:spPr bwMode="auto">
            <a:xfrm>
              <a:off x="4125" y="2700"/>
              <a:ext cx="4" cy="17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0" name="Line 43"/>
            <p:cNvSpPr>
              <a:spLocks noChangeShapeType="1"/>
            </p:cNvSpPr>
            <p:nvPr/>
          </p:nvSpPr>
          <p:spPr bwMode="auto">
            <a:xfrm>
              <a:off x="4129" y="2717"/>
              <a:ext cx="3" cy="13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1" name="Line 44"/>
            <p:cNvSpPr>
              <a:spLocks noChangeShapeType="1"/>
            </p:cNvSpPr>
            <p:nvPr/>
          </p:nvSpPr>
          <p:spPr bwMode="auto">
            <a:xfrm>
              <a:off x="4132" y="2730"/>
              <a:ext cx="1" cy="12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2" name="Line 45"/>
            <p:cNvSpPr>
              <a:spLocks noChangeShapeType="1"/>
            </p:cNvSpPr>
            <p:nvPr/>
          </p:nvSpPr>
          <p:spPr bwMode="auto">
            <a:xfrm>
              <a:off x="4133" y="2742"/>
              <a:ext cx="1" cy="15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Line 46"/>
            <p:cNvSpPr>
              <a:spLocks noChangeShapeType="1"/>
            </p:cNvSpPr>
            <p:nvPr/>
          </p:nvSpPr>
          <p:spPr bwMode="auto">
            <a:xfrm flipH="1">
              <a:off x="4133" y="2757"/>
              <a:ext cx="1" cy="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4" name="Line 47"/>
            <p:cNvSpPr>
              <a:spLocks noChangeShapeType="1"/>
            </p:cNvSpPr>
            <p:nvPr/>
          </p:nvSpPr>
          <p:spPr bwMode="auto">
            <a:xfrm>
              <a:off x="4133" y="2763"/>
              <a:ext cx="0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5" name="Line 48"/>
            <p:cNvSpPr>
              <a:spLocks noChangeShapeType="1"/>
            </p:cNvSpPr>
            <p:nvPr/>
          </p:nvSpPr>
          <p:spPr bwMode="auto">
            <a:xfrm flipV="1">
              <a:off x="4133" y="2759"/>
              <a:ext cx="6" cy="4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6" name="Line 49"/>
            <p:cNvSpPr>
              <a:spLocks noChangeShapeType="1"/>
            </p:cNvSpPr>
            <p:nvPr/>
          </p:nvSpPr>
          <p:spPr bwMode="auto">
            <a:xfrm flipV="1">
              <a:off x="4139" y="2754"/>
              <a:ext cx="7" cy="5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7" name="Line 50"/>
            <p:cNvSpPr>
              <a:spLocks noChangeShapeType="1"/>
            </p:cNvSpPr>
            <p:nvPr/>
          </p:nvSpPr>
          <p:spPr bwMode="auto">
            <a:xfrm flipV="1">
              <a:off x="4146" y="2749"/>
              <a:ext cx="10" cy="5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8" name="Line 51"/>
            <p:cNvSpPr>
              <a:spLocks noChangeShapeType="1"/>
            </p:cNvSpPr>
            <p:nvPr/>
          </p:nvSpPr>
          <p:spPr bwMode="auto">
            <a:xfrm flipV="1">
              <a:off x="4156" y="2745"/>
              <a:ext cx="12" cy="4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Line 52"/>
            <p:cNvSpPr>
              <a:spLocks noChangeShapeType="1"/>
            </p:cNvSpPr>
            <p:nvPr/>
          </p:nvSpPr>
          <p:spPr bwMode="auto">
            <a:xfrm flipV="1">
              <a:off x="4168" y="2743"/>
              <a:ext cx="6" cy="2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0" name="Line 53"/>
            <p:cNvSpPr>
              <a:spLocks noChangeShapeType="1"/>
            </p:cNvSpPr>
            <p:nvPr/>
          </p:nvSpPr>
          <p:spPr bwMode="auto">
            <a:xfrm>
              <a:off x="4174" y="2743"/>
              <a:ext cx="7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1" name="Line 54"/>
            <p:cNvSpPr>
              <a:spLocks noChangeShapeType="1"/>
            </p:cNvSpPr>
            <p:nvPr/>
          </p:nvSpPr>
          <p:spPr bwMode="auto">
            <a:xfrm>
              <a:off x="4181" y="2743"/>
              <a:ext cx="7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2" name="Line 55"/>
            <p:cNvSpPr>
              <a:spLocks noChangeShapeType="1"/>
            </p:cNvSpPr>
            <p:nvPr/>
          </p:nvSpPr>
          <p:spPr bwMode="auto">
            <a:xfrm>
              <a:off x="4188" y="2743"/>
              <a:ext cx="7" cy="2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3" name="Line 56"/>
            <p:cNvSpPr>
              <a:spLocks noChangeShapeType="1"/>
            </p:cNvSpPr>
            <p:nvPr/>
          </p:nvSpPr>
          <p:spPr bwMode="auto">
            <a:xfrm>
              <a:off x="4195" y="2745"/>
              <a:ext cx="8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4" name="Line 57"/>
            <p:cNvSpPr>
              <a:spLocks noChangeShapeType="1"/>
            </p:cNvSpPr>
            <p:nvPr/>
          </p:nvSpPr>
          <p:spPr bwMode="auto">
            <a:xfrm>
              <a:off x="4203" y="2746"/>
              <a:ext cx="8" cy="3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Line 58"/>
            <p:cNvSpPr>
              <a:spLocks noChangeShapeType="1"/>
            </p:cNvSpPr>
            <p:nvPr/>
          </p:nvSpPr>
          <p:spPr bwMode="auto">
            <a:xfrm flipH="1" flipV="1">
              <a:off x="4117" y="2682"/>
              <a:ext cx="94" cy="67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23" name="Text Box 59"/>
            <p:cNvSpPr txBox="1">
              <a:spLocks noChangeArrowheads="1"/>
            </p:cNvSpPr>
            <p:nvPr/>
          </p:nvSpPr>
          <p:spPr bwMode="auto">
            <a:xfrm>
              <a:off x="3939" y="2670"/>
              <a:ext cx="227" cy="1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500">
                  <a:latin typeface="Verdana" charset="0"/>
                  <a:ea typeface="ＭＳ Ｐゴシック" charset="0"/>
                </a:rPr>
                <a:t>HTML</a:t>
              </a:r>
            </a:p>
          </p:txBody>
        </p:sp>
        <p:sp>
          <p:nvSpPr>
            <p:cNvPr id="39987" name="Line 60"/>
            <p:cNvSpPr>
              <a:spLocks noChangeShapeType="1"/>
            </p:cNvSpPr>
            <p:nvPr/>
          </p:nvSpPr>
          <p:spPr bwMode="auto">
            <a:xfrm>
              <a:off x="3948" y="2787"/>
              <a:ext cx="156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8" name="Line 61"/>
            <p:cNvSpPr>
              <a:spLocks noChangeShapeType="1"/>
            </p:cNvSpPr>
            <p:nvPr/>
          </p:nvSpPr>
          <p:spPr bwMode="auto">
            <a:xfrm>
              <a:off x="3948" y="2811"/>
              <a:ext cx="85" cy="0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9" name="Line 62"/>
            <p:cNvSpPr>
              <a:spLocks noChangeShapeType="1"/>
            </p:cNvSpPr>
            <p:nvPr/>
          </p:nvSpPr>
          <p:spPr bwMode="auto">
            <a:xfrm>
              <a:off x="3948" y="2832"/>
              <a:ext cx="242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8127" name="Line 63"/>
            <p:cNvSpPr>
              <a:spLocks noChangeShapeType="1"/>
            </p:cNvSpPr>
            <p:nvPr/>
          </p:nvSpPr>
          <p:spPr bwMode="auto">
            <a:xfrm flipH="1">
              <a:off x="3801" y="2720"/>
              <a:ext cx="11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8128" name="Line 64"/>
            <p:cNvSpPr>
              <a:spLocks noChangeShapeType="1"/>
            </p:cNvSpPr>
            <p:nvPr/>
          </p:nvSpPr>
          <p:spPr bwMode="auto">
            <a:xfrm flipH="1">
              <a:off x="3801" y="2862"/>
              <a:ext cx="11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8129" name="Line 65"/>
            <p:cNvSpPr>
              <a:spLocks noChangeShapeType="1"/>
            </p:cNvSpPr>
            <p:nvPr/>
          </p:nvSpPr>
          <p:spPr bwMode="auto">
            <a:xfrm flipH="1">
              <a:off x="3771" y="2813"/>
              <a:ext cx="14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88130" name="Line 66"/>
            <p:cNvSpPr>
              <a:spLocks noChangeShapeType="1"/>
            </p:cNvSpPr>
            <p:nvPr/>
          </p:nvSpPr>
          <p:spPr bwMode="auto">
            <a:xfrm flipH="1">
              <a:off x="3741" y="2769"/>
              <a:ext cx="17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"/>
                                        <p:tgtEl>
                                          <p:spTgt spid="8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1000"/>
                                        <p:tgtEl>
                                          <p:spTgt spid="8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1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2" descr="cloud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6225"/>
            <a:ext cx="49530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449263" y="3175000"/>
            <a:ext cx="130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latin typeface="Verdana" charset="0"/>
                <a:ea typeface="ＭＳ Ｐゴシック" charset="0"/>
              </a:rPr>
              <a:t>Origin</a:t>
            </a:r>
            <a:br>
              <a:rPr lang="en-US" sz="1200">
                <a:latin typeface="Verdana" charset="0"/>
                <a:ea typeface="ＭＳ Ｐゴシック" charset="0"/>
              </a:rPr>
            </a:br>
            <a:r>
              <a:rPr lang="en-US" sz="1200">
                <a:latin typeface="Verdana" charset="0"/>
                <a:ea typeface="ＭＳ Ｐゴシック" charset="0"/>
              </a:rPr>
              <a:t>Infrastructure </a:t>
            </a: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7127875" y="3175000"/>
            <a:ext cx="873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latin typeface="Verdana" charset="0"/>
                <a:ea typeface="ＭＳ Ｐゴシック" charset="0"/>
              </a:rPr>
              <a:t>End User</a:t>
            </a:r>
          </a:p>
        </p:txBody>
      </p:sp>
      <p:pic>
        <p:nvPicPr>
          <p:cNvPr id="41988" name="Picture 5" descr="datacenter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657600"/>
            <a:ext cx="1014413" cy="15240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 i="1" dirty="0">
                <a:solidFill>
                  <a:schemeClr val="accent2"/>
                </a:solidFill>
              </a:rPr>
              <a:t>With CDN content can be fetched before it is requested:</a:t>
            </a:r>
            <a:br>
              <a:rPr lang="en-US" altLang="en-US" sz="2000" i="1" dirty="0">
                <a:solidFill>
                  <a:schemeClr val="accent2"/>
                </a:solidFill>
              </a:rPr>
            </a:br>
            <a:r>
              <a:rPr lang="en-US" altLang="en-US" sz="2400" dirty="0" smtClean="0"/>
              <a:t>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/>
              <a:t>Just-in-time caching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altLang="ja-JP" sz="2400" dirty="0"/>
              <a:t> or Pre-fetching</a:t>
            </a:r>
            <a:endParaRPr lang="en-US" altLang="en-US" sz="1800" i="1" dirty="0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8839200" cy="1752600"/>
          </a:xfrm>
        </p:spPr>
        <p:txBody>
          <a:bodyPr/>
          <a:lstStyle/>
          <a:p>
            <a:pPr marL="381000" indent="-381000" eaLnBrk="1" hangingPunct="1">
              <a:buFontTx/>
              <a:buAutoNum type="arabicParenR"/>
            </a:pPr>
            <a:r>
              <a:rPr lang="en-US" altLang="en-US" sz="1600" dirty="0" err="1"/>
              <a:t>Enduser</a:t>
            </a:r>
            <a:r>
              <a:rPr lang="en-US" altLang="en-US" sz="1600" dirty="0"/>
              <a:t> types </a:t>
            </a:r>
            <a:r>
              <a:rPr lang="en-US" altLang="en-US" sz="1600" dirty="0" err="1">
                <a:solidFill>
                  <a:srgbClr val="FF8E11"/>
                </a:solidFill>
              </a:rPr>
              <a:t>www.retailer.com</a:t>
            </a:r>
            <a:r>
              <a:rPr lang="en-US" altLang="en-US" sz="1600" dirty="0"/>
              <a:t> into browser</a:t>
            </a:r>
          </a:p>
          <a:p>
            <a:pPr marL="381000" indent="-381000" eaLnBrk="1" hangingPunct="1">
              <a:buFontTx/>
              <a:buAutoNum type="arabicParenR"/>
            </a:pPr>
            <a:r>
              <a:rPr lang="en-US" altLang="en-US" sz="1600" dirty="0"/>
              <a:t>Browser requests HTML from optimal </a:t>
            </a:r>
            <a:r>
              <a:rPr lang="en-US" altLang="en-US" sz="1600" dirty="0" smtClean="0"/>
              <a:t> </a:t>
            </a:r>
            <a:r>
              <a:rPr lang="en-US" altLang="en-US" sz="1600" dirty="0" err="1"/>
              <a:t>EdgeServer</a:t>
            </a:r>
            <a:endParaRPr lang="en-US" altLang="en-US" sz="1600" dirty="0"/>
          </a:p>
          <a:p>
            <a:pPr marL="381000" indent="-381000" eaLnBrk="1" hangingPunct="1">
              <a:buFontTx/>
              <a:buAutoNum type="arabicParenR"/>
            </a:pPr>
            <a:r>
              <a:rPr lang="en-US" altLang="en-US" sz="1600" dirty="0" err="1" smtClean="0"/>
              <a:t>EdgeServer</a:t>
            </a:r>
            <a:r>
              <a:rPr lang="en-US" altLang="en-US" sz="1600" dirty="0" smtClean="0"/>
              <a:t> </a:t>
            </a:r>
            <a:r>
              <a:rPr lang="ja-JP" altLang="en-US" sz="1600" dirty="0">
                <a:latin typeface="Arial" charset="0"/>
              </a:rPr>
              <a:t>“</a:t>
            </a:r>
            <a:r>
              <a:rPr lang="en-US" altLang="ja-JP" sz="1600" dirty="0"/>
              <a:t>gets</a:t>
            </a:r>
            <a:r>
              <a:rPr lang="ja-JP" altLang="en-US" sz="1600" dirty="0">
                <a:latin typeface="Arial" charset="0"/>
              </a:rPr>
              <a:t>”</a:t>
            </a:r>
            <a:r>
              <a:rPr lang="en-US" altLang="ja-JP" sz="1600" dirty="0"/>
              <a:t> HTML from origin infrastructure</a:t>
            </a:r>
          </a:p>
          <a:p>
            <a:pPr marL="381000" indent="-381000" eaLnBrk="1" hangingPunct="1">
              <a:buFontTx/>
              <a:buAutoNum type="arabicParenR"/>
            </a:pPr>
            <a:r>
              <a:rPr lang="en-US" altLang="en-US" sz="1600" dirty="0" err="1" smtClean="0"/>
              <a:t>EdgeServer</a:t>
            </a:r>
            <a:r>
              <a:rPr lang="en-US" altLang="en-US" sz="1600" dirty="0" smtClean="0"/>
              <a:t> </a:t>
            </a:r>
            <a:r>
              <a:rPr lang="en-US" altLang="en-US" sz="1600" dirty="0"/>
              <a:t>parses HTML and requests </a:t>
            </a:r>
            <a:r>
              <a:rPr lang="en-US" altLang="en-US" sz="1600" dirty="0" err="1"/>
              <a:t>uncached</a:t>
            </a:r>
            <a:r>
              <a:rPr lang="en-US" altLang="en-US" sz="1600" dirty="0"/>
              <a:t> images from origin while delivering HTML to browser</a:t>
            </a:r>
          </a:p>
          <a:p>
            <a:pPr marL="381000" indent="-381000" eaLnBrk="1" hangingPunct="1"/>
            <a:endParaRPr lang="en-US" altLang="en-US" sz="1600" dirty="0"/>
          </a:p>
        </p:txBody>
      </p:sp>
      <p:grpSp>
        <p:nvGrpSpPr>
          <p:cNvPr id="41991" name="Group 8"/>
          <p:cNvGrpSpPr>
            <a:grpSpLocks/>
          </p:cNvGrpSpPr>
          <p:nvPr/>
        </p:nvGrpSpPr>
        <p:grpSpPr bwMode="auto">
          <a:xfrm>
            <a:off x="2312988" y="3449638"/>
            <a:ext cx="3514725" cy="2135187"/>
            <a:chOff x="1966" y="2072"/>
            <a:chExt cx="3419" cy="1967"/>
          </a:xfrm>
        </p:grpSpPr>
        <p:pic>
          <p:nvPicPr>
            <p:cNvPr id="42048" name="Picture 9" descr="ma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2072"/>
              <a:ext cx="3414" cy="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0122" name="Oval 10"/>
            <p:cNvSpPr>
              <a:spLocks noChangeArrowheads="1"/>
            </p:cNvSpPr>
            <p:nvPr/>
          </p:nvSpPr>
          <p:spPr bwMode="auto">
            <a:xfrm>
              <a:off x="3154" y="2384"/>
              <a:ext cx="1039" cy="777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0123" name="Oval 11"/>
            <p:cNvSpPr>
              <a:spLocks noChangeArrowheads="1"/>
            </p:cNvSpPr>
            <p:nvPr/>
          </p:nvSpPr>
          <p:spPr bwMode="auto">
            <a:xfrm>
              <a:off x="3923" y="2692"/>
              <a:ext cx="1177" cy="861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0124" name="Oval 12"/>
            <p:cNvSpPr>
              <a:spLocks noChangeArrowheads="1"/>
            </p:cNvSpPr>
            <p:nvPr/>
          </p:nvSpPr>
          <p:spPr bwMode="auto">
            <a:xfrm>
              <a:off x="2317" y="2634"/>
              <a:ext cx="1044" cy="677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0125" name="Oval 13"/>
            <p:cNvSpPr>
              <a:spLocks noChangeArrowheads="1"/>
            </p:cNvSpPr>
            <p:nvPr/>
          </p:nvSpPr>
          <p:spPr bwMode="auto">
            <a:xfrm>
              <a:off x="4468" y="3360"/>
              <a:ext cx="823" cy="626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0126" name="Oval 14"/>
            <p:cNvSpPr>
              <a:spLocks noChangeArrowheads="1"/>
            </p:cNvSpPr>
            <p:nvPr/>
          </p:nvSpPr>
          <p:spPr bwMode="auto">
            <a:xfrm>
              <a:off x="2632" y="3186"/>
              <a:ext cx="925" cy="853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0127" name="Oval 15"/>
            <p:cNvSpPr>
              <a:spLocks noChangeArrowheads="1"/>
            </p:cNvSpPr>
            <p:nvPr/>
          </p:nvSpPr>
          <p:spPr bwMode="auto">
            <a:xfrm>
              <a:off x="3479" y="3265"/>
              <a:ext cx="778" cy="513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0128" name="Oval 16"/>
            <p:cNvSpPr>
              <a:spLocks noChangeArrowheads="1"/>
            </p:cNvSpPr>
            <p:nvPr/>
          </p:nvSpPr>
          <p:spPr bwMode="auto">
            <a:xfrm>
              <a:off x="1966" y="2448"/>
              <a:ext cx="313" cy="269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pic>
        <p:nvPicPr>
          <p:cNvPr id="41992" name="Picture 17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42900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8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4648200"/>
            <a:ext cx="44291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9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87680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5" name="Picture 20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21163"/>
            <a:ext cx="444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6" name="Picture 21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42900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7" name="Picture 22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385445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35" name="Line 23"/>
          <p:cNvSpPr>
            <a:spLocks noChangeShapeType="1"/>
          </p:cNvSpPr>
          <p:nvPr/>
        </p:nvSpPr>
        <p:spPr bwMode="auto">
          <a:xfrm>
            <a:off x="5992813" y="4495800"/>
            <a:ext cx="838200" cy="0"/>
          </a:xfrm>
          <a:prstGeom prst="line">
            <a:avLst/>
          </a:prstGeom>
          <a:noFill/>
          <a:ln w="57150">
            <a:solidFill>
              <a:schemeClr val="accent2">
                <a:alpha val="83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41999" name="Picture 24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4160838"/>
            <a:ext cx="4429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37" name="Oval 25"/>
          <p:cNvSpPr>
            <a:spLocks noChangeArrowheads="1"/>
          </p:cNvSpPr>
          <p:nvPr/>
        </p:nvSpPr>
        <p:spPr bwMode="auto">
          <a:xfrm>
            <a:off x="4008438" y="72691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90138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14900"/>
            <a:ext cx="182562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39" name="Line 27"/>
          <p:cNvSpPr>
            <a:spLocks noChangeShapeType="1"/>
          </p:cNvSpPr>
          <p:nvPr/>
        </p:nvSpPr>
        <p:spPr bwMode="auto">
          <a:xfrm>
            <a:off x="1344613" y="4191000"/>
            <a:ext cx="4343400" cy="304800"/>
          </a:xfrm>
          <a:prstGeom prst="line">
            <a:avLst/>
          </a:prstGeom>
          <a:noFill/>
          <a:ln w="57150">
            <a:solidFill>
              <a:schemeClr val="accent2">
                <a:alpha val="83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90140" name="Picture 2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538" y="4057650"/>
            <a:ext cx="506412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41" name="Picture 2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/>
          <a:stretch>
            <a:fillRect/>
          </a:stretch>
        </p:blipFill>
        <p:spPr bwMode="auto">
          <a:xfrm>
            <a:off x="2622550" y="4244975"/>
            <a:ext cx="1257300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42" name="Picture 3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9250" y="4305300"/>
            <a:ext cx="515938" cy="17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43" name="Picture 3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8" y="4354513"/>
            <a:ext cx="193675" cy="27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44" name="Picture 3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333"/>
          <a:stretch>
            <a:fillRect/>
          </a:stretch>
        </p:blipFill>
        <p:spPr bwMode="auto">
          <a:xfrm>
            <a:off x="5019675" y="4352925"/>
            <a:ext cx="23018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008" name="Picture 33" descr="comp2"/>
          <p:cNvPicPr>
            <a:picLocks noChangeAspect="1" noChangeArrowheads="1"/>
          </p:cNvPicPr>
          <p:nvPr/>
        </p:nvPicPr>
        <p:blipFill>
          <a:blip r:embed="rId1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643313"/>
            <a:ext cx="1600200" cy="1081087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009" name="Group 34"/>
          <p:cNvGrpSpPr>
            <a:grpSpLocks/>
          </p:cNvGrpSpPr>
          <p:nvPr/>
        </p:nvGrpSpPr>
        <p:grpSpPr bwMode="auto">
          <a:xfrm>
            <a:off x="6002338" y="4283075"/>
            <a:ext cx="677862" cy="346075"/>
            <a:chOff x="3741" y="2670"/>
            <a:chExt cx="472" cy="241"/>
          </a:xfrm>
        </p:grpSpPr>
        <p:sp>
          <p:nvSpPr>
            <p:cNvPr id="42010" name="Freeform 35"/>
            <p:cNvSpPr>
              <a:spLocks/>
            </p:cNvSpPr>
            <p:nvPr/>
          </p:nvSpPr>
          <p:spPr bwMode="auto">
            <a:xfrm>
              <a:off x="3926" y="2680"/>
              <a:ext cx="287" cy="230"/>
            </a:xfrm>
            <a:custGeom>
              <a:avLst/>
              <a:gdLst>
                <a:gd name="T0" fmla="*/ 0 w 386"/>
                <a:gd name="T1" fmla="*/ 230 h 309"/>
                <a:gd name="T2" fmla="*/ 286 w 386"/>
                <a:gd name="T3" fmla="*/ 230 h 309"/>
                <a:gd name="T4" fmla="*/ 287 w 386"/>
                <a:gd name="T5" fmla="*/ 69 h 309"/>
                <a:gd name="T6" fmla="*/ 190 w 386"/>
                <a:gd name="T7" fmla="*/ 0 h 309"/>
                <a:gd name="T8" fmla="*/ 0 w 386"/>
                <a:gd name="T9" fmla="*/ 0 h 309"/>
                <a:gd name="T10" fmla="*/ 0 w 386"/>
                <a:gd name="T11" fmla="*/ 230 h 309"/>
                <a:gd name="T12" fmla="*/ 0 w 386"/>
                <a:gd name="T13" fmla="*/ 230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6" h="309">
                  <a:moveTo>
                    <a:pt x="0" y="309"/>
                  </a:moveTo>
                  <a:lnTo>
                    <a:pt x="384" y="309"/>
                  </a:lnTo>
                  <a:lnTo>
                    <a:pt x="386" y="93"/>
                  </a:lnTo>
                  <a:lnTo>
                    <a:pt x="256" y="0"/>
                  </a:lnTo>
                  <a:lnTo>
                    <a:pt x="0" y="0"/>
                  </a:lnTo>
                  <a:lnTo>
                    <a:pt x="0" y="30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Line 36"/>
            <p:cNvSpPr>
              <a:spLocks noChangeShapeType="1"/>
            </p:cNvSpPr>
            <p:nvPr/>
          </p:nvSpPr>
          <p:spPr bwMode="auto">
            <a:xfrm>
              <a:off x="3926" y="2910"/>
              <a:ext cx="286" cy="1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2" name="Line 37"/>
            <p:cNvSpPr>
              <a:spLocks noChangeShapeType="1"/>
            </p:cNvSpPr>
            <p:nvPr/>
          </p:nvSpPr>
          <p:spPr bwMode="auto">
            <a:xfrm flipV="1">
              <a:off x="4212" y="2749"/>
              <a:ext cx="1" cy="161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Line 38"/>
            <p:cNvSpPr>
              <a:spLocks noChangeShapeType="1"/>
            </p:cNvSpPr>
            <p:nvPr/>
          </p:nvSpPr>
          <p:spPr bwMode="auto">
            <a:xfrm flipH="1" flipV="1">
              <a:off x="4116" y="2680"/>
              <a:ext cx="97" cy="69"/>
            </a:xfrm>
            <a:prstGeom prst="line">
              <a:avLst/>
            </a:prstGeom>
            <a:noFill/>
            <a:ln w="9525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Line 39"/>
            <p:cNvSpPr>
              <a:spLocks noChangeShapeType="1"/>
            </p:cNvSpPr>
            <p:nvPr/>
          </p:nvSpPr>
          <p:spPr bwMode="auto">
            <a:xfrm flipH="1">
              <a:off x="3926" y="2680"/>
              <a:ext cx="190" cy="1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5" name="Line 40"/>
            <p:cNvSpPr>
              <a:spLocks noChangeShapeType="1"/>
            </p:cNvSpPr>
            <p:nvPr/>
          </p:nvSpPr>
          <p:spPr bwMode="auto">
            <a:xfrm>
              <a:off x="3926" y="2680"/>
              <a:ext cx="1" cy="230"/>
            </a:xfrm>
            <a:prstGeom prst="line">
              <a:avLst/>
            </a:prstGeom>
            <a:noFill/>
            <a:ln w="7938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Freeform 41"/>
            <p:cNvSpPr>
              <a:spLocks/>
            </p:cNvSpPr>
            <p:nvPr/>
          </p:nvSpPr>
          <p:spPr bwMode="auto">
            <a:xfrm>
              <a:off x="3944" y="2698"/>
              <a:ext cx="251" cy="42"/>
            </a:xfrm>
            <a:custGeom>
              <a:avLst/>
              <a:gdLst>
                <a:gd name="T0" fmla="*/ 0 w 338"/>
                <a:gd name="T1" fmla="*/ 42 h 56"/>
                <a:gd name="T2" fmla="*/ 251 w 338"/>
                <a:gd name="T3" fmla="*/ 42 h 56"/>
                <a:gd name="T4" fmla="*/ 196 w 338"/>
                <a:gd name="T5" fmla="*/ 1 h 56"/>
                <a:gd name="T6" fmla="*/ 0 w 338"/>
                <a:gd name="T7" fmla="*/ 0 h 56"/>
                <a:gd name="T8" fmla="*/ 0 w 338"/>
                <a:gd name="T9" fmla="*/ 42 h 56"/>
                <a:gd name="T10" fmla="*/ 0 w 338"/>
                <a:gd name="T11" fmla="*/ 42 h 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38" h="56">
                  <a:moveTo>
                    <a:pt x="0" y="56"/>
                  </a:moveTo>
                  <a:lnTo>
                    <a:pt x="338" y="56"/>
                  </a:lnTo>
                  <a:lnTo>
                    <a:pt x="264" y="1"/>
                  </a:lnTo>
                  <a:lnTo>
                    <a:pt x="0" y="0"/>
                  </a:lnTo>
                  <a:lnTo>
                    <a:pt x="0" y="56"/>
                  </a:lnTo>
                  <a:close/>
                </a:path>
              </a:pathLst>
            </a:custGeom>
            <a:solidFill>
              <a:srgbClr val="F486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Line 42"/>
            <p:cNvSpPr>
              <a:spLocks noChangeShapeType="1"/>
            </p:cNvSpPr>
            <p:nvPr/>
          </p:nvSpPr>
          <p:spPr bwMode="auto">
            <a:xfrm>
              <a:off x="3948" y="2763"/>
              <a:ext cx="242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8" name="Line 43"/>
            <p:cNvSpPr>
              <a:spLocks noChangeShapeType="1"/>
            </p:cNvSpPr>
            <p:nvPr/>
          </p:nvSpPr>
          <p:spPr bwMode="auto">
            <a:xfrm>
              <a:off x="3948" y="2856"/>
              <a:ext cx="192" cy="2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Line 44"/>
            <p:cNvSpPr>
              <a:spLocks noChangeShapeType="1"/>
            </p:cNvSpPr>
            <p:nvPr/>
          </p:nvSpPr>
          <p:spPr bwMode="auto">
            <a:xfrm>
              <a:off x="3948" y="2877"/>
              <a:ext cx="121" cy="2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Freeform 45"/>
            <p:cNvSpPr>
              <a:spLocks/>
            </p:cNvSpPr>
            <p:nvPr/>
          </p:nvSpPr>
          <p:spPr bwMode="auto">
            <a:xfrm>
              <a:off x="4117" y="2682"/>
              <a:ext cx="94" cy="81"/>
            </a:xfrm>
            <a:custGeom>
              <a:avLst/>
              <a:gdLst>
                <a:gd name="T0" fmla="*/ 0 w 126"/>
                <a:gd name="T1" fmla="*/ 0 h 109"/>
                <a:gd name="T2" fmla="*/ 0 w 126"/>
                <a:gd name="T3" fmla="*/ 0 h 109"/>
                <a:gd name="T4" fmla="*/ 7 w 126"/>
                <a:gd name="T5" fmla="*/ 18 h 109"/>
                <a:gd name="T6" fmla="*/ 12 w 126"/>
                <a:gd name="T7" fmla="*/ 35 h 109"/>
                <a:gd name="T8" fmla="*/ 15 w 126"/>
                <a:gd name="T9" fmla="*/ 48 h 109"/>
                <a:gd name="T10" fmla="*/ 16 w 126"/>
                <a:gd name="T11" fmla="*/ 59 h 109"/>
                <a:gd name="T12" fmla="*/ 17 w 126"/>
                <a:gd name="T13" fmla="*/ 75 h 109"/>
                <a:gd name="T14" fmla="*/ 16 w 126"/>
                <a:gd name="T15" fmla="*/ 81 h 109"/>
                <a:gd name="T16" fmla="*/ 16 w 126"/>
                <a:gd name="T17" fmla="*/ 81 h 109"/>
                <a:gd name="T18" fmla="*/ 22 w 126"/>
                <a:gd name="T19" fmla="*/ 77 h 109"/>
                <a:gd name="T20" fmla="*/ 29 w 126"/>
                <a:gd name="T21" fmla="*/ 71 h 109"/>
                <a:gd name="T22" fmla="*/ 39 w 126"/>
                <a:gd name="T23" fmla="*/ 67 h 109"/>
                <a:gd name="T24" fmla="*/ 51 w 126"/>
                <a:gd name="T25" fmla="*/ 62 h 109"/>
                <a:gd name="T26" fmla="*/ 57 w 126"/>
                <a:gd name="T27" fmla="*/ 61 h 109"/>
                <a:gd name="T28" fmla="*/ 64 w 126"/>
                <a:gd name="T29" fmla="*/ 61 h 109"/>
                <a:gd name="T30" fmla="*/ 71 w 126"/>
                <a:gd name="T31" fmla="*/ 61 h 109"/>
                <a:gd name="T32" fmla="*/ 78 w 126"/>
                <a:gd name="T33" fmla="*/ 62 h 109"/>
                <a:gd name="T34" fmla="*/ 87 w 126"/>
                <a:gd name="T35" fmla="*/ 63 h 109"/>
                <a:gd name="T36" fmla="*/ 94 w 126"/>
                <a:gd name="T37" fmla="*/ 67 h 109"/>
                <a:gd name="T38" fmla="*/ 0 w 126"/>
                <a:gd name="T39" fmla="*/ 0 h 10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26" h="109">
                  <a:moveTo>
                    <a:pt x="0" y="0"/>
                  </a:moveTo>
                  <a:lnTo>
                    <a:pt x="0" y="0"/>
                  </a:lnTo>
                  <a:lnTo>
                    <a:pt x="10" y="24"/>
                  </a:lnTo>
                  <a:lnTo>
                    <a:pt x="16" y="47"/>
                  </a:lnTo>
                  <a:lnTo>
                    <a:pt x="20" y="64"/>
                  </a:lnTo>
                  <a:lnTo>
                    <a:pt x="21" y="80"/>
                  </a:lnTo>
                  <a:lnTo>
                    <a:pt x="23" y="101"/>
                  </a:lnTo>
                  <a:lnTo>
                    <a:pt x="21" y="109"/>
                  </a:lnTo>
                  <a:lnTo>
                    <a:pt x="29" y="103"/>
                  </a:lnTo>
                  <a:lnTo>
                    <a:pt x="39" y="96"/>
                  </a:lnTo>
                  <a:lnTo>
                    <a:pt x="52" y="90"/>
                  </a:lnTo>
                  <a:lnTo>
                    <a:pt x="68" y="84"/>
                  </a:lnTo>
                  <a:lnTo>
                    <a:pt x="76" y="82"/>
                  </a:lnTo>
                  <a:lnTo>
                    <a:pt x="86" y="82"/>
                  </a:lnTo>
                  <a:lnTo>
                    <a:pt x="95" y="82"/>
                  </a:lnTo>
                  <a:lnTo>
                    <a:pt x="105" y="84"/>
                  </a:lnTo>
                  <a:lnTo>
                    <a:pt x="116" y="85"/>
                  </a:lnTo>
                  <a:lnTo>
                    <a:pt x="126" y="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1" name="Line 46"/>
            <p:cNvSpPr>
              <a:spLocks noChangeShapeType="1"/>
            </p:cNvSpPr>
            <p:nvPr/>
          </p:nvSpPr>
          <p:spPr bwMode="auto">
            <a:xfrm>
              <a:off x="4117" y="2682"/>
              <a:ext cx="1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Line 47"/>
            <p:cNvSpPr>
              <a:spLocks noChangeShapeType="1"/>
            </p:cNvSpPr>
            <p:nvPr/>
          </p:nvSpPr>
          <p:spPr bwMode="auto">
            <a:xfrm>
              <a:off x="4117" y="2682"/>
              <a:ext cx="8" cy="18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Line 48"/>
            <p:cNvSpPr>
              <a:spLocks noChangeShapeType="1"/>
            </p:cNvSpPr>
            <p:nvPr/>
          </p:nvSpPr>
          <p:spPr bwMode="auto">
            <a:xfrm>
              <a:off x="4125" y="2700"/>
              <a:ext cx="4" cy="17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4" name="Line 49"/>
            <p:cNvSpPr>
              <a:spLocks noChangeShapeType="1"/>
            </p:cNvSpPr>
            <p:nvPr/>
          </p:nvSpPr>
          <p:spPr bwMode="auto">
            <a:xfrm>
              <a:off x="4129" y="2717"/>
              <a:ext cx="3" cy="13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5" name="Line 50"/>
            <p:cNvSpPr>
              <a:spLocks noChangeShapeType="1"/>
            </p:cNvSpPr>
            <p:nvPr/>
          </p:nvSpPr>
          <p:spPr bwMode="auto">
            <a:xfrm>
              <a:off x="4132" y="2730"/>
              <a:ext cx="1" cy="12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Line 51"/>
            <p:cNvSpPr>
              <a:spLocks noChangeShapeType="1"/>
            </p:cNvSpPr>
            <p:nvPr/>
          </p:nvSpPr>
          <p:spPr bwMode="auto">
            <a:xfrm>
              <a:off x="4133" y="2742"/>
              <a:ext cx="1" cy="15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7" name="Line 52"/>
            <p:cNvSpPr>
              <a:spLocks noChangeShapeType="1"/>
            </p:cNvSpPr>
            <p:nvPr/>
          </p:nvSpPr>
          <p:spPr bwMode="auto">
            <a:xfrm flipH="1">
              <a:off x="4133" y="2757"/>
              <a:ext cx="1" cy="6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8" name="Line 53"/>
            <p:cNvSpPr>
              <a:spLocks noChangeShapeType="1"/>
            </p:cNvSpPr>
            <p:nvPr/>
          </p:nvSpPr>
          <p:spPr bwMode="auto">
            <a:xfrm>
              <a:off x="4133" y="2763"/>
              <a:ext cx="0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9" name="Line 54"/>
            <p:cNvSpPr>
              <a:spLocks noChangeShapeType="1"/>
            </p:cNvSpPr>
            <p:nvPr/>
          </p:nvSpPr>
          <p:spPr bwMode="auto">
            <a:xfrm flipV="1">
              <a:off x="4133" y="2759"/>
              <a:ext cx="6" cy="4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Line 55"/>
            <p:cNvSpPr>
              <a:spLocks noChangeShapeType="1"/>
            </p:cNvSpPr>
            <p:nvPr/>
          </p:nvSpPr>
          <p:spPr bwMode="auto">
            <a:xfrm flipV="1">
              <a:off x="4139" y="2754"/>
              <a:ext cx="7" cy="5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Line 56"/>
            <p:cNvSpPr>
              <a:spLocks noChangeShapeType="1"/>
            </p:cNvSpPr>
            <p:nvPr/>
          </p:nvSpPr>
          <p:spPr bwMode="auto">
            <a:xfrm flipV="1">
              <a:off x="4146" y="2749"/>
              <a:ext cx="10" cy="5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Line 57"/>
            <p:cNvSpPr>
              <a:spLocks noChangeShapeType="1"/>
            </p:cNvSpPr>
            <p:nvPr/>
          </p:nvSpPr>
          <p:spPr bwMode="auto">
            <a:xfrm flipV="1">
              <a:off x="4156" y="2745"/>
              <a:ext cx="12" cy="4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3" name="Line 58"/>
            <p:cNvSpPr>
              <a:spLocks noChangeShapeType="1"/>
            </p:cNvSpPr>
            <p:nvPr/>
          </p:nvSpPr>
          <p:spPr bwMode="auto">
            <a:xfrm flipV="1">
              <a:off x="4168" y="2743"/>
              <a:ext cx="6" cy="2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4" name="Line 59"/>
            <p:cNvSpPr>
              <a:spLocks noChangeShapeType="1"/>
            </p:cNvSpPr>
            <p:nvPr/>
          </p:nvSpPr>
          <p:spPr bwMode="auto">
            <a:xfrm>
              <a:off x="4174" y="2743"/>
              <a:ext cx="7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5" name="Line 60"/>
            <p:cNvSpPr>
              <a:spLocks noChangeShapeType="1"/>
            </p:cNvSpPr>
            <p:nvPr/>
          </p:nvSpPr>
          <p:spPr bwMode="auto">
            <a:xfrm>
              <a:off x="4181" y="2743"/>
              <a:ext cx="7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Line 61"/>
            <p:cNvSpPr>
              <a:spLocks noChangeShapeType="1"/>
            </p:cNvSpPr>
            <p:nvPr/>
          </p:nvSpPr>
          <p:spPr bwMode="auto">
            <a:xfrm>
              <a:off x="4188" y="2743"/>
              <a:ext cx="7" cy="2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7" name="Line 62"/>
            <p:cNvSpPr>
              <a:spLocks noChangeShapeType="1"/>
            </p:cNvSpPr>
            <p:nvPr/>
          </p:nvSpPr>
          <p:spPr bwMode="auto">
            <a:xfrm>
              <a:off x="4195" y="2745"/>
              <a:ext cx="8" cy="1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8" name="Line 63"/>
            <p:cNvSpPr>
              <a:spLocks noChangeShapeType="1"/>
            </p:cNvSpPr>
            <p:nvPr/>
          </p:nvSpPr>
          <p:spPr bwMode="auto">
            <a:xfrm>
              <a:off x="4203" y="2746"/>
              <a:ext cx="8" cy="3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9" name="Line 64"/>
            <p:cNvSpPr>
              <a:spLocks noChangeShapeType="1"/>
            </p:cNvSpPr>
            <p:nvPr/>
          </p:nvSpPr>
          <p:spPr bwMode="auto">
            <a:xfrm flipH="1" flipV="1">
              <a:off x="4117" y="2682"/>
              <a:ext cx="94" cy="67"/>
            </a:xfrm>
            <a:prstGeom prst="line">
              <a:avLst/>
            </a:prstGeom>
            <a:noFill/>
            <a:ln w="4763">
              <a:solidFill>
                <a:srgbClr val="00245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77" name="Text Box 65"/>
            <p:cNvSpPr txBox="1">
              <a:spLocks noChangeArrowheads="1"/>
            </p:cNvSpPr>
            <p:nvPr/>
          </p:nvSpPr>
          <p:spPr bwMode="auto">
            <a:xfrm>
              <a:off x="3939" y="2670"/>
              <a:ext cx="251" cy="1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500">
                  <a:latin typeface="Verdana" charset="0"/>
                  <a:ea typeface="ＭＳ Ｐゴシック" charset="0"/>
                </a:rPr>
                <a:t>HTML</a:t>
              </a:r>
            </a:p>
          </p:txBody>
        </p:sp>
        <p:sp>
          <p:nvSpPr>
            <p:cNvPr id="42041" name="Line 66"/>
            <p:cNvSpPr>
              <a:spLocks noChangeShapeType="1"/>
            </p:cNvSpPr>
            <p:nvPr/>
          </p:nvSpPr>
          <p:spPr bwMode="auto">
            <a:xfrm>
              <a:off x="3948" y="2787"/>
              <a:ext cx="156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2" name="Line 67"/>
            <p:cNvSpPr>
              <a:spLocks noChangeShapeType="1"/>
            </p:cNvSpPr>
            <p:nvPr/>
          </p:nvSpPr>
          <p:spPr bwMode="auto">
            <a:xfrm>
              <a:off x="3948" y="2811"/>
              <a:ext cx="85" cy="0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3" name="Line 68"/>
            <p:cNvSpPr>
              <a:spLocks noChangeShapeType="1"/>
            </p:cNvSpPr>
            <p:nvPr/>
          </p:nvSpPr>
          <p:spPr bwMode="auto">
            <a:xfrm>
              <a:off x="3948" y="2832"/>
              <a:ext cx="242" cy="1"/>
            </a:xfrm>
            <a:prstGeom prst="line">
              <a:avLst/>
            </a:prstGeom>
            <a:noFill/>
            <a:ln w="17463">
              <a:solidFill>
                <a:srgbClr val="F4861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0181" name="Line 69"/>
            <p:cNvSpPr>
              <a:spLocks noChangeShapeType="1"/>
            </p:cNvSpPr>
            <p:nvPr/>
          </p:nvSpPr>
          <p:spPr bwMode="auto">
            <a:xfrm flipH="1">
              <a:off x="3801" y="2720"/>
              <a:ext cx="11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0182" name="Line 70"/>
            <p:cNvSpPr>
              <a:spLocks noChangeShapeType="1"/>
            </p:cNvSpPr>
            <p:nvPr/>
          </p:nvSpPr>
          <p:spPr bwMode="auto">
            <a:xfrm flipH="1">
              <a:off x="3801" y="2862"/>
              <a:ext cx="119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0183" name="Line 71"/>
            <p:cNvSpPr>
              <a:spLocks noChangeShapeType="1"/>
            </p:cNvSpPr>
            <p:nvPr/>
          </p:nvSpPr>
          <p:spPr bwMode="auto">
            <a:xfrm flipH="1">
              <a:off x="3771" y="2813"/>
              <a:ext cx="14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0184" name="Line 72"/>
            <p:cNvSpPr>
              <a:spLocks noChangeShapeType="1"/>
            </p:cNvSpPr>
            <p:nvPr/>
          </p:nvSpPr>
          <p:spPr bwMode="auto">
            <a:xfrm flipH="1">
              <a:off x="3741" y="2769"/>
              <a:ext cx="175" cy="0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"/>
                                        <p:tgtEl>
                                          <p:spTgt spid="90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90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023 L 0.50834 0.04558 " pathEditMode="relative" rAng="0" ptsTypes="AA">
                                      <p:cBhvr>
                                        <p:cTn id="37" dur="2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95" y="2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024 L 0.50643 0.04604 " pathEditMode="relative" rAng="0" ptsTypes="AA">
                                      <p:cBhvr>
                                        <p:cTn id="43" dur="2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23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4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-0.00023 L 0.50643 0.04419 " pathEditMode="relative" rAng="0" ptsTypes="AA">
                                      <p:cBhvr>
                                        <p:cTn id="49" dur="2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08" y="2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5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5 -0.00024 L 0.51059 0.04442 " pathEditMode="relative" rAng="0" ptsTypes="AA">
                                      <p:cBhvr>
                                        <p:cTn id="55" dur="2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17" y="22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60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59 -0.00023 L 0.50659 0.0479 " pathEditMode="relative" rAng="0" ptsTypes="AA">
                                      <p:cBhvr>
                                        <p:cTn id="61" dur="2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92" y="24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833 0.04558 L 0.70608 0.04581 " pathEditMode="relative" rAng="0" ptsTypes="AA">
                                      <p:cBhvr>
                                        <p:cTn id="64" dur="200" fill="hold"/>
                                        <p:tgtEl>
                                          <p:spTgt spid="90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66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42 0.04605 L 0.70417 0.04628 " pathEditMode="relative" rAng="0" ptsTypes="AA">
                                      <p:cBhvr>
                                        <p:cTn id="67" dur="200" fill="hold"/>
                                        <p:tgtEl>
                                          <p:spTgt spid="90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69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42 0.04419 L 0.70417 0.04442 " pathEditMode="relative" rAng="0" ptsTypes="AA">
                                      <p:cBhvr>
                                        <p:cTn id="70" dur="200" fill="hold"/>
                                        <p:tgtEl>
                                          <p:spTgt spid="90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72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059 0.04443 L 0.70834 0.04466 " pathEditMode="relative" rAng="0" ptsTypes="AA">
                                      <p:cBhvr>
                                        <p:cTn id="73" dur="200" fill="hold"/>
                                        <p:tgtEl>
                                          <p:spTgt spid="90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75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0659 0.0479 L 0.70434 0.04813 " pathEditMode="relative" rAng="0" ptsTypes="AA">
                                      <p:cBhvr>
                                        <p:cTn id="76" dur="200" fill="hold"/>
                                        <p:tgtEl>
                                          <p:spTgt spid="90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cloud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816225"/>
            <a:ext cx="4953000" cy="341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449263" y="3175000"/>
            <a:ext cx="13033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latin typeface="Verdana" charset="0"/>
                <a:ea typeface="ＭＳ Ｐゴシック" charset="0"/>
              </a:rPr>
              <a:t>Origin</a:t>
            </a:r>
            <a:br>
              <a:rPr lang="en-US" sz="1200">
                <a:latin typeface="Verdana" charset="0"/>
                <a:ea typeface="ＭＳ Ｐゴシック" charset="0"/>
              </a:rPr>
            </a:br>
            <a:r>
              <a:rPr lang="en-US" sz="1200">
                <a:latin typeface="Verdana" charset="0"/>
                <a:ea typeface="ＭＳ Ｐゴシック" charset="0"/>
              </a:rPr>
              <a:t>Infrastructure 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7127875" y="3175000"/>
            <a:ext cx="8731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1200">
                <a:latin typeface="Verdana" charset="0"/>
                <a:ea typeface="ＭＳ Ｐゴシック" charset="0"/>
              </a:rPr>
              <a:t>End User</a:t>
            </a:r>
          </a:p>
        </p:txBody>
      </p:sp>
      <p:pic>
        <p:nvPicPr>
          <p:cNvPr id="44036" name="Picture 5" descr="datacenter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657600"/>
            <a:ext cx="1014413" cy="15240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 altLang="en-US" sz="2000" i="1" dirty="0">
                <a:solidFill>
                  <a:schemeClr val="accent2"/>
                </a:solidFill>
              </a:rPr>
              <a:t>With CDN content can be fetched before it is requested:</a:t>
            </a:r>
            <a:br>
              <a:rPr lang="en-US" altLang="en-US" sz="2000" i="1" dirty="0">
                <a:solidFill>
                  <a:schemeClr val="accent2"/>
                </a:solidFill>
              </a:rPr>
            </a:br>
            <a:r>
              <a:rPr lang="en-US" altLang="en-US" sz="2400" dirty="0" smtClean="0"/>
              <a:t> </a:t>
            </a:r>
            <a:r>
              <a:rPr lang="ja-JP" altLang="en-US" sz="2400" dirty="0">
                <a:latin typeface="Arial" charset="0"/>
              </a:rPr>
              <a:t>“</a:t>
            </a:r>
            <a:r>
              <a:rPr lang="en-US" altLang="ja-JP" sz="2400" dirty="0"/>
              <a:t>Just-in-time caching</a:t>
            </a:r>
            <a:r>
              <a:rPr lang="ja-JP" altLang="en-US" sz="2400" dirty="0">
                <a:latin typeface="Arial" charset="0"/>
              </a:rPr>
              <a:t>”</a:t>
            </a:r>
            <a:r>
              <a:rPr lang="en-US" altLang="ja-JP" sz="2400" dirty="0"/>
              <a:t> or Pre-fetching</a:t>
            </a:r>
            <a:endParaRPr lang="en-US" altLang="en-US" sz="1800" i="1" dirty="0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8839200" cy="1752600"/>
          </a:xfrm>
        </p:spPr>
        <p:txBody>
          <a:bodyPr/>
          <a:lstStyle/>
          <a:p>
            <a:pPr marL="381000" indent="-381000" eaLnBrk="1" hangingPunct="1">
              <a:buFontTx/>
              <a:buAutoNum type="arabicParenR"/>
            </a:pPr>
            <a:r>
              <a:rPr lang="en-US" altLang="en-US" sz="1600" dirty="0" err="1"/>
              <a:t>Enduser</a:t>
            </a:r>
            <a:r>
              <a:rPr lang="en-US" altLang="en-US" sz="1600" dirty="0"/>
              <a:t> types </a:t>
            </a:r>
            <a:r>
              <a:rPr lang="en-US" altLang="en-US" sz="1600" dirty="0" err="1">
                <a:solidFill>
                  <a:srgbClr val="FF8E11"/>
                </a:solidFill>
              </a:rPr>
              <a:t>www.retailer.com</a:t>
            </a:r>
            <a:r>
              <a:rPr lang="en-US" altLang="en-US" sz="1600" dirty="0"/>
              <a:t> into browser</a:t>
            </a:r>
          </a:p>
          <a:p>
            <a:pPr marL="381000" indent="-381000" eaLnBrk="1" hangingPunct="1">
              <a:buFontTx/>
              <a:buAutoNum type="arabicParenR"/>
            </a:pPr>
            <a:r>
              <a:rPr lang="en-US" altLang="en-US" sz="1600" dirty="0"/>
              <a:t>Browser requests HTML from optimal </a:t>
            </a:r>
            <a:r>
              <a:rPr lang="en-US" altLang="en-US" sz="1600" dirty="0" err="1" smtClean="0"/>
              <a:t>EdgeServer</a:t>
            </a:r>
            <a:endParaRPr lang="en-US" altLang="en-US" sz="1600" dirty="0"/>
          </a:p>
          <a:p>
            <a:pPr marL="381000" indent="-381000" eaLnBrk="1" hangingPunct="1">
              <a:buFontTx/>
              <a:buAutoNum type="arabicParenR"/>
            </a:pPr>
            <a:r>
              <a:rPr lang="en-US" altLang="en-US" sz="1600" dirty="0" err="1" smtClean="0"/>
              <a:t>EdgeServer</a:t>
            </a:r>
            <a:r>
              <a:rPr lang="en-US" altLang="en-US" sz="1600" dirty="0" smtClean="0"/>
              <a:t> </a:t>
            </a:r>
            <a:r>
              <a:rPr lang="ja-JP" altLang="en-US" sz="1600" dirty="0">
                <a:latin typeface="Arial" charset="0"/>
              </a:rPr>
              <a:t>“</a:t>
            </a:r>
            <a:r>
              <a:rPr lang="en-US" altLang="ja-JP" sz="1600" dirty="0"/>
              <a:t>gets</a:t>
            </a:r>
            <a:r>
              <a:rPr lang="ja-JP" altLang="en-US" sz="1600" dirty="0">
                <a:latin typeface="Arial" charset="0"/>
              </a:rPr>
              <a:t>”</a:t>
            </a:r>
            <a:r>
              <a:rPr lang="en-US" altLang="ja-JP" sz="1600" dirty="0"/>
              <a:t> HTML from origin infrastructure</a:t>
            </a:r>
          </a:p>
          <a:p>
            <a:pPr marL="381000" indent="-381000" eaLnBrk="1" hangingPunct="1">
              <a:buFontTx/>
              <a:buAutoNum type="arabicParenR"/>
            </a:pPr>
            <a:r>
              <a:rPr lang="en-US" altLang="en-US" sz="1600" dirty="0" smtClean="0"/>
              <a:t> </a:t>
            </a:r>
            <a:r>
              <a:rPr lang="en-US" altLang="en-US" sz="1600" dirty="0" err="1"/>
              <a:t>EdgeServer</a:t>
            </a:r>
            <a:r>
              <a:rPr lang="en-US" altLang="en-US" sz="1600" dirty="0"/>
              <a:t> parses HTML and requests </a:t>
            </a:r>
            <a:r>
              <a:rPr lang="en-US" altLang="en-US" sz="1600" dirty="0" err="1"/>
              <a:t>uncached</a:t>
            </a:r>
            <a:r>
              <a:rPr lang="en-US" altLang="en-US" sz="1600" dirty="0"/>
              <a:t> images from origin while delivering HTML to browser</a:t>
            </a:r>
          </a:p>
          <a:p>
            <a:pPr marL="381000" indent="-381000" eaLnBrk="1" hangingPunct="1">
              <a:buFontTx/>
              <a:buAutoNum type="arabicParenR"/>
            </a:pPr>
            <a:r>
              <a:rPr lang="en-US" altLang="en-US" sz="1600" dirty="0" err="1"/>
              <a:t>EdgeServer</a:t>
            </a:r>
            <a:r>
              <a:rPr lang="en-US" altLang="en-US" sz="1600" dirty="0"/>
              <a:t> delivers </a:t>
            </a:r>
            <a:r>
              <a:rPr lang="en-US" altLang="ja-JP" sz="1600" dirty="0" smtClean="0"/>
              <a:t>fetched images </a:t>
            </a:r>
            <a:r>
              <a:rPr lang="en-US" altLang="ja-JP" sz="1600" dirty="0"/>
              <a:t>to browser</a:t>
            </a:r>
          </a:p>
          <a:p>
            <a:pPr marL="381000" indent="-381000" eaLnBrk="1" hangingPunct="1"/>
            <a:endParaRPr lang="en-US" altLang="en-US" sz="1600" dirty="0"/>
          </a:p>
        </p:txBody>
      </p:sp>
      <p:grpSp>
        <p:nvGrpSpPr>
          <p:cNvPr id="44039" name="Group 8"/>
          <p:cNvGrpSpPr>
            <a:grpSpLocks/>
          </p:cNvGrpSpPr>
          <p:nvPr/>
        </p:nvGrpSpPr>
        <p:grpSpPr bwMode="auto">
          <a:xfrm>
            <a:off x="2312988" y="3449638"/>
            <a:ext cx="3514725" cy="2135187"/>
            <a:chOff x="1966" y="2072"/>
            <a:chExt cx="3419" cy="1967"/>
          </a:xfrm>
        </p:grpSpPr>
        <p:pic>
          <p:nvPicPr>
            <p:cNvPr id="44056" name="Picture 9" descr="ma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2072"/>
              <a:ext cx="3414" cy="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70" name="Oval 10"/>
            <p:cNvSpPr>
              <a:spLocks noChangeArrowheads="1"/>
            </p:cNvSpPr>
            <p:nvPr/>
          </p:nvSpPr>
          <p:spPr bwMode="auto">
            <a:xfrm>
              <a:off x="3154" y="2384"/>
              <a:ext cx="1039" cy="777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2171" name="Oval 11"/>
            <p:cNvSpPr>
              <a:spLocks noChangeArrowheads="1"/>
            </p:cNvSpPr>
            <p:nvPr/>
          </p:nvSpPr>
          <p:spPr bwMode="auto">
            <a:xfrm>
              <a:off x="3923" y="2692"/>
              <a:ext cx="1177" cy="861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2172" name="Oval 12"/>
            <p:cNvSpPr>
              <a:spLocks noChangeArrowheads="1"/>
            </p:cNvSpPr>
            <p:nvPr/>
          </p:nvSpPr>
          <p:spPr bwMode="auto">
            <a:xfrm>
              <a:off x="2317" y="2634"/>
              <a:ext cx="1044" cy="677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2173" name="Oval 13"/>
            <p:cNvSpPr>
              <a:spLocks noChangeArrowheads="1"/>
            </p:cNvSpPr>
            <p:nvPr/>
          </p:nvSpPr>
          <p:spPr bwMode="auto">
            <a:xfrm>
              <a:off x="4468" y="3360"/>
              <a:ext cx="823" cy="626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2174" name="Oval 14"/>
            <p:cNvSpPr>
              <a:spLocks noChangeArrowheads="1"/>
            </p:cNvSpPr>
            <p:nvPr/>
          </p:nvSpPr>
          <p:spPr bwMode="auto">
            <a:xfrm>
              <a:off x="2632" y="3186"/>
              <a:ext cx="925" cy="853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2175" name="Oval 15"/>
            <p:cNvSpPr>
              <a:spLocks noChangeArrowheads="1"/>
            </p:cNvSpPr>
            <p:nvPr/>
          </p:nvSpPr>
          <p:spPr bwMode="auto">
            <a:xfrm>
              <a:off x="3479" y="3265"/>
              <a:ext cx="778" cy="513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2176" name="Oval 16"/>
            <p:cNvSpPr>
              <a:spLocks noChangeArrowheads="1"/>
            </p:cNvSpPr>
            <p:nvPr/>
          </p:nvSpPr>
          <p:spPr bwMode="auto">
            <a:xfrm>
              <a:off x="1966" y="2448"/>
              <a:ext cx="313" cy="269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pic>
        <p:nvPicPr>
          <p:cNvPr id="44040" name="Picture 17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75" y="342900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1" name="Picture 18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4648200"/>
            <a:ext cx="442913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2" name="Picture 19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487680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3" name="Picture 20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221163"/>
            <a:ext cx="444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Picture 21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5" y="342900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Picture 22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3854450"/>
            <a:ext cx="444500" cy="55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3" name="Line 23"/>
          <p:cNvSpPr>
            <a:spLocks noChangeShapeType="1"/>
          </p:cNvSpPr>
          <p:nvPr/>
        </p:nvSpPr>
        <p:spPr bwMode="auto">
          <a:xfrm>
            <a:off x="5992813" y="4495800"/>
            <a:ext cx="838200" cy="0"/>
          </a:xfrm>
          <a:prstGeom prst="line">
            <a:avLst/>
          </a:prstGeom>
          <a:noFill/>
          <a:ln w="57150">
            <a:solidFill>
              <a:schemeClr val="accent2">
                <a:alpha val="83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44047" name="Picture 24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4160838"/>
            <a:ext cx="442912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5" name="Oval 25"/>
          <p:cNvSpPr>
            <a:spLocks noChangeArrowheads="1"/>
          </p:cNvSpPr>
          <p:nvPr/>
        </p:nvSpPr>
        <p:spPr bwMode="auto">
          <a:xfrm>
            <a:off x="4008438" y="7269163"/>
            <a:ext cx="914400" cy="9144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92186" name="Picture 2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14900"/>
            <a:ext cx="1825625" cy="154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87" name="Line 27"/>
          <p:cNvSpPr>
            <a:spLocks noChangeShapeType="1"/>
          </p:cNvSpPr>
          <p:nvPr/>
        </p:nvSpPr>
        <p:spPr bwMode="auto">
          <a:xfrm>
            <a:off x="1344613" y="4191000"/>
            <a:ext cx="4343400" cy="304800"/>
          </a:xfrm>
          <a:prstGeom prst="line">
            <a:avLst/>
          </a:prstGeom>
          <a:noFill/>
          <a:ln w="57150">
            <a:solidFill>
              <a:schemeClr val="accent2">
                <a:alpha val="83000"/>
              </a:schemeClr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44051" name="Picture 28" descr="comp2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3" y="3643313"/>
            <a:ext cx="1600200" cy="1081087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189" name="Group 29"/>
          <p:cNvGrpSpPr>
            <a:grpSpLocks/>
          </p:cNvGrpSpPr>
          <p:nvPr/>
        </p:nvGrpSpPr>
        <p:grpSpPr bwMode="auto">
          <a:xfrm>
            <a:off x="6700838" y="4906963"/>
            <a:ext cx="1827212" cy="1560512"/>
            <a:chOff x="4176" y="3042"/>
            <a:chExt cx="1202" cy="1013"/>
          </a:xfrm>
        </p:grpSpPr>
        <p:pic>
          <p:nvPicPr>
            <p:cNvPr id="44053" name="Picture 3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2322"/>
            <a:stretch>
              <a:fillRect/>
            </a:stretch>
          </p:blipFill>
          <p:spPr bwMode="auto">
            <a:xfrm>
              <a:off x="4176" y="3042"/>
              <a:ext cx="1202" cy="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191" name="Rectangle 31"/>
            <p:cNvSpPr>
              <a:spLocks noChangeArrowheads="1"/>
            </p:cNvSpPr>
            <p:nvPr/>
          </p:nvSpPr>
          <p:spPr bwMode="auto">
            <a:xfrm>
              <a:off x="4180" y="3052"/>
              <a:ext cx="192" cy="96"/>
            </a:xfrm>
            <a:prstGeom prst="rect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rgbClr val="3366CC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292929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2192" name="Rectangle 32"/>
            <p:cNvSpPr>
              <a:spLocks noChangeArrowheads="1"/>
            </p:cNvSpPr>
            <p:nvPr/>
          </p:nvSpPr>
          <p:spPr bwMode="auto">
            <a:xfrm rot="-1150740">
              <a:off x="5236" y="3682"/>
              <a:ext cx="96" cy="4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>
                  <a:solidFill>
                    <a:srgbClr val="292929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200"/>
                                        <p:tgtEl>
                                          <p:spTgt spid="92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92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300"/>
                                        <p:tgtEl>
                                          <p:spTgt spid="92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" t="12500" r="21875" b="14206"/>
          <a:stretch>
            <a:fillRect/>
          </a:stretch>
        </p:blipFill>
        <p:spPr bwMode="auto">
          <a:xfrm>
            <a:off x="2819400" y="1524000"/>
            <a:ext cx="6096000" cy="437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47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2552700" y="3810000"/>
            <a:ext cx="6591300" cy="1085850"/>
          </a:xfrm>
          <a:solidFill>
            <a:srgbClr val="FFFFFF">
              <a:alpha val="94000"/>
            </a:srgbClr>
          </a:solidFill>
          <a:ln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&lt;% if Application(</a:t>
            </a:r>
            <a:r>
              <a:rPr lang="ja-JP" altLang="en-US" sz="1400">
                <a:solidFill>
                  <a:srgbClr val="000000"/>
                </a:solidFill>
                <a:latin typeface="Arial" charset="0"/>
              </a:rPr>
              <a:t>“</a:t>
            </a:r>
            <a:r>
              <a:rPr lang="en-US" altLang="ja-JP" sz="1400">
                <a:solidFill>
                  <a:srgbClr val="000000"/>
                </a:solidFill>
                <a:latin typeface="Arial" charset="0"/>
              </a:rPr>
              <a:t>useESI") = true then %&gt;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  &lt;esi:include src="/includes/i_top.asp&lt;%=ESI_querystring()%&gt;" no-store="on" /&gt;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 &lt;% Else %&gt;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  &lt;!--#include virtual="/includes/i_top.asp"--&gt;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000000"/>
                </a:solidFill>
                <a:latin typeface="Arial" charset="0"/>
              </a:rPr>
              <a:t> &lt;% End If %&gt;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381000" y="728663"/>
            <a:ext cx="7772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2200" i="1" dirty="0">
                <a:solidFill>
                  <a:schemeClr val="accent2"/>
                </a:solidFill>
                <a:latin typeface="Verdana" charset="0"/>
                <a:ea typeface="ＭＳ Ｐゴシック" charset="0"/>
              </a:rPr>
              <a:t>Improving performance </a:t>
            </a:r>
            <a:r>
              <a:rPr lang="en-US" sz="2200" i="1" dirty="0" smtClean="0">
                <a:solidFill>
                  <a:schemeClr val="accent2"/>
                </a:solidFill>
                <a:latin typeface="Verdana" charset="0"/>
                <a:ea typeface="ＭＳ Ｐゴシック" charset="0"/>
              </a:rPr>
              <a:t>further:</a:t>
            </a:r>
            <a:r>
              <a:rPr lang="en-US" sz="2200" i="1" dirty="0">
                <a:solidFill>
                  <a:schemeClr val="accent2"/>
                </a:solidFill>
                <a:latin typeface="Verdana" charset="0"/>
                <a:ea typeface="ＭＳ Ｐゴシック" charset="0"/>
              </a:rPr>
              <a:t/>
            </a:r>
            <a:br>
              <a:rPr lang="en-US" sz="2200" i="1" dirty="0">
                <a:solidFill>
                  <a:schemeClr val="accent2"/>
                </a:solidFill>
                <a:latin typeface="Verdana" charset="0"/>
                <a:ea typeface="ＭＳ Ｐゴシック" charset="0"/>
              </a:rPr>
            </a:br>
            <a:r>
              <a:rPr lang="en-US" sz="2600" dirty="0" smtClean="0">
                <a:solidFill>
                  <a:schemeClr val="bg1"/>
                </a:solidFill>
                <a:latin typeface="Verdana" charset="0"/>
                <a:ea typeface="ＭＳ Ｐゴシック" charset="0"/>
              </a:rPr>
              <a:t>Constructing </a:t>
            </a:r>
            <a:r>
              <a:rPr lang="en-US" sz="2600" dirty="0">
                <a:solidFill>
                  <a:schemeClr val="bg1"/>
                </a:solidFill>
                <a:latin typeface="Verdana" charset="0"/>
                <a:ea typeface="ＭＳ Ｐゴシック" charset="0"/>
              </a:rPr>
              <a:t>dynamic HTML </a:t>
            </a:r>
            <a:r>
              <a:rPr lang="en-US" sz="2600" dirty="0" smtClean="0">
                <a:solidFill>
                  <a:schemeClr val="bg1"/>
                </a:solidFill>
                <a:latin typeface="Verdana" charset="0"/>
                <a:ea typeface="ＭＳ Ｐゴシック" charset="0"/>
              </a:rPr>
              <a:t>at the edge through </a:t>
            </a:r>
            <a:r>
              <a:rPr lang="en-US" sz="2600" dirty="0" err="1" smtClean="0">
                <a:solidFill>
                  <a:schemeClr val="bg1"/>
                </a:solidFill>
                <a:latin typeface="Verdana" charset="0"/>
                <a:ea typeface="ＭＳ Ｐゴシック" charset="0"/>
              </a:rPr>
              <a:t>EdgeSide</a:t>
            </a:r>
            <a:r>
              <a:rPr lang="en-US" sz="2600" dirty="0" smtClean="0">
                <a:solidFill>
                  <a:schemeClr val="bg1"/>
                </a:solidFill>
                <a:latin typeface="Verdana" charset="0"/>
                <a:ea typeface="ＭＳ Ｐゴシック" charset="0"/>
              </a:rPr>
              <a:t> Includes (ESI)</a:t>
            </a:r>
            <a:endParaRPr lang="en-US" sz="2600" dirty="0">
              <a:solidFill>
                <a:schemeClr val="bg1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108549" name="Text Box 5"/>
          <p:cNvSpPr txBox="1">
            <a:spLocks noChangeArrowheads="1"/>
          </p:cNvSpPr>
          <p:nvPr/>
        </p:nvSpPr>
        <p:spPr bwMode="auto">
          <a:xfrm>
            <a:off x="228600" y="1600200"/>
            <a:ext cx="2514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15000"/>
              </a:lnSpc>
              <a:buClr>
                <a:schemeClr val="accent2"/>
              </a:buClr>
            </a:pPr>
            <a:r>
              <a:rPr lang="en-US" altLang="en-US" sz="1600">
                <a:latin typeface="Verdana" charset="0"/>
              </a:rPr>
              <a:t>All of the retailer</a:t>
            </a:r>
            <a:r>
              <a:rPr lang="ja-JP" altLang="en-US" sz="1600">
                <a:latin typeface="Arial" charset="0"/>
              </a:rPr>
              <a:t>’</a:t>
            </a:r>
            <a:r>
              <a:rPr lang="en-US" altLang="ja-JP" sz="1600">
                <a:latin typeface="Verdana" charset="0"/>
              </a:rPr>
              <a:t>s pages are cacheable for a short period of time. Except for one small piece of data, unique for each end user, and for each hit.</a:t>
            </a:r>
          </a:p>
          <a:p>
            <a:pPr eaLnBrk="1" hangingPunct="1">
              <a:lnSpc>
                <a:spcPct val="115000"/>
              </a:lnSpc>
              <a:buClr>
                <a:schemeClr val="accent2"/>
              </a:buClr>
              <a:buFontTx/>
              <a:buChar char="•"/>
            </a:pPr>
            <a:endParaRPr lang="en-US" altLang="en-US" sz="1600">
              <a:latin typeface="Verdana" charset="0"/>
            </a:endParaRPr>
          </a:p>
          <a:p>
            <a:pPr eaLnBrk="1" hangingPunct="1">
              <a:lnSpc>
                <a:spcPct val="115000"/>
              </a:lnSpc>
              <a:spcBef>
                <a:spcPct val="50000"/>
              </a:spcBef>
              <a:buClr>
                <a:schemeClr val="accent2"/>
              </a:buClr>
              <a:buFontTx/>
              <a:buChar char="•"/>
            </a:pPr>
            <a:endParaRPr lang="en-US" altLang="en-US" sz="1600">
              <a:latin typeface="Verdana" charset="0"/>
            </a:endParaRPr>
          </a:p>
        </p:txBody>
      </p:sp>
      <p:pic>
        <p:nvPicPr>
          <p:cNvPr id="1085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60" t="14618" r="23463" b="69629"/>
          <a:stretch>
            <a:fillRect/>
          </a:stretch>
        </p:blipFill>
        <p:spPr bwMode="auto">
          <a:xfrm>
            <a:off x="6934200" y="1295400"/>
            <a:ext cx="2209800" cy="12319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8551" name="Rectangle 7"/>
          <p:cNvSpPr>
            <a:spLocks noChangeArrowheads="1"/>
          </p:cNvSpPr>
          <p:nvPr/>
        </p:nvSpPr>
        <p:spPr bwMode="auto">
          <a:xfrm>
            <a:off x="2828925" y="1577975"/>
            <a:ext cx="960438" cy="5080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rgbClr val="3366CC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292929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7981950" y="3352800"/>
            <a:ext cx="749300" cy="3397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57150">
                <a:solidFill>
                  <a:srgbClr val="292929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8553" name="Line 9"/>
          <p:cNvSpPr>
            <a:spLocks noChangeShapeType="1"/>
          </p:cNvSpPr>
          <p:nvPr/>
        </p:nvSpPr>
        <p:spPr bwMode="auto">
          <a:xfrm>
            <a:off x="8001000" y="2590800"/>
            <a:ext cx="0" cy="1295400"/>
          </a:xfrm>
          <a:prstGeom prst="line">
            <a:avLst/>
          </a:prstGeom>
          <a:noFill/>
          <a:ln w="762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8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8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8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animBg="1" autoUpdateAnimBg="0"/>
      <p:bldP spid="108547" grpId="1" animBg="1"/>
      <p:bldP spid="108549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032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i="1" smtClean="0">
                <a:solidFill>
                  <a:schemeClr val="accent2"/>
                </a:solidFill>
              </a:rPr>
              <a:t>Improving Performance Further:</a:t>
            </a:r>
            <a:r>
              <a:rPr lang="en-US" sz="2400" smtClean="0"/>
              <a:t/>
            </a:r>
            <a:br>
              <a:rPr lang="en-US" sz="2400" smtClean="0"/>
            </a:br>
            <a:r>
              <a:rPr lang="en-US" sz="2800" smtClean="0"/>
              <a:t>Moving Business logic to the edge (Edge Computing)</a:t>
            </a:r>
            <a:endParaRPr lang="en-US" sz="2800" i="1" smtClean="0"/>
          </a:p>
        </p:txBody>
      </p:sp>
      <p:sp>
        <p:nvSpPr>
          <p:cNvPr id="63491" name="Rectangle 3"/>
          <p:cNvSpPr>
            <a:spLocks noChangeArrowheads="1"/>
          </p:cNvSpPr>
          <p:nvPr/>
        </p:nvSpPr>
        <p:spPr bwMode="auto">
          <a:xfrm>
            <a:off x="-1243013" y="2419350"/>
            <a:ext cx="3200401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pic>
        <p:nvPicPr>
          <p:cNvPr id="48131" name="Picture 4" descr="cloud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4114800"/>
            <a:ext cx="305435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0" y="5562600"/>
            <a:ext cx="102393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00">
                <a:latin typeface="Verdana" charset="0"/>
                <a:ea typeface="ＭＳ Ｐゴシック" charset="0"/>
              </a:rPr>
              <a:t>Origin</a:t>
            </a:r>
            <a:br>
              <a:rPr lang="en-US" sz="900">
                <a:latin typeface="Verdana" charset="0"/>
                <a:ea typeface="ＭＳ Ｐゴシック" charset="0"/>
              </a:rPr>
            </a:br>
            <a:r>
              <a:rPr lang="en-US" sz="900">
                <a:latin typeface="Verdana" charset="0"/>
                <a:ea typeface="ＭＳ Ｐゴシック" charset="0"/>
              </a:rPr>
              <a:t>Infrastructure </a:t>
            </a:r>
          </a:p>
        </p:txBody>
      </p:sp>
      <p:sp>
        <p:nvSpPr>
          <p:cNvPr id="63494" name="Text Box 6"/>
          <p:cNvSpPr txBox="1">
            <a:spLocks noChangeArrowheads="1"/>
          </p:cNvSpPr>
          <p:nvPr/>
        </p:nvSpPr>
        <p:spPr bwMode="auto">
          <a:xfrm>
            <a:off x="4144963" y="5334000"/>
            <a:ext cx="70326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900">
                <a:latin typeface="Verdana" charset="0"/>
                <a:ea typeface="ＭＳ Ｐゴシック" charset="0"/>
              </a:rPr>
              <a:t>End User</a:t>
            </a:r>
          </a:p>
        </p:txBody>
      </p:sp>
      <p:pic>
        <p:nvPicPr>
          <p:cNvPr id="48134" name="Picture 7" descr="datacenter"/>
          <p:cNvPicPr>
            <a:picLocks noChangeAspect="1" noChangeArrowheads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8" y="4633913"/>
            <a:ext cx="627062" cy="93980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135" name="Group 8"/>
          <p:cNvGrpSpPr>
            <a:grpSpLocks/>
          </p:cNvGrpSpPr>
          <p:nvPr/>
        </p:nvGrpSpPr>
        <p:grpSpPr bwMode="auto">
          <a:xfrm>
            <a:off x="1308100" y="4419600"/>
            <a:ext cx="2166938" cy="1316038"/>
            <a:chOff x="1966" y="2072"/>
            <a:chExt cx="3419" cy="1967"/>
          </a:xfrm>
        </p:grpSpPr>
        <p:pic>
          <p:nvPicPr>
            <p:cNvPr id="48150" name="Picture 9" descr="map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1" y="2072"/>
              <a:ext cx="3414" cy="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3498" name="Oval 10"/>
            <p:cNvSpPr>
              <a:spLocks noChangeArrowheads="1"/>
            </p:cNvSpPr>
            <p:nvPr/>
          </p:nvSpPr>
          <p:spPr bwMode="auto">
            <a:xfrm>
              <a:off x="3153" y="2383"/>
              <a:ext cx="1039" cy="778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3499" name="Oval 11"/>
            <p:cNvSpPr>
              <a:spLocks noChangeArrowheads="1"/>
            </p:cNvSpPr>
            <p:nvPr/>
          </p:nvSpPr>
          <p:spPr bwMode="auto">
            <a:xfrm>
              <a:off x="3922" y="2691"/>
              <a:ext cx="1177" cy="864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3500" name="Oval 12"/>
            <p:cNvSpPr>
              <a:spLocks noChangeArrowheads="1"/>
            </p:cNvSpPr>
            <p:nvPr/>
          </p:nvSpPr>
          <p:spPr bwMode="auto">
            <a:xfrm>
              <a:off x="2317" y="2634"/>
              <a:ext cx="1044" cy="676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3501" name="Oval 13"/>
            <p:cNvSpPr>
              <a:spLocks noChangeArrowheads="1"/>
            </p:cNvSpPr>
            <p:nvPr/>
          </p:nvSpPr>
          <p:spPr bwMode="auto">
            <a:xfrm>
              <a:off x="4466" y="3360"/>
              <a:ext cx="824" cy="626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3502" name="Oval 14"/>
            <p:cNvSpPr>
              <a:spLocks noChangeArrowheads="1"/>
            </p:cNvSpPr>
            <p:nvPr/>
          </p:nvSpPr>
          <p:spPr bwMode="auto">
            <a:xfrm>
              <a:off x="2630" y="3187"/>
              <a:ext cx="927" cy="852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3503" name="Oval 15"/>
            <p:cNvSpPr>
              <a:spLocks noChangeArrowheads="1"/>
            </p:cNvSpPr>
            <p:nvPr/>
          </p:nvSpPr>
          <p:spPr bwMode="auto">
            <a:xfrm>
              <a:off x="3479" y="3265"/>
              <a:ext cx="779" cy="513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63504" name="Oval 16"/>
            <p:cNvSpPr>
              <a:spLocks noChangeArrowheads="1"/>
            </p:cNvSpPr>
            <p:nvPr/>
          </p:nvSpPr>
          <p:spPr bwMode="auto">
            <a:xfrm>
              <a:off x="1966" y="2447"/>
              <a:ext cx="313" cy="270"/>
            </a:xfrm>
            <a:prstGeom prst="ellipse">
              <a:avLst/>
            </a:prstGeom>
            <a:solidFill>
              <a:srgbClr val="FF8E11">
                <a:alpha val="21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0">
                  <a:solidFill>
                    <a:schemeClr val="accent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pic>
        <p:nvPicPr>
          <p:cNvPr id="48136" name="Picture 17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700" y="5257800"/>
            <a:ext cx="273050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18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5384800"/>
            <a:ext cx="274637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9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388" y="4981575"/>
            <a:ext cx="27463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20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13" y="4492625"/>
            <a:ext cx="274637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21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275" y="4943475"/>
            <a:ext cx="2746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22" descr="comp2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325" y="4624388"/>
            <a:ext cx="987425" cy="666750"/>
          </a:xfrm>
          <a:prstGeom prst="rect">
            <a:avLst/>
          </a:prstGeom>
          <a:noFill/>
          <a:ln w="9525">
            <a:solidFill>
              <a:srgbClr val="DDDDDD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42" name="Picture 23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700" y="4724400"/>
            <a:ext cx="2746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3" name="Picture 24" descr="Akamai_Ser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5900" y="4495800"/>
            <a:ext cx="274638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513" name="Picture 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563688"/>
            <a:ext cx="3481388" cy="2527300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3514" name="Picture 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" y="1552575"/>
            <a:ext cx="3481388" cy="2551113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515" name="AutoShape 27"/>
          <p:cNvSpPr>
            <a:spLocks noChangeArrowheads="1"/>
          </p:cNvSpPr>
          <p:nvPr/>
        </p:nvSpPr>
        <p:spPr bwMode="auto">
          <a:xfrm rot="2452507">
            <a:off x="3282950" y="5675313"/>
            <a:ext cx="376238" cy="233362"/>
          </a:xfrm>
          <a:prstGeom prst="leftArrow">
            <a:avLst>
              <a:gd name="adj1" fmla="val 50000"/>
              <a:gd name="adj2" fmla="val 40306"/>
            </a:avLst>
          </a:prstGeom>
          <a:solidFill>
            <a:schemeClr val="tx2"/>
          </a:solidFill>
          <a:ln w="1905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63516" name="Group 28"/>
          <p:cNvGrpSpPr>
            <a:grpSpLocks/>
          </p:cNvGrpSpPr>
          <p:nvPr/>
        </p:nvGrpSpPr>
        <p:grpSpPr bwMode="auto">
          <a:xfrm>
            <a:off x="4400550" y="1360488"/>
            <a:ext cx="5121275" cy="4965700"/>
            <a:chOff x="2772" y="857"/>
            <a:chExt cx="3226" cy="3128"/>
          </a:xfrm>
        </p:grpSpPr>
        <p:sp>
          <p:nvSpPr>
            <p:cNvPr id="63517" name="Rectangle 29"/>
            <p:cNvSpPr>
              <a:spLocks noChangeArrowheads="1"/>
            </p:cNvSpPr>
            <p:nvPr/>
          </p:nvSpPr>
          <p:spPr bwMode="auto">
            <a:xfrm>
              <a:off x="2772" y="857"/>
              <a:ext cx="2575" cy="23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84664" tIns="42332" rIns="84664" bIns="42332"/>
            <a:lstStyle/>
            <a:p>
              <a:pPr marL="104775" indent="-104775" defTabSz="846138" eaLnBrk="1" hangingPunct="1">
                <a:lnSpc>
                  <a:spcPct val="110000"/>
                </a:lnSpc>
                <a:spcBef>
                  <a:spcPct val="20000"/>
                </a:spcBef>
                <a:buClr>
                  <a:srgbClr val="FF9900"/>
                </a:buClr>
                <a:defRPr/>
              </a:pPr>
              <a:endParaRPr lang="en-US" sz="1400">
                <a:solidFill>
                  <a:schemeClr val="bg1"/>
                </a:solidFill>
                <a:latin typeface="Verdana" charset="0"/>
                <a:ea typeface="ＭＳ Ｐゴシック" charset="0"/>
              </a:endParaRPr>
            </a:p>
            <a:p>
              <a:pPr marL="104775" indent="-104775" defTabSz="846138" eaLnBrk="1" hangingPunct="1">
                <a:lnSpc>
                  <a:spcPct val="110000"/>
                </a:lnSpc>
                <a:spcBef>
                  <a:spcPct val="20000"/>
                </a:spcBef>
                <a:buClr>
                  <a:srgbClr val="FF9900"/>
                </a:buClr>
                <a:defRPr/>
              </a:pPr>
              <a:r>
                <a:rPr lang="en-US" sz="1400" i="1">
                  <a:solidFill>
                    <a:schemeClr val="accent2"/>
                  </a:solidFill>
                  <a:latin typeface="Verdana" charset="0"/>
                  <a:ea typeface="ＭＳ Ｐゴシック" charset="0"/>
                </a:rPr>
                <a:t>Other types of Edge Applications:</a:t>
              </a:r>
            </a:p>
            <a:p>
              <a:pPr marL="104775" indent="-104775" defTabSz="846138" eaLnBrk="1" hangingPunct="1">
                <a:lnSpc>
                  <a:spcPct val="110000"/>
                </a:lnSpc>
                <a:spcBef>
                  <a:spcPct val="20000"/>
                </a:spcBef>
                <a:buClr>
                  <a:srgbClr val="FF9900"/>
                </a:buClr>
                <a:buFontTx/>
                <a:buChar char="•"/>
                <a:defRPr/>
              </a:pPr>
              <a:r>
                <a:rPr lang="en-US" sz="160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 Configure Product</a:t>
              </a:r>
            </a:p>
            <a:p>
              <a:pPr marL="104775" indent="-104775" defTabSz="846138" eaLnBrk="1" hangingPunct="1">
                <a:lnSpc>
                  <a:spcPct val="110000"/>
                </a:lnSpc>
                <a:spcBef>
                  <a:spcPct val="20000"/>
                </a:spcBef>
                <a:buClr>
                  <a:srgbClr val="FF9900"/>
                </a:buClr>
                <a:buFontTx/>
                <a:buChar char="•"/>
                <a:defRPr/>
              </a:pPr>
              <a:r>
                <a:rPr lang="en-US" sz="160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 Giveaway Contest</a:t>
              </a:r>
            </a:p>
            <a:p>
              <a:pPr marL="104775" indent="-104775" defTabSz="846138" eaLnBrk="1" hangingPunct="1">
                <a:lnSpc>
                  <a:spcPct val="110000"/>
                </a:lnSpc>
                <a:spcBef>
                  <a:spcPct val="20000"/>
                </a:spcBef>
                <a:buClr>
                  <a:srgbClr val="FF9900"/>
                </a:buClr>
                <a:buFontTx/>
                <a:buChar char="•"/>
                <a:defRPr/>
              </a:pPr>
              <a:r>
                <a:rPr lang="en-US" sz="160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 Locate Dealer/Store</a:t>
              </a:r>
            </a:p>
            <a:p>
              <a:pPr marL="104775" indent="-104775" defTabSz="846138" eaLnBrk="1" hangingPunct="1">
                <a:lnSpc>
                  <a:spcPct val="110000"/>
                </a:lnSpc>
                <a:spcBef>
                  <a:spcPct val="20000"/>
                </a:spcBef>
                <a:buClr>
                  <a:srgbClr val="FF9900"/>
                </a:buClr>
                <a:buFontTx/>
                <a:buChar char="•"/>
                <a:defRPr/>
              </a:pPr>
              <a:r>
                <a:rPr lang="en-US" sz="160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 Complete Survey</a:t>
              </a:r>
            </a:p>
            <a:p>
              <a:pPr marL="104775" indent="-104775" defTabSz="846138" eaLnBrk="1" hangingPunct="1">
                <a:lnSpc>
                  <a:spcPct val="110000"/>
                </a:lnSpc>
                <a:spcBef>
                  <a:spcPct val="20000"/>
                </a:spcBef>
                <a:buClr>
                  <a:srgbClr val="FF9900"/>
                </a:buClr>
                <a:buFontTx/>
                <a:buChar char="•"/>
                <a:defRPr/>
              </a:pPr>
              <a:r>
                <a:rPr lang="en-US" sz="160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 User Prioritization</a:t>
              </a:r>
            </a:p>
            <a:p>
              <a:pPr marL="104775" indent="-104775" defTabSz="846138" eaLnBrk="1" hangingPunct="1">
                <a:lnSpc>
                  <a:spcPct val="110000"/>
                </a:lnSpc>
                <a:spcBef>
                  <a:spcPct val="20000"/>
                </a:spcBef>
                <a:buClr>
                  <a:srgbClr val="FF9900"/>
                </a:buClr>
                <a:buFontTx/>
                <a:buChar char="•"/>
                <a:defRPr/>
              </a:pPr>
              <a:r>
                <a:rPr lang="en-US" sz="160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 Manage Shopping </a:t>
              </a:r>
              <a:br>
                <a:rPr lang="en-US" sz="160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</a:br>
              <a:r>
                <a:rPr lang="en-US" sz="160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 Cart</a:t>
              </a:r>
            </a:p>
            <a:p>
              <a:pPr marL="104775" indent="-104775" defTabSz="846138" eaLnBrk="1" hangingPunct="1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  <a:defRPr/>
              </a:pPr>
              <a:r>
                <a:rPr lang="en-US" sz="160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Play Game</a:t>
              </a:r>
            </a:p>
            <a:p>
              <a:pPr marL="104775" indent="-104775" defTabSz="846138" eaLnBrk="1" hangingPunct="1">
                <a:lnSpc>
                  <a:spcPct val="110000"/>
                </a:lnSpc>
                <a:spcBef>
                  <a:spcPct val="20000"/>
                </a:spcBef>
                <a:buClr>
                  <a:srgbClr val="FF9900"/>
                </a:buClr>
                <a:defRPr/>
              </a:pPr>
              <a:endParaRPr lang="en-US" sz="1400">
                <a:solidFill>
                  <a:schemeClr val="bg1"/>
                </a:solidFill>
                <a:latin typeface="Verdana" charset="0"/>
                <a:ea typeface="ＭＳ Ｐゴシック" charset="0"/>
              </a:endParaRPr>
            </a:p>
          </p:txBody>
        </p:sp>
        <p:sp>
          <p:nvSpPr>
            <p:cNvPr id="63518" name="Text Box 30"/>
            <p:cNvSpPr txBox="1">
              <a:spLocks noChangeArrowheads="1"/>
            </p:cNvSpPr>
            <p:nvPr/>
          </p:nvSpPr>
          <p:spPr bwMode="auto">
            <a:xfrm>
              <a:off x="4188" y="1189"/>
              <a:ext cx="1810" cy="2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31775" indent="-115888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52070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  <a:defRPr/>
              </a:pPr>
              <a:r>
                <a:rPr lang="en-US" sz="1600" smtClean="0">
                  <a:latin typeface="Verdana" charset="0"/>
                </a:rPr>
                <a:t> Register for Entry</a:t>
              </a:r>
            </a:p>
            <a:p>
              <a:pPr eaLnBrk="1" hangingPunct="1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  <a:defRPr/>
              </a:pPr>
              <a:r>
                <a:rPr lang="en-US" sz="1600" smtClean="0">
                  <a:latin typeface="Verdana" charset="0"/>
                </a:rPr>
                <a:t> Search Site</a:t>
              </a:r>
            </a:p>
            <a:p>
              <a:pPr eaLnBrk="1" hangingPunct="1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  <a:defRPr/>
              </a:pPr>
              <a:r>
                <a:rPr lang="en-US" sz="1600" smtClean="0">
                  <a:latin typeface="Verdana" charset="0"/>
                </a:rPr>
                <a:t> Calculate Financing</a:t>
              </a:r>
            </a:p>
            <a:p>
              <a:pPr eaLnBrk="1" hangingPunct="1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  <a:defRPr/>
              </a:pPr>
              <a:r>
                <a:rPr lang="en-US" sz="1600" smtClean="0">
                  <a:latin typeface="Verdana" charset="0"/>
                </a:rPr>
                <a:t> Sweepstakes </a:t>
              </a:r>
              <a:br>
                <a:rPr lang="en-US" sz="1600" smtClean="0">
                  <a:latin typeface="Verdana" charset="0"/>
                </a:rPr>
              </a:br>
              <a:r>
                <a:rPr lang="en-US" sz="1600" smtClean="0">
                  <a:latin typeface="Verdana" charset="0"/>
                </a:rPr>
                <a:t> Contest</a:t>
              </a:r>
            </a:p>
            <a:p>
              <a:pPr eaLnBrk="1" hangingPunct="1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  <a:defRPr/>
              </a:pPr>
              <a:r>
                <a:rPr lang="en-US" sz="1600" smtClean="0">
                  <a:latin typeface="Verdana" charset="0"/>
                </a:rPr>
                <a:t> Wait for Purchase</a:t>
              </a:r>
            </a:p>
            <a:p>
              <a:pPr eaLnBrk="1" hangingPunct="1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  <a:defRPr/>
              </a:pPr>
              <a:r>
                <a:rPr lang="en-US" sz="1600" smtClean="0">
                  <a:latin typeface="Verdana" charset="0"/>
                </a:rPr>
                <a:t> Voting Form</a:t>
              </a:r>
            </a:p>
            <a:p>
              <a:pPr eaLnBrk="1" hangingPunct="1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  <a:defRPr/>
              </a:pPr>
              <a:r>
                <a:rPr lang="en-US" sz="1600" smtClean="0">
                  <a:latin typeface="Verdana" charset="0"/>
                </a:rPr>
                <a:t> Plan a trip</a:t>
              </a:r>
            </a:p>
            <a:p>
              <a:pPr eaLnBrk="1" hangingPunct="1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  <a:defRPr/>
              </a:pPr>
              <a:r>
                <a:rPr lang="en-US" sz="1600" smtClean="0">
                  <a:latin typeface="Verdana" charset="0"/>
                </a:rPr>
                <a:t> Generate a map</a:t>
              </a:r>
            </a:p>
            <a:p>
              <a:pPr eaLnBrk="1" hangingPunct="1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  <a:defRPr/>
              </a:pPr>
              <a:r>
                <a:rPr lang="en-US" sz="1600" smtClean="0">
                  <a:latin typeface="Verdana" charset="0"/>
                </a:rPr>
                <a:t> Request information</a:t>
              </a:r>
            </a:p>
            <a:p>
              <a:pPr eaLnBrk="1" hangingPunct="1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  <a:defRPr/>
              </a:pPr>
              <a:r>
                <a:rPr lang="en-US" sz="1600" smtClean="0">
                  <a:latin typeface="Verdana" charset="0"/>
                </a:rPr>
                <a:t> Process Form</a:t>
              </a:r>
            </a:p>
            <a:p>
              <a:pPr eaLnBrk="1" hangingPunct="1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  <a:defRPr/>
              </a:pPr>
              <a:endParaRPr lang="en-US" sz="1600" smtClean="0">
                <a:latin typeface="Verdana" charset="0"/>
              </a:endParaRPr>
            </a:p>
            <a:p>
              <a:pPr eaLnBrk="1" hangingPunct="1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  <a:defRPr/>
              </a:pPr>
              <a:endParaRPr lang="en-US" sz="1600" smtClean="0">
                <a:latin typeface="Verdana" charset="0"/>
              </a:endParaRPr>
            </a:p>
            <a:p>
              <a:pPr eaLnBrk="1" hangingPunct="1">
                <a:lnSpc>
                  <a:spcPct val="110000"/>
                </a:lnSpc>
                <a:spcBef>
                  <a:spcPct val="20000"/>
                </a:spcBef>
                <a:buClr>
                  <a:schemeClr val="accent2"/>
                </a:buClr>
                <a:buFontTx/>
                <a:buChar char="•"/>
                <a:defRPr/>
              </a:pPr>
              <a:endParaRPr lang="en-US" sz="1600" smtClean="0">
                <a:solidFill>
                  <a:schemeClr val="bg1"/>
                </a:solidFill>
                <a:latin typeface="Verdana" charset="0"/>
              </a:endParaRP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2 -0.0548 C 0.00643 -0.06682 -0.0019 -0.07422 -0.0092 -0.0807 C -0.02362 -0.09341 -0.04045 -0.10659 -0.0519 -0.12393 C -0.05678 -0.13133 -0.05834 -0.13503 -0.06354 -0.14151 C -0.06615 -0.14821 -0.07119 -0.15261 -0.0743 -0.15908 C -0.07639 -0.16347 -0.08055 -0.17249 -0.08055 -0.17226 C -0.08421 -0.18914 -0.08541 -0.20648 -0.08906 -0.22336 C -0.08975 -0.23307 -0.09027 -0.2437 -0.09131 -0.25341 C -0.0927 -0.26521 -0.09704 -0.2763 -0.09999 -0.2874 C -0.10313 -0.29919 -0.10469 -0.31168 -0.10764 -0.32347 C -0.10851 -0.32671 -0.1099 -0.32948 -0.11077 -0.33272 C -0.11146 -0.33503 -0.11181 -0.33758 -0.11233 -0.34012 C -0.11355 -0.35191 -0.12205 -0.37388 -0.12709 -0.38451 C -0.1283 -0.38983 -0.13056 -0.39237 -0.13334 -0.39677 C -0.13525 -0.40578 -0.15087 -0.42151 -0.1573 -0.42567 C -0.16303 -0.4333 -0.17275 -0.43607 -0.18056 -0.43815 C -0.19289 -0.44602 -0.20678 -0.44972 -0.22014 -0.45365 C -0.23542 -0.45295 -0.23994 -0.45457 -0.25105 -0.45041 C -0.25435 -0.44787 -0.254 -0.44486 -0.25573 -0.44024 C -0.25591 -0.43723 -0.25625 -0.43399 -0.25643 -0.43099 C -0.25678 -0.41966 -0.2566 -0.4081 -0.2573 -0.39677 C -0.25764 -0.39261 -0.26285 -0.39145 -0.26511 -0.39052 C -0.26667 -0.38983 -0.26962 -0.38867 -0.26962 -0.38844 C -0.28386 -0.39076 -0.28421 -0.38867 -0.2875 -0.40417 C -0.28733 -0.41156 -0.2882 -0.43931 -0.28125 -0.44532 C -0.27952 -0.44902 -0.27726 -0.45018 -0.27518 -0.45365 C -0.27466 -0.45457 -0.27362 -0.45665 -0.27362 -0.45642 " pathEditMode="relative" rAng="0" ptsTypes="ffffffffffffffffffffffffffA">
                                      <p:cBhvr>
                                        <p:cTn id="9" dur="2000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9" y="-200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50" autoRev="1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3" dur="250" autoRev="1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" dur="250" autoRev="1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50" autoRev="1" fill="hold"/>
                                        <p:tgtEl>
                                          <p:spTgt spid="635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63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515" grpId="0" animBg="1"/>
      <p:bldP spid="63515" grpId="1" animBg="1"/>
      <p:bldP spid="63515" grpId="2" animBg="1"/>
      <p:bldP spid="63515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420688" y="287338"/>
            <a:ext cx="73517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Business Drivers and Growth Areas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85800" y="1206500"/>
            <a:ext cx="7620000" cy="463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A5C00"/>
              </a:buClr>
              <a:buFontTx/>
              <a:buChar char="•"/>
              <a:defRPr/>
            </a:pPr>
            <a:endParaRPr lang="en-US" sz="900">
              <a:solidFill>
                <a:srgbClr val="5F5F5F"/>
              </a:solidFill>
              <a:latin typeface="Verdana" charset="0"/>
              <a:ea typeface="ＭＳ Ｐゴシック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A5C00"/>
              </a:buClr>
              <a:buFontTx/>
              <a:buChar char="•"/>
              <a:defRPr/>
            </a:pPr>
            <a:r>
              <a:rPr lang="en-US" sz="2400">
                <a:latin typeface="Verdana" charset="0"/>
                <a:ea typeface="ＭＳ Ｐゴシック" charset="0"/>
              </a:rPr>
              <a:t>What is driving business adoption of the Internet?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>
                <a:latin typeface="Verdana" charset="0"/>
                <a:ea typeface="ＭＳ Ｐゴシック" charset="0"/>
              </a:rPr>
              <a:t>Cost reduction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>
                <a:latin typeface="Verdana" charset="0"/>
                <a:ea typeface="ＭＳ Ｐゴシック" charset="0"/>
              </a:rPr>
              <a:t>Enhance convenience</a:t>
            </a: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>
                <a:latin typeface="Verdana" charset="0"/>
                <a:ea typeface="ＭＳ Ｐゴシック" charset="0"/>
              </a:rPr>
              <a:t>Broaden reach to a mass market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>
                <a:solidFill>
                  <a:schemeClr val="bg1"/>
                </a:solidFill>
                <a:latin typeface="Verdana" charset="0"/>
                <a:ea typeface="ＭＳ Ｐゴシック" charset="0"/>
              </a:rPr>
              <a:t>Greater personalization of marketing and services</a:t>
            </a:r>
            <a:endParaRPr lang="en-US">
              <a:latin typeface="Verdana" charset="0"/>
              <a:ea typeface="ＭＳ Ｐゴシック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Tx/>
              <a:buChar char="•"/>
              <a:defRPr/>
            </a:pPr>
            <a:r>
              <a:rPr lang="en-US">
                <a:latin typeface="Verdana" charset="0"/>
                <a:ea typeface="ＭＳ Ｐゴシック" charset="0"/>
              </a:rPr>
              <a:t>Generate new sources of revenue</a:t>
            </a: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A5C00"/>
              </a:buClr>
              <a:buFontTx/>
              <a:buChar char="•"/>
              <a:defRPr/>
            </a:pPr>
            <a:endParaRPr lang="en-US" sz="2000">
              <a:latin typeface="Verdana" charset="0"/>
              <a:ea typeface="ＭＳ Ｐゴシック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A5C00"/>
              </a:buClr>
              <a:buFontTx/>
              <a:buChar char="•"/>
              <a:defRPr/>
            </a:pPr>
            <a:r>
              <a:rPr lang="en-US" sz="2400">
                <a:latin typeface="Verdana" charset="0"/>
                <a:ea typeface="ＭＳ Ｐゴシック" charset="0"/>
              </a:rPr>
              <a:t>Growth areas: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>
                <a:solidFill>
                  <a:schemeClr val="bg1"/>
                </a:solidFill>
                <a:latin typeface="Verdana" charset="0"/>
                <a:ea typeface="ＭＳ Ｐゴシック" charset="0"/>
              </a:rPr>
              <a:t>Online commerce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>
                <a:solidFill>
                  <a:schemeClr val="bg1"/>
                </a:solidFill>
                <a:latin typeface="Verdana" charset="0"/>
                <a:ea typeface="ＭＳ Ｐゴシック" charset="0"/>
              </a:rPr>
              <a:t>Software downloads (consumer and business)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>
                <a:solidFill>
                  <a:schemeClr val="bg1"/>
                </a:solidFill>
                <a:latin typeface="Verdana" charset="0"/>
                <a:ea typeface="ＭＳ Ｐゴシック" charset="0"/>
              </a:rPr>
              <a:t>Distributed enterprise applications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>
                <a:solidFill>
                  <a:schemeClr val="bg1"/>
                </a:solidFill>
                <a:latin typeface="Verdana" charset="0"/>
                <a:ea typeface="ＭＳ Ｐゴシック" charset="0"/>
              </a:rPr>
              <a:t>Voice over IP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>
                <a:solidFill>
                  <a:schemeClr val="bg1"/>
                </a:solidFill>
                <a:latin typeface="Verdana" charset="0"/>
                <a:ea typeface="ＭＳ Ｐゴシック" charset="0"/>
              </a:rPr>
              <a:t>User-generated content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>
                <a:solidFill>
                  <a:schemeClr val="bg1"/>
                </a:solidFill>
                <a:latin typeface="Verdana" charset="0"/>
                <a:ea typeface="ＭＳ Ｐゴシック" charset="0"/>
              </a:rPr>
              <a:t>Electronic gaming</a:t>
            </a:r>
          </a:p>
          <a:p>
            <a:pPr marL="742950" lvl="1" indent="-285750" eaLnBrk="1" hangingPunct="1">
              <a:lnSpc>
                <a:spcPct val="85000"/>
              </a:lnSpc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>
                <a:solidFill>
                  <a:schemeClr val="bg1"/>
                </a:solidFill>
                <a:latin typeface="Verdana" charset="0"/>
                <a:ea typeface="ＭＳ Ｐゴシック" charset="0"/>
              </a:rPr>
              <a:t>Media and entertainment</a:t>
            </a:r>
            <a:endParaRPr lang="en-US" sz="1600">
              <a:solidFill>
                <a:schemeClr val="bg1"/>
              </a:solidFill>
              <a:latin typeface="Verdana" charset="0"/>
              <a:ea typeface="ＭＳ Ｐゴシック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9A5C00"/>
              </a:buClr>
              <a:buFontTx/>
              <a:buChar char="•"/>
              <a:defRPr/>
            </a:pPr>
            <a:endParaRPr lang="en-US" sz="800">
              <a:solidFill>
                <a:schemeClr val="bg1"/>
              </a:solidFill>
              <a:latin typeface="Verdana" charset="0"/>
              <a:ea typeface="ＭＳ Ｐゴシック" charset="0"/>
            </a:endParaRPr>
          </a:p>
          <a:p>
            <a:pPr marL="742950" lvl="1" indent="-285750" eaLnBrk="1" hangingPunct="1">
              <a:lnSpc>
                <a:spcPct val="80000"/>
              </a:lnSpc>
              <a:spcBef>
                <a:spcPct val="20000"/>
              </a:spcBef>
              <a:buClr>
                <a:srgbClr val="9A5C00"/>
              </a:buClr>
              <a:buFontTx/>
              <a:buChar char="•"/>
              <a:defRPr/>
            </a:pPr>
            <a:endParaRPr lang="en-US" sz="800">
              <a:solidFill>
                <a:schemeClr val="bg1"/>
              </a:solidFill>
              <a:latin typeface="Verdana" charset="0"/>
              <a:ea typeface="ＭＳ Ｐゴシック" charset="0"/>
            </a:endParaRPr>
          </a:p>
          <a:p>
            <a:pPr marL="342900" indent="-342900" eaLnBrk="1" hangingPunct="1">
              <a:lnSpc>
                <a:spcPct val="80000"/>
              </a:lnSpc>
              <a:spcBef>
                <a:spcPct val="20000"/>
              </a:spcBef>
              <a:buClr>
                <a:srgbClr val="9A5C00"/>
              </a:buClr>
              <a:buFontTx/>
              <a:buChar char="•"/>
              <a:defRPr/>
            </a:pPr>
            <a:endParaRPr lang="en-US" sz="900">
              <a:solidFill>
                <a:schemeClr val="bg1"/>
              </a:solidFill>
              <a:latin typeface="Verdana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2" descr="9872 Problems with Centralized_Globe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7187" r="21640" b="22058"/>
          <a:stretch>
            <a:fillRect/>
          </a:stretch>
        </p:blipFill>
        <p:spPr bwMode="ltGray">
          <a:xfrm>
            <a:off x="5048250" y="2038350"/>
            <a:ext cx="358775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35" name="Group 3"/>
          <p:cNvGrpSpPr>
            <a:grpSpLocks/>
          </p:cNvGrpSpPr>
          <p:nvPr/>
        </p:nvGrpSpPr>
        <p:grpSpPr bwMode="auto">
          <a:xfrm>
            <a:off x="5764213" y="2189163"/>
            <a:ext cx="2887662" cy="3113087"/>
            <a:chOff x="3118" y="1392"/>
            <a:chExt cx="1865" cy="1959"/>
          </a:xfrm>
        </p:grpSpPr>
        <p:grpSp>
          <p:nvGrpSpPr>
            <p:cNvPr id="54277" name="Group 4"/>
            <p:cNvGrpSpPr>
              <a:grpSpLocks/>
            </p:cNvGrpSpPr>
            <p:nvPr/>
          </p:nvGrpSpPr>
          <p:grpSpPr bwMode="auto">
            <a:xfrm>
              <a:off x="3139" y="1968"/>
              <a:ext cx="219" cy="216"/>
              <a:chOff x="3141" y="1953"/>
              <a:chExt cx="164" cy="231"/>
            </a:xfrm>
          </p:grpSpPr>
          <p:sp>
            <p:nvSpPr>
              <p:cNvPr id="69637" name="Arc 5"/>
              <p:cNvSpPr>
                <a:spLocks/>
              </p:cNvSpPr>
              <p:nvPr/>
            </p:nvSpPr>
            <p:spPr bwMode="auto">
              <a:xfrm>
                <a:off x="3141" y="2069"/>
                <a:ext cx="115" cy="115"/>
              </a:xfrm>
              <a:custGeom>
                <a:avLst/>
                <a:gdLst>
                  <a:gd name="T0" fmla="*/ 0 w 21600"/>
                  <a:gd name="T1" fmla="*/ 0 h 21600"/>
                  <a:gd name="T2" fmla="*/ 115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38" name="Arc 6"/>
              <p:cNvSpPr>
                <a:spLocks/>
              </p:cNvSpPr>
              <p:nvPr/>
            </p:nvSpPr>
            <p:spPr bwMode="auto">
              <a:xfrm>
                <a:off x="3141" y="2069"/>
                <a:ext cx="164" cy="115"/>
              </a:xfrm>
              <a:custGeom>
                <a:avLst/>
                <a:gdLst>
                  <a:gd name="T0" fmla="*/ 0 w 21600"/>
                  <a:gd name="T1" fmla="*/ 0 h 21600"/>
                  <a:gd name="T2" fmla="*/ 164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39" name="Arc 7"/>
              <p:cNvSpPr>
                <a:spLocks/>
              </p:cNvSpPr>
              <p:nvPr/>
            </p:nvSpPr>
            <p:spPr bwMode="auto">
              <a:xfrm>
                <a:off x="3141" y="2069"/>
                <a:ext cx="65" cy="115"/>
              </a:xfrm>
              <a:custGeom>
                <a:avLst/>
                <a:gdLst>
                  <a:gd name="T0" fmla="*/ 0 w 21600"/>
                  <a:gd name="T1" fmla="*/ 0 h 21600"/>
                  <a:gd name="T2" fmla="*/ 65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0" name="Arc 8"/>
              <p:cNvSpPr>
                <a:spLocks/>
              </p:cNvSpPr>
              <p:nvPr/>
            </p:nvSpPr>
            <p:spPr bwMode="auto">
              <a:xfrm flipH="1">
                <a:off x="3141" y="1953"/>
                <a:ext cx="49" cy="116"/>
              </a:xfrm>
              <a:custGeom>
                <a:avLst/>
                <a:gdLst>
                  <a:gd name="T0" fmla="*/ 0 w 21600"/>
                  <a:gd name="T1" fmla="*/ 0 h 21600"/>
                  <a:gd name="T2" fmla="*/ 49 w 21600"/>
                  <a:gd name="T3" fmla="*/ 116 h 21600"/>
                  <a:gd name="T4" fmla="*/ 0 w 21600"/>
                  <a:gd name="T5" fmla="*/ 11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1" name="Arc 9"/>
              <p:cNvSpPr>
                <a:spLocks/>
              </p:cNvSpPr>
              <p:nvPr/>
            </p:nvSpPr>
            <p:spPr bwMode="auto">
              <a:xfrm flipH="1">
                <a:off x="3141" y="1986"/>
                <a:ext cx="98" cy="83"/>
              </a:xfrm>
              <a:custGeom>
                <a:avLst/>
                <a:gdLst>
                  <a:gd name="T0" fmla="*/ 0 w 21600"/>
                  <a:gd name="T1" fmla="*/ 0 h 21600"/>
                  <a:gd name="T2" fmla="*/ 98 w 21600"/>
                  <a:gd name="T3" fmla="*/ 83 h 21600"/>
                  <a:gd name="T4" fmla="*/ 0 w 21600"/>
                  <a:gd name="T5" fmla="*/ 8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2" name="Arc 10"/>
              <p:cNvSpPr>
                <a:spLocks/>
              </p:cNvSpPr>
              <p:nvPr/>
            </p:nvSpPr>
            <p:spPr bwMode="auto">
              <a:xfrm flipH="1">
                <a:off x="3141" y="2019"/>
                <a:ext cx="115" cy="50"/>
              </a:xfrm>
              <a:custGeom>
                <a:avLst/>
                <a:gdLst>
                  <a:gd name="T0" fmla="*/ 0 w 21600"/>
                  <a:gd name="T1" fmla="*/ 0 h 21600"/>
                  <a:gd name="T2" fmla="*/ 115 w 21600"/>
                  <a:gd name="T3" fmla="*/ 50 h 21600"/>
                  <a:gd name="T4" fmla="*/ 0 w 21600"/>
                  <a:gd name="T5" fmla="*/ 5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3" name="Arc 11"/>
              <p:cNvSpPr>
                <a:spLocks/>
              </p:cNvSpPr>
              <p:nvPr/>
            </p:nvSpPr>
            <p:spPr bwMode="auto">
              <a:xfrm flipH="1">
                <a:off x="3141" y="2052"/>
                <a:ext cx="115" cy="17"/>
              </a:xfrm>
              <a:custGeom>
                <a:avLst/>
                <a:gdLst>
                  <a:gd name="T0" fmla="*/ 0 w 21600"/>
                  <a:gd name="T1" fmla="*/ 0 h 21600"/>
                  <a:gd name="T2" fmla="*/ 115 w 21600"/>
                  <a:gd name="T3" fmla="*/ 17 h 21600"/>
                  <a:gd name="T4" fmla="*/ 0 w 21600"/>
                  <a:gd name="T5" fmla="*/ 1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78" name="Group 12"/>
            <p:cNvGrpSpPr>
              <a:grpSpLocks/>
            </p:cNvGrpSpPr>
            <p:nvPr/>
          </p:nvGrpSpPr>
          <p:grpSpPr bwMode="auto">
            <a:xfrm>
              <a:off x="3214" y="2203"/>
              <a:ext cx="329" cy="231"/>
              <a:chOff x="1968" y="2880"/>
              <a:chExt cx="960" cy="672"/>
            </a:xfrm>
          </p:grpSpPr>
          <p:sp>
            <p:nvSpPr>
              <p:cNvPr id="69645" name="Arc 13"/>
              <p:cNvSpPr>
                <a:spLocks/>
              </p:cNvSpPr>
              <p:nvPr/>
            </p:nvSpPr>
            <p:spPr bwMode="auto">
              <a:xfrm>
                <a:off x="2448" y="3216"/>
                <a:ext cx="336" cy="336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6" name="Arc 14"/>
              <p:cNvSpPr>
                <a:spLocks/>
              </p:cNvSpPr>
              <p:nvPr/>
            </p:nvSpPr>
            <p:spPr bwMode="auto">
              <a:xfrm>
                <a:off x="2448" y="3216"/>
                <a:ext cx="480" cy="336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7" name="Arc 15"/>
              <p:cNvSpPr>
                <a:spLocks/>
              </p:cNvSpPr>
              <p:nvPr/>
            </p:nvSpPr>
            <p:spPr bwMode="auto">
              <a:xfrm>
                <a:off x="2448" y="3216"/>
                <a:ext cx="192" cy="336"/>
              </a:xfrm>
              <a:custGeom>
                <a:avLst/>
                <a:gdLst>
                  <a:gd name="T0" fmla="*/ 0 w 21600"/>
                  <a:gd name="T1" fmla="*/ 0 h 21600"/>
                  <a:gd name="T2" fmla="*/ 192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8" name="Arc 16"/>
              <p:cNvSpPr>
                <a:spLocks/>
              </p:cNvSpPr>
              <p:nvPr/>
            </p:nvSpPr>
            <p:spPr bwMode="auto">
              <a:xfrm>
                <a:off x="2448" y="3216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49" name="Arc 17"/>
              <p:cNvSpPr>
                <a:spLocks/>
              </p:cNvSpPr>
              <p:nvPr/>
            </p:nvSpPr>
            <p:spPr bwMode="auto">
              <a:xfrm flipH="1">
                <a:off x="2400" y="3216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0" name="Arc 18"/>
              <p:cNvSpPr>
                <a:spLocks/>
              </p:cNvSpPr>
              <p:nvPr/>
            </p:nvSpPr>
            <p:spPr bwMode="auto">
              <a:xfrm flipH="1">
                <a:off x="2304" y="3216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144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1" name="Arc 19"/>
              <p:cNvSpPr>
                <a:spLocks/>
              </p:cNvSpPr>
              <p:nvPr/>
            </p:nvSpPr>
            <p:spPr bwMode="auto">
              <a:xfrm flipH="1">
                <a:off x="2112" y="3216"/>
                <a:ext cx="336" cy="336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2" name="Arc 20"/>
              <p:cNvSpPr>
                <a:spLocks/>
              </p:cNvSpPr>
              <p:nvPr/>
            </p:nvSpPr>
            <p:spPr bwMode="auto">
              <a:xfrm flipH="1">
                <a:off x="1968" y="3216"/>
                <a:ext cx="480" cy="336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3" name="Arc 21"/>
              <p:cNvSpPr>
                <a:spLocks/>
              </p:cNvSpPr>
              <p:nvPr/>
            </p:nvSpPr>
            <p:spPr bwMode="auto">
              <a:xfrm>
                <a:off x="1968" y="3168"/>
                <a:ext cx="480" cy="48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4" name="Arc 22"/>
              <p:cNvSpPr>
                <a:spLocks/>
              </p:cNvSpPr>
              <p:nvPr/>
            </p:nvSpPr>
            <p:spPr bwMode="auto">
              <a:xfrm>
                <a:off x="1968" y="3072"/>
                <a:ext cx="480" cy="144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144 h 21600"/>
                  <a:gd name="T4" fmla="*/ 0 w 21600"/>
                  <a:gd name="T5" fmla="*/ 14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5" name="Arc 23"/>
              <p:cNvSpPr>
                <a:spLocks/>
              </p:cNvSpPr>
              <p:nvPr/>
            </p:nvSpPr>
            <p:spPr bwMode="auto">
              <a:xfrm>
                <a:off x="2064" y="2976"/>
                <a:ext cx="384" cy="240"/>
              </a:xfrm>
              <a:custGeom>
                <a:avLst/>
                <a:gdLst>
                  <a:gd name="T0" fmla="*/ 0 w 21600"/>
                  <a:gd name="T1" fmla="*/ 0 h 21600"/>
                  <a:gd name="T2" fmla="*/ 384 w 21600"/>
                  <a:gd name="T3" fmla="*/ 240 h 21600"/>
                  <a:gd name="T4" fmla="*/ 0 w 21600"/>
                  <a:gd name="T5" fmla="*/ 24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6" name="Arc 24"/>
              <p:cNvSpPr>
                <a:spLocks/>
              </p:cNvSpPr>
              <p:nvPr/>
            </p:nvSpPr>
            <p:spPr bwMode="auto">
              <a:xfrm>
                <a:off x="2208" y="2880"/>
                <a:ext cx="240" cy="336"/>
              </a:xfrm>
              <a:custGeom>
                <a:avLst/>
                <a:gdLst>
                  <a:gd name="T0" fmla="*/ 0 w 21600"/>
                  <a:gd name="T1" fmla="*/ 0 h 21600"/>
                  <a:gd name="T2" fmla="*/ 24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7" name="Arc 25"/>
              <p:cNvSpPr>
                <a:spLocks/>
              </p:cNvSpPr>
              <p:nvPr/>
            </p:nvSpPr>
            <p:spPr bwMode="auto">
              <a:xfrm flipH="1">
                <a:off x="2448" y="2880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144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8" name="Arc 26"/>
              <p:cNvSpPr>
                <a:spLocks/>
              </p:cNvSpPr>
              <p:nvPr/>
            </p:nvSpPr>
            <p:spPr bwMode="auto">
              <a:xfrm flipH="1">
                <a:off x="2448" y="2976"/>
                <a:ext cx="288" cy="240"/>
              </a:xfrm>
              <a:custGeom>
                <a:avLst/>
                <a:gdLst>
                  <a:gd name="T0" fmla="*/ 0 w 21600"/>
                  <a:gd name="T1" fmla="*/ 0 h 21600"/>
                  <a:gd name="T2" fmla="*/ 288 w 21600"/>
                  <a:gd name="T3" fmla="*/ 240 h 21600"/>
                  <a:gd name="T4" fmla="*/ 0 w 21600"/>
                  <a:gd name="T5" fmla="*/ 24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59" name="Arc 27"/>
              <p:cNvSpPr>
                <a:spLocks/>
              </p:cNvSpPr>
              <p:nvPr/>
            </p:nvSpPr>
            <p:spPr bwMode="auto">
              <a:xfrm flipH="1">
                <a:off x="2448" y="3072"/>
                <a:ext cx="336" cy="144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144 h 21600"/>
                  <a:gd name="T4" fmla="*/ 0 w 21600"/>
                  <a:gd name="T5" fmla="*/ 14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0" name="Arc 28"/>
              <p:cNvSpPr>
                <a:spLocks/>
              </p:cNvSpPr>
              <p:nvPr/>
            </p:nvSpPr>
            <p:spPr bwMode="auto">
              <a:xfrm flipH="1">
                <a:off x="2448" y="3168"/>
                <a:ext cx="336" cy="48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79" name="Group 29"/>
            <p:cNvGrpSpPr>
              <a:grpSpLocks/>
            </p:cNvGrpSpPr>
            <p:nvPr/>
          </p:nvGrpSpPr>
          <p:grpSpPr bwMode="auto">
            <a:xfrm>
              <a:off x="3118" y="1536"/>
              <a:ext cx="432" cy="116"/>
              <a:chOff x="3168" y="1536"/>
              <a:chExt cx="280" cy="116"/>
            </a:xfrm>
          </p:grpSpPr>
          <p:sp>
            <p:nvSpPr>
              <p:cNvPr id="69662" name="Arc 30"/>
              <p:cNvSpPr>
                <a:spLocks/>
              </p:cNvSpPr>
              <p:nvPr/>
            </p:nvSpPr>
            <p:spPr bwMode="auto">
              <a:xfrm>
                <a:off x="3168" y="1635"/>
                <a:ext cx="165" cy="17"/>
              </a:xfrm>
              <a:custGeom>
                <a:avLst/>
                <a:gdLst>
                  <a:gd name="T0" fmla="*/ 0 w 21600"/>
                  <a:gd name="T1" fmla="*/ 0 h 21600"/>
                  <a:gd name="T2" fmla="*/ 165 w 21600"/>
                  <a:gd name="T3" fmla="*/ 17 h 21600"/>
                  <a:gd name="T4" fmla="*/ 0 w 21600"/>
                  <a:gd name="T5" fmla="*/ 1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3" name="Arc 31"/>
              <p:cNvSpPr>
                <a:spLocks/>
              </p:cNvSpPr>
              <p:nvPr/>
            </p:nvSpPr>
            <p:spPr bwMode="auto">
              <a:xfrm>
                <a:off x="3168" y="1602"/>
                <a:ext cx="165" cy="50"/>
              </a:xfrm>
              <a:custGeom>
                <a:avLst/>
                <a:gdLst>
                  <a:gd name="T0" fmla="*/ 0 w 21600"/>
                  <a:gd name="T1" fmla="*/ 0 h 21600"/>
                  <a:gd name="T2" fmla="*/ 165 w 21600"/>
                  <a:gd name="T3" fmla="*/ 50 h 21600"/>
                  <a:gd name="T4" fmla="*/ 0 w 21600"/>
                  <a:gd name="T5" fmla="*/ 5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4" name="Arc 32"/>
              <p:cNvSpPr>
                <a:spLocks/>
              </p:cNvSpPr>
              <p:nvPr/>
            </p:nvSpPr>
            <p:spPr bwMode="auto">
              <a:xfrm>
                <a:off x="3201" y="1569"/>
                <a:ext cx="132" cy="83"/>
              </a:xfrm>
              <a:custGeom>
                <a:avLst/>
                <a:gdLst>
                  <a:gd name="T0" fmla="*/ 0 w 21600"/>
                  <a:gd name="T1" fmla="*/ 0 h 21600"/>
                  <a:gd name="T2" fmla="*/ 132 w 21600"/>
                  <a:gd name="T3" fmla="*/ 83 h 21600"/>
                  <a:gd name="T4" fmla="*/ 0 w 21600"/>
                  <a:gd name="T5" fmla="*/ 8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5" name="Arc 33"/>
              <p:cNvSpPr>
                <a:spLocks/>
              </p:cNvSpPr>
              <p:nvPr/>
            </p:nvSpPr>
            <p:spPr bwMode="auto">
              <a:xfrm>
                <a:off x="3250" y="1536"/>
                <a:ext cx="83" cy="116"/>
              </a:xfrm>
              <a:custGeom>
                <a:avLst/>
                <a:gdLst>
                  <a:gd name="T0" fmla="*/ 0 w 21600"/>
                  <a:gd name="T1" fmla="*/ 0 h 21600"/>
                  <a:gd name="T2" fmla="*/ 83 w 21600"/>
                  <a:gd name="T3" fmla="*/ 116 h 21600"/>
                  <a:gd name="T4" fmla="*/ 0 w 21600"/>
                  <a:gd name="T5" fmla="*/ 11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6" name="Arc 34"/>
              <p:cNvSpPr>
                <a:spLocks/>
              </p:cNvSpPr>
              <p:nvPr/>
            </p:nvSpPr>
            <p:spPr bwMode="auto">
              <a:xfrm flipH="1">
                <a:off x="3333" y="1536"/>
                <a:ext cx="49" cy="116"/>
              </a:xfrm>
              <a:custGeom>
                <a:avLst/>
                <a:gdLst>
                  <a:gd name="T0" fmla="*/ 0 w 21600"/>
                  <a:gd name="T1" fmla="*/ 0 h 21600"/>
                  <a:gd name="T2" fmla="*/ 49 w 21600"/>
                  <a:gd name="T3" fmla="*/ 116 h 21600"/>
                  <a:gd name="T4" fmla="*/ 0 w 21600"/>
                  <a:gd name="T5" fmla="*/ 11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7" name="Arc 35"/>
              <p:cNvSpPr>
                <a:spLocks/>
              </p:cNvSpPr>
              <p:nvPr/>
            </p:nvSpPr>
            <p:spPr bwMode="auto">
              <a:xfrm flipH="1">
                <a:off x="3333" y="1569"/>
                <a:ext cx="98" cy="83"/>
              </a:xfrm>
              <a:custGeom>
                <a:avLst/>
                <a:gdLst>
                  <a:gd name="T0" fmla="*/ 0 w 21600"/>
                  <a:gd name="T1" fmla="*/ 0 h 21600"/>
                  <a:gd name="T2" fmla="*/ 98 w 21600"/>
                  <a:gd name="T3" fmla="*/ 83 h 21600"/>
                  <a:gd name="T4" fmla="*/ 0 w 21600"/>
                  <a:gd name="T5" fmla="*/ 8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8" name="Arc 36"/>
              <p:cNvSpPr>
                <a:spLocks/>
              </p:cNvSpPr>
              <p:nvPr/>
            </p:nvSpPr>
            <p:spPr bwMode="auto">
              <a:xfrm flipH="1">
                <a:off x="3333" y="1602"/>
                <a:ext cx="115" cy="50"/>
              </a:xfrm>
              <a:custGeom>
                <a:avLst/>
                <a:gdLst>
                  <a:gd name="T0" fmla="*/ 0 w 21600"/>
                  <a:gd name="T1" fmla="*/ 0 h 21600"/>
                  <a:gd name="T2" fmla="*/ 115 w 21600"/>
                  <a:gd name="T3" fmla="*/ 50 h 21600"/>
                  <a:gd name="T4" fmla="*/ 0 w 21600"/>
                  <a:gd name="T5" fmla="*/ 5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69" name="Arc 37"/>
              <p:cNvSpPr>
                <a:spLocks/>
              </p:cNvSpPr>
              <p:nvPr/>
            </p:nvSpPr>
            <p:spPr bwMode="auto">
              <a:xfrm flipH="1">
                <a:off x="3333" y="1635"/>
                <a:ext cx="115" cy="17"/>
              </a:xfrm>
              <a:custGeom>
                <a:avLst/>
                <a:gdLst>
                  <a:gd name="T0" fmla="*/ 0 w 21600"/>
                  <a:gd name="T1" fmla="*/ 0 h 21600"/>
                  <a:gd name="T2" fmla="*/ 115 w 21600"/>
                  <a:gd name="T3" fmla="*/ 17 h 21600"/>
                  <a:gd name="T4" fmla="*/ 0 w 21600"/>
                  <a:gd name="T5" fmla="*/ 1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80" name="Group 38"/>
            <p:cNvGrpSpPr>
              <a:grpSpLocks/>
            </p:cNvGrpSpPr>
            <p:nvPr/>
          </p:nvGrpSpPr>
          <p:grpSpPr bwMode="auto">
            <a:xfrm>
              <a:off x="3406" y="1930"/>
              <a:ext cx="329" cy="231"/>
              <a:chOff x="1968" y="2880"/>
              <a:chExt cx="960" cy="672"/>
            </a:xfrm>
          </p:grpSpPr>
          <p:sp>
            <p:nvSpPr>
              <p:cNvPr id="69671" name="Arc 39"/>
              <p:cNvSpPr>
                <a:spLocks/>
              </p:cNvSpPr>
              <p:nvPr/>
            </p:nvSpPr>
            <p:spPr bwMode="auto">
              <a:xfrm>
                <a:off x="2448" y="3216"/>
                <a:ext cx="336" cy="336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2" name="Arc 40"/>
              <p:cNvSpPr>
                <a:spLocks/>
              </p:cNvSpPr>
              <p:nvPr/>
            </p:nvSpPr>
            <p:spPr bwMode="auto">
              <a:xfrm>
                <a:off x="2448" y="3216"/>
                <a:ext cx="480" cy="336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3" name="Arc 41"/>
              <p:cNvSpPr>
                <a:spLocks/>
              </p:cNvSpPr>
              <p:nvPr/>
            </p:nvSpPr>
            <p:spPr bwMode="auto">
              <a:xfrm>
                <a:off x="2448" y="3216"/>
                <a:ext cx="192" cy="336"/>
              </a:xfrm>
              <a:custGeom>
                <a:avLst/>
                <a:gdLst>
                  <a:gd name="T0" fmla="*/ 0 w 21600"/>
                  <a:gd name="T1" fmla="*/ 0 h 21600"/>
                  <a:gd name="T2" fmla="*/ 192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4" name="Arc 42"/>
              <p:cNvSpPr>
                <a:spLocks/>
              </p:cNvSpPr>
              <p:nvPr/>
            </p:nvSpPr>
            <p:spPr bwMode="auto">
              <a:xfrm>
                <a:off x="2448" y="3216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5" name="Arc 43"/>
              <p:cNvSpPr>
                <a:spLocks/>
              </p:cNvSpPr>
              <p:nvPr/>
            </p:nvSpPr>
            <p:spPr bwMode="auto">
              <a:xfrm flipH="1">
                <a:off x="2400" y="3216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6" name="Arc 44"/>
              <p:cNvSpPr>
                <a:spLocks/>
              </p:cNvSpPr>
              <p:nvPr/>
            </p:nvSpPr>
            <p:spPr bwMode="auto">
              <a:xfrm flipH="1">
                <a:off x="2304" y="3216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144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7" name="Arc 45"/>
              <p:cNvSpPr>
                <a:spLocks/>
              </p:cNvSpPr>
              <p:nvPr/>
            </p:nvSpPr>
            <p:spPr bwMode="auto">
              <a:xfrm flipH="1">
                <a:off x="2112" y="3216"/>
                <a:ext cx="336" cy="336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8" name="Arc 46"/>
              <p:cNvSpPr>
                <a:spLocks/>
              </p:cNvSpPr>
              <p:nvPr/>
            </p:nvSpPr>
            <p:spPr bwMode="auto">
              <a:xfrm flipH="1">
                <a:off x="1968" y="3216"/>
                <a:ext cx="480" cy="336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79" name="Arc 47"/>
              <p:cNvSpPr>
                <a:spLocks/>
              </p:cNvSpPr>
              <p:nvPr/>
            </p:nvSpPr>
            <p:spPr bwMode="auto">
              <a:xfrm>
                <a:off x="1968" y="3168"/>
                <a:ext cx="480" cy="48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0" name="Arc 48"/>
              <p:cNvSpPr>
                <a:spLocks/>
              </p:cNvSpPr>
              <p:nvPr/>
            </p:nvSpPr>
            <p:spPr bwMode="auto">
              <a:xfrm>
                <a:off x="1968" y="3072"/>
                <a:ext cx="480" cy="144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144 h 21600"/>
                  <a:gd name="T4" fmla="*/ 0 w 21600"/>
                  <a:gd name="T5" fmla="*/ 14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1" name="Arc 49"/>
              <p:cNvSpPr>
                <a:spLocks/>
              </p:cNvSpPr>
              <p:nvPr/>
            </p:nvSpPr>
            <p:spPr bwMode="auto">
              <a:xfrm>
                <a:off x="2064" y="2976"/>
                <a:ext cx="384" cy="240"/>
              </a:xfrm>
              <a:custGeom>
                <a:avLst/>
                <a:gdLst>
                  <a:gd name="T0" fmla="*/ 0 w 21600"/>
                  <a:gd name="T1" fmla="*/ 0 h 21600"/>
                  <a:gd name="T2" fmla="*/ 384 w 21600"/>
                  <a:gd name="T3" fmla="*/ 240 h 21600"/>
                  <a:gd name="T4" fmla="*/ 0 w 21600"/>
                  <a:gd name="T5" fmla="*/ 24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2" name="Arc 50"/>
              <p:cNvSpPr>
                <a:spLocks/>
              </p:cNvSpPr>
              <p:nvPr/>
            </p:nvSpPr>
            <p:spPr bwMode="auto">
              <a:xfrm>
                <a:off x="2208" y="2880"/>
                <a:ext cx="240" cy="336"/>
              </a:xfrm>
              <a:custGeom>
                <a:avLst/>
                <a:gdLst>
                  <a:gd name="T0" fmla="*/ 0 w 21600"/>
                  <a:gd name="T1" fmla="*/ 0 h 21600"/>
                  <a:gd name="T2" fmla="*/ 24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3" name="Arc 51"/>
              <p:cNvSpPr>
                <a:spLocks/>
              </p:cNvSpPr>
              <p:nvPr/>
            </p:nvSpPr>
            <p:spPr bwMode="auto">
              <a:xfrm flipH="1">
                <a:off x="2448" y="2880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144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4" name="Arc 52"/>
              <p:cNvSpPr>
                <a:spLocks/>
              </p:cNvSpPr>
              <p:nvPr/>
            </p:nvSpPr>
            <p:spPr bwMode="auto">
              <a:xfrm flipH="1">
                <a:off x="2448" y="2976"/>
                <a:ext cx="288" cy="240"/>
              </a:xfrm>
              <a:custGeom>
                <a:avLst/>
                <a:gdLst>
                  <a:gd name="T0" fmla="*/ 0 w 21600"/>
                  <a:gd name="T1" fmla="*/ 0 h 21600"/>
                  <a:gd name="T2" fmla="*/ 288 w 21600"/>
                  <a:gd name="T3" fmla="*/ 240 h 21600"/>
                  <a:gd name="T4" fmla="*/ 0 w 21600"/>
                  <a:gd name="T5" fmla="*/ 24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5" name="Arc 53"/>
              <p:cNvSpPr>
                <a:spLocks/>
              </p:cNvSpPr>
              <p:nvPr/>
            </p:nvSpPr>
            <p:spPr bwMode="auto">
              <a:xfrm flipH="1">
                <a:off x="2448" y="3072"/>
                <a:ext cx="336" cy="144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144 h 21600"/>
                  <a:gd name="T4" fmla="*/ 0 w 21600"/>
                  <a:gd name="T5" fmla="*/ 14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6" name="Arc 54"/>
              <p:cNvSpPr>
                <a:spLocks/>
              </p:cNvSpPr>
              <p:nvPr/>
            </p:nvSpPr>
            <p:spPr bwMode="auto">
              <a:xfrm flipH="1">
                <a:off x="2448" y="3168"/>
                <a:ext cx="336" cy="48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81" name="Group 55"/>
            <p:cNvGrpSpPr>
              <a:grpSpLocks/>
            </p:cNvGrpSpPr>
            <p:nvPr/>
          </p:nvGrpSpPr>
          <p:grpSpPr bwMode="auto">
            <a:xfrm>
              <a:off x="3694" y="2505"/>
              <a:ext cx="329" cy="231"/>
              <a:chOff x="1968" y="2880"/>
              <a:chExt cx="960" cy="672"/>
            </a:xfrm>
          </p:grpSpPr>
          <p:sp>
            <p:nvSpPr>
              <p:cNvPr id="69688" name="Arc 56"/>
              <p:cNvSpPr>
                <a:spLocks/>
              </p:cNvSpPr>
              <p:nvPr/>
            </p:nvSpPr>
            <p:spPr bwMode="auto">
              <a:xfrm>
                <a:off x="2448" y="3216"/>
                <a:ext cx="336" cy="336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89" name="Arc 57"/>
              <p:cNvSpPr>
                <a:spLocks/>
              </p:cNvSpPr>
              <p:nvPr/>
            </p:nvSpPr>
            <p:spPr bwMode="auto">
              <a:xfrm>
                <a:off x="2448" y="3216"/>
                <a:ext cx="480" cy="336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0" name="Arc 58"/>
              <p:cNvSpPr>
                <a:spLocks/>
              </p:cNvSpPr>
              <p:nvPr/>
            </p:nvSpPr>
            <p:spPr bwMode="auto">
              <a:xfrm>
                <a:off x="2448" y="3216"/>
                <a:ext cx="192" cy="336"/>
              </a:xfrm>
              <a:custGeom>
                <a:avLst/>
                <a:gdLst>
                  <a:gd name="T0" fmla="*/ 0 w 21600"/>
                  <a:gd name="T1" fmla="*/ 0 h 21600"/>
                  <a:gd name="T2" fmla="*/ 192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1" name="Arc 59"/>
              <p:cNvSpPr>
                <a:spLocks/>
              </p:cNvSpPr>
              <p:nvPr/>
            </p:nvSpPr>
            <p:spPr bwMode="auto">
              <a:xfrm>
                <a:off x="2448" y="3216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2" name="Arc 60"/>
              <p:cNvSpPr>
                <a:spLocks/>
              </p:cNvSpPr>
              <p:nvPr/>
            </p:nvSpPr>
            <p:spPr bwMode="auto">
              <a:xfrm flipH="1">
                <a:off x="2400" y="3216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3" name="Arc 61"/>
              <p:cNvSpPr>
                <a:spLocks/>
              </p:cNvSpPr>
              <p:nvPr/>
            </p:nvSpPr>
            <p:spPr bwMode="auto">
              <a:xfrm flipH="1">
                <a:off x="2304" y="3216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144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4" name="Arc 62"/>
              <p:cNvSpPr>
                <a:spLocks/>
              </p:cNvSpPr>
              <p:nvPr/>
            </p:nvSpPr>
            <p:spPr bwMode="auto">
              <a:xfrm flipH="1">
                <a:off x="2112" y="3216"/>
                <a:ext cx="336" cy="336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5" name="Arc 63"/>
              <p:cNvSpPr>
                <a:spLocks/>
              </p:cNvSpPr>
              <p:nvPr/>
            </p:nvSpPr>
            <p:spPr bwMode="auto">
              <a:xfrm flipH="1">
                <a:off x="1968" y="3216"/>
                <a:ext cx="480" cy="336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6" name="Arc 64"/>
              <p:cNvSpPr>
                <a:spLocks/>
              </p:cNvSpPr>
              <p:nvPr/>
            </p:nvSpPr>
            <p:spPr bwMode="auto">
              <a:xfrm>
                <a:off x="1968" y="3168"/>
                <a:ext cx="480" cy="48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7" name="Arc 65"/>
              <p:cNvSpPr>
                <a:spLocks/>
              </p:cNvSpPr>
              <p:nvPr/>
            </p:nvSpPr>
            <p:spPr bwMode="auto">
              <a:xfrm>
                <a:off x="1968" y="3072"/>
                <a:ext cx="480" cy="144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144 h 21600"/>
                  <a:gd name="T4" fmla="*/ 0 w 21600"/>
                  <a:gd name="T5" fmla="*/ 14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8" name="Arc 66"/>
              <p:cNvSpPr>
                <a:spLocks/>
              </p:cNvSpPr>
              <p:nvPr/>
            </p:nvSpPr>
            <p:spPr bwMode="auto">
              <a:xfrm>
                <a:off x="2064" y="2976"/>
                <a:ext cx="384" cy="240"/>
              </a:xfrm>
              <a:custGeom>
                <a:avLst/>
                <a:gdLst>
                  <a:gd name="T0" fmla="*/ 0 w 21600"/>
                  <a:gd name="T1" fmla="*/ 0 h 21600"/>
                  <a:gd name="T2" fmla="*/ 384 w 21600"/>
                  <a:gd name="T3" fmla="*/ 240 h 21600"/>
                  <a:gd name="T4" fmla="*/ 0 w 21600"/>
                  <a:gd name="T5" fmla="*/ 24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699" name="Arc 67"/>
              <p:cNvSpPr>
                <a:spLocks/>
              </p:cNvSpPr>
              <p:nvPr/>
            </p:nvSpPr>
            <p:spPr bwMode="auto">
              <a:xfrm>
                <a:off x="2208" y="2880"/>
                <a:ext cx="240" cy="336"/>
              </a:xfrm>
              <a:custGeom>
                <a:avLst/>
                <a:gdLst>
                  <a:gd name="T0" fmla="*/ 0 w 21600"/>
                  <a:gd name="T1" fmla="*/ 0 h 21600"/>
                  <a:gd name="T2" fmla="*/ 24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0" name="Arc 68"/>
              <p:cNvSpPr>
                <a:spLocks/>
              </p:cNvSpPr>
              <p:nvPr/>
            </p:nvSpPr>
            <p:spPr bwMode="auto">
              <a:xfrm flipH="1">
                <a:off x="2448" y="2880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144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1" name="Arc 69"/>
              <p:cNvSpPr>
                <a:spLocks/>
              </p:cNvSpPr>
              <p:nvPr/>
            </p:nvSpPr>
            <p:spPr bwMode="auto">
              <a:xfrm flipH="1">
                <a:off x="2448" y="2976"/>
                <a:ext cx="288" cy="240"/>
              </a:xfrm>
              <a:custGeom>
                <a:avLst/>
                <a:gdLst>
                  <a:gd name="T0" fmla="*/ 0 w 21600"/>
                  <a:gd name="T1" fmla="*/ 0 h 21600"/>
                  <a:gd name="T2" fmla="*/ 288 w 21600"/>
                  <a:gd name="T3" fmla="*/ 240 h 21600"/>
                  <a:gd name="T4" fmla="*/ 0 w 21600"/>
                  <a:gd name="T5" fmla="*/ 24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2" name="Arc 70"/>
              <p:cNvSpPr>
                <a:spLocks/>
              </p:cNvSpPr>
              <p:nvPr/>
            </p:nvSpPr>
            <p:spPr bwMode="auto">
              <a:xfrm flipH="1">
                <a:off x="2448" y="3072"/>
                <a:ext cx="336" cy="144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144 h 21600"/>
                  <a:gd name="T4" fmla="*/ 0 w 21600"/>
                  <a:gd name="T5" fmla="*/ 14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3" name="Arc 71"/>
              <p:cNvSpPr>
                <a:spLocks/>
              </p:cNvSpPr>
              <p:nvPr/>
            </p:nvSpPr>
            <p:spPr bwMode="auto">
              <a:xfrm flipH="1">
                <a:off x="2448" y="3168"/>
                <a:ext cx="336" cy="48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82" name="Group 72"/>
            <p:cNvGrpSpPr>
              <a:grpSpLocks/>
            </p:cNvGrpSpPr>
            <p:nvPr/>
          </p:nvGrpSpPr>
          <p:grpSpPr bwMode="auto">
            <a:xfrm>
              <a:off x="4078" y="2640"/>
              <a:ext cx="329" cy="231"/>
              <a:chOff x="1968" y="2880"/>
              <a:chExt cx="960" cy="672"/>
            </a:xfrm>
          </p:grpSpPr>
          <p:sp>
            <p:nvSpPr>
              <p:cNvPr id="69705" name="Arc 73"/>
              <p:cNvSpPr>
                <a:spLocks/>
              </p:cNvSpPr>
              <p:nvPr/>
            </p:nvSpPr>
            <p:spPr bwMode="auto">
              <a:xfrm>
                <a:off x="2448" y="3216"/>
                <a:ext cx="336" cy="336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6" name="Arc 74"/>
              <p:cNvSpPr>
                <a:spLocks/>
              </p:cNvSpPr>
              <p:nvPr/>
            </p:nvSpPr>
            <p:spPr bwMode="auto">
              <a:xfrm>
                <a:off x="2448" y="3216"/>
                <a:ext cx="480" cy="336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7" name="Arc 75"/>
              <p:cNvSpPr>
                <a:spLocks/>
              </p:cNvSpPr>
              <p:nvPr/>
            </p:nvSpPr>
            <p:spPr bwMode="auto">
              <a:xfrm>
                <a:off x="2448" y="3216"/>
                <a:ext cx="192" cy="336"/>
              </a:xfrm>
              <a:custGeom>
                <a:avLst/>
                <a:gdLst>
                  <a:gd name="T0" fmla="*/ 0 w 21600"/>
                  <a:gd name="T1" fmla="*/ 0 h 21600"/>
                  <a:gd name="T2" fmla="*/ 192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8" name="Arc 76"/>
              <p:cNvSpPr>
                <a:spLocks/>
              </p:cNvSpPr>
              <p:nvPr/>
            </p:nvSpPr>
            <p:spPr bwMode="auto">
              <a:xfrm>
                <a:off x="2448" y="3216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09" name="Arc 77"/>
              <p:cNvSpPr>
                <a:spLocks/>
              </p:cNvSpPr>
              <p:nvPr/>
            </p:nvSpPr>
            <p:spPr bwMode="auto">
              <a:xfrm flipH="1">
                <a:off x="2400" y="3216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0" name="Arc 78"/>
              <p:cNvSpPr>
                <a:spLocks/>
              </p:cNvSpPr>
              <p:nvPr/>
            </p:nvSpPr>
            <p:spPr bwMode="auto">
              <a:xfrm flipH="1">
                <a:off x="2304" y="3216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144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1" name="Arc 79"/>
              <p:cNvSpPr>
                <a:spLocks/>
              </p:cNvSpPr>
              <p:nvPr/>
            </p:nvSpPr>
            <p:spPr bwMode="auto">
              <a:xfrm flipH="1">
                <a:off x="2112" y="3216"/>
                <a:ext cx="336" cy="336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2" name="Arc 80"/>
              <p:cNvSpPr>
                <a:spLocks/>
              </p:cNvSpPr>
              <p:nvPr/>
            </p:nvSpPr>
            <p:spPr bwMode="auto">
              <a:xfrm flipH="1">
                <a:off x="1968" y="3216"/>
                <a:ext cx="480" cy="336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3" name="Arc 81"/>
              <p:cNvSpPr>
                <a:spLocks/>
              </p:cNvSpPr>
              <p:nvPr/>
            </p:nvSpPr>
            <p:spPr bwMode="auto">
              <a:xfrm>
                <a:off x="1968" y="3168"/>
                <a:ext cx="480" cy="48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4" name="Arc 82"/>
              <p:cNvSpPr>
                <a:spLocks/>
              </p:cNvSpPr>
              <p:nvPr/>
            </p:nvSpPr>
            <p:spPr bwMode="auto">
              <a:xfrm>
                <a:off x="1968" y="3072"/>
                <a:ext cx="480" cy="144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144 h 21600"/>
                  <a:gd name="T4" fmla="*/ 0 w 21600"/>
                  <a:gd name="T5" fmla="*/ 14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5" name="Arc 83"/>
              <p:cNvSpPr>
                <a:spLocks/>
              </p:cNvSpPr>
              <p:nvPr/>
            </p:nvSpPr>
            <p:spPr bwMode="auto">
              <a:xfrm>
                <a:off x="2064" y="2976"/>
                <a:ext cx="384" cy="240"/>
              </a:xfrm>
              <a:custGeom>
                <a:avLst/>
                <a:gdLst>
                  <a:gd name="T0" fmla="*/ 0 w 21600"/>
                  <a:gd name="T1" fmla="*/ 0 h 21600"/>
                  <a:gd name="T2" fmla="*/ 384 w 21600"/>
                  <a:gd name="T3" fmla="*/ 240 h 21600"/>
                  <a:gd name="T4" fmla="*/ 0 w 21600"/>
                  <a:gd name="T5" fmla="*/ 24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6" name="Arc 84"/>
              <p:cNvSpPr>
                <a:spLocks/>
              </p:cNvSpPr>
              <p:nvPr/>
            </p:nvSpPr>
            <p:spPr bwMode="auto">
              <a:xfrm>
                <a:off x="2208" y="2880"/>
                <a:ext cx="240" cy="336"/>
              </a:xfrm>
              <a:custGeom>
                <a:avLst/>
                <a:gdLst>
                  <a:gd name="T0" fmla="*/ 0 w 21600"/>
                  <a:gd name="T1" fmla="*/ 0 h 21600"/>
                  <a:gd name="T2" fmla="*/ 24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7" name="Arc 85"/>
              <p:cNvSpPr>
                <a:spLocks/>
              </p:cNvSpPr>
              <p:nvPr/>
            </p:nvSpPr>
            <p:spPr bwMode="auto">
              <a:xfrm flipH="1">
                <a:off x="2448" y="2880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144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8" name="Arc 86"/>
              <p:cNvSpPr>
                <a:spLocks/>
              </p:cNvSpPr>
              <p:nvPr/>
            </p:nvSpPr>
            <p:spPr bwMode="auto">
              <a:xfrm flipH="1">
                <a:off x="2448" y="2976"/>
                <a:ext cx="288" cy="240"/>
              </a:xfrm>
              <a:custGeom>
                <a:avLst/>
                <a:gdLst>
                  <a:gd name="T0" fmla="*/ 0 w 21600"/>
                  <a:gd name="T1" fmla="*/ 0 h 21600"/>
                  <a:gd name="T2" fmla="*/ 288 w 21600"/>
                  <a:gd name="T3" fmla="*/ 240 h 21600"/>
                  <a:gd name="T4" fmla="*/ 0 w 21600"/>
                  <a:gd name="T5" fmla="*/ 24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19" name="Arc 87"/>
              <p:cNvSpPr>
                <a:spLocks/>
              </p:cNvSpPr>
              <p:nvPr/>
            </p:nvSpPr>
            <p:spPr bwMode="auto">
              <a:xfrm flipH="1">
                <a:off x="2448" y="3072"/>
                <a:ext cx="336" cy="144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144 h 21600"/>
                  <a:gd name="T4" fmla="*/ 0 w 21600"/>
                  <a:gd name="T5" fmla="*/ 14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0" name="Arc 88"/>
              <p:cNvSpPr>
                <a:spLocks/>
              </p:cNvSpPr>
              <p:nvPr/>
            </p:nvSpPr>
            <p:spPr bwMode="auto">
              <a:xfrm flipH="1">
                <a:off x="2448" y="3168"/>
                <a:ext cx="336" cy="48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83" name="Group 89"/>
            <p:cNvGrpSpPr>
              <a:grpSpLocks/>
            </p:cNvGrpSpPr>
            <p:nvPr/>
          </p:nvGrpSpPr>
          <p:grpSpPr bwMode="auto">
            <a:xfrm>
              <a:off x="3646" y="2736"/>
              <a:ext cx="329" cy="288"/>
              <a:chOff x="1968" y="2880"/>
              <a:chExt cx="960" cy="672"/>
            </a:xfrm>
          </p:grpSpPr>
          <p:sp>
            <p:nvSpPr>
              <p:cNvPr id="69722" name="Arc 90"/>
              <p:cNvSpPr>
                <a:spLocks/>
              </p:cNvSpPr>
              <p:nvPr/>
            </p:nvSpPr>
            <p:spPr bwMode="auto">
              <a:xfrm>
                <a:off x="2448" y="3216"/>
                <a:ext cx="336" cy="336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3" name="Arc 91"/>
              <p:cNvSpPr>
                <a:spLocks/>
              </p:cNvSpPr>
              <p:nvPr/>
            </p:nvSpPr>
            <p:spPr bwMode="auto">
              <a:xfrm>
                <a:off x="2448" y="3216"/>
                <a:ext cx="480" cy="336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4" name="Arc 92"/>
              <p:cNvSpPr>
                <a:spLocks/>
              </p:cNvSpPr>
              <p:nvPr/>
            </p:nvSpPr>
            <p:spPr bwMode="auto">
              <a:xfrm>
                <a:off x="2448" y="3216"/>
                <a:ext cx="192" cy="336"/>
              </a:xfrm>
              <a:custGeom>
                <a:avLst/>
                <a:gdLst>
                  <a:gd name="T0" fmla="*/ 0 w 21600"/>
                  <a:gd name="T1" fmla="*/ 0 h 21600"/>
                  <a:gd name="T2" fmla="*/ 192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5" name="Arc 93"/>
              <p:cNvSpPr>
                <a:spLocks/>
              </p:cNvSpPr>
              <p:nvPr/>
            </p:nvSpPr>
            <p:spPr bwMode="auto">
              <a:xfrm>
                <a:off x="2448" y="3216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6" name="Arc 94"/>
              <p:cNvSpPr>
                <a:spLocks/>
              </p:cNvSpPr>
              <p:nvPr/>
            </p:nvSpPr>
            <p:spPr bwMode="auto">
              <a:xfrm flipH="1">
                <a:off x="2400" y="3216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7" name="Arc 95"/>
              <p:cNvSpPr>
                <a:spLocks/>
              </p:cNvSpPr>
              <p:nvPr/>
            </p:nvSpPr>
            <p:spPr bwMode="auto">
              <a:xfrm flipH="1">
                <a:off x="2304" y="3216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144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8" name="Arc 96"/>
              <p:cNvSpPr>
                <a:spLocks/>
              </p:cNvSpPr>
              <p:nvPr/>
            </p:nvSpPr>
            <p:spPr bwMode="auto">
              <a:xfrm flipH="1">
                <a:off x="2112" y="3216"/>
                <a:ext cx="336" cy="336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29" name="Arc 97"/>
              <p:cNvSpPr>
                <a:spLocks/>
              </p:cNvSpPr>
              <p:nvPr/>
            </p:nvSpPr>
            <p:spPr bwMode="auto">
              <a:xfrm flipH="1">
                <a:off x="1968" y="3216"/>
                <a:ext cx="480" cy="336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0" name="Arc 98"/>
              <p:cNvSpPr>
                <a:spLocks/>
              </p:cNvSpPr>
              <p:nvPr/>
            </p:nvSpPr>
            <p:spPr bwMode="auto">
              <a:xfrm>
                <a:off x="1968" y="3168"/>
                <a:ext cx="480" cy="48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1" name="Arc 99"/>
              <p:cNvSpPr>
                <a:spLocks/>
              </p:cNvSpPr>
              <p:nvPr/>
            </p:nvSpPr>
            <p:spPr bwMode="auto">
              <a:xfrm>
                <a:off x="1968" y="3072"/>
                <a:ext cx="480" cy="144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144 h 21600"/>
                  <a:gd name="T4" fmla="*/ 0 w 21600"/>
                  <a:gd name="T5" fmla="*/ 14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2" name="Arc 100"/>
              <p:cNvSpPr>
                <a:spLocks/>
              </p:cNvSpPr>
              <p:nvPr/>
            </p:nvSpPr>
            <p:spPr bwMode="auto">
              <a:xfrm>
                <a:off x="2064" y="2976"/>
                <a:ext cx="384" cy="240"/>
              </a:xfrm>
              <a:custGeom>
                <a:avLst/>
                <a:gdLst>
                  <a:gd name="T0" fmla="*/ 0 w 21600"/>
                  <a:gd name="T1" fmla="*/ 0 h 21600"/>
                  <a:gd name="T2" fmla="*/ 384 w 21600"/>
                  <a:gd name="T3" fmla="*/ 240 h 21600"/>
                  <a:gd name="T4" fmla="*/ 0 w 21600"/>
                  <a:gd name="T5" fmla="*/ 24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3" name="Arc 101"/>
              <p:cNvSpPr>
                <a:spLocks/>
              </p:cNvSpPr>
              <p:nvPr/>
            </p:nvSpPr>
            <p:spPr bwMode="auto">
              <a:xfrm>
                <a:off x="2208" y="2880"/>
                <a:ext cx="240" cy="336"/>
              </a:xfrm>
              <a:custGeom>
                <a:avLst/>
                <a:gdLst>
                  <a:gd name="T0" fmla="*/ 0 w 21600"/>
                  <a:gd name="T1" fmla="*/ 0 h 21600"/>
                  <a:gd name="T2" fmla="*/ 24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4" name="Arc 102"/>
              <p:cNvSpPr>
                <a:spLocks/>
              </p:cNvSpPr>
              <p:nvPr/>
            </p:nvSpPr>
            <p:spPr bwMode="auto">
              <a:xfrm flipH="1">
                <a:off x="2448" y="2880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144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5" name="Arc 103"/>
              <p:cNvSpPr>
                <a:spLocks/>
              </p:cNvSpPr>
              <p:nvPr/>
            </p:nvSpPr>
            <p:spPr bwMode="auto">
              <a:xfrm flipH="1">
                <a:off x="2448" y="2976"/>
                <a:ext cx="288" cy="240"/>
              </a:xfrm>
              <a:custGeom>
                <a:avLst/>
                <a:gdLst>
                  <a:gd name="T0" fmla="*/ 0 w 21600"/>
                  <a:gd name="T1" fmla="*/ 0 h 21600"/>
                  <a:gd name="T2" fmla="*/ 288 w 21600"/>
                  <a:gd name="T3" fmla="*/ 240 h 21600"/>
                  <a:gd name="T4" fmla="*/ 0 w 21600"/>
                  <a:gd name="T5" fmla="*/ 24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6" name="Arc 104"/>
              <p:cNvSpPr>
                <a:spLocks/>
              </p:cNvSpPr>
              <p:nvPr/>
            </p:nvSpPr>
            <p:spPr bwMode="auto">
              <a:xfrm flipH="1">
                <a:off x="2448" y="3072"/>
                <a:ext cx="336" cy="144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144 h 21600"/>
                  <a:gd name="T4" fmla="*/ 0 w 21600"/>
                  <a:gd name="T5" fmla="*/ 14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37" name="Arc 105"/>
              <p:cNvSpPr>
                <a:spLocks/>
              </p:cNvSpPr>
              <p:nvPr/>
            </p:nvSpPr>
            <p:spPr bwMode="auto">
              <a:xfrm flipH="1">
                <a:off x="2448" y="3168"/>
                <a:ext cx="336" cy="48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84" name="Group 106"/>
            <p:cNvGrpSpPr>
              <a:grpSpLocks/>
            </p:cNvGrpSpPr>
            <p:nvPr/>
          </p:nvGrpSpPr>
          <p:grpSpPr bwMode="auto">
            <a:xfrm>
              <a:off x="3934" y="3120"/>
              <a:ext cx="329" cy="231"/>
              <a:chOff x="1968" y="2880"/>
              <a:chExt cx="960" cy="672"/>
            </a:xfrm>
          </p:grpSpPr>
          <p:sp>
            <p:nvSpPr>
              <p:cNvPr id="69739" name="Arc 107"/>
              <p:cNvSpPr>
                <a:spLocks/>
              </p:cNvSpPr>
              <p:nvPr/>
            </p:nvSpPr>
            <p:spPr bwMode="auto">
              <a:xfrm>
                <a:off x="2448" y="3216"/>
                <a:ext cx="336" cy="336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0" name="Arc 108"/>
              <p:cNvSpPr>
                <a:spLocks/>
              </p:cNvSpPr>
              <p:nvPr/>
            </p:nvSpPr>
            <p:spPr bwMode="auto">
              <a:xfrm>
                <a:off x="2448" y="3216"/>
                <a:ext cx="480" cy="336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1" name="Arc 109"/>
              <p:cNvSpPr>
                <a:spLocks/>
              </p:cNvSpPr>
              <p:nvPr/>
            </p:nvSpPr>
            <p:spPr bwMode="auto">
              <a:xfrm>
                <a:off x="2448" y="3216"/>
                <a:ext cx="192" cy="336"/>
              </a:xfrm>
              <a:custGeom>
                <a:avLst/>
                <a:gdLst>
                  <a:gd name="T0" fmla="*/ 0 w 21600"/>
                  <a:gd name="T1" fmla="*/ 0 h 21600"/>
                  <a:gd name="T2" fmla="*/ 192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2" name="Arc 110"/>
              <p:cNvSpPr>
                <a:spLocks/>
              </p:cNvSpPr>
              <p:nvPr/>
            </p:nvSpPr>
            <p:spPr bwMode="auto">
              <a:xfrm>
                <a:off x="2448" y="3216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3" name="Arc 111"/>
              <p:cNvSpPr>
                <a:spLocks/>
              </p:cNvSpPr>
              <p:nvPr/>
            </p:nvSpPr>
            <p:spPr bwMode="auto">
              <a:xfrm flipH="1">
                <a:off x="2400" y="3216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4" name="Arc 112"/>
              <p:cNvSpPr>
                <a:spLocks/>
              </p:cNvSpPr>
              <p:nvPr/>
            </p:nvSpPr>
            <p:spPr bwMode="auto">
              <a:xfrm flipH="1">
                <a:off x="2304" y="3216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144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5" name="Arc 113"/>
              <p:cNvSpPr>
                <a:spLocks/>
              </p:cNvSpPr>
              <p:nvPr/>
            </p:nvSpPr>
            <p:spPr bwMode="auto">
              <a:xfrm flipH="1">
                <a:off x="2112" y="3216"/>
                <a:ext cx="336" cy="336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6" name="Arc 114"/>
              <p:cNvSpPr>
                <a:spLocks/>
              </p:cNvSpPr>
              <p:nvPr/>
            </p:nvSpPr>
            <p:spPr bwMode="auto">
              <a:xfrm flipH="1">
                <a:off x="1968" y="3216"/>
                <a:ext cx="480" cy="336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7" name="Arc 115"/>
              <p:cNvSpPr>
                <a:spLocks/>
              </p:cNvSpPr>
              <p:nvPr/>
            </p:nvSpPr>
            <p:spPr bwMode="auto">
              <a:xfrm>
                <a:off x="1968" y="3168"/>
                <a:ext cx="480" cy="48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8" name="Arc 116"/>
              <p:cNvSpPr>
                <a:spLocks/>
              </p:cNvSpPr>
              <p:nvPr/>
            </p:nvSpPr>
            <p:spPr bwMode="auto">
              <a:xfrm>
                <a:off x="1968" y="3072"/>
                <a:ext cx="480" cy="144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144 h 21600"/>
                  <a:gd name="T4" fmla="*/ 0 w 21600"/>
                  <a:gd name="T5" fmla="*/ 14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49" name="Arc 117"/>
              <p:cNvSpPr>
                <a:spLocks/>
              </p:cNvSpPr>
              <p:nvPr/>
            </p:nvSpPr>
            <p:spPr bwMode="auto">
              <a:xfrm>
                <a:off x="2064" y="2976"/>
                <a:ext cx="384" cy="240"/>
              </a:xfrm>
              <a:custGeom>
                <a:avLst/>
                <a:gdLst>
                  <a:gd name="T0" fmla="*/ 0 w 21600"/>
                  <a:gd name="T1" fmla="*/ 0 h 21600"/>
                  <a:gd name="T2" fmla="*/ 384 w 21600"/>
                  <a:gd name="T3" fmla="*/ 240 h 21600"/>
                  <a:gd name="T4" fmla="*/ 0 w 21600"/>
                  <a:gd name="T5" fmla="*/ 24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50" name="Arc 118"/>
              <p:cNvSpPr>
                <a:spLocks/>
              </p:cNvSpPr>
              <p:nvPr/>
            </p:nvSpPr>
            <p:spPr bwMode="auto">
              <a:xfrm>
                <a:off x="2208" y="2880"/>
                <a:ext cx="240" cy="336"/>
              </a:xfrm>
              <a:custGeom>
                <a:avLst/>
                <a:gdLst>
                  <a:gd name="T0" fmla="*/ 0 w 21600"/>
                  <a:gd name="T1" fmla="*/ 0 h 21600"/>
                  <a:gd name="T2" fmla="*/ 24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51" name="Arc 119"/>
              <p:cNvSpPr>
                <a:spLocks/>
              </p:cNvSpPr>
              <p:nvPr/>
            </p:nvSpPr>
            <p:spPr bwMode="auto">
              <a:xfrm flipH="1">
                <a:off x="2448" y="2880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144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52" name="Arc 120"/>
              <p:cNvSpPr>
                <a:spLocks/>
              </p:cNvSpPr>
              <p:nvPr/>
            </p:nvSpPr>
            <p:spPr bwMode="auto">
              <a:xfrm flipH="1">
                <a:off x="2448" y="2976"/>
                <a:ext cx="288" cy="240"/>
              </a:xfrm>
              <a:custGeom>
                <a:avLst/>
                <a:gdLst>
                  <a:gd name="T0" fmla="*/ 0 w 21600"/>
                  <a:gd name="T1" fmla="*/ 0 h 21600"/>
                  <a:gd name="T2" fmla="*/ 288 w 21600"/>
                  <a:gd name="T3" fmla="*/ 240 h 21600"/>
                  <a:gd name="T4" fmla="*/ 0 w 21600"/>
                  <a:gd name="T5" fmla="*/ 24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53" name="Arc 121"/>
              <p:cNvSpPr>
                <a:spLocks/>
              </p:cNvSpPr>
              <p:nvPr/>
            </p:nvSpPr>
            <p:spPr bwMode="auto">
              <a:xfrm flipH="1">
                <a:off x="2448" y="3072"/>
                <a:ext cx="336" cy="144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144 h 21600"/>
                  <a:gd name="T4" fmla="*/ 0 w 21600"/>
                  <a:gd name="T5" fmla="*/ 14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54" name="Arc 122"/>
              <p:cNvSpPr>
                <a:spLocks/>
              </p:cNvSpPr>
              <p:nvPr/>
            </p:nvSpPr>
            <p:spPr bwMode="auto">
              <a:xfrm flipH="1">
                <a:off x="2448" y="3168"/>
                <a:ext cx="336" cy="48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85" name="Group 123"/>
            <p:cNvGrpSpPr>
              <a:grpSpLocks/>
            </p:cNvGrpSpPr>
            <p:nvPr/>
          </p:nvGrpSpPr>
          <p:grpSpPr bwMode="auto">
            <a:xfrm>
              <a:off x="4030" y="2880"/>
              <a:ext cx="425" cy="231"/>
              <a:chOff x="1968" y="2880"/>
              <a:chExt cx="960" cy="672"/>
            </a:xfrm>
          </p:grpSpPr>
          <p:sp>
            <p:nvSpPr>
              <p:cNvPr id="69756" name="Arc 124"/>
              <p:cNvSpPr>
                <a:spLocks/>
              </p:cNvSpPr>
              <p:nvPr/>
            </p:nvSpPr>
            <p:spPr bwMode="auto">
              <a:xfrm>
                <a:off x="2448" y="3216"/>
                <a:ext cx="336" cy="336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57" name="Arc 125"/>
              <p:cNvSpPr>
                <a:spLocks/>
              </p:cNvSpPr>
              <p:nvPr/>
            </p:nvSpPr>
            <p:spPr bwMode="auto">
              <a:xfrm>
                <a:off x="2448" y="3216"/>
                <a:ext cx="480" cy="336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58" name="Arc 126"/>
              <p:cNvSpPr>
                <a:spLocks/>
              </p:cNvSpPr>
              <p:nvPr/>
            </p:nvSpPr>
            <p:spPr bwMode="auto">
              <a:xfrm>
                <a:off x="2448" y="3216"/>
                <a:ext cx="192" cy="336"/>
              </a:xfrm>
              <a:custGeom>
                <a:avLst/>
                <a:gdLst>
                  <a:gd name="T0" fmla="*/ 0 w 21600"/>
                  <a:gd name="T1" fmla="*/ 0 h 21600"/>
                  <a:gd name="T2" fmla="*/ 192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59" name="Arc 127"/>
              <p:cNvSpPr>
                <a:spLocks/>
              </p:cNvSpPr>
              <p:nvPr/>
            </p:nvSpPr>
            <p:spPr bwMode="auto">
              <a:xfrm>
                <a:off x="2448" y="3216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60" name="Arc 128"/>
              <p:cNvSpPr>
                <a:spLocks/>
              </p:cNvSpPr>
              <p:nvPr/>
            </p:nvSpPr>
            <p:spPr bwMode="auto">
              <a:xfrm flipH="1">
                <a:off x="2400" y="3216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61" name="Arc 129"/>
              <p:cNvSpPr>
                <a:spLocks/>
              </p:cNvSpPr>
              <p:nvPr/>
            </p:nvSpPr>
            <p:spPr bwMode="auto">
              <a:xfrm flipH="1">
                <a:off x="2304" y="3216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144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62" name="Arc 130"/>
              <p:cNvSpPr>
                <a:spLocks/>
              </p:cNvSpPr>
              <p:nvPr/>
            </p:nvSpPr>
            <p:spPr bwMode="auto">
              <a:xfrm flipH="1">
                <a:off x="2112" y="3216"/>
                <a:ext cx="336" cy="336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63" name="Arc 131"/>
              <p:cNvSpPr>
                <a:spLocks/>
              </p:cNvSpPr>
              <p:nvPr/>
            </p:nvSpPr>
            <p:spPr bwMode="auto">
              <a:xfrm flipH="1">
                <a:off x="1968" y="3216"/>
                <a:ext cx="480" cy="336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64" name="Arc 132"/>
              <p:cNvSpPr>
                <a:spLocks/>
              </p:cNvSpPr>
              <p:nvPr/>
            </p:nvSpPr>
            <p:spPr bwMode="auto">
              <a:xfrm>
                <a:off x="1968" y="3168"/>
                <a:ext cx="480" cy="48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65" name="Arc 133"/>
              <p:cNvSpPr>
                <a:spLocks/>
              </p:cNvSpPr>
              <p:nvPr/>
            </p:nvSpPr>
            <p:spPr bwMode="auto">
              <a:xfrm>
                <a:off x="1968" y="3072"/>
                <a:ext cx="480" cy="144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144 h 21600"/>
                  <a:gd name="T4" fmla="*/ 0 w 21600"/>
                  <a:gd name="T5" fmla="*/ 14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66" name="Arc 134"/>
              <p:cNvSpPr>
                <a:spLocks/>
              </p:cNvSpPr>
              <p:nvPr/>
            </p:nvSpPr>
            <p:spPr bwMode="auto">
              <a:xfrm>
                <a:off x="2064" y="2976"/>
                <a:ext cx="384" cy="240"/>
              </a:xfrm>
              <a:custGeom>
                <a:avLst/>
                <a:gdLst>
                  <a:gd name="T0" fmla="*/ 0 w 21600"/>
                  <a:gd name="T1" fmla="*/ 0 h 21600"/>
                  <a:gd name="T2" fmla="*/ 384 w 21600"/>
                  <a:gd name="T3" fmla="*/ 240 h 21600"/>
                  <a:gd name="T4" fmla="*/ 0 w 21600"/>
                  <a:gd name="T5" fmla="*/ 24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67" name="Arc 135"/>
              <p:cNvSpPr>
                <a:spLocks/>
              </p:cNvSpPr>
              <p:nvPr/>
            </p:nvSpPr>
            <p:spPr bwMode="auto">
              <a:xfrm>
                <a:off x="2208" y="2880"/>
                <a:ext cx="240" cy="336"/>
              </a:xfrm>
              <a:custGeom>
                <a:avLst/>
                <a:gdLst>
                  <a:gd name="T0" fmla="*/ 0 w 21600"/>
                  <a:gd name="T1" fmla="*/ 0 h 21600"/>
                  <a:gd name="T2" fmla="*/ 24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68" name="Arc 136"/>
              <p:cNvSpPr>
                <a:spLocks/>
              </p:cNvSpPr>
              <p:nvPr/>
            </p:nvSpPr>
            <p:spPr bwMode="auto">
              <a:xfrm flipH="1">
                <a:off x="2448" y="2880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144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69" name="Arc 137"/>
              <p:cNvSpPr>
                <a:spLocks/>
              </p:cNvSpPr>
              <p:nvPr/>
            </p:nvSpPr>
            <p:spPr bwMode="auto">
              <a:xfrm flipH="1">
                <a:off x="2448" y="2976"/>
                <a:ext cx="288" cy="240"/>
              </a:xfrm>
              <a:custGeom>
                <a:avLst/>
                <a:gdLst>
                  <a:gd name="T0" fmla="*/ 0 w 21600"/>
                  <a:gd name="T1" fmla="*/ 0 h 21600"/>
                  <a:gd name="T2" fmla="*/ 288 w 21600"/>
                  <a:gd name="T3" fmla="*/ 240 h 21600"/>
                  <a:gd name="T4" fmla="*/ 0 w 21600"/>
                  <a:gd name="T5" fmla="*/ 24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70" name="Arc 138"/>
              <p:cNvSpPr>
                <a:spLocks/>
              </p:cNvSpPr>
              <p:nvPr/>
            </p:nvSpPr>
            <p:spPr bwMode="auto">
              <a:xfrm flipH="1">
                <a:off x="2448" y="3072"/>
                <a:ext cx="336" cy="144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144 h 21600"/>
                  <a:gd name="T4" fmla="*/ 0 w 21600"/>
                  <a:gd name="T5" fmla="*/ 14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71" name="Arc 139"/>
              <p:cNvSpPr>
                <a:spLocks/>
              </p:cNvSpPr>
              <p:nvPr/>
            </p:nvSpPr>
            <p:spPr bwMode="auto">
              <a:xfrm flipH="1">
                <a:off x="2448" y="3168"/>
                <a:ext cx="336" cy="48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86" name="Group 140"/>
            <p:cNvGrpSpPr>
              <a:grpSpLocks/>
            </p:cNvGrpSpPr>
            <p:nvPr/>
          </p:nvGrpSpPr>
          <p:grpSpPr bwMode="auto">
            <a:xfrm>
              <a:off x="3166" y="1689"/>
              <a:ext cx="432" cy="231"/>
              <a:chOff x="1968" y="2880"/>
              <a:chExt cx="960" cy="672"/>
            </a:xfrm>
          </p:grpSpPr>
          <p:sp>
            <p:nvSpPr>
              <p:cNvPr id="69773" name="Arc 141"/>
              <p:cNvSpPr>
                <a:spLocks/>
              </p:cNvSpPr>
              <p:nvPr/>
            </p:nvSpPr>
            <p:spPr bwMode="auto">
              <a:xfrm>
                <a:off x="2448" y="3216"/>
                <a:ext cx="336" cy="336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74" name="Arc 142"/>
              <p:cNvSpPr>
                <a:spLocks/>
              </p:cNvSpPr>
              <p:nvPr/>
            </p:nvSpPr>
            <p:spPr bwMode="auto">
              <a:xfrm>
                <a:off x="2448" y="3216"/>
                <a:ext cx="480" cy="336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75" name="Arc 143"/>
              <p:cNvSpPr>
                <a:spLocks/>
              </p:cNvSpPr>
              <p:nvPr/>
            </p:nvSpPr>
            <p:spPr bwMode="auto">
              <a:xfrm>
                <a:off x="2448" y="3216"/>
                <a:ext cx="192" cy="336"/>
              </a:xfrm>
              <a:custGeom>
                <a:avLst/>
                <a:gdLst>
                  <a:gd name="T0" fmla="*/ 0 w 21600"/>
                  <a:gd name="T1" fmla="*/ 0 h 21600"/>
                  <a:gd name="T2" fmla="*/ 192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76" name="Arc 144"/>
              <p:cNvSpPr>
                <a:spLocks/>
              </p:cNvSpPr>
              <p:nvPr/>
            </p:nvSpPr>
            <p:spPr bwMode="auto">
              <a:xfrm>
                <a:off x="2448" y="3216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77" name="Arc 145"/>
              <p:cNvSpPr>
                <a:spLocks/>
              </p:cNvSpPr>
              <p:nvPr/>
            </p:nvSpPr>
            <p:spPr bwMode="auto">
              <a:xfrm flipH="1">
                <a:off x="2400" y="3216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78" name="Arc 146"/>
              <p:cNvSpPr>
                <a:spLocks/>
              </p:cNvSpPr>
              <p:nvPr/>
            </p:nvSpPr>
            <p:spPr bwMode="auto">
              <a:xfrm flipH="1">
                <a:off x="2304" y="3216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144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79" name="Arc 147"/>
              <p:cNvSpPr>
                <a:spLocks/>
              </p:cNvSpPr>
              <p:nvPr/>
            </p:nvSpPr>
            <p:spPr bwMode="auto">
              <a:xfrm flipH="1">
                <a:off x="2112" y="3216"/>
                <a:ext cx="336" cy="336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80" name="Arc 148"/>
              <p:cNvSpPr>
                <a:spLocks/>
              </p:cNvSpPr>
              <p:nvPr/>
            </p:nvSpPr>
            <p:spPr bwMode="auto">
              <a:xfrm flipH="1">
                <a:off x="1968" y="3216"/>
                <a:ext cx="480" cy="336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81" name="Arc 149"/>
              <p:cNvSpPr>
                <a:spLocks/>
              </p:cNvSpPr>
              <p:nvPr/>
            </p:nvSpPr>
            <p:spPr bwMode="auto">
              <a:xfrm>
                <a:off x="1968" y="3168"/>
                <a:ext cx="480" cy="48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82" name="Arc 150"/>
              <p:cNvSpPr>
                <a:spLocks/>
              </p:cNvSpPr>
              <p:nvPr/>
            </p:nvSpPr>
            <p:spPr bwMode="auto">
              <a:xfrm>
                <a:off x="1968" y="3072"/>
                <a:ext cx="480" cy="144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144 h 21600"/>
                  <a:gd name="T4" fmla="*/ 0 w 21600"/>
                  <a:gd name="T5" fmla="*/ 14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83" name="Arc 151"/>
              <p:cNvSpPr>
                <a:spLocks/>
              </p:cNvSpPr>
              <p:nvPr/>
            </p:nvSpPr>
            <p:spPr bwMode="auto">
              <a:xfrm>
                <a:off x="2064" y="2976"/>
                <a:ext cx="384" cy="240"/>
              </a:xfrm>
              <a:custGeom>
                <a:avLst/>
                <a:gdLst>
                  <a:gd name="T0" fmla="*/ 0 w 21600"/>
                  <a:gd name="T1" fmla="*/ 0 h 21600"/>
                  <a:gd name="T2" fmla="*/ 384 w 21600"/>
                  <a:gd name="T3" fmla="*/ 240 h 21600"/>
                  <a:gd name="T4" fmla="*/ 0 w 21600"/>
                  <a:gd name="T5" fmla="*/ 24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84" name="Arc 152"/>
              <p:cNvSpPr>
                <a:spLocks/>
              </p:cNvSpPr>
              <p:nvPr/>
            </p:nvSpPr>
            <p:spPr bwMode="auto">
              <a:xfrm>
                <a:off x="2208" y="2880"/>
                <a:ext cx="240" cy="336"/>
              </a:xfrm>
              <a:custGeom>
                <a:avLst/>
                <a:gdLst>
                  <a:gd name="T0" fmla="*/ 0 w 21600"/>
                  <a:gd name="T1" fmla="*/ 0 h 21600"/>
                  <a:gd name="T2" fmla="*/ 24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85" name="Arc 153"/>
              <p:cNvSpPr>
                <a:spLocks/>
              </p:cNvSpPr>
              <p:nvPr/>
            </p:nvSpPr>
            <p:spPr bwMode="auto">
              <a:xfrm flipH="1">
                <a:off x="2448" y="2880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144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86" name="Arc 154"/>
              <p:cNvSpPr>
                <a:spLocks/>
              </p:cNvSpPr>
              <p:nvPr/>
            </p:nvSpPr>
            <p:spPr bwMode="auto">
              <a:xfrm flipH="1">
                <a:off x="2448" y="2976"/>
                <a:ext cx="288" cy="240"/>
              </a:xfrm>
              <a:custGeom>
                <a:avLst/>
                <a:gdLst>
                  <a:gd name="T0" fmla="*/ 0 w 21600"/>
                  <a:gd name="T1" fmla="*/ 0 h 21600"/>
                  <a:gd name="T2" fmla="*/ 288 w 21600"/>
                  <a:gd name="T3" fmla="*/ 240 h 21600"/>
                  <a:gd name="T4" fmla="*/ 0 w 21600"/>
                  <a:gd name="T5" fmla="*/ 24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87" name="Arc 155"/>
              <p:cNvSpPr>
                <a:spLocks/>
              </p:cNvSpPr>
              <p:nvPr/>
            </p:nvSpPr>
            <p:spPr bwMode="auto">
              <a:xfrm flipH="1">
                <a:off x="2448" y="3072"/>
                <a:ext cx="336" cy="144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144 h 21600"/>
                  <a:gd name="T4" fmla="*/ 0 w 21600"/>
                  <a:gd name="T5" fmla="*/ 14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88" name="Arc 156"/>
              <p:cNvSpPr>
                <a:spLocks/>
              </p:cNvSpPr>
              <p:nvPr/>
            </p:nvSpPr>
            <p:spPr bwMode="auto">
              <a:xfrm flipH="1">
                <a:off x="2448" y="3168"/>
                <a:ext cx="336" cy="48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87" name="Group 157"/>
            <p:cNvGrpSpPr>
              <a:grpSpLocks/>
            </p:cNvGrpSpPr>
            <p:nvPr/>
          </p:nvGrpSpPr>
          <p:grpSpPr bwMode="auto">
            <a:xfrm>
              <a:off x="3646" y="1776"/>
              <a:ext cx="329" cy="231"/>
              <a:chOff x="3648" y="1776"/>
              <a:chExt cx="329" cy="231"/>
            </a:xfrm>
          </p:grpSpPr>
          <p:sp>
            <p:nvSpPr>
              <p:cNvPr id="69790" name="Arc 158"/>
              <p:cNvSpPr>
                <a:spLocks/>
              </p:cNvSpPr>
              <p:nvPr/>
            </p:nvSpPr>
            <p:spPr bwMode="auto">
              <a:xfrm>
                <a:off x="3813" y="1892"/>
                <a:ext cx="115" cy="115"/>
              </a:xfrm>
              <a:custGeom>
                <a:avLst/>
                <a:gdLst>
                  <a:gd name="T0" fmla="*/ 0 w 21600"/>
                  <a:gd name="T1" fmla="*/ 0 h 21600"/>
                  <a:gd name="T2" fmla="*/ 115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91" name="Arc 159"/>
              <p:cNvSpPr>
                <a:spLocks/>
              </p:cNvSpPr>
              <p:nvPr/>
            </p:nvSpPr>
            <p:spPr bwMode="auto">
              <a:xfrm>
                <a:off x="3813" y="1892"/>
                <a:ext cx="164" cy="115"/>
              </a:xfrm>
              <a:custGeom>
                <a:avLst/>
                <a:gdLst>
                  <a:gd name="T0" fmla="*/ 0 w 21600"/>
                  <a:gd name="T1" fmla="*/ 0 h 21600"/>
                  <a:gd name="T2" fmla="*/ 164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92" name="Arc 160"/>
              <p:cNvSpPr>
                <a:spLocks/>
              </p:cNvSpPr>
              <p:nvPr/>
            </p:nvSpPr>
            <p:spPr bwMode="auto">
              <a:xfrm>
                <a:off x="3813" y="1892"/>
                <a:ext cx="65" cy="115"/>
              </a:xfrm>
              <a:custGeom>
                <a:avLst/>
                <a:gdLst>
                  <a:gd name="T0" fmla="*/ 0 w 21600"/>
                  <a:gd name="T1" fmla="*/ 0 h 21600"/>
                  <a:gd name="T2" fmla="*/ 65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93" name="Arc 161"/>
              <p:cNvSpPr>
                <a:spLocks/>
              </p:cNvSpPr>
              <p:nvPr/>
            </p:nvSpPr>
            <p:spPr bwMode="auto">
              <a:xfrm>
                <a:off x="3813" y="1892"/>
                <a:ext cx="16" cy="115"/>
              </a:xfrm>
              <a:custGeom>
                <a:avLst/>
                <a:gdLst>
                  <a:gd name="T0" fmla="*/ 0 w 21600"/>
                  <a:gd name="T1" fmla="*/ 0 h 21600"/>
                  <a:gd name="T2" fmla="*/ 16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94" name="Arc 162"/>
              <p:cNvSpPr>
                <a:spLocks/>
              </p:cNvSpPr>
              <p:nvPr/>
            </p:nvSpPr>
            <p:spPr bwMode="auto">
              <a:xfrm flipH="1">
                <a:off x="3796" y="1892"/>
                <a:ext cx="17" cy="115"/>
              </a:xfrm>
              <a:custGeom>
                <a:avLst/>
                <a:gdLst>
                  <a:gd name="T0" fmla="*/ 0 w 21600"/>
                  <a:gd name="T1" fmla="*/ 0 h 21600"/>
                  <a:gd name="T2" fmla="*/ 17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95" name="Arc 163"/>
              <p:cNvSpPr>
                <a:spLocks/>
              </p:cNvSpPr>
              <p:nvPr/>
            </p:nvSpPr>
            <p:spPr bwMode="auto">
              <a:xfrm>
                <a:off x="3648" y="1875"/>
                <a:ext cx="165" cy="17"/>
              </a:xfrm>
              <a:custGeom>
                <a:avLst/>
                <a:gdLst>
                  <a:gd name="T0" fmla="*/ 0 w 21600"/>
                  <a:gd name="T1" fmla="*/ 0 h 21600"/>
                  <a:gd name="T2" fmla="*/ 165 w 21600"/>
                  <a:gd name="T3" fmla="*/ 17 h 21600"/>
                  <a:gd name="T4" fmla="*/ 0 w 21600"/>
                  <a:gd name="T5" fmla="*/ 1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96" name="Arc 164"/>
              <p:cNvSpPr>
                <a:spLocks/>
              </p:cNvSpPr>
              <p:nvPr/>
            </p:nvSpPr>
            <p:spPr bwMode="auto">
              <a:xfrm>
                <a:off x="3648" y="1842"/>
                <a:ext cx="165" cy="50"/>
              </a:xfrm>
              <a:custGeom>
                <a:avLst/>
                <a:gdLst>
                  <a:gd name="T0" fmla="*/ 0 w 21600"/>
                  <a:gd name="T1" fmla="*/ 0 h 21600"/>
                  <a:gd name="T2" fmla="*/ 165 w 21600"/>
                  <a:gd name="T3" fmla="*/ 50 h 21600"/>
                  <a:gd name="T4" fmla="*/ 0 w 21600"/>
                  <a:gd name="T5" fmla="*/ 5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97" name="Arc 165"/>
              <p:cNvSpPr>
                <a:spLocks/>
              </p:cNvSpPr>
              <p:nvPr/>
            </p:nvSpPr>
            <p:spPr bwMode="auto">
              <a:xfrm>
                <a:off x="3681" y="1809"/>
                <a:ext cx="132" cy="83"/>
              </a:xfrm>
              <a:custGeom>
                <a:avLst/>
                <a:gdLst>
                  <a:gd name="T0" fmla="*/ 0 w 21600"/>
                  <a:gd name="T1" fmla="*/ 0 h 21600"/>
                  <a:gd name="T2" fmla="*/ 132 w 21600"/>
                  <a:gd name="T3" fmla="*/ 83 h 21600"/>
                  <a:gd name="T4" fmla="*/ 0 w 21600"/>
                  <a:gd name="T5" fmla="*/ 8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98" name="Arc 166"/>
              <p:cNvSpPr>
                <a:spLocks/>
              </p:cNvSpPr>
              <p:nvPr/>
            </p:nvSpPr>
            <p:spPr bwMode="auto">
              <a:xfrm>
                <a:off x="3730" y="1776"/>
                <a:ext cx="83" cy="116"/>
              </a:xfrm>
              <a:custGeom>
                <a:avLst/>
                <a:gdLst>
                  <a:gd name="T0" fmla="*/ 0 w 21600"/>
                  <a:gd name="T1" fmla="*/ 0 h 21600"/>
                  <a:gd name="T2" fmla="*/ 83 w 21600"/>
                  <a:gd name="T3" fmla="*/ 116 h 21600"/>
                  <a:gd name="T4" fmla="*/ 0 w 21600"/>
                  <a:gd name="T5" fmla="*/ 11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799" name="Arc 167"/>
              <p:cNvSpPr>
                <a:spLocks/>
              </p:cNvSpPr>
              <p:nvPr/>
            </p:nvSpPr>
            <p:spPr bwMode="auto">
              <a:xfrm flipH="1">
                <a:off x="3813" y="1776"/>
                <a:ext cx="49" cy="116"/>
              </a:xfrm>
              <a:custGeom>
                <a:avLst/>
                <a:gdLst>
                  <a:gd name="T0" fmla="*/ 0 w 21600"/>
                  <a:gd name="T1" fmla="*/ 0 h 21600"/>
                  <a:gd name="T2" fmla="*/ 49 w 21600"/>
                  <a:gd name="T3" fmla="*/ 116 h 21600"/>
                  <a:gd name="T4" fmla="*/ 0 w 21600"/>
                  <a:gd name="T5" fmla="*/ 11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00" name="Arc 168"/>
              <p:cNvSpPr>
                <a:spLocks/>
              </p:cNvSpPr>
              <p:nvPr/>
            </p:nvSpPr>
            <p:spPr bwMode="auto">
              <a:xfrm flipH="1">
                <a:off x="3813" y="1809"/>
                <a:ext cx="98" cy="83"/>
              </a:xfrm>
              <a:custGeom>
                <a:avLst/>
                <a:gdLst>
                  <a:gd name="T0" fmla="*/ 0 w 21600"/>
                  <a:gd name="T1" fmla="*/ 0 h 21600"/>
                  <a:gd name="T2" fmla="*/ 98 w 21600"/>
                  <a:gd name="T3" fmla="*/ 83 h 21600"/>
                  <a:gd name="T4" fmla="*/ 0 w 21600"/>
                  <a:gd name="T5" fmla="*/ 8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01" name="Arc 169"/>
              <p:cNvSpPr>
                <a:spLocks/>
              </p:cNvSpPr>
              <p:nvPr/>
            </p:nvSpPr>
            <p:spPr bwMode="auto">
              <a:xfrm flipH="1">
                <a:off x="3813" y="1842"/>
                <a:ext cx="115" cy="50"/>
              </a:xfrm>
              <a:custGeom>
                <a:avLst/>
                <a:gdLst>
                  <a:gd name="T0" fmla="*/ 0 w 21600"/>
                  <a:gd name="T1" fmla="*/ 0 h 21600"/>
                  <a:gd name="T2" fmla="*/ 115 w 21600"/>
                  <a:gd name="T3" fmla="*/ 50 h 21600"/>
                  <a:gd name="T4" fmla="*/ 0 w 21600"/>
                  <a:gd name="T5" fmla="*/ 5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02" name="Arc 170"/>
              <p:cNvSpPr>
                <a:spLocks/>
              </p:cNvSpPr>
              <p:nvPr/>
            </p:nvSpPr>
            <p:spPr bwMode="auto">
              <a:xfrm flipH="1">
                <a:off x="3813" y="1875"/>
                <a:ext cx="115" cy="17"/>
              </a:xfrm>
              <a:custGeom>
                <a:avLst/>
                <a:gdLst>
                  <a:gd name="T0" fmla="*/ 0 w 21600"/>
                  <a:gd name="T1" fmla="*/ 0 h 21600"/>
                  <a:gd name="T2" fmla="*/ 115 w 21600"/>
                  <a:gd name="T3" fmla="*/ 17 h 21600"/>
                  <a:gd name="T4" fmla="*/ 0 w 21600"/>
                  <a:gd name="T5" fmla="*/ 1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88" name="Group 171"/>
            <p:cNvGrpSpPr>
              <a:grpSpLocks/>
            </p:cNvGrpSpPr>
            <p:nvPr/>
          </p:nvGrpSpPr>
          <p:grpSpPr bwMode="auto">
            <a:xfrm>
              <a:off x="3790" y="1632"/>
              <a:ext cx="329" cy="231"/>
              <a:chOff x="3792" y="1632"/>
              <a:chExt cx="329" cy="231"/>
            </a:xfrm>
          </p:grpSpPr>
          <p:sp>
            <p:nvSpPr>
              <p:cNvPr id="69804" name="Arc 172"/>
              <p:cNvSpPr>
                <a:spLocks/>
              </p:cNvSpPr>
              <p:nvPr/>
            </p:nvSpPr>
            <p:spPr bwMode="auto">
              <a:xfrm>
                <a:off x="3957" y="1748"/>
                <a:ext cx="115" cy="115"/>
              </a:xfrm>
              <a:custGeom>
                <a:avLst/>
                <a:gdLst>
                  <a:gd name="T0" fmla="*/ 0 w 21600"/>
                  <a:gd name="T1" fmla="*/ 0 h 21600"/>
                  <a:gd name="T2" fmla="*/ 115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05" name="Arc 173"/>
              <p:cNvSpPr>
                <a:spLocks/>
              </p:cNvSpPr>
              <p:nvPr/>
            </p:nvSpPr>
            <p:spPr bwMode="auto">
              <a:xfrm>
                <a:off x="3957" y="1748"/>
                <a:ext cx="164" cy="115"/>
              </a:xfrm>
              <a:custGeom>
                <a:avLst/>
                <a:gdLst>
                  <a:gd name="T0" fmla="*/ 0 w 21600"/>
                  <a:gd name="T1" fmla="*/ 0 h 21600"/>
                  <a:gd name="T2" fmla="*/ 164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06" name="Arc 174"/>
              <p:cNvSpPr>
                <a:spLocks/>
              </p:cNvSpPr>
              <p:nvPr/>
            </p:nvSpPr>
            <p:spPr bwMode="auto">
              <a:xfrm>
                <a:off x="3792" y="1731"/>
                <a:ext cx="165" cy="17"/>
              </a:xfrm>
              <a:custGeom>
                <a:avLst/>
                <a:gdLst>
                  <a:gd name="T0" fmla="*/ 0 w 21600"/>
                  <a:gd name="T1" fmla="*/ 0 h 21600"/>
                  <a:gd name="T2" fmla="*/ 165 w 21600"/>
                  <a:gd name="T3" fmla="*/ 17 h 21600"/>
                  <a:gd name="T4" fmla="*/ 0 w 21600"/>
                  <a:gd name="T5" fmla="*/ 1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07" name="Arc 175"/>
              <p:cNvSpPr>
                <a:spLocks/>
              </p:cNvSpPr>
              <p:nvPr/>
            </p:nvSpPr>
            <p:spPr bwMode="auto">
              <a:xfrm>
                <a:off x="3792" y="1698"/>
                <a:ext cx="165" cy="50"/>
              </a:xfrm>
              <a:custGeom>
                <a:avLst/>
                <a:gdLst>
                  <a:gd name="T0" fmla="*/ 0 w 21600"/>
                  <a:gd name="T1" fmla="*/ 0 h 21600"/>
                  <a:gd name="T2" fmla="*/ 165 w 21600"/>
                  <a:gd name="T3" fmla="*/ 50 h 21600"/>
                  <a:gd name="T4" fmla="*/ 0 w 21600"/>
                  <a:gd name="T5" fmla="*/ 5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08" name="Arc 176"/>
              <p:cNvSpPr>
                <a:spLocks/>
              </p:cNvSpPr>
              <p:nvPr/>
            </p:nvSpPr>
            <p:spPr bwMode="auto">
              <a:xfrm>
                <a:off x="3825" y="1665"/>
                <a:ext cx="132" cy="83"/>
              </a:xfrm>
              <a:custGeom>
                <a:avLst/>
                <a:gdLst>
                  <a:gd name="T0" fmla="*/ 0 w 21600"/>
                  <a:gd name="T1" fmla="*/ 0 h 21600"/>
                  <a:gd name="T2" fmla="*/ 132 w 21600"/>
                  <a:gd name="T3" fmla="*/ 83 h 21600"/>
                  <a:gd name="T4" fmla="*/ 0 w 21600"/>
                  <a:gd name="T5" fmla="*/ 8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09" name="Arc 177"/>
              <p:cNvSpPr>
                <a:spLocks/>
              </p:cNvSpPr>
              <p:nvPr/>
            </p:nvSpPr>
            <p:spPr bwMode="auto">
              <a:xfrm>
                <a:off x="3874" y="1632"/>
                <a:ext cx="83" cy="116"/>
              </a:xfrm>
              <a:custGeom>
                <a:avLst/>
                <a:gdLst>
                  <a:gd name="T0" fmla="*/ 0 w 21600"/>
                  <a:gd name="T1" fmla="*/ 0 h 21600"/>
                  <a:gd name="T2" fmla="*/ 83 w 21600"/>
                  <a:gd name="T3" fmla="*/ 116 h 21600"/>
                  <a:gd name="T4" fmla="*/ 0 w 21600"/>
                  <a:gd name="T5" fmla="*/ 11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10" name="Arc 178"/>
              <p:cNvSpPr>
                <a:spLocks/>
              </p:cNvSpPr>
              <p:nvPr/>
            </p:nvSpPr>
            <p:spPr bwMode="auto">
              <a:xfrm flipH="1">
                <a:off x="3957" y="1632"/>
                <a:ext cx="49" cy="116"/>
              </a:xfrm>
              <a:custGeom>
                <a:avLst/>
                <a:gdLst>
                  <a:gd name="T0" fmla="*/ 0 w 21600"/>
                  <a:gd name="T1" fmla="*/ 0 h 21600"/>
                  <a:gd name="T2" fmla="*/ 49 w 21600"/>
                  <a:gd name="T3" fmla="*/ 116 h 21600"/>
                  <a:gd name="T4" fmla="*/ 0 w 21600"/>
                  <a:gd name="T5" fmla="*/ 11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11" name="Arc 179"/>
              <p:cNvSpPr>
                <a:spLocks/>
              </p:cNvSpPr>
              <p:nvPr/>
            </p:nvSpPr>
            <p:spPr bwMode="auto">
              <a:xfrm flipH="1">
                <a:off x="3957" y="1665"/>
                <a:ext cx="98" cy="83"/>
              </a:xfrm>
              <a:custGeom>
                <a:avLst/>
                <a:gdLst>
                  <a:gd name="T0" fmla="*/ 0 w 21600"/>
                  <a:gd name="T1" fmla="*/ 0 h 21600"/>
                  <a:gd name="T2" fmla="*/ 98 w 21600"/>
                  <a:gd name="T3" fmla="*/ 83 h 21600"/>
                  <a:gd name="T4" fmla="*/ 0 w 21600"/>
                  <a:gd name="T5" fmla="*/ 8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12" name="Arc 180"/>
              <p:cNvSpPr>
                <a:spLocks/>
              </p:cNvSpPr>
              <p:nvPr/>
            </p:nvSpPr>
            <p:spPr bwMode="auto">
              <a:xfrm flipH="1">
                <a:off x="3957" y="1698"/>
                <a:ext cx="115" cy="50"/>
              </a:xfrm>
              <a:custGeom>
                <a:avLst/>
                <a:gdLst>
                  <a:gd name="T0" fmla="*/ 0 w 21600"/>
                  <a:gd name="T1" fmla="*/ 0 h 21600"/>
                  <a:gd name="T2" fmla="*/ 115 w 21600"/>
                  <a:gd name="T3" fmla="*/ 50 h 21600"/>
                  <a:gd name="T4" fmla="*/ 0 w 21600"/>
                  <a:gd name="T5" fmla="*/ 5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13" name="Arc 181"/>
              <p:cNvSpPr>
                <a:spLocks/>
              </p:cNvSpPr>
              <p:nvPr/>
            </p:nvSpPr>
            <p:spPr bwMode="auto">
              <a:xfrm flipH="1">
                <a:off x="3957" y="1731"/>
                <a:ext cx="115" cy="17"/>
              </a:xfrm>
              <a:custGeom>
                <a:avLst/>
                <a:gdLst>
                  <a:gd name="T0" fmla="*/ 0 w 21600"/>
                  <a:gd name="T1" fmla="*/ 0 h 21600"/>
                  <a:gd name="T2" fmla="*/ 115 w 21600"/>
                  <a:gd name="T3" fmla="*/ 17 h 21600"/>
                  <a:gd name="T4" fmla="*/ 0 w 21600"/>
                  <a:gd name="T5" fmla="*/ 1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89" name="Group 182"/>
            <p:cNvGrpSpPr>
              <a:grpSpLocks/>
            </p:cNvGrpSpPr>
            <p:nvPr/>
          </p:nvGrpSpPr>
          <p:grpSpPr bwMode="auto">
            <a:xfrm>
              <a:off x="3646" y="1392"/>
              <a:ext cx="329" cy="231"/>
              <a:chOff x="1968" y="2880"/>
              <a:chExt cx="960" cy="672"/>
            </a:xfrm>
          </p:grpSpPr>
          <p:sp>
            <p:nvSpPr>
              <p:cNvPr id="69815" name="Arc 183"/>
              <p:cNvSpPr>
                <a:spLocks/>
              </p:cNvSpPr>
              <p:nvPr/>
            </p:nvSpPr>
            <p:spPr bwMode="auto">
              <a:xfrm>
                <a:off x="2448" y="3216"/>
                <a:ext cx="336" cy="336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16" name="Arc 184"/>
              <p:cNvSpPr>
                <a:spLocks/>
              </p:cNvSpPr>
              <p:nvPr/>
            </p:nvSpPr>
            <p:spPr bwMode="auto">
              <a:xfrm>
                <a:off x="2448" y="3216"/>
                <a:ext cx="480" cy="336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17" name="Arc 185"/>
              <p:cNvSpPr>
                <a:spLocks/>
              </p:cNvSpPr>
              <p:nvPr/>
            </p:nvSpPr>
            <p:spPr bwMode="auto">
              <a:xfrm>
                <a:off x="2448" y="3216"/>
                <a:ext cx="192" cy="336"/>
              </a:xfrm>
              <a:custGeom>
                <a:avLst/>
                <a:gdLst>
                  <a:gd name="T0" fmla="*/ 0 w 21600"/>
                  <a:gd name="T1" fmla="*/ 0 h 21600"/>
                  <a:gd name="T2" fmla="*/ 192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18" name="Arc 186"/>
              <p:cNvSpPr>
                <a:spLocks/>
              </p:cNvSpPr>
              <p:nvPr/>
            </p:nvSpPr>
            <p:spPr bwMode="auto">
              <a:xfrm>
                <a:off x="2448" y="3216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19" name="Arc 187"/>
              <p:cNvSpPr>
                <a:spLocks/>
              </p:cNvSpPr>
              <p:nvPr/>
            </p:nvSpPr>
            <p:spPr bwMode="auto">
              <a:xfrm flipH="1">
                <a:off x="2400" y="3216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20" name="Arc 188"/>
              <p:cNvSpPr>
                <a:spLocks/>
              </p:cNvSpPr>
              <p:nvPr/>
            </p:nvSpPr>
            <p:spPr bwMode="auto">
              <a:xfrm flipH="1">
                <a:off x="2304" y="3216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144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21" name="Arc 189"/>
              <p:cNvSpPr>
                <a:spLocks/>
              </p:cNvSpPr>
              <p:nvPr/>
            </p:nvSpPr>
            <p:spPr bwMode="auto">
              <a:xfrm flipH="1">
                <a:off x="2112" y="3216"/>
                <a:ext cx="336" cy="336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22" name="Arc 190"/>
              <p:cNvSpPr>
                <a:spLocks/>
              </p:cNvSpPr>
              <p:nvPr/>
            </p:nvSpPr>
            <p:spPr bwMode="auto">
              <a:xfrm flipH="1">
                <a:off x="1968" y="3216"/>
                <a:ext cx="480" cy="336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23" name="Arc 191"/>
              <p:cNvSpPr>
                <a:spLocks/>
              </p:cNvSpPr>
              <p:nvPr/>
            </p:nvSpPr>
            <p:spPr bwMode="auto">
              <a:xfrm>
                <a:off x="1968" y="3168"/>
                <a:ext cx="480" cy="48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24" name="Arc 192"/>
              <p:cNvSpPr>
                <a:spLocks/>
              </p:cNvSpPr>
              <p:nvPr/>
            </p:nvSpPr>
            <p:spPr bwMode="auto">
              <a:xfrm>
                <a:off x="1968" y="3072"/>
                <a:ext cx="480" cy="144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144 h 21600"/>
                  <a:gd name="T4" fmla="*/ 0 w 21600"/>
                  <a:gd name="T5" fmla="*/ 14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25" name="Arc 193"/>
              <p:cNvSpPr>
                <a:spLocks/>
              </p:cNvSpPr>
              <p:nvPr/>
            </p:nvSpPr>
            <p:spPr bwMode="auto">
              <a:xfrm>
                <a:off x="2064" y="2976"/>
                <a:ext cx="384" cy="240"/>
              </a:xfrm>
              <a:custGeom>
                <a:avLst/>
                <a:gdLst>
                  <a:gd name="T0" fmla="*/ 0 w 21600"/>
                  <a:gd name="T1" fmla="*/ 0 h 21600"/>
                  <a:gd name="T2" fmla="*/ 384 w 21600"/>
                  <a:gd name="T3" fmla="*/ 240 h 21600"/>
                  <a:gd name="T4" fmla="*/ 0 w 21600"/>
                  <a:gd name="T5" fmla="*/ 24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26" name="Arc 194"/>
              <p:cNvSpPr>
                <a:spLocks/>
              </p:cNvSpPr>
              <p:nvPr/>
            </p:nvSpPr>
            <p:spPr bwMode="auto">
              <a:xfrm>
                <a:off x="2208" y="2880"/>
                <a:ext cx="240" cy="336"/>
              </a:xfrm>
              <a:custGeom>
                <a:avLst/>
                <a:gdLst>
                  <a:gd name="T0" fmla="*/ 0 w 21600"/>
                  <a:gd name="T1" fmla="*/ 0 h 21600"/>
                  <a:gd name="T2" fmla="*/ 24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27" name="Arc 195"/>
              <p:cNvSpPr>
                <a:spLocks/>
              </p:cNvSpPr>
              <p:nvPr/>
            </p:nvSpPr>
            <p:spPr bwMode="auto">
              <a:xfrm flipH="1">
                <a:off x="2448" y="2880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144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28" name="Arc 196"/>
              <p:cNvSpPr>
                <a:spLocks/>
              </p:cNvSpPr>
              <p:nvPr/>
            </p:nvSpPr>
            <p:spPr bwMode="auto">
              <a:xfrm flipH="1">
                <a:off x="2448" y="2976"/>
                <a:ext cx="288" cy="240"/>
              </a:xfrm>
              <a:custGeom>
                <a:avLst/>
                <a:gdLst>
                  <a:gd name="T0" fmla="*/ 0 w 21600"/>
                  <a:gd name="T1" fmla="*/ 0 h 21600"/>
                  <a:gd name="T2" fmla="*/ 288 w 21600"/>
                  <a:gd name="T3" fmla="*/ 240 h 21600"/>
                  <a:gd name="T4" fmla="*/ 0 w 21600"/>
                  <a:gd name="T5" fmla="*/ 24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29" name="Arc 197"/>
              <p:cNvSpPr>
                <a:spLocks/>
              </p:cNvSpPr>
              <p:nvPr/>
            </p:nvSpPr>
            <p:spPr bwMode="auto">
              <a:xfrm flipH="1">
                <a:off x="2448" y="3072"/>
                <a:ext cx="336" cy="144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144 h 21600"/>
                  <a:gd name="T4" fmla="*/ 0 w 21600"/>
                  <a:gd name="T5" fmla="*/ 14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30" name="Arc 198"/>
              <p:cNvSpPr>
                <a:spLocks/>
              </p:cNvSpPr>
              <p:nvPr/>
            </p:nvSpPr>
            <p:spPr bwMode="auto">
              <a:xfrm flipH="1">
                <a:off x="2448" y="3168"/>
                <a:ext cx="336" cy="48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90" name="Group 199"/>
            <p:cNvGrpSpPr>
              <a:grpSpLocks/>
            </p:cNvGrpSpPr>
            <p:nvPr/>
          </p:nvGrpSpPr>
          <p:grpSpPr bwMode="auto">
            <a:xfrm>
              <a:off x="4126" y="1392"/>
              <a:ext cx="329" cy="231"/>
              <a:chOff x="1968" y="2880"/>
              <a:chExt cx="960" cy="672"/>
            </a:xfrm>
          </p:grpSpPr>
          <p:sp>
            <p:nvSpPr>
              <p:cNvPr id="69832" name="Arc 200"/>
              <p:cNvSpPr>
                <a:spLocks/>
              </p:cNvSpPr>
              <p:nvPr/>
            </p:nvSpPr>
            <p:spPr bwMode="auto">
              <a:xfrm>
                <a:off x="2448" y="3216"/>
                <a:ext cx="336" cy="336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33" name="Arc 201"/>
              <p:cNvSpPr>
                <a:spLocks/>
              </p:cNvSpPr>
              <p:nvPr/>
            </p:nvSpPr>
            <p:spPr bwMode="auto">
              <a:xfrm>
                <a:off x="2448" y="3216"/>
                <a:ext cx="480" cy="336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34" name="Arc 202"/>
              <p:cNvSpPr>
                <a:spLocks/>
              </p:cNvSpPr>
              <p:nvPr/>
            </p:nvSpPr>
            <p:spPr bwMode="auto">
              <a:xfrm>
                <a:off x="2448" y="3216"/>
                <a:ext cx="192" cy="336"/>
              </a:xfrm>
              <a:custGeom>
                <a:avLst/>
                <a:gdLst>
                  <a:gd name="T0" fmla="*/ 0 w 21600"/>
                  <a:gd name="T1" fmla="*/ 0 h 21600"/>
                  <a:gd name="T2" fmla="*/ 192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35" name="Arc 203"/>
              <p:cNvSpPr>
                <a:spLocks/>
              </p:cNvSpPr>
              <p:nvPr/>
            </p:nvSpPr>
            <p:spPr bwMode="auto">
              <a:xfrm>
                <a:off x="2448" y="3216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36" name="Arc 204"/>
              <p:cNvSpPr>
                <a:spLocks/>
              </p:cNvSpPr>
              <p:nvPr/>
            </p:nvSpPr>
            <p:spPr bwMode="auto">
              <a:xfrm flipH="1">
                <a:off x="2400" y="3216"/>
                <a:ext cx="48" cy="336"/>
              </a:xfrm>
              <a:custGeom>
                <a:avLst/>
                <a:gdLst>
                  <a:gd name="T0" fmla="*/ 0 w 21600"/>
                  <a:gd name="T1" fmla="*/ 0 h 21600"/>
                  <a:gd name="T2" fmla="*/ 48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37" name="Arc 205"/>
              <p:cNvSpPr>
                <a:spLocks/>
              </p:cNvSpPr>
              <p:nvPr/>
            </p:nvSpPr>
            <p:spPr bwMode="auto">
              <a:xfrm flipH="1">
                <a:off x="2304" y="3216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144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38" name="Arc 206"/>
              <p:cNvSpPr>
                <a:spLocks/>
              </p:cNvSpPr>
              <p:nvPr/>
            </p:nvSpPr>
            <p:spPr bwMode="auto">
              <a:xfrm flipH="1">
                <a:off x="2112" y="3216"/>
                <a:ext cx="336" cy="336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39" name="Arc 207"/>
              <p:cNvSpPr>
                <a:spLocks/>
              </p:cNvSpPr>
              <p:nvPr/>
            </p:nvSpPr>
            <p:spPr bwMode="auto">
              <a:xfrm flipH="1">
                <a:off x="1968" y="3216"/>
                <a:ext cx="480" cy="336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40" name="Arc 208"/>
              <p:cNvSpPr>
                <a:spLocks/>
              </p:cNvSpPr>
              <p:nvPr/>
            </p:nvSpPr>
            <p:spPr bwMode="auto">
              <a:xfrm>
                <a:off x="1968" y="3168"/>
                <a:ext cx="480" cy="48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41" name="Arc 209"/>
              <p:cNvSpPr>
                <a:spLocks/>
              </p:cNvSpPr>
              <p:nvPr/>
            </p:nvSpPr>
            <p:spPr bwMode="auto">
              <a:xfrm>
                <a:off x="1968" y="3072"/>
                <a:ext cx="480" cy="144"/>
              </a:xfrm>
              <a:custGeom>
                <a:avLst/>
                <a:gdLst>
                  <a:gd name="T0" fmla="*/ 0 w 21600"/>
                  <a:gd name="T1" fmla="*/ 0 h 21600"/>
                  <a:gd name="T2" fmla="*/ 480 w 21600"/>
                  <a:gd name="T3" fmla="*/ 144 h 21600"/>
                  <a:gd name="T4" fmla="*/ 0 w 21600"/>
                  <a:gd name="T5" fmla="*/ 14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42" name="Arc 210"/>
              <p:cNvSpPr>
                <a:spLocks/>
              </p:cNvSpPr>
              <p:nvPr/>
            </p:nvSpPr>
            <p:spPr bwMode="auto">
              <a:xfrm>
                <a:off x="2064" y="2976"/>
                <a:ext cx="384" cy="240"/>
              </a:xfrm>
              <a:custGeom>
                <a:avLst/>
                <a:gdLst>
                  <a:gd name="T0" fmla="*/ 0 w 21600"/>
                  <a:gd name="T1" fmla="*/ 0 h 21600"/>
                  <a:gd name="T2" fmla="*/ 384 w 21600"/>
                  <a:gd name="T3" fmla="*/ 240 h 21600"/>
                  <a:gd name="T4" fmla="*/ 0 w 21600"/>
                  <a:gd name="T5" fmla="*/ 24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43" name="Arc 211"/>
              <p:cNvSpPr>
                <a:spLocks/>
              </p:cNvSpPr>
              <p:nvPr/>
            </p:nvSpPr>
            <p:spPr bwMode="auto">
              <a:xfrm>
                <a:off x="2208" y="2880"/>
                <a:ext cx="240" cy="336"/>
              </a:xfrm>
              <a:custGeom>
                <a:avLst/>
                <a:gdLst>
                  <a:gd name="T0" fmla="*/ 0 w 21600"/>
                  <a:gd name="T1" fmla="*/ 0 h 21600"/>
                  <a:gd name="T2" fmla="*/ 240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44" name="Arc 212"/>
              <p:cNvSpPr>
                <a:spLocks/>
              </p:cNvSpPr>
              <p:nvPr/>
            </p:nvSpPr>
            <p:spPr bwMode="auto">
              <a:xfrm flipH="1">
                <a:off x="2448" y="2880"/>
                <a:ext cx="144" cy="336"/>
              </a:xfrm>
              <a:custGeom>
                <a:avLst/>
                <a:gdLst>
                  <a:gd name="T0" fmla="*/ 0 w 21600"/>
                  <a:gd name="T1" fmla="*/ 0 h 21600"/>
                  <a:gd name="T2" fmla="*/ 144 w 21600"/>
                  <a:gd name="T3" fmla="*/ 336 h 21600"/>
                  <a:gd name="T4" fmla="*/ 0 w 21600"/>
                  <a:gd name="T5" fmla="*/ 33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45" name="Arc 213"/>
              <p:cNvSpPr>
                <a:spLocks/>
              </p:cNvSpPr>
              <p:nvPr/>
            </p:nvSpPr>
            <p:spPr bwMode="auto">
              <a:xfrm flipH="1">
                <a:off x="2448" y="2976"/>
                <a:ext cx="288" cy="240"/>
              </a:xfrm>
              <a:custGeom>
                <a:avLst/>
                <a:gdLst>
                  <a:gd name="T0" fmla="*/ 0 w 21600"/>
                  <a:gd name="T1" fmla="*/ 0 h 21600"/>
                  <a:gd name="T2" fmla="*/ 288 w 21600"/>
                  <a:gd name="T3" fmla="*/ 240 h 21600"/>
                  <a:gd name="T4" fmla="*/ 0 w 21600"/>
                  <a:gd name="T5" fmla="*/ 24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46" name="Arc 214"/>
              <p:cNvSpPr>
                <a:spLocks/>
              </p:cNvSpPr>
              <p:nvPr/>
            </p:nvSpPr>
            <p:spPr bwMode="auto">
              <a:xfrm flipH="1">
                <a:off x="2448" y="3072"/>
                <a:ext cx="336" cy="144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144 h 21600"/>
                  <a:gd name="T4" fmla="*/ 0 w 21600"/>
                  <a:gd name="T5" fmla="*/ 144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47" name="Arc 215"/>
              <p:cNvSpPr>
                <a:spLocks/>
              </p:cNvSpPr>
              <p:nvPr/>
            </p:nvSpPr>
            <p:spPr bwMode="auto">
              <a:xfrm flipH="1">
                <a:off x="2448" y="3168"/>
                <a:ext cx="336" cy="48"/>
              </a:xfrm>
              <a:custGeom>
                <a:avLst/>
                <a:gdLst>
                  <a:gd name="T0" fmla="*/ 0 w 21600"/>
                  <a:gd name="T1" fmla="*/ 0 h 21600"/>
                  <a:gd name="T2" fmla="*/ 336 w 21600"/>
                  <a:gd name="T3" fmla="*/ 48 h 21600"/>
                  <a:gd name="T4" fmla="*/ 0 w 21600"/>
                  <a:gd name="T5" fmla="*/ 48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91" name="Group 216"/>
            <p:cNvGrpSpPr>
              <a:grpSpLocks/>
            </p:cNvGrpSpPr>
            <p:nvPr/>
          </p:nvGrpSpPr>
          <p:grpSpPr bwMode="auto">
            <a:xfrm>
              <a:off x="4579" y="1776"/>
              <a:ext cx="164" cy="231"/>
              <a:chOff x="4581" y="1776"/>
              <a:chExt cx="164" cy="231"/>
            </a:xfrm>
          </p:grpSpPr>
          <p:sp>
            <p:nvSpPr>
              <p:cNvPr id="69849" name="Arc 217"/>
              <p:cNvSpPr>
                <a:spLocks/>
              </p:cNvSpPr>
              <p:nvPr/>
            </p:nvSpPr>
            <p:spPr bwMode="auto">
              <a:xfrm>
                <a:off x="4581" y="1892"/>
                <a:ext cx="115" cy="115"/>
              </a:xfrm>
              <a:custGeom>
                <a:avLst/>
                <a:gdLst>
                  <a:gd name="T0" fmla="*/ 0 w 21600"/>
                  <a:gd name="T1" fmla="*/ 0 h 21600"/>
                  <a:gd name="T2" fmla="*/ 115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50" name="Arc 218"/>
              <p:cNvSpPr>
                <a:spLocks/>
              </p:cNvSpPr>
              <p:nvPr/>
            </p:nvSpPr>
            <p:spPr bwMode="auto">
              <a:xfrm>
                <a:off x="4581" y="1892"/>
                <a:ext cx="164" cy="115"/>
              </a:xfrm>
              <a:custGeom>
                <a:avLst/>
                <a:gdLst>
                  <a:gd name="T0" fmla="*/ 0 w 21600"/>
                  <a:gd name="T1" fmla="*/ 0 h 21600"/>
                  <a:gd name="T2" fmla="*/ 164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51" name="Arc 219"/>
              <p:cNvSpPr>
                <a:spLocks/>
              </p:cNvSpPr>
              <p:nvPr/>
            </p:nvSpPr>
            <p:spPr bwMode="auto">
              <a:xfrm>
                <a:off x="4581" y="1892"/>
                <a:ext cx="65" cy="115"/>
              </a:xfrm>
              <a:custGeom>
                <a:avLst/>
                <a:gdLst>
                  <a:gd name="T0" fmla="*/ 0 w 21600"/>
                  <a:gd name="T1" fmla="*/ 0 h 21600"/>
                  <a:gd name="T2" fmla="*/ 65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52" name="Arc 220"/>
              <p:cNvSpPr>
                <a:spLocks/>
              </p:cNvSpPr>
              <p:nvPr/>
            </p:nvSpPr>
            <p:spPr bwMode="auto">
              <a:xfrm>
                <a:off x="4581" y="1892"/>
                <a:ext cx="16" cy="115"/>
              </a:xfrm>
              <a:custGeom>
                <a:avLst/>
                <a:gdLst>
                  <a:gd name="T0" fmla="*/ 0 w 21600"/>
                  <a:gd name="T1" fmla="*/ 0 h 21600"/>
                  <a:gd name="T2" fmla="*/ 16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53" name="Arc 221"/>
              <p:cNvSpPr>
                <a:spLocks/>
              </p:cNvSpPr>
              <p:nvPr/>
            </p:nvSpPr>
            <p:spPr bwMode="auto">
              <a:xfrm flipH="1">
                <a:off x="4581" y="1776"/>
                <a:ext cx="49" cy="116"/>
              </a:xfrm>
              <a:custGeom>
                <a:avLst/>
                <a:gdLst>
                  <a:gd name="T0" fmla="*/ 0 w 21600"/>
                  <a:gd name="T1" fmla="*/ 0 h 21600"/>
                  <a:gd name="T2" fmla="*/ 49 w 21600"/>
                  <a:gd name="T3" fmla="*/ 116 h 21600"/>
                  <a:gd name="T4" fmla="*/ 0 w 21600"/>
                  <a:gd name="T5" fmla="*/ 11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54" name="Arc 222"/>
              <p:cNvSpPr>
                <a:spLocks/>
              </p:cNvSpPr>
              <p:nvPr/>
            </p:nvSpPr>
            <p:spPr bwMode="auto">
              <a:xfrm flipH="1">
                <a:off x="4581" y="1809"/>
                <a:ext cx="98" cy="83"/>
              </a:xfrm>
              <a:custGeom>
                <a:avLst/>
                <a:gdLst>
                  <a:gd name="T0" fmla="*/ 0 w 21600"/>
                  <a:gd name="T1" fmla="*/ 0 h 21600"/>
                  <a:gd name="T2" fmla="*/ 98 w 21600"/>
                  <a:gd name="T3" fmla="*/ 83 h 21600"/>
                  <a:gd name="T4" fmla="*/ 0 w 21600"/>
                  <a:gd name="T5" fmla="*/ 8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55" name="Arc 223"/>
              <p:cNvSpPr>
                <a:spLocks/>
              </p:cNvSpPr>
              <p:nvPr/>
            </p:nvSpPr>
            <p:spPr bwMode="auto">
              <a:xfrm flipH="1">
                <a:off x="4581" y="1842"/>
                <a:ext cx="115" cy="50"/>
              </a:xfrm>
              <a:custGeom>
                <a:avLst/>
                <a:gdLst>
                  <a:gd name="T0" fmla="*/ 0 w 21600"/>
                  <a:gd name="T1" fmla="*/ 0 h 21600"/>
                  <a:gd name="T2" fmla="*/ 115 w 21600"/>
                  <a:gd name="T3" fmla="*/ 50 h 21600"/>
                  <a:gd name="T4" fmla="*/ 0 w 21600"/>
                  <a:gd name="T5" fmla="*/ 5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56" name="Arc 224"/>
              <p:cNvSpPr>
                <a:spLocks/>
              </p:cNvSpPr>
              <p:nvPr/>
            </p:nvSpPr>
            <p:spPr bwMode="auto">
              <a:xfrm flipH="1">
                <a:off x="4581" y="1875"/>
                <a:ext cx="115" cy="17"/>
              </a:xfrm>
              <a:custGeom>
                <a:avLst/>
                <a:gdLst>
                  <a:gd name="T0" fmla="*/ 0 w 21600"/>
                  <a:gd name="T1" fmla="*/ 0 h 21600"/>
                  <a:gd name="T2" fmla="*/ 115 w 21600"/>
                  <a:gd name="T3" fmla="*/ 17 h 21600"/>
                  <a:gd name="T4" fmla="*/ 0 w 21600"/>
                  <a:gd name="T5" fmla="*/ 1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92" name="Group 225"/>
            <p:cNvGrpSpPr>
              <a:grpSpLocks/>
            </p:cNvGrpSpPr>
            <p:nvPr/>
          </p:nvGrpSpPr>
          <p:grpSpPr bwMode="auto">
            <a:xfrm>
              <a:off x="4702" y="2001"/>
              <a:ext cx="240" cy="159"/>
              <a:chOff x="4725" y="2001"/>
              <a:chExt cx="164" cy="231"/>
            </a:xfrm>
          </p:grpSpPr>
          <p:sp>
            <p:nvSpPr>
              <p:cNvPr id="69858" name="Arc 226"/>
              <p:cNvSpPr>
                <a:spLocks/>
              </p:cNvSpPr>
              <p:nvPr/>
            </p:nvSpPr>
            <p:spPr bwMode="auto">
              <a:xfrm>
                <a:off x="4725" y="2117"/>
                <a:ext cx="115" cy="115"/>
              </a:xfrm>
              <a:custGeom>
                <a:avLst/>
                <a:gdLst>
                  <a:gd name="T0" fmla="*/ 0 w 21600"/>
                  <a:gd name="T1" fmla="*/ 0 h 21600"/>
                  <a:gd name="T2" fmla="*/ 115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59" name="Arc 227"/>
              <p:cNvSpPr>
                <a:spLocks/>
              </p:cNvSpPr>
              <p:nvPr/>
            </p:nvSpPr>
            <p:spPr bwMode="auto">
              <a:xfrm>
                <a:off x="4725" y="2117"/>
                <a:ext cx="164" cy="115"/>
              </a:xfrm>
              <a:custGeom>
                <a:avLst/>
                <a:gdLst>
                  <a:gd name="T0" fmla="*/ 0 w 21600"/>
                  <a:gd name="T1" fmla="*/ 0 h 21600"/>
                  <a:gd name="T2" fmla="*/ 164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60" name="Arc 228"/>
              <p:cNvSpPr>
                <a:spLocks/>
              </p:cNvSpPr>
              <p:nvPr/>
            </p:nvSpPr>
            <p:spPr bwMode="auto">
              <a:xfrm>
                <a:off x="4725" y="2117"/>
                <a:ext cx="65" cy="115"/>
              </a:xfrm>
              <a:custGeom>
                <a:avLst/>
                <a:gdLst>
                  <a:gd name="T0" fmla="*/ 0 w 21600"/>
                  <a:gd name="T1" fmla="*/ 0 h 21600"/>
                  <a:gd name="T2" fmla="*/ 65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61" name="Arc 229"/>
              <p:cNvSpPr>
                <a:spLocks/>
              </p:cNvSpPr>
              <p:nvPr/>
            </p:nvSpPr>
            <p:spPr bwMode="auto">
              <a:xfrm flipH="1">
                <a:off x="4725" y="2001"/>
                <a:ext cx="49" cy="116"/>
              </a:xfrm>
              <a:custGeom>
                <a:avLst/>
                <a:gdLst>
                  <a:gd name="T0" fmla="*/ 0 w 21600"/>
                  <a:gd name="T1" fmla="*/ 0 h 21600"/>
                  <a:gd name="T2" fmla="*/ 49 w 21600"/>
                  <a:gd name="T3" fmla="*/ 116 h 21600"/>
                  <a:gd name="T4" fmla="*/ 0 w 21600"/>
                  <a:gd name="T5" fmla="*/ 11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62" name="Arc 230"/>
              <p:cNvSpPr>
                <a:spLocks/>
              </p:cNvSpPr>
              <p:nvPr/>
            </p:nvSpPr>
            <p:spPr bwMode="auto">
              <a:xfrm flipH="1">
                <a:off x="4725" y="2034"/>
                <a:ext cx="98" cy="83"/>
              </a:xfrm>
              <a:custGeom>
                <a:avLst/>
                <a:gdLst>
                  <a:gd name="T0" fmla="*/ 0 w 21600"/>
                  <a:gd name="T1" fmla="*/ 0 h 21600"/>
                  <a:gd name="T2" fmla="*/ 98 w 21600"/>
                  <a:gd name="T3" fmla="*/ 83 h 21600"/>
                  <a:gd name="T4" fmla="*/ 0 w 21600"/>
                  <a:gd name="T5" fmla="*/ 8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63" name="Arc 231"/>
              <p:cNvSpPr>
                <a:spLocks/>
              </p:cNvSpPr>
              <p:nvPr/>
            </p:nvSpPr>
            <p:spPr bwMode="auto">
              <a:xfrm flipH="1">
                <a:off x="4725" y="2067"/>
                <a:ext cx="115" cy="50"/>
              </a:xfrm>
              <a:custGeom>
                <a:avLst/>
                <a:gdLst>
                  <a:gd name="T0" fmla="*/ 0 w 21600"/>
                  <a:gd name="T1" fmla="*/ 0 h 21600"/>
                  <a:gd name="T2" fmla="*/ 115 w 21600"/>
                  <a:gd name="T3" fmla="*/ 50 h 21600"/>
                  <a:gd name="T4" fmla="*/ 0 w 21600"/>
                  <a:gd name="T5" fmla="*/ 5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64" name="Arc 232"/>
              <p:cNvSpPr>
                <a:spLocks/>
              </p:cNvSpPr>
              <p:nvPr/>
            </p:nvSpPr>
            <p:spPr bwMode="auto">
              <a:xfrm flipH="1">
                <a:off x="4725" y="2100"/>
                <a:ext cx="115" cy="17"/>
              </a:xfrm>
              <a:custGeom>
                <a:avLst/>
                <a:gdLst>
                  <a:gd name="T0" fmla="*/ 0 w 21600"/>
                  <a:gd name="T1" fmla="*/ 0 h 21600"/>
                  <a:gd name="T2" fmla="*/ 115 w 21600"/>
                  <a:gd name="T3" fmla="*/ 17 h 21600"/>
                  <a:gd name="T4" fmla="*/ 0 w 21600"/>
                  <a:gd name="T5" fmla="*/ 1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4293" name="Group 233"/>
            <p:cNvGrpSpPr>
              <a:grpSpLocks/>
            </p:cNvGrpSpPr>
            <p:nvPr/>
          </p:nvGrpSpPr>
          <p:grpSpPr bwMode="auto">
            <a:xfrm>
              <a:off x="4654" y="2169"/>
              <a:ext cx="329" cy="231"/>
              <a:chOff x="4656" y="2160"/>
              <a:chExt cx="329" cy="231"/>
            </a:xfrm>
          </p:grpSpPr>
          <p:sp>
            <p:nvSpPr>
              <p:cNvPr id="69866" name="Arc 234"/>
              <p:cNvSpPr>
                <a:spLocks/>
              </p:cNvSpPr>
              <p:nvPr/>
            </p:nvSpPr>
            <p:spPr bwMode="auto">
              <a:xfrm>
                <a:off x="4821" y="2276"/>
                <a:ext cx="115" cy="115"/>
              </a:xfrm>
              <a:custGeom>
                <a:avLst/>
                <a:gdLst>
                  <a:gd name="T0" fmla="*/ 0 w 21600"/>
                  <a:gd name="T1" fmla="*/ 0 h 21600"/>
                  <a:gd name="T2" fmla="*/ 115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67" name="Arc 235"/>
              <p:cNvSpPr>
                <a:spLocks/>
              </p:cNvSpPr>
              <p:nvPr/>
            </p:nvSpPr>
            <p:spPr bwMode="auto">
              <a:xfrm>
                <a:off x="4821" y="2276"/>
                <a:ext cx="164" cy="115"/>
              </a:xfrm>
              <a:custGeom>
                <a:avLst/>
                <a:gdLst>
                  <a:gd name="T0" fmla="*/ 0 w 21600"/>
                  <a:gd name="T1" fmla="*/ 0 h 21600"/>
                  <a:gd name="T2" fmla="*/ 164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68" name="Arc 236"/>
              <p:cNvSpPr>
                <a:spLocks/>
              </p:cNvSpPr>
              <p:nvPr/>
            </p:nvSpPr>
            <p:spPr bwMode="auto">
              <a:xfrm>
                <a:off x="4821" y="2276"/>
                <a:ext cx="65" cy="115"/>
              </a:xfrm>
              <a:custGeom>
                <a:avLst/>
                <a:gdLst>
                  <a:gd name="T0" fmla="*/ 0 w 21600"/>
                  <a:gd name="T1" fmla="*/ 0 h 21600"/>
                  <a:gd name="T2" fmla="*/ 65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69" name="Arc 237"/>
              <p:cNvSpPr>
                <a:spLocks/>
              </p:cNvSpPr>
              <p:nvPr/>
            </p:nvSpPr>
            <p:spPr bwMode="auto">
              <a:xfrm>
                <a:off x="4821" y="2276"/>
                <a:ext cx="16" cy="115"/>
              </a:xfrm>
              <a:custGeom>
                <a:avLst/>
                <a:gdLst>
                  <a:gd name="T0" fmla="*/ 0 w 21600"/>
                  <a:gd name="T1" fmla="*/ 0 h 21600"/>
                  <a:gd name="T2" fmla="*/ 16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70" name="Arc 238"/>
              <p:cNvSpPr>
                <a:spLocks/>
              </p:cNvSpPr>
              <p:nvPr/>
            </p:nvSpPr>
            <p:spPr bwMode="auto">
              <a:xfrm flipH="1">
                <a:off x="4804" y="2276"/>
                <a:ext cx="17" cy="115"/>
              </a:xfrm>
              <a:custGeom>
                <a:avLst/>
                <a:gdLst>
                  <a:gd name="T0" fmla="*/ 0 w 21600"/>
                  <a:gd name="T1" fmla="*/ 0 h 21600"/>
                  <a:gd name="T2" fmla="*/ 17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71" name="Arc 239"/>
              <p:cNvSpPr>
                <a:spLocks/>
              </p:cNvSpPr>
              <p:nvPr/>
            </p:nvSpPr>
            <p:spPr bwMode="auto">
              <a:xfrm flipH="1">
                <a:off x="4771" y="2276"/>
                <a:ext cx="50" cy="115"/>
              </a:xfrm>
              <a:custGeom>
                <a:avLst/>
                <a:gdLst>
                  <a:gd name="T0" fmla="*/ 0 w 21600"/>
                  <a:gd name="T1" fmla="*/ 0 h 21600"/>
                  <a:gd name="T2" fmla="*/ 50 w 21600"/>
                  <a:gd name="T3" fmla="*/ 115 h 21600"/>
                  <a:gd name="T4" fmla="*/ 0 w 21600"/>
                  <a:gd name="T5" fmla="*/ 115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72" name="Arc 240"/>
              <p:cNvSpPr>
                <a:spLocks/>
              </p:cNvSpPr>
              <p:nvPr/>
            </p:nvSpPr>
            <p:spPr bwMode="auto">
              <a:xfrm>
                <a:off x="4656" y="2259"/>
                <a:ext cx="165" cy="17"/>
              </a:xfrm>
              <a:custGeom>
                <a:avLst/>
                <a:gdLst>
                  <a:gd name="T0" fmla="*/ 0 w 21600"/>
                  <a:gd name="T1" fmla="*/ 0 h 21600"/>
                  <a:gd name="T2" fmla="*/ 165 w 21600"/>
                  <a:gd name="T3" fmla="*/ 17 h 21600"/>
                  <a:gd name="T4" fmla="*/ 0 w 21600"/>
                  <a:gd name="T5" fmla="*/ 1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73" name="Arc 241"/>
              <p:cNvSpPr>
                <a:spLocks/>
              </p:cNvSpPr>
              <p:nvPr/>
            </p:nvSpPr>
            <p:spPr bwMode="auto">
              <a:xfrm>
                <a:off x="4656" y="2226"/>
                <a:ext cx="165" cy="50"/>
              </a:xfrm>
              <a:custGeom>
                <a:avLst/>
                <a:gdLst>
                  <a:gd name="T0" fmla="*/ 0 w 21600"/>
                  <a:gd name="T1" fmla="*/ 0 h 21600"/>
                  <a:gd name="T2" fmla="*/ 165 w 21600"/>
                  <a:gd name="T3" fmla="*/ 50 h 21600"/>
                  <a:gd name="T4" fmla="*/ 0 w 21600"/>
                  <a:gd name="T5" fmla="*/ 5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74" name="Arc 242"/>
              <p:cNvSpPr>
                <a:spLocks/>
              </p:cNvSpPr>
              <p:nvPr/>
            </p:nvSpPr>
            <p:spPr bwMode="auto">
              <a:xfrm>
                <a:off x="4689" y="2193"/>
                <a:ext cx="132" cy="83"/>
              </a:xfrm>
              <a:custGeom>
                <a:avLst/>
                <a:gdLst>
                  <a:gd name="T0" fmla="*/ 0 w 21600"/>
                  <a:gd name="T1" fmla="*/ 0 h 21600"/>
                  <a:gd name="T2" fmla="*/ 132 w 21600"/>
                  <a:gd name="T3" fmla="*/ 83 h 21600"/>
                  <a:gd name="T4" fmla="*/ 0 w 21600"/>
                  <a:gd name="T5" fmla="*/ 8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75" name="Arc 243"/>
              <p:cNvSpPr>
                <a:spLocks/>
              </p:cNvSpPr>
              <p:nvPr/>
            </p:nvSpPr>
            <p:spPr bwMode="auto">
              <a:xfrm>
                <a:off x="4738" y="2160"/>
                <a:ext cx="83" cy="116"/>
              </a:xfrm>
              <a:custGeom>
                <a:avLst/>
                <a:gdLst>
                  <a:gd name="T0" fmla="*/ 0 w 21600"/>
                  <a:gd name="T1" fmla="*/ 0 h 21600"/>
                  <a:gd name="T2" fmla="*/ 83 w 21600"/>
                  <a:gd name="T3" fmla="*/ 116 h 21600"/>
                  <a:gd name="T4" fmla="*/ 0 w 21600"/>
                  <a:gd name="T5" fmla="*/ 11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76" name="Arc 244"/>
              <p:cNvSpPr>
                <a:spLocks/>
              </p:cNvSpPr>
              <p:nvPr/>
            </p:nvSpPr>
            <p:spPr bwMode="auto">
              <a:xfrm flipH="1">
                <a:off x="4821" y="2160"/>
                <a:ext cx="49" cy="116"/>
              </a:xfrm>
              <a:custGeom>
                <a:avLst/>
                <a:gdLst>
                  <a:gd name="T0" fmla="*/ 0 w 21600"/>
                  <a:gd name="T1" fmla="*/ 0 h 21600"/>
                  <a:gd name="T2" fmla="*/ 49 w 21600"/>
                  <a:gd name="T3" fmla="*/ 116 h 21600"/>
                  <a:gd name="T4" fmla="*/ 0 w 21600"/>
                  <a:gd name="T5" fmla="*/ 116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77" name="Arc 245"/>
              <p:cNvSpPr>
                <a:spLocks/>
              </p:cNvSpPr>
              <p:nvPr/>
            </p:nvSpPr>
            <p:spPr bwMode="auto">
              <a:xfrm flipH="1">
                <a:off x="4821" y="2193"/>
                <a:ext cx="98" cy="83"/>
              </a:xfrm>
              <a:custGeom>
                <a:avLst/>
                <a:gdLst>
                  <a:gd name="T0" fmla="*/ 0 w 21600"/>
                  <a:gd name="T1" fmla="*/ 0 h 21600"/>
                  <a:gd name="T2" fmla="*/ 98 w 21600"/>
                  <a:gd name="T3" fmla="*/ 83 h 21600"/>
                  <a:gd name="T4" fmla="*/ 0 w 21600"/>
                  <a:gd name="T5" fmla="*/ 83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78" name="Arc 246"/>
              <p:cNvSpPr>
                <a:spLocks/>
              </p:cNvSpPr>
              <p:nvPr/>
            </p:nvSpPr>
            <p:spPr bwMode="auto">
              <a:xfrm flipH="1">
                <a:off x="4821" y="2226"/>
                <a:ext cx="115" cy="50"/>
              </a:xfrm>
              <a:custGeom>
                <a:avLst/>
                <a:gdLst>
                  <a:gd name="T0" fmla="*/ 0 w 21600"/>
                  <a:gd name="T1" fmla="*/ 0 h 21600"/>
                  <a:gd name="T2" fmla="*/ 115 w 21600"/>
                  <a:gd name="T3" fmla="*/ 50 h 21600"/>
                  <a:gd name="T4" fmla="*/ 0 w 21600"/>
                  <a:gd name="T5" fmla="*/ 50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9879" name="Arc 247"/>
              <p:cNvSpPr>
                <a:spLocks/>
              </p:cNvSpPr>
              <p:nvPr/>
            </p:nvSpPr>
            <p:spPr bwMode="auto">
              <a:xfrm flipH="1">
                <a:off x="4821" y="2259"/>
                <a:ext cx="115" cy="17"/>
              </a:xfrm>
              <a:custGeom>
                <a:avLst/>
                <a:gdLst>
                  <a:gd name="T0" fmla="*/ 0 w 21600"/>
                  <a:gd name="T1" fmla="*/ 0 h 21600"/>
                  <a:gd name="T2" fmla="*/ 115 w 21600"/>
                  <a:gd name="T3" fmla="*/ 17 h 21600"/>
                  <a:gd name="T4" fmla="*/ 0 w 21600"/>
                  <a:gd name="T5" fmla="*/ 17 h 21600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lnTo>
                      <a:pt x="0" y="-1"/>
                    </a:lnTo>
                    <a:close/>
                  </a:path>
                </a:pathLst>
              </a:custGeom>
              <a:noFill/>
              <a:ln w="6350">
                <a:solidFill>
                  <a:srgbClr val="FF6600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rgbClr val="AA6C06">
                    <a:alpha val="74997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9880" name="Rectangle 248"/>
          <p:cNvSpPr>
            <a:spLocks noChangeArrowheads="1"/>
          </p:cNvSpPr>
          <p:nvPr/>
        </p:nvSpPr>
        <p:spPr bwMode="auto">
          <a:xfrm>
            <a:off x="508000" y="1346200"/>
            <a:ext cx="4686300" cy="510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1600">
                <a:solidFill>
                  <a:srgbClr val="FF9900"/>
                </a:solidFill>
                <a:latin typeface="Verdana" charset="0"/>
                <a:ea typeface="ＭＳ Ｐゴシック" charset="0"/>
              </a:rPr>
              <a:t>Fast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Content and Applications are served from locations near to end users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1600">
                <a:solidFill>
                  <a:srgbClr val="FF9900"/>
                </a:solidFill>
                <a:latin typeface="Verdana" charset="0"/>
                <a:ea typeface="ＭＳ Ｐゴシック" charset="0"/>
              </a:rPr>
              <a:t>Reliable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No single point of failure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Automatic failover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1600">
                <a:solidFill>
                  <a:srgbClr val="FF9900"/>
                </a:solidFill>
                <a:latin typeface="Verdana" charset="0"/>
                <a:ea typeface="ＭＳ Ｐゴシック" charset="0"/>
              </a:rPr>
              <a:t>Scalable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Global capacity on demand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1600">
                <a:solidFill>
                  <a:srgbClr val="FF9900"/>
                </a:solidFill>
                <a:latin typeface="Verdana" charset="0"/>
                <a:ea typeface="ＭＳ Ｐゴシック" charset="0"/>
              </a:rPr>
              <a:t>Cost effective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No overprovisioning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No redundant datacenters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Simple to manage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1600">
                <a:solidFill>
                  <a:srgbClr val="FF9900"/>
                </a:solidFill>
                <a:latin typeface="Verdana" charset="0"/>
                <a:ea typeface="ＭＳ Ｐゴシック" charset="0"/>
              </a:rPr>
              <a:t>Secure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Traffic harder to steal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Defense in depth protects </a:t>
            </a:r>
            <a:b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</a:b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central infrastructure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FF9900"/>
              </a:buClr>
              <a:defRPr/>
            </a:pPr>
            <a:endParaRPr lang="en-US" sz="1600">
              <a:solidFill>
                <a:schemeClr val="bg1"/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69881" name="Rectangle 249"/>
          <p:cNvSpPr>
            <a:spLocks noChangeArrowheads="1"/>
          </p:cNvSpPr>
          <p:nvPr/>
        </p:nvSpPr>
        <p:spPr bwMode="auto">
          <a:xfrm>
            <a:off x="636588" y="328613"/>
            <a:ext cx="7772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2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Content Delivery Network Advantages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482600" y="1154113"/>
            <a:ext cx="8661400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08080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en-US" altLang="en-US" sz="2000" dirty="0">
                <a:latin typeface="Verdana" charset="0"/>
              </a:rPr>
              <a:t>The world</a:t>
            </a:r>
            <a:r>
              <a:rPr lang="ja-JP" altLang="en-US" sz="2000" dirty="0">
                <a:latin typeface="Arial" charset="0"/>
              </a:rPr>
              <a:t>’</a:t>
            </a:r>
            <a:r>
              <a:rPr lang="en-US" altLang="ja-JP" sz="2000" dirty="0">
                <a:latin typeface="Verdana" charset="0"/>
              </a:rPr>
              <a:t>s largest on-demand, distributed computing platform; it delivers all forms of Web content and applications for </a:t>
            </a:r>
            <a:r>
              <a:rPr lang="en-US" altLang="ja-JP" sz="2000" dirty="0" smtClean="0">
                <a:latin typeface="Verdana" charset="0"/>
              </a:rPr>
              <a:t>thousands of customers </a:t>
            </a:r>
            <a:r>
              <a:rPr lang="en-US" altLang="ja-JP" sz="2000" dirty="0">
                <a:latin typeface="Verdana" charset="0"/>
              </a:rPr>
              <a:t>and </a:t>
            </a:r>
            <a:r>
              <a:rPr lang="en-US" altLang="ja-JP" sz="2000" dirty="0" smtClean="0">
                <a:latin typeface="Verdana" charset="0"/>
              </a:rPr>
              <a:t>tens of thousands </a:t>
            </a:r>
            <a:r>
              <a:rPr lang="en-US" altLang="ja-JP" sz="2000" dirty="0">
                <a:latin typeface="Verdana" charset="0"/>
              </a:rPr>
              <a:t>domains.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</a:pPr>
            <a:endParaRPr lang="en-US" altLang="en-US" sz="2000" dirty="0">
              <a:latin typeface="Verdana" charset="0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None/>
            </a:pPr>
            <a:endParaRPr lang="en-US" altLang="en-US" sz="1800" dirty="0">
              <a:latin typeface="Verdana" charset="0"/>
            </a:endParaRPr>
          </a:p>
          <a:p>
            <a:pPr eaLnBrk="1" hangingPunct="1"/>
            <a:r>
              <a:rPr lang="en-US" altLang="en-US" sz="2000" b="1" dirty="0">
                <a:solidFill>
                  <a:schemeClr val="accent2"/>
                </a:solidFill>
                <a:latin typeface="Verdana" charset="0"/>
              </a:rPr>
              <a:t>Resulting in Daily Traffic of</a:t>
            </a:r>
            <a:r>
              <a:rPr lang="en-US" altLang="en-US" sz="2000" dirty="0">
                <a:solidFill>
                  <a:schemeClr val="accent2"/>
                </a:solidFill>
                <a:latin typeface="Verdana" charset="0"/>
              </a:rPr>
              <a:t>:</a:t>
            </a:r>
            <a:br>
              <a:rPr lang="en-US" altLang="en-US" sz="2000" dirty="0">
                <a:solidFill>
                  <a:schemeClr val="accent2"/>
                </a:solidFill>
                <a:latin typeface="Verdana" charset="0"/>
              </a:rPr>
            </a:br>
            <a:endParaRPr lang="en-US" altLang="en-US" sz="1200" b="1" dirty="0">
              <a:solidFill>
                <a:schemeClr val="accent2"/>
              </a:solidFill>
              <a:latin typeface="Verdana" charset="0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Ø"/>
            </a:pPr>
            <a:r>
              <a:rPr lang="en-US" altLang="en-US" sz="2000" b="1" dirty="0">
                <a:latin typeface="Verdana" charset="0"/>
              </a:rPr>
              <a:t>  </a:t>
            </a:r>
            <a:r>
              <a:rPr lang="en-US" altLang="en-US" sz="2000" dirty="0" smtClean="0">
                <a:latin typeface="Verdana" charset="0"/>
              </a:rPr>
              <a:t>3 Trillion requests </a:t>
            </a:r>
            <a:r>
              <a:rPr lang="en-US" altLang="en-US" sz="2000" dirty="0">
                <a:latin typeface="Verdana" charset="0"/>
              </a:rPr>
              <a:t>per </a:t>
            </a:r>
            <a:r>
              <a:rPr lang="en-US" altLang="en-US" sz="2000" dirty="0" smtClean="0">
                <a:latin typeface="Verdana" charset="0"/>
              </a:rPr>
              <a:t>day</a:t>
            </a:r>
            <a:endParaRPr lang="en-US" altLang="en-US" sz="2000" dirty="0">
              <a:latin typeface="Verdana" charset="0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Ø"/>
            </a:pPr>
            <a:r>
              <a:rPr lang="en-US" altLang="en-US" sz="2000" dirty="0">
                <a:latin typeface="Verdana" charset="0"/>
              </a:rPr>
              <a:t>  </a:t>
            </a:r>
            <a:r>
              <a:rPr lang="en-US" altLang="en-US" sz="2000" dirty="0" smtClean="0">
                <a:latin typeface="Verdana" charset="0"/>
              </a:rPr>
              <a:t>30 </a:t>
            </a:r>
            <a:r>
              <a:rPr lang="en-US" altLang="en-US" sz="2000" dirty="0" err="1" smtClean="0">
                <a:latin typeface="Verdana" charset="0"/>
              </a:rPr>
              <a:t>Tbps</a:t>
            </a:r>
            <a:r>
              <a:rPr lang="en-US" altLang="en-US" sz="2000" dirty="0" smtClean="0">
                <a:latin typeface="Verdana" charset="0"/>
              </a:rPr>
              <a:t> of traffic</a:t>
            </a:r>
            <a:endParaRPr lang="en-US" altLang="en-US" sz="2000" dirty="0">
              <a:latin typeface="Verdana" charset="0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Ø"/>
            </a:pPr>
            <a:endParaRPr lang="en-US" altLang="en-US" sz="2000" dirty="0">
              <a:latin typeface="Verdana" charset="0"/>
            </a:endParaRPr>
          </a:p>
          <a:p>
            <a:pPr eaLnBrk="1" hangingPunct="1">
              <a:buClr>
                <a:schemeClr val="accent2"/>
              </a:buClr>
              <a:buFont typeface="Wingdings" charset="2"/>
              <a:buChar char="Ø"/>
            </a:pPr>
            <a:endParaRPr lang="en-US" altLang="en-US" sz="2000" dirty="0">
              <a:latin typeface="Verdana" charset="0"/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FF9900"/>
              </a:buClr>
            </a:pPr>
            <a:endParaRPr lang="en-US" altLang="en-US" sz="2000" dirty="0">
              <a:solidFill>
                <a:schemeClr val="bg1"/>
              </a:solidFill>
              <a:latin typeface="Verdana" charset="0"/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black">
          <a:xfrm>
            <a:off x="5094288" y="4856163"/>
            <a:ext cx="4049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Verdana" charset="0"/>
                <a:ea typeface="ＭＳ Ｐゴシック" charset="0"/>
              </a:rPr>
              <a:t>215,000</a:t>
            </a:r>
            <a:r>
              <a:rPr lang="en-US" sz="2000" b="1" dirty="0">
                <a:latin typeface="Verdana" charset="0"/>
                <a:ea typeface="ＭＳ Ｐゴシック" charset="0"/>
              </a:rPr>
              <a:t>+ Servers</a:t>
            </a: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black">
          <a:xfrm>
            <a:off x="5129213" y="5246688"/>
            <a:ext cx="40147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Verdana" charset="0"/>
                <a:ea typeface="ＭＳ Ｐゴシック" charset="0"/>
              </a:rPr>
              <a:t>1500 </a:t>
            </a:r>
            <a:r>
              <a:rPr lang="en-US" sz="2000" b="1" dirty="0">
                <a:latin typeface="Verdana" charset="0"/>
                <a:ea typeface="ＭＳ Ｐゴシック" charset="0"/>
              </a:rPr>
              <a:t>Networks</a:t>
            </a: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black">
          <a:xfrm>
            <a:off x="5094288" y="5643563"/>
            <a:ext cx="3990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Verdana" charset="0"/>
                <a:ea typeface="ＭＳ Ｐゴシック" charset="0"/>
              </a:rPr>
              <a:t>120 </a:t>
            </a:r>
            <a:r>
              <a:rPr lang="en-US" sz="2000" b="1" dirty="0">
                <a:latin typeface="Verdana" charset="0"/>
                <a:ea typeface="ＭＳ Ｐゴシック" charset="0"/>
              </a:rPr>
              <a:t>Countries</a:t>
            </a:r>
          </a:p>
        </p:txBody>
      </p:sp>
      <p:pic>
        <p:nvPicPr>
          <p:cNvPr id="96263" name="Picture 7" descr="blueMap_1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2336800"/>
            <a:ext cx="4022725" cy="2416175"/>
          </a:xfrm>
          <a:prstGeom prst="rect">
            <a:avLst/>
          </a:prstGeom>
          <a:noFill/>
          <a:ln w="95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solidFill>
                  <a:schemeClr val="tx1"/>
                </a:solidFill>
              </a:rPr>
              <a:t>Example: Akamai</a:t>
            </a:r>
            <a:r>
              <a:rPr lang="ja-JP" altLang="en-US">
                <a:solidFill>
                  <a:schemeClr val="tx1"/>
                </a:solidFill>
                <a:latin typeface="Arial" charset="0"/>
              </a:rPr>
              <a:t>’</a:t>
            </a:r>
            <a:r>
              <a:rPr lang="en-US" altLang="ja-JP">
                <a:solidFill>
                  <a:schemeClr val="tx1"/>
                </a:solidFill>
              </a:rPr>
              <a:t>s Content Delivery Network</a:t>
            </a:r>
            <a:endParaRPr lang="en-US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6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6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6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6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6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build="allAtOnce"/>
      <p:bldP spid="96259" grpId="0"/>
      <p:bldP spid="96260" grpId="0"/>
      <p:bldP spid="9626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8229600" cy="411163"/>
          </a:xfrm>
        </p:spPr>
        <p:txBody>
          <a:bodyPr/>
          <a:lstStyle/>
          <a:p>
            <a:r>
              <a:rPr lang="en-US" dirty="0" smtClean="0"/>
              <a:t>CDN SYSTEM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54957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647700" y="5440363"/>
            <a:ext cx="7962900" cy="557212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Verdana" charset="0"/>
              </a:rPr>
              <a:t>Assumption:  Significant and constantly changing failures</a:t>
            </a:r>
          </a:p>
        </p:txBody>
      </p:sp>
      <p:sp>
        <p:nvSpPr>
          <p:cNvPr id="268291" name="Rectangle 3"/>
          <p:cNvSpPr>
            <a:spLocks noChangeArrowheads="1"/>
          </p:cNvSpPr>
          <p:nvPr/>
        </p:nvSpPr>
        <p:spPr bwMode="auto">
          <a:xfrm>
            <a:off x="647700" y="4921250"/>
            <a:ext cx="7966075" cy="533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Verdana" charset="0"/>
              </a:rPr>
              <a:t>Philosophy:  Assume numerous failures</a:t>
            </a:r>
          </a:p>
        </p:txBody>
      </p:sp>
      <p:sp>
        <p:nvSpPr>
          <p:cNvPr id="268292" name="Rectangle 4"/>
          <p:cNvSpPr>
            <a:spLocks noChangeArrowheads="1"/>
          </p:cNvSpPr>
          <p:nvPr/>
        </p:nvSpPr>
        <p:spPr bwMode="auto">
          <a:xfrm>
            <a:off x="1166813" y="4387850"/>
            <a:ext cx="67818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Verdana" charset="0"/>
              </a:rPr>
              <a:t>Ensure Significant Redundancy</a:t>
            </a:r>
          </a:p>
        </p:txBody>
      </p:sp>
      <p:sp>
        <p:nvSpPr>
          <p:cNvPr id="268293" name="Rectangle 5"/>
          <p:cNvSpPr>
            <a:spLocks noChangeArrowheads="1"/>
          </p:cNvSpPr>
          <p:nvPr/>
        </p:nvSpPr>
        <p:spPr bwMode="auto">
          <a:xfrm>
            <a:off x="1166813" y="3854450"/>
            <a:ext cx="67818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Verdana" charset="0"/>
              </a:rPr>
              <a:t>Software for Message Reliability</a:t>
            </a:r>
          </a:p>
        </p:txBody>
      </p:sp>
      <p:sp>
        <p:nvSpPr>
          <p:cNvPr id="268294" name="Rectangle 6"/>
          <p:cNvSpPr>
            <a:spLocks noChangeArrowheads="1"/>
          </p:cNvSpPr>
          <p:nvPr/>
        </p:nvSpPr>
        <p:spPr bwMode="auto">
          <a:xfrm>
            <a:off x="1166813" y="3321050"/>
            <a:ext cx="67818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Verdana" charset="0"/>
              </a:rPr>
              <a:t>Distributed Control</a:t>
            </a:r>
          </a:p>
        </p:txBody>
      </p:sp>
      <p:sp>
        <p:nvSpPr>
          <p:cNvPr id="268295" name="Rectangle 7"/>
          <p:cNvSpPr>
            <a:spLocks noChangeArrowheads="1"/>
          </p:cNvSpPr>
          <p:nvPr/>
        </p:nvSpPr>
        <p:spPr bwMode="auto">
          <a:xfrm>
            <a:off x="1166813" y="2787650"/>
            <a:ext cx="67818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Verdana" charset="0"/>
              </a:rPr>
              <a:t>Fail-Stop &amp; Restart</a:t>
            </a:r>
          </a:p>
        </p:txBody>
      </p:sp>
      <p:sp>
        <p:nvSpPr>
          <p:cNvPr id="268296" name="Rectangle 8"/>
          <p:cNvSpPr>
            <a:spLocks noChangeArrowheads="1"/>
          </p:cNvSpPr>
          <p:nvPr/>
        </p:nvSpPr>
        <p:spPr bwMode="auto">
          <a:xfrm>
            <a:off x="1166813" y="2254250"/>
            <a:ext cx="67818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Verdana" charset="0"/>
              </a:rPr>
              <a:t>Zoning for Releases</a:t>
            </a:r>
          </a:p>
        </p:txBody>
      </p:sp>
      <p:sp>
        <p:nvSpPr>
          <p:cNvPr id="268297" name="Rectangle 9"/>
          <p:cNvSpPr>
            <a:spLocks noChangeArrowheads="1"/>
          </p:cNvSpPr>
          <p:nvPr/>
        </p:nvSpPr>
        <p:spPr bwMode="auto">
          <a:xfrm>
            <a:off x="1166813" y="1720850"/>
            <a:ext cx="6781800" cy="5334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>
                <a:latin typeface="Verdana" charset="0"/>
              </a:rPr>
              <a:t>Notice and Quarantine Faults</a:t>
            </a:r>
          </a:p>
        </p:txBody>
      </p:sp>
      <p:sp>
        <p:nvSpPr>
          <p:cNvPr id="268298" name="Rectangle 10"/>
          <p:cNvSpPr>
            <a:spLocks noChangeArrowheads="1"/>
          </p:cNvSpPr>
          <p:nvPr/>
        </p:nvSpPr>
        <p:spPr bwMode="auto">
          <a:xfrm>
            <a:off x="457200" y="382588"/>
            <a:ext cx="8229600" cy="411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0"/>
              </a:spcBef>
              <a:defRPr sz="2800">
                <a:solidFill>
                  <a:schemeClr val="tx1"/>
                </a:solidFill>
                <a:latin typeface="Verdana" charset="0"/>
              </a:defRPr>
            </a:lvl1pPr>
            <a:lvl2pPr>
              <a:spcBef>
                <a:spcPct val="0"/>
              </a:spcBef>
              <a:defRPr sz="2800">
                <a:solidFill>
                  <a:schemeClr val="tx1"/>
                </a:solidFill>
                <a:latin typeface="Verdana" charset="0"/>
              </a:defRPr>
            </a:lvl2pPr>
            <a:lvl3pPr>
              <a:spcBef>
                <a:spcPct val="0"/>
              </a:spcBef>
              <a:defRPr sz="2800">
                <a:solidFill>
                  <a:schemeClr val="tx1"/>
                </a:solidFill>
                <a:latin typeface="Verdana" charset="0"/>
              </a:defRPr>
            </a:lvl3pPr>
            <a:lvl4pPr>
              <a:spcBef>
                <a:spcPct val="0"/>
              </a:spcBef>
              <a:defRPr sz="2800">
                <a:solidFill>
                  <a:schemeClr val="tx1"/>
                </a:solidFill>
                <a:latin typeface="Verdana" charset="0"/>
              </a:defRPr>
            </a:lvl4pPr>
            <a:lvl5pPr>
              <a:spcBef>
                <a:spcPct val="0"/>
              </a:spcBef>
              <a:defRPr sz="2800">
                <a:solidFill>
                  <a:schemeClr val="tx1"/>
                </a:solidFill>
                <a:latin typeface="Verdan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charset="0"/>
              </a:defRPr>
            </a:lvl9pPr>
          </a:lstStyle>
          <a:p>
            <a:pPr>
              <a:buClrTx/>
              <a:buSzTx/>
              <a:buFontTx/>
              <a:buNone/>
            </a:pPr>
            <a:r>
              <a:rPr lang="en-US" altLang="en-US" sz="3200" dirty="0" smtClean="0"/>
              <a:t>Design </a:t>
            </a:r>
            <a:r>
              <a:rPr lang="en-US" altLang="en-US" sz="3200" dirty="0"/>
              <a:t>Principles</a:t>
            </a:r>
          </a:p>
        </p:txBody>
      </p:sp>
    </p:spTree>
    <p:extLst>
      <p:ext uri="{BB962C8B-B14F-4D97-AF65-F5344CB8AC3E}">
        <p14:creationId xmlns:p14="http://schemas.microsoft.com/office/powerpoint/2010/main" val="1137736987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8291" grpId="0" animBg="1"/>
      <p:bldP spid="268292" grpId="0" animBg="1"/>
      <p:bldP spid="268293" grpId="0" animBg="1"/>
      <p:bldP spid="268294" grpId="0" animBg="1"/>
      <p:bldP spid="268295" grpId="0" animBg="1"/>
      <p:bldP spid="268296" grpId="0" animBg="1"/>
      <p:bldP spid="26829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411163"/>
          </a:xfrm>
        </p:spPr>
        <p:txBody>
          <a:bodyPr/>
          <a:lstStyle/>
          <a:p>
            <a:r>
              <a:rPr lang="en-US" smtClean="0"/>
              <a:t>ARCHITECTURAL COMPONENTS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52500"/>
            <a:ext cx="7051138" cy="56007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78203332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7954" name="Picture 2" descr="9872 embeddeD co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52"/>
          <a:stretch>
            <a:fillRect/>
          </a:stretch>
        </p:blipFill>
        <p:spPr bwMode="ltGray">
          <a:xfrm>
            <a:off x="0" y="2667000"/>
            <a:ext cx="2562225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37955" name="Rectangle 3"/>
          <p:cNvSpPr>
            <a:spLocks noChangeArrowheads="1"/>
          </p:cNvSpPr>
          <p:nvPr/>
        </p:nvSpPr>
        <p:spPr bwMode="ltGray">
          <a:xfrm>
            <a:off x="523875" y="4648200"/>
            <a:ext cx="9239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400" b="0"/>
              <a:t>End User</a:t>
            </a:r>
          </a:p>
        </p:txBody>
      </p:sp>
      <p:sp>
        <p:nvSpPr>
          <p:cNvPr id="63795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DNS Resolution is Used For Server Selection</a:t>
            </a:r>
            <a:br>
              <a:rPr lang="en-US" altLang="en-US" dirty="0" smtClean="0"/>
            </a:br>
            <a:endParaRPr lang="en-US" altLang="en-US" dirty="0"/>
          </a:p>
        </p:txBody>
      </p:sp>
      <p:grpSp>
        <p:nvGrpSpPr>
          <p:cNvPr id="637957" name="Group 5"/>
          <p:cNvGrpSpPr>
            <a:grpSpLocks/>
          </p:cNvGrpSpPr>
          <p:nvPr/>
        </p:nvGrpSpPr>
        <p:grpSpPr bwMode="auto">
          <a:xfrm>
            <a:off x="2857500" y="3201988"/>
            <a:ext cx="6286500" cy="803275"/>
            <a:chOff x="1800" y="2017"/>
            <a:chExt cx="3960" cy="506"/>
          </a:xfrm>
        </p:grpSpPr>
        <p:pic>
          <p:nvPicPr>
            <p:cNvPr id="637958" name="Picture 6" descr="9872 embedded serve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6487"/>
            <a:stretch>
              <a:fillRect/>
            </a:stretch>
          </p:blipFill>
          <p:spPr bwMode="ltGray">
            <a:xfrm>
              <a:off x="2694" y="2100"/>
              <a:ext cx="3066" cy="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7959" name="Text Box 7"/>
            <p:cNvSpPr txBox="1">
              <a:spLocks noChangeArrowheads="1"/>
            </p:cNvSpPr>
            <p:nvPr/>
          </p:nvSpPr>
          <p:spPr bwMode="ltGray">
            <a:xfrm>
              <a:off x="3110" y="2331"/>
              <a:ext cx="173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1400" b="0"/>
                <a:t>Akamai High-Level DNS Servers</a:t>
              </a:r>
            </a:p>
          </p:txBody>
        </p:sp>
        <p:sp>
          <p:nvSpPr>
            <p:cNvPr id="637960" name="Line 8"/>
            <p:cNvSpPr>
              <a:spLocks noChangeShapeType="1"/>
            </p:cNvSpPr>
            <p:nvPr/>
          </p:nvSpPr>
          <p:spPr bwMode="ltGray">
            <a:xfrm>
              <a:off x="1800" y="2220"/>
              <a:ext cx="100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61" name="Rectangle 9"/>
            <p:cNvSpPr>
              <a:spLocks noChangeArrowheads="1"/>
            </p:cNvSpPr>
            <p:nvPr/>
          </p:nvSpPr>
          <p:spPr bwMode="ltGray">
            <a:xfrm>
              <a:off x="1844" y="2017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637962" name="Text Box 10"/>
            <p:cNvSpPr txBox="1">
              <a:spLocks noChangeArrowheads="1"/>
            </p:cNvSpPr>
            <p:nvPr/>
          </p:nvSpPr>
          <p:spPr bwMode="ltGray">
            <a:xfrm>
              <a:off x="2037" y="2058"/>
              <a:ext cx="66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0"/>
                <a:t>g.akamai.net</a:t>
              </a:r>
            </a:p>
          </p:txBody>
        </p:sp>
      </p:grpSp>
      <p:grpSp>
        <p:nvGrpSpPr>
          <p:cNvPr id="637963" name="Group 11"/>
          <p:cNvGrpSpPr>
            <a:grpSpLocks/>
          </p:cNvGrpSpPr>
          <p:nvPr/>
        </p:nvGrpSpPr>
        <p:grpSpPr bwMode="auto">
          <a:xfrm>
            <a:off x="533400" y="4953000"/>
            <a:ext cx="1133475" cy="1524000"/>
            <a:chOff x="336" y="3120"/>
            <a:chExt cx="714" cy="960"/>
          </a:xfrm>
        </p:grpSpPr>
        <p:pic>
          <p:nvPicPr>
            <p:cNvPr id="637964" name="Picture 12" descr="9872 embeddeD cache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001" b="29411"/>
            <a:stretch>
              <a:fillRect/>
            </a:stretch>
          </p:blipFill>
          <p:spPr bwMode="ltGray">
            <a:xfrm>
              <a:off x="336" y="3504"/>
              <a:ext cx="714" cy="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7965" name="Rectangle 13"/>
            <p:cNvSpPr>
              <a:spLocks noChangeArrowheads="1"/>
            </p:cNvSpPr>
            <p:nvPr/>
          </p:nvSpPr>
          <p:spPr bwMode="ltGray">
            <a:xfrm>
              <a:off x="677" y="317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637966" name="Rectangle 14"/>
            <p:cNvSpPr>
              <a:spLocks noChangeArrowheads="1"/>
            </p:cNvSpPr>
            <p:nvPr/>
          </p:nvSpPr>
          <p:spPr bwMode="ltGray">
            <a:xfrm>
              <a:off x="391" y="3636"/>
              <a:ext cx="569" cy="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en-US" sz="1400">
                  <a:solidFill>
                    <a:schemeClr val="bg2"/>
                  </a:solidFill>
                  <a:latin typeface="Arial Narrow" charset="0"/>
                </a:rPr>
                <a:t>Browser’s Cache</a:t>
              </a:r>
            </a:p>
          </p:txBody>
        </p:sp>
        <p:sp>
          <p:nvSpPr>
            <p:cNvPr id="637967" name="Line 15"/>
            <p:cNvSpPr>
              <a:spLocks noChangeShapeType="1"/>
            </p:cNvSpPr>
            <p:nvPr/>
          </p:nvSpPr>
          <p:spPr bwMode="ltGray">
            <a:xfrm>
              <a:off x="685" y="3120"/>
              <a:ext cx="0" cy="44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7968" name="Group 16"/>
          <p:cNvGrpSpPr>
            <a:grpSpLocks/>
          </p:cNvGrpSpPr>
          <p:nvPr/>
        </p:nvGrpSpPr>
        <p:grpSpPr bwMode="auto">
          <a:xfrm>
            <a:off x="1577975" y="5410200"/>
            <a:ext cx="1470025" cy="1438275"/>
            <a:chOff x="994" y="3408"/>
            <a:chExt cx="926" cy="906"/>
          </a:xfrm>
        </p:grpSpPr>
        <p:pic>
          <p:nvPicPr>
            <p:cNvPr id="637969" name="Picture 17" descr="9872 embeddeD o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924"/>
            <a:stretch>
              <a:fillRect/>
            </a:stretch>
          </p:blipFill>
          <p:spPr bwMode="ltGray">
            <a:xfrm>
              <a:off x="1296" y="3408"/>
              <a:ext cx="612" cy="9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7970" name="Rectangle 18"/>
            <p:cNvSpPr>
              <a:spLocks noChangeArrowheads="1"/>
            </p:cNvSpPr>
            <p:nvPr/>
          </p:nvSpPr>
          <p:spPr bwMode="ltGray">
            <a:xfrm>
              <a:off x="1260" y="4075"/>
              <a:ext cx="660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altLang="en-US" sz="1600">
                  <a:latin typeface="Arial Narrow" charset="0"/>
                </a:rPr>
                <a:t>OS</a:t>
              </a:r>
            </a:p>
          </p:txBody>
        </p:sp>
        <p:sp>
          <p:nvSpPr>
            <p:cNvPr id="637971" name="Line 19"/>
            <p:cNvSpPr>
              <a:spLocks noChangeShapeType="1"/>
            </p:cNvSpPr>
            <p:nvPr/>
          </p:nvSpPr>
          <p:spPr bwMode="ltGray">
            <a:xfrm>
              <a:off x="994" y="3744"/>
              <a:ext cx="37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72" name="Rectangle 20"/>
            <p:cNvSpPr>
              <a:spLocks noChangeArrowheads="1"/>
            </p:cNvSpPr>
            <p:nvPr/>
          </p:nvSpPr>
          <p:spPr bwMode="ltGray">
            <a:xfrm>
              <a:off x="995" y="350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2</a:t>
              </a:r>
            </a:p>
          </p:txBody>
        </p:sp>
      </p:grpSp>
      <p:grpSp>
        <p:nvGrpSpPr>
          <p:cNvPr id="637973" name="Group 21"/>
          <p:cNvGrpSpPr>
            <a:grpSpLocks/>
          </p:cNvGrpSpPr>
          <p:nvPr/>
        </p:nvGrpSpPr>
        <p:grpSpPr bwMode="auto">
          <a:xfrm>
            <a:off x="1905000" y="3124200"/>
            <a:ext cx="1143000" cy="2370138"/>
            <a:chOff x="1200" y="1968"/>
            <a:chExt cx="720" cy="1493"/>
          </a:xfrm>
        </p:grpSpPr>
        <p:pic>
          <p:nvPicPr>
            <p:cNvPr id="637974" name="Picture 22" descr="9872 embedded copy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53" t="2000" b="58000"/>
            <a:stretch>
              <a:fillRect/>
            </a:stretch>
          </p:blipFill>
          <p:spPr bwMode="ltGray">
            <a:xfrm>
              <a:off x="1296" y="1968"/>
              <a:ext cx="570" cy="9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7975" name="Rectangle 23"/>
            <p:cNvSpPr>
              <a:spLocks noChangeArrowheads="1"/>
            </p:cNvSpPr>
            <p:nvPr/>
          </p:nvSpPr>
          <p:spPr bwMode="ltGray">
            <a:xfrm>
              <a:off x="1200" y="2890"/>
              <a:ext cx="72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/>
              <a:r>
                <a:rPr lang="en-US" altLang="en-US" sz="1400" b="0"/>
                <a:t>Local Name Server</a:t>
              </a:r>
            </a:p>
          </p:txBody>
        </p:sp>
        <p:sp>
          <p:nvSpPr>
            <p:cNvPr id="637976" name="Line 24"/>
            <p:cNvSpPr>
              <a:spLocks noChangeShapeType="1"/>
            </p:cNvSpPr>
            <p:nvPr/>
          </p:nvSpPr>
          <p:spPr bwMode="ltGray">
            <a:xfrm flipV="1">
              <a:off x="1543" y="3191"/>
              <a:ext cx="0" cy="27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77" name="Rectangle 25"/>
            <p:cNvSpPr>
              <a:spLocks noChangeArrowheads="1"/>
            </p:cNvSpPr>
            <p:nvPr/>
          </p:nvSpPr>
          <p:spPr bwMode="ltGray">
            <a:xfrm>
              <a:off x="1303" y="3163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3</a:t>
              </a:r>
            </a:p>
          </p:txBody>
        </p:sp>
      </p:grpSp>
      <p:grpSp>
        <p:nvGrpSpPr>
          <p:cNvPr id="637978" name="Group 26"/>
          <p:cNvGrpSpPr>
            <a:grpSpLocks/>
          </p:cNvGrpSpPr>
          <p:nvPr/>
        </p:nvGrpSpPr>
        <p:grpSpPr bwMode="auto">
          <a:xfrm>
            <a:off x="0" y="1676400"/>
            <a:ext cx="2133600" cy="1752600"/>
            <a:chOff x="0" y="1056"/>
            <a:chExt cx="1344" cy="1104"/>
          </a:xfrm>
        </p:grpSpPr>
        <p:pic>
          <p:nvPicPr>
            <p:cNvPr id="637979" name="Picture 27" descr="gen server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255"/>
            <a:stretch>
              <a:fillRect/>
            </a:stretch>
          </p:blipFill>
          <p:spPr bwMode="ltGray">
            <a:xfrm>
              <a:off x="0" y="1056"/>
              <a:ext cx="1044" cy="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7980" name="Text Box 28"/>
            <p:cNvSpPr txBox="1">
              <a:spLocks noChangeArrowheads="1"/>
            </p:cNvSpPr>
            <p:nvPr/>
          </p:nvSpPr>
          <p:spPr bwMode="ltGray">
            <a:xfrm>
              <a:off x="48" y="1296"/>
              <a:ext cx="960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en-US" sz="1400" b="0"/>
                <a:t>xyz.com’s nameserver</a:t>
              </a:r>
            </a:p>
          </p:txBody>
        </p:sp>
        <p:sp>
          <p:nvSpPr>
            <p:cNvPr id="637981" name="Line 29"/>
            <p:cNvSpPr>
              <a:spLocks noChangeShapeType="1"/>
            </p:cNvSpPr>
            <p:nvPr/>
          </p:nvSpPr>
          <p:spPr bwMode="ltGray">
            <a:xfrm flipH="1" flipV="1">
              <a:off x="432" y="1632"/>
              <a:ext cx="912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82" name="Rectangle 30"/>
            <p:cNvSpPr>
              <a:spLocks noChangeArrowheads="1"/>
            </p:cNvSpPr>
            <p:nvPr/>
          </p:nvSpPr>
          <p:spPr bwMode="ltGray">
            <a:xfrm>
              <a:off x="538" y="1771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sp>
          <p:nvSpPr>
            <p:cNvPr id="637983" name="Rectangle 31"/>
            <p:cNvSpPr>
              <a:spLocks noChangeArrowheads="1"/>
            </p:cNvSpPr>
            <p:nvPr/>
          </p:nvSpPr>
          <p:spPr bwMode="ltGray">
            <a:xfrm>
              <a:off x="364" y="1920"/>
              <a:ext cx="59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ak.xyz.com</a:t>
              </a:r>
            </a:p>
          </p:txBody>
        </p:sp>
      </p:grpSp>
      <p:grpSp>
        <p:nvGrpSpPr>
          <p:cNvPr id="637984" name="Group 32"/>
          <p:cNvGrpSpPr>
            <a:grpSpLocks/>
          </p:cNvGrpSpPr>
          <p:nvPr/>
        </p:nvGrpSpPr>
        <p:grpSpPr bwMode="auto">
          <a:xfrm>
            <a:off x="914400" y="2468563"/>
            <a:ext cx="1524000" cy="865187"/>
            <a:chOff x="576" y="1555"/>
            <a:chExt cx="960" cy="545"/>
          </a:xfrm>
        </p:grpSpPr>
        <p:sp>
          <p:nvSpPr>
            <p:cNvPr id="637985" name="Line 33"/>
            <p:cNvSpPr>
              <a:spLocks noChangeShapeType="1"/>
            </p:cNvSpPr>
            <p:nvPr/>
          </p:nvSpPr>
          <p:spPr bwMode="ltGray">
            <a:xfrm flipH="1" flipV="1">
              <a:off x="576" y="1632"/>
              <a:ext cx="816" cy="46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86" name="Rectangle 34"/>
            <p:cNvSpPr>
              <a:spLocks noChangeArrowheads="1"/>
            </p:cNvSpPr>
            <p:nvPr/>
          </p:nvSpPr>
          <p:spPr bwMode="ltGray">
            <a:xfrm>
              <a:off x="917" y="165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  <p:sp>
          <p:nvSpPr>
            <p:cNvPr id="637987" name="Rectangle 35"/>
            <p:cNvSpPr>
              <a:spLocks noChangeArrowheads="1"/>
            </p:cNvSpPr>
            <p:nvPr/>
          </p:nvSpPr>
          <p:spPr bwMode="auto">
            <a:xfrm>
              <a:off x="633" y="1555"/>
              <a:ext cx="90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0"/>
                <a:t>a212.g.akamai.net</a:t>
              </a:r>
            </a:p>
          </p:txBody>
        </p:sp>
      </p:grpSp>
      <p:sp>
        <p:nvSpPr>
          <p:cNvPr id="637988" name="Freeform 36"/>
          <p:cNvSpPr>
            <a:spLocks/>
          </p:cNvSpPr>
          <p:nvPr/>
        </p:nvSpPr>
        <p:spPr bwMode="ltGray">
          <a:xfrm>
            <a:off x="2590800" y="1951038"/>
            <a:ext cx="76200" cy="1303337"/>
          </a:xfrm>
          <a:custGeom>
            <a:avLst/>
            <a:gdLst>
              <a:gd name="T0" fmla="*/ 0 w 672"/>
              <a:gd name="T1" fmla="*/ 1056 h 1056"/>
              <a:gd name="T2" fmla="*/ 0 w 672"/>
              <a:gd name="T3" fmla="*/ 0 h 1056"/>
              <a:gd name="T4" fmla="*/ 672 w 672"/>
              <a:gd name="T5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672" h="1056">
                <a:moveTo>
                  <a:pt x="0" y="1056"/>
                </a:moveTo>
                <a:lnTo>
                  <a:pt x="0" y="0"/>
                </a:lnTo>
                <a:lnTo>
                  <a:pt x="672" y="0"/>
                </a:ln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7989" name="Group 37"/>
          <p:cNvGrpSpPr>
            <a:grpSpLocks/>
          </p:cNvGrpSpPr>
          <p:nvPr/>
        </p:nvGrpSpPr>
        <p:grpSpPr bwMode="auto">
          <a:xfrm>
            <a:off x="2971800" y="2438400"/>
            <a:ext cx="1354138" cy="838200"/>
            <a:chOff x="1872" y="1536"/>
            <a:chExt cx="853" cy="528"/>
          </a:xfrm>
        </p:grpSpPr>
        <p:sp>
          <p:nvSpPr>
            <p:cNvPr id="637990" name="Rectangle 38"/>
            <p:cNvSpPr>
              <a:spLocks noChangeArrowheads="1"/>
            </p:cNvSpPr>
            <p:nvPr/>
          </p:nvSpPr>
          <p:spPr bwMode="ltGray">
            <a:xfrm>
              <a:off x="2208" y="1665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  <p:sp>
          <p:nvSpPr>
            <p:cNvPr id="637991" name="Line 39"/>
            <p:cNvSpPr>
              <a:spLocks noChangeShapeType="1"/>
            </p:cNvSpPr>
            <p:nvPr/>
          </p:nvSpPr>
          <p:spPr bwMode="ltGray">
            <a:xfrm flipV="1">
              <a:off x="1872" y="1536"/>
              <a:ext cx="52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92" name="Text Box 40"/>
            <p:cNvSpPr txBox="1">
              <a:spLocks noChangeArrowheads="1"/>
            </p:cNvSpPr>
            <p:nvPr/>
          </p:nvSpPr>
          <p:spPr bwMode="ltGray">
            <a:xfrm>
              <a:off x="2104" y="1824"/>
              <a:ext cx="6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0"/>
                <a:t>15.15.125.6</a:t>
              </a:r>
            </a:p>
          </p:txBody>
        </p:sp>
      </p:grpSp>
      <p:grpSp>
        <p:nvGrpSpPr>
          <p:cNvPr id="637993" name="Group 41"/>
          <p:cNvGrpSpPr>
            <a:grpSpLocks/>
          </p:cNvGrpSpPr>
          <p:nvPr/>
        </p:nvGrpSpPr>
        <p:grpSpPr bwMode="auto">
          <a:xfrm>
            <a:off x="457200" y="4953000"/>
            <a:ext cx="466725" cy="709613"/>
            <a:chOff x="288" y="3120"/>
            <a:chExt cx="294" cy="447"/>
          </a:xfrm>
        </p:grpSpPr>
        <p:sp>
          <p:nvSpPr>
            <p:cNvPr id="637994" name="Line 42"/>
            <p:cNvSpPr>
              <a:spLocks noChangeShapeType="1"/>
            </p:cNvSpPr>
            <p:nvPr/>
          </p:nvSpPr>
          <p:spPr bwMode="ltGray">
            <a:xfrm>
              <a:off x="576" y="3120"/>
              <a:ext cx="0" cy="44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95" name="Rectangle 43"/>
            <p:cNvSpPr>
              <a:spLocks noChangeArrowheads="1"/>
            </p:cNvSpPr>
            <p:nvPr/>
          </p:nvSpPr>
          <p:spPr bwMode="ltGray">
            <a:xfrm>
              <a:off x="288" y="317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16</a:t>
              </a:r>
            </a:p>
          </p:txBody>
        </p:sp>
      </p:grpSp>
      <p:grpSp>
        <p:nvGrpSpPr>
          <p:cNvPr id="637996" name="Group 44"/>
          <p:cNvGrpSpPr>
            <a:grpSpLocks/>
          </p:cNvGrpSpPr>
          <p:nvPr/>
        </p:nvGrpSpPr>
        <p:grpSpPr bwMode="auto">
          <a:xfrm>
            <a:off x="1577975" y="6096000"/>
            <a:ext cx="595313" cy="396875"/>
            <a:chOff x="994" y="3840"/>
            <a:chExt cx="375" cy="250"/>
          </a:xfrm>
        </p:grpSpPr>
        <p:sp>
          <p:nvSpPr>
            <p:cNvPr id="637997" name="Line 45"/>
            <p:cNvSpPr>
              <a:spLocks noChangeShapeType="1"/>
            </p:cNvSpPr>
            <p:nvPr/>
          </p:nvSpPr>
          <p:spPr bwMode="ltGray">
            <a:xfrm>
              <a:off x="994" y="3840"/>
              <a:ext cx="37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7998" name="Rectangle 46"/>
            <p:cNvSpPr>
              <a:spLocks noChangeArrowheads="1"/>
            </p:cNvSpPr>
            <p:nvPr/>
          </p:nvSpPr>
          <p:spPr bwMode="ltGray">
            <a:xfrm>
              <a:off x="1050" y="3840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15</a:t>
              </a:r>
            </a:p>
          </p:txBody>
        </p:sp>
      </p:grpSp>
      <p:sp>
        <p:nvSpPr>
          <p:cNvPr id="637999" name="Line 47"/>
          <p:cNvSpPr>
            <a:spLocks noChangeShapeType="1"/>
          </p:cNvSpPr>
          <p:nvPr/>
        </p:nvSpPr>
        <p:spPr bwMode="ltGray">
          <a:xfrm>
            <a:off x="2438400" y="1752600"/>
            <a:ext cx="0" cy="1447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8000" name="Group 48"/>
          <p:cNvGrpSpPr>
            <a:grpSpLocks/>
          </p:cNvGrpSpPr>
          <p:nvPr/>
        </p:nvGrpSpPr>
        <p:grpSpPr bwMode="auto">
          <a:xfrm>
            <a:off x="2857500" y="3640138"/>
            <a:ext cx="1733550" cy="396875"/>
            <a:chOff x="1800" y="2293"/>
            <a:chExt cx="1092" cy="250"/>
          </a:xfrm>
        </p:grpSpPr>
        <p:sp>
          <p:nvSpPr>
            <p:cNvPr id="638001" name="Rectangle 49"/>
            <p:cNvSpPr>
              <a:spLocks noChangeArrowheads="1"/>
            </p:cNvSpPr>
            <p:nvPr/>
          </p:nvSpPr>
          <p:spPr bwMode="ltGray">
            <a:xfrm>
              <a:off x="2598" y="2293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11</a:t>
              </a:r>
            </a:p>
          </p:txBody>
        </p:sp>
        <p:sp>
          <p:nvSpPr>
            <p:cNvPr id="638002" name="Line 50"/>
            <p:cNvSpPr>
              <a:spLocks noChangeShapeType="1"/>
            </p:cNvSpPr>
            <p:nvPr/>
          </p:nvSpPr>
          <p:spPr bwMode="ltGray">
            <a:xfrm>
              <a:off x="1800" y="2322"/>
              <a:ext cx="100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003" name="Text Box 51"/>
            <p:cNvSpPr txBox="1">
              <a:spLocks noChangeArrowheads="1"/>
            </p:cNvSpPr>
            <p:nvPr/>
          </p:nvSpPr>
          <p:spPr bwMode="ltGray">
            <a:xfrm>
              <a:off x="2002" y="2323"/>
              <a:ext cx="67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0"/>
                <a:t>20.20.123.55</a:t>
              </a:r>
            </a:p>
          </p:txBody>
        </p:sp>
      </p:grpSp>
      <p:grpSp>
        <p:nvGrpSpPr>
          <p:cNvPr id="638004" name="Group 52"/>
          <p:cNvGrpSpPr>
            <a:grpSpLocks/>
          </p:cNvGrpSpPr>
          <p:nvPr/>
        </p:nvGrpSpPr>
        <p:grpSpPr bwMode="auto">
          <a:xfrm>
            <a:off x="2686050" y="3962400"/>
            <a:ext cx="6457950" cy="760413"/>
            <a:chOff x="1692" y="2497"/>
            <a:chExt cx="4068" cy="479"/>
          </a:xfrm>
        </p:grpSpPr>
        <p:pic>
          <p:nvPicPr>
            <p:cNvPr id="638005" name="Picture 53" descr="9872 embedded server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000" b="60541"/>
            <a:stretch>
              <a:fillRect/>
            </a:stretch>
          </p:blipFill>
          <p:spPr bwMode="ltGray">
            <a:xfrm>
              <a:off x="2694" y="2544"/>
              <a:ext cx="3066" cy="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38006" name="Rectangle 54"/>
            <p:cNvSpPr>
              <a:spLocks noChangeArrowheads="1"/>
            </p:cNvSpPr>
            <p:nvPr/>
          </p:nvSpPr>
          <p:spPr bwMode="ltGray">
            <a:xfrm>
              <a:off x="3110" y="2775"/>
              <a:ext cx="171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1400" b="0"/>
                <a:t>Akamai Low-Level DNS Servers</a:t>
              </a:r>
            </a:p>
          </p:txBody>
        </p:sp>
        <p:sp>
          <p:nvSpPr>
            <p:cNvPr id="638007" name="Line 55"/>
            <p:cNvSpPr>
              <a:spLocks noChangeShapeType="1"/>
            </p:cNvSpPr>
            <p:nvPr/>
          </p:nvSpPr>
          <p:spPr bwMode="ltGray">
            <a:xfrm>
              <a:off x="1800" y="2713"/>
              <a:ext cx="100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008" name="Rectangle 56"/>
            <p:cNvSpPr>
              <a:spLocks noChangeArrowheads="1"/>
            </p:cNvSpPr>
            <p:nvPr/>
          </p:nvSpPr>
          <p:spPr bwMode="ltGray">
            <a:xfrm>
              <a:off x="1692" y="2497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12</a:t>
              </a:r>
            </a:p>
          </p:txBody>
        </p:sp>
        <p:sp>
          <p:nvSpPr>
            <p:cNvPr id="638009" name="Text Box 57"/>
            <p:cNvSpPr txBox="1">
              <a:spLocks noChangeArrowheads="1"/>
            </p:cNvSpPr>
            <p:nvPr/>
          </p:nvSpPr>
          <p:spPr bwMode="ltGray">
            <a:xfrm>
              <a:off x="1844" y="2551"/>
              <a:ext cx="93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0"/>
                <a:t> a212.g.akamai.net</a:t>
              </a:r>
            </a:p>
          </p:txBody>
        </p:sp>
      </p:grpSp>
      <p:grpSp>
        <p:nvGrpSpPr>
          <p:cNvPr id="638010" name="Group 58"/>
          <p:cNvGrpSpPr>
            <a:grpSpLocks/>
          </p:cNvGrpSpPr>
          <p:nvPr/>
        </p:nvGrpSpPr>
        <p:grpSpPr bwMode="auto">
          <a:xfrm>
            <a:off x="2819400" y="4367213"/>
            <a:ext cx="1685925" cy="396875"/>
            <a:chOff x="1776" y="2751"/>
            <a:chExt cx="1062" cy="250"/>
          </a:xfrm>
        </p:grpSpPr>
        <p:grpSp>
          <p:nvGrpSpPr>
            <p:cNvPr id="638011" name="Group 59"/>
            <p:cNvGrpSpPr>
              <a:grpSpLocks/>
            </p:cNvGrpSpPr>
            <p:nvPr/>
          </p:nvGrpSpPr>
          <p:grpSpPr bwMode="auto">
            <a:xfrm>
              <a:off x="1776" y="2784"/>
              <a:ext cx="1056" cy="173"/>
              <a:chOff x="1776" y="2784"/>
              <a:chExt cx="1056" cy="173"/>
            </a:xfrm>
          </p:grpSpPr>
          <p:sp>
            <p:nvSpPr>
              <p:cNvPr id="638012" name="Line 60"/>
              <p:cNvSpPr>
                <a:spLocks noChangeShapeType="1"/>
              </p:cNvSpPr>
              <p:nvPr/>
            </p:nvSpPr>
            <p:spPr bwMode="ltGray">
              <a:xfrm flipV="1">
                <a:off x="1776" y="2784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38013" name="Text Box 61"/>
              <p:cNvSpPr txBox="1">
                <a:spLocks noChangeArrowheads="1"/>
              </p:cNvSpPr>
              <p:nvPr/>
            </p:nvSpPr>
            <p:spPr bwMode="ltGray">
              <a:xfrm>
                <a:off x="2013" y="2784"/>
                <a:ext cx="621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en-US" sz="1200" b="0"/>
                  <a:t>30.30.123.5</a:t>
                </a:r>
              </a:p>
            </p:txBody>
          </p:sp>
        </p:grpSp>
        <p:sp>
          <p:nvSpPr>
            <p:cNvPr id="638014" name="Rectangle 62"/>
            <p:cNvSpPr>
              <a:spLocks noChangeArrowheads="1"/>
            </p:cNvSpPr>
            <p:nvPr/>
          </p:nvSpPr>
          <p:spPr bwMode="ltGray">
            <a:xfrm>
              <a:off x="2544" y="2751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13</a:t>
              </a:r>
            </a:p>
          </p:txBody>
        </p:sp>
      </p:grpSp>
      <p:grpSp>
        <p:nvGrpSpPr>
          <p:cNvPr id="638015" name="Group 63"/>
          <p:cNvGrpSpPr>
            <a:grpSpLocks/>
          </p:cNvGrpSpPr>
          <p:nvPr/>
        </p:nvGrpSpPr>
        <p:grpSpPr bwMode="auto">
          <a:xfrm>
            <a:off x="2630488" y="4960938"/>
            <a:ext cx="485775" cy="533400"/>
            <a:chOff x="1657" y="3125"/>
            <a:chExt cx="306" cy="336"/>
          </a:xfrm>
        </p:grpSpPr>
        <p:sp>
          <p:nvSpPr>
            <p:cNvPr id="638016" name="Line 64"/>
            <p:cNvSpPr>
              <a:spLocks noChangeShapeType="1"/>
            </p:cNvSpPr>
            <p:nvPr/>
          </p:nvSpPr>
          <p:spPr bwMode="ltGray">
            <a:xfrm flipV="1">
              <a:off x="1657" y="3191"/>
              <a:ext cx="0" cy="27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8017" name="Rectangle 65"/>
            <p:cNvSpPr>
              <a:spLocks noChangeArrowheads="1"/>
            </p:cNvSpPr>
            <p:nvPr/>
          </p:nvSpPr>
          <p:spPr bwMode="ltGray">
            <a:xfrm>
              <a:off x="1669" y="3125"/>
              <a:ext cx="29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</a:rPr>
                <a:t>14</a:t>
              </a:r>
            </a:p>
          </p:txBody>
        </p:sp>
      </p:grpSp>
      <p:grpSp>
        <p:nvGrpSpPr>
          <p:cNvPr id="638018" name="Group 66"/>
          <p:cNvGrpSpPr>
            <a:grpSpLocks/>
          </p:cNvGrpSpPr>
          <p:nvPr/>
        </p:nvGrpSpPr>
        <p:grpSpPr bwMode="auto">
          <a:xfrm>
            <a:off x="2133600" y="1295400"/>
            <a:ext cx="3476625" cy="1257300"/>
            <a:chOff x="1344" y="816"/>
            <a:chExt cx="2190" cy="792"/>
          </a:xfrm>
        </p:grpSpPr>
        <p:grpSp>
          <p:nvGrpSpPr>
            <p:cNvPr id="638019" name="Group 67"/>
            <p:cNvGrpSpPr>
              <a:grpSpLocks/>
            </p:cNvGrpSpPr>
            <p:nvPr/>
          </p:nvGrpSpPr>
          <p:grpSpPr bwMode="auto">
            <a:xfrm>
              <a:off x="1344" y="816"/>
              <a:ext cx="1686" cy="792"/>
              <a:chOff x="1344" y="816"/>
              <a:chExt cx="1686" cy="792"/>
            </a:xfrm>
          </p:grpSpPr>
          <p:pic>
            <p:nvPicPr>
              <p:cNvPr id="638020" name="Picture 68" descr="9872 embeddeD internic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1288" t="50746"/>
              <a:stretch>
                <a:fillRect/>
              </a:stretch>
            </p:blipFill>
            <p:spPr bwMode="ltGray">
              <a:xfrm>
                <a:off x="2160" y="816"/>
                <a:ext cx="870" cy="7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38021" name="Group 69"/>
              <p:cNvGrpSpPr>
                <a:grpSpLocks/>
              </p:cNvGrpSpPr>
              <p:nvPr/>
            </p:nvGrpSpPr>
            <p:grpSpPr bwMode="auto">
              <a:xfrm>
                <a:off x="1344" y="883"/>
                <a:ext cx="864" cy="279"/>
                <a:chOff x="1344" y="883"/>
                <a:chExt cx="864" cy="279"/>
              </a:xfrm>
            </p:grpSpPr>
            <p:sp>
              <p:nvSpPr>
                <p:cNvPr id="638022" name="Rectangle 70"/>
                <p:cNvSpPr>
                  <a:spLocks noChangeArrowheads="1"/>
                </p:cNvSpPr>
                <p:nvPr/>
              </p:nvSpPr>
              <p:spPr bwMode="ltGray">
                <a:xfrm>
                  <a:off x="1344" y="912"/>
                  <a:ext cx="205" cy="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2000">
                      <a:solidFill>
                        <a:schemeClr val="tx2"/>
                      </a:solidFill>
                    </a:rPr>
                    <a:t>4</a:t>
                  </a:r>
                </a:p>
              </p:txBody>
            </p:sp>
            <p:sp>
              <p:nvSpPr>
                <p:cNvPr id="638023" name="Rectangle 71"/>
                <p:cNvSpPr>
                  <a:spLocks noChangeArrowheads="1"/>
                </p:cNvSpPr>
                <p:nvPr/>
              </p:nvSpPr>
              <p:spPr bwMode="ltGray">
                <a:xfrm>
                  <a:off x="1488" y="883"/>
                  <a:ext cx="46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en-U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xyz.com</a:t>
                  </a:r>
                </a:p>
              </p:txBody>
            </p:sp>
            <p:sp>
              <p:nvSpPr>
                <p:cNvPr id="638024" name="Freeform 72"/>
                <p:cNvSpPr>
                  <a:spLocks/>
                </p:cNvSpPr>
                <p:nvPr/>
              </p:nvSpPr>
              <p:spPr bwMode="ltGray">
                <a:xfrm>
                  <a:off x="1536" y="1056"/>
                  <a:ext cx="672" cy="48"/>
                </a:xfrm>
                <a:custGeom>
                  <a:avLst/>
                  <a:gdLst>
                    <a:gd name="T0" fmla="*/ 0 w 672"/>
                    <a:gd name="T1" fmla="*/ 1056 h 1056"/>
                    <a:gd name="T2" fmla="*/ 0 w 672"/>
                    <a:gd name="T3" fmla="*/ 0 h 1056"/>
                    <a:gd name="T4" fmla="*/ 672 w 672"/>
                    <a:gd name="T5" fmla="*/ 0 h 10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72" h="1056">
                      <a:moveTo>
                        <a:pt x="0" y="1056"/>
                      </a:moveTo>
                      <a:lnTo>
                        <a:pt x="0" y="0"/>
                      </a:lnTo>
                      <a:lnTo>
                        <a:pt x="672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638025" name="Rectangle 73"/>
            <p:cNvSpPr>
              <a:spLocks noChangeArrowheads="1"/>
            </p:cNvSpPr>
            <p:nvPr/>
          </p:nvSpPr>
          <p:spPr bwMode="ltGray">
            <a:xfrm>
              <a:off x="2928" y="893"/>
              <a:ext cx="606" cy="4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/>
              <a:r>
                <a:rPr lang="en-US" altLang="en-US" sz="1400" b="0"/>
                <a:t>.com  .net</a:t>
              </a:r>
            </a:p>
            <a:p>
              <a:pPr algn="ctr"/>
              <a:r>
                <a:rPr lang="en-US" altLang="en-US" sz="1400" b="0"/>
                <a:t> Root</a:t>
              </a:r>
              <a:br>
                <a:rPr lang="en-US" altLang="en-US" sz="1400" b="0"/>
              </a:br>
              <a:r>
                <a:rPr lang="en-US" altLang="en-US" sz="1400" b="0"/>
                <a:t>(InterNIC)</a:t>
              </a:r>
            </a:p>
          </p:txBody>
        </p:sp>
      </p:grpSp>
      <p:grpSp>
        <p:nvGrpSpPr>
          <p:cNvPr id="638026" name="Group 74"/>
          <p:cNvGrpSpPr>
            <a:grpSpLocks/>
          </p:cNvGrpSpPr>
          <p:nvPr/>
        </p:nvGrpSpPr>
        <p:grpSpPr bwMode="auto">
          <a:xfrm>
            <a:off x="2446338" y="1620838"/>
            <a:ext cx="1130300" cy="396875"/>
            <a:chOff x="1541" y="1021"/>
            <a:chExt cx="712" cy="250"/>
          </a:xfrm>
        </p:grpSpPr>
        <p:sp>
          <p:nvSpPr>
            <p:cNvPr id="638027" name="Text Box 75"/>
            <p:cNvSpPr txBox="1">
              <a:spLocks noChangeArrowheads="1"/>
            </p:cNvSpPr>
            <p:nvPr/>
          </p:nvSpPr>
          <p:spPr bwMode="ltGray">
            <a:xfrm>
              <a:off x="1632" y="1075"/>
              <a:ext cx="621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0"/>
                <a:t>10.10.123.5</a:t>
              </a:r>
            </a:p>
          </p:txBody>
        </p:sp>
        <p:sp>
          <p:nvSpPr>
            <p:cNvPr id="638028" name="Rectangle 76"/>
            <p:cNvSpPr>
              <a:spLocks noChangeArrowheads="1"/>
            </p:cNvSpPr>
            <p:nvPr/>
          </p:nvSpPr>
          <p:spPr bwMode="ltGray">
            <a:xfrm>
              <a:off x="1541" y="1021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  <p:sp>
          <p:nvSpPr>
            <p:cNvPr id="638029" name="Line 77"/>
            <p:cNvSpPr>
              <a:spLocks noChangeShapeType="1"/>
            </p:cNvSpPr>
            <p:nvPr/>
          </p:nvSpPr>
          <p:spPr bwMode="ltGray">
            <a:xfrm>
              <a:off x="1670" y="1228"/>
              <a:ext cx="52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38030" name="Group 78"/>
          <p:cNvGrpSpPr>
            <a:grpSpLocks/>
          </p:cNvGrpSpPr>
          <p:nvPr/>
        </p:nvGrpSpPr>
        <p:grpSpPr bwMode="auto">
          <a:xfrm>
            <a:off x="2590800" y="2209800"/>
            <a:ext cx="1027113" cy="912813"/>
            <a:chOff x="1609" y="1489"/>
            <a:chExt cx="647" cy="575"/>
          </a:xfrm>
        </p:grpSpPr>
        <p:sp>
          <p:nvSpPr>
            <p:cNvPr id="638031" name="Text Box 79"/>
            <p:cNvSpPr txBox="1">
              <a:spLocks noChangeArrowheads="1"/>
            </p:cNvSpPr>
            <p:nvPr/>
          </p:nvSpPr>
          <p:spPr bwMode="ltGray">
            <a:xfrm>
              <a:off x="1609" y="1489"/>
              <a:ext cx="58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200" b="0"/>
                <a:t>akamai.net</a:t>
              </a:r>
            </a:p>
          </p:txBody>
        </p:sp>
        <p:sp>
          <p:nvSpPr>
            <p:cNvPr id="638032" name="Rectangle 80"/>
            <p:cNvSpPr>
              <a:spLocks noChangeArrowheads="1"/>
            </p:cNvSpPr>
            <p:nvPr/>
          </p:nvSpPr>
          <p:spPr bwMode="ltGray">
            <a:xfrm>
              <a:off x="1859" y="1574"/>
              <a:ext cx="205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  <p:sp>
          <p:nvSpPr>
            <p:cNvPr id="638033" name="Line 81"/>
            <p:cNvSpPr>
              <a:spLocks noChangeShapeType="1"/>
            </p:cNvSpPr>
            <p:nvPr/>
          </p:nvSpPr>
          <p:spPr bwMode="ltGray">
            <a:xfrm flipV="1">
              <a:off x="1728" y="1536"/>
              <a:ext cx="52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8034" name="Text Box 82"/>
          <p:cNvSpPr txBox="1">
            <a:spLocks noChangeArrowheads="1"/>
          </p:cNvSpPr>
          <p:nvPr/>
        </p:nvSpPr>
        <p:spPr bwMode="auto">
          <a:xfrm>
            <a:off x="5497513" y="3032125"/>
            <a:ext cx="1665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>
                <a:solidFill>
                  <a:srgbClr val="FFFF00"/>
                </a:solidFill>
              </a:rPr>
              <a:t>select cluster</a:t>
            </a:r>
          </a:p>
        </p:txBody>
      </p:sp>
      <p:sp>
        <p:nvSpPr>
          <p:cNvPr id="638035" name="Text Box 83"/>
          <p:cNvSpPr txBox="1">
            <a:spLocks noChangeArrowheads="1"/>
          </p:cNvSpPr>
          <p:nvPr/>
        </p:nvSpPr>
        <p:spPr bwMode="auto">
          <a:xfrm>
            <a:off x="4560888" y="4648200"/>
            <a:ext cx="3287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 b="0">
                <a:solidFill>
                  <a:srgbClr val="FFFF00"/>
                </a:solidFill>
              </a:rPr>
              <a:t>select servers within cluster</a:t>
            </a:r>
          </a:p>
        </p:txBody>
      </p:sp>
    </p:spTree>
    <p:extLst>
      <p:ext uri="{BB962C8B-B14F-4D97-AF65-F5344CB8AC3E}">
        <p14:creationId xmlns:p14="http://schemas.microsoft.com/office/powerpoint/2010/main" val="1488653025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37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37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37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7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38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638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37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37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37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638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637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37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638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380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8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638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638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2" dur="500"/>
                                        <p:tgtEl>
                                          <p:spTgt spid="637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37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88" grpId="0" animBg="1"/>
      <p:bldP spid="637999" grpId="0" animBg="1"/>
      <p:bldP spid="638034" grpId="0" autoUpdateAnimBg="0"/>
      <p:bldP spid="638035" grpId="0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609600" y="152400"/>
            <a:ext cx="8229600" cy="944563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 dirty="0" smtClean="0"/>
              <a:t>Mapping System</a:t>
            </a:r>
            <a:r>
              <a:rPr lang="en-US" sz="3600" dirty="0" smtClean="0"/>
              <a:t> Architecture</a:t>
            </a:r>
            <a:endParaRPr lang="en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600200"/>
            <a:ext cx="699953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49706"/>
      </p:ext>
    </p:extLst>
  </p:cSld>
  <p:clrMapOvr>
    <a:masterClrMapping/>
  </p:clrMapOvr>
  <p:transition xmlns:p14="http://schemas.microsoft.com/office/powerpoint/2010/main" spd="slow" advTm="94492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Edge </a:t>
            </a:r>
            <a:r>
              <a:rPr lang="en-US" altLang="en-US" dirty="0" smtClean="0"/>
              <a:t>Server Architecture</a:t>
            </a:r>
            <a:endParaRPr lang="en-US" altLang="en-US" dirty="0"/>
          </a:p>
        </p:txBody>
      </p:sp>
      <p:sp>
        <p:nvSpPr>
          <p:cNvPr id="763909" name="Rectangle 5"/>
          <p:cNvSpPr>
            <a:spLocks noChangeArrowheads="1"/>
          </p:cNvSpPr>
          <p:nvPr/>
        </p:nvSpPr>
        <p:spPr bwMode="auto">
          <a:xfrm>
            <a:off x="838200" y="1905000"/>
            <a:ext cx="6894513" cy="412750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en-US"/>
              <a:t>Forward connection management</a:t>
            </a:r>
          </a:p>
        </p:txBody>
      </p:sp>
      <p:sp>
        <p:nvSpPr>
          <p:cNvPr id="763912" name="Rectangle 8"/>
          <p:cNvSpPr>
            <a:spLocks noChangeArrowheads="1"/>
          </p:cNvSpPr>
          <p:nvPr/>
        </p:nvSpPr>
        <p:spPr bwMode="auto">
          <a:xfrm>
            <a:off x="838200" y="4540250"/>
            <a:ext cx="6934200" cy="412750"/>
          </a:xfrm>
          <a:prstGeom prst="rect">
            <a:avLst/>
          </a:prstGeom>
          <a:solidFill>
            <a:schemeClr val="hlink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en-US"/>
              <a:t>Client connection management</a:t>
            </a:r>
          </a:p>
        </p:txBody>
      </p:sp>
      <p:sp>
        <p:nvSpPr>
          <p:cNvPr id="763913" name="Rectangle 9"/>
          <p:cNvSpPr>
            <a:spLocks noChangeArrowheads="1"/>
          </p:cNvSpPr>
          <p:nvPr/>
        </p:nvSpPr>
        <p:spPr bwMode="auto">
          <a:xfrm>
            <a:off x="838200" y="3617009"/>
            <a:ext cx="6934200" cy="646331"/>
          </a:xfrm>
          <a:prstGeom prst="rect">
            <a:avLst/>
          </a:prstGeom>
          <a:solidFill>
            <a:srgbClr val="0099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en-US" dirty="0"/>
              <a:t>Cache</a:t>
            </a:r>
          </a:p>
          <a:p>
            <a:pPr algn="ctr">
              <a:buFont typeface="Wingdings" charset="2"/>
              <a:buNone/>
            </a:pPr>
            <a:r>
              <a:rPr lang="en-US" altLang="en-US" dirty="0" smtClean="0"/>
              <a:t>Management</a:t>
            </a:r>
            <a:endParaRPr lang="en-US" altLang="en-US" dirty="0"/>
          </a:p>
        </p:txBody>
      </p:sp>
      <p:sp>
        <p:nvSpPr>
          <p:cNvPr id="763914" name="Rectangle 10"/>
          <p:cNvSpPr>
            <a:spLocks noChangeArrowheads="1"/>
          </p:cNvSpPr>
          <p:nvPr/>
        </p:nvSpPr>
        <p:spPr bwMode="auto">
          <a:xfrm>
            <a:off x="838200" y="2586722"/>
            <a:ext cx="3581400" cy="646331"/>
          </a:xfrm>
          <a:prstGeom prst="rect">
            <a:avLst/>
          </a:prstGeom>
          <a:solidFill>
            <a:srgbClr val="9900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en-US" dirty="0" smtClean="0"/>
              <a:t>Metadata </a:t>
            </a:r>
          </a:p>
          <a:p>
            <a:pPr algn="ctr">
              <a:buFont typeface="Wingdings" charset="2"/>
              <a:buNone/>
            </a:pPr>
            <a:r>
              <a:rPr lang="en-US" altLang="en-US" dirty="0" smtClean="0"/>
              <a:t>Execution</a:t>
            </a:r>
            <a:endParaRPr lang="en-US" altLang="en-US" dirty="0"/>
          </a:p>
        </p:txBody>
      </p:sp>
      <p:sp>
        <p:nvSpPr>
          <p:cNvPr id="763916" name="Rectangle 12"/>
          <p:cNvSpPr>
            <a:spLocks noChangeArrowheads="1"/>
          </p:cNvSpPr>
          <p:nvPr/>
        </p:nvSpPr>
        <p:spPr bwMode="auto">
          <a:xfrm>
            <a:off x="4648200" y="2597835"/>
            <a:ext cx="3048000" cy="646331"/>
          </a:xfrm>
          <a:prstGeom prst="rect">
            <a:avLst/>
          </a:prstGeom>
          <a:solidFill>
            <a:srgbClr val="FF9900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buFont typeface="Wingdings" charset="2"/>
              <a:buNone/>
            </a:pPr>
            <a:r>
              <a:rPr lang="en-US" altLang="en-US" dirty="0" smtClean="0"/>
              <a:t>Overlay </a:t>
            </a:r>
          </a:p>
          <a:p>
            <a:pPr algn="ctr">
              <a:buFont typeface="Wingdings" charset="2"/>
              <a:buNone/>
            </a:pPr>
            <a:r>
              <a:rPr lang="en-US" altLang="en-US" dirty="0" smtClean="0"/>
              <a:t>Routing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4162826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514600"/>
            <a:ext cx="8229600" cy="411163"/>
          </a:xfrm>
        </p:spPr>
        <p:txBody>
          <a:bodyPr/>
          <a:lstStyle/>
          <a:p>
            <a:r>
              <a:rPr lang="en-US" smtClean="0"/>
              <a:t>CDN CHALLENGES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75203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The Scientific and Technological Challenges </a:t>
            </a:r>
            <a:r>
              <a:rPr lang="en-US" sz="1800" smtClean="0"/>
              <a:t>(Involves every area of CS Research!)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141413"/>
            <a:ext cx="3984625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/>
              <a:t>Mapping and server assignment</a:t>
            </a:r>
          </a:p>
          <a:p>
            <a:pPr eaLnBrk="1" hangingPunct="1">
              <a:defRPr/>
            </a:pPr>
            <a:r>
              <a:rPr lang="en-US" sz="2000" smtClean="0"/>
              <a:t>Logging, reporting, and billing</a:t>
            </a:r>
          </a:p>
          <a:p>
            <a:pPr eaLnBrk="1" hangingPunct="1">
              <a:defRPr/>
            </a:pPr>
            <a:r>
              <a:rPr lang="en-US" sz="2000" smtClean="0"/>
              <a:t>Operations</a:t>
            </a:r>
          </a:p>
          <a:p>
            <a:pPr eaLnBrk="1" hangingPunct="1">
              <a:defRPr/>
            </a:pPr>
            <a:r>
              <a:rPr lang="en-US" sz="2000" smtClean="0"/>
              <a:t>Content freshness and accuracy</a:t>
            </a:r>
          </a:p>
          <a:p>
            <a:pPr eaLnBrk="1" hangingPunct="1">
              <a:defRPr/>
            </a:pPr>
            <a:r>
              <a:rPr lang="en-US" sz="2000" smtClean="0"/>
              <a:t>Management of live streaming and Webcasting</a:t>
            </a:r>
          </a:p>
          <a:p>
            <a:pPr eaLnBrk="1" hangingPunct="1">
              <a:defRPr/>
            </a:pPr>
            <a:r>
              <a:rPr lang="en-US" sz="2000" smtClean="0"/>
              <a:t>Distributed applications at the edge</a:t>
            </a:r>
          </a:p>
          <a:p>
            <a:pPr eaLnBrk="1" hangingPunct="1">
              <a:defRPr/>
            </a:pPr>
            <a:r>
              <a:rPr lang="en-US" sz="2000" smtClean="0"/>
              <a:t>Security</a:t>
            </a:r>
          </a:p>
          <a:p>
            <a:pPr eaLnBrk="1" hangingPunct="1">
              <a:defRPr/>
            </a:pPr>
            <a:r>
              <a:rPr lang="en-US" sz="2000" smtClean="0"/>
              <a:t>Analytics</a:t>
            </a:r>
          </a:p>
        </p:txBody>
      </p:sp>
      <p:grpSp>
        <p:nvGrpSpPr>
          <p:cNvPr id="98308" name="Group 4"/>
          <p:cNvGrpSpPr>
            <a:grpSpLocks/>
          </p:cNvGrpSpPr>
          <p:nvPr/>
        </p:nvGrpSpPr>
        <p:grpSpPr bwMode="auto">
          <a:xfrm>
            <a:off x="4535488" y="1547813"/>
            <a:ext cx="4608512" cy="3492500"/>
            <a:chOff x="2863" y="952"/>
            <a:chExt cx="2857" cy="1837"/>
          </a:xfrm>
        </p:grpSpPr>
        <p:sp>
          <p:nvSpPr>
            <p:cNvPr id="98309" name="Rectangle 5"/>
            <p:cNvSpPr>
              <a:spLocks noChangeArrowheads="1"/>
            </p:cNvSpPr>
            <p:nvPr/>
          </p:nvSpPr>
          <p:spPr bwMode="auto">
            <a:xfrm>
              <a:off x="2863" y="952"/>
              <a:ext cx="2780" cy="172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98310" name="Rectangle 6"/>
            <p:cNvSpPr>
              <a:spLocks noChangeArrowheads="1"/>
            </p:cNvSpPr>
            <p:nvPr/>
          </p:nvSpPr>
          <p:spPr bwMode="auto">
            <a:xfrm>
              <a:off x="2915" y="1014"/>
              <a:ext cx="2805" cy="1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rgbClr val="FF9900"/>
                </a:buClr>
                <a:buFontTx/>
                <a:buChar char="•"/>
                <a:defRPr/>
              </a:pPr>
              <a:r>
                <a:rPr lang="en-US" sz="160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Scheduling algorithms balance traffic, minimize storage footprint, and optimize replication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rgbClr val="FF9900"/>
                </a:buClr>
                <a:buFontTx/>
                <a:buChar char="•"/>
                <a:defRPr/>
              </a:pPr>
              <a:r>
                <a:rPr lang="en-US" sz="160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Global load balancing to optimize performance and cost in the face of unknown demands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rgbClr val="FF9900"/>
                </a:buClr>
                <a:buFontTx/>
                <a:buChar char="•"/>
                <a:defRPr/>
              </a:pPr>
              <a:r>
                <a:rPr lang="en-US" sz="160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Distributed protocols that work even with thousands of component failures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rgbClr val="FF9900"/>
                </a:buClr>
                <a:buFontTx/>
                <a:buChar char="•"/>
                <a:defRPr/>
              </a:pPr>
              <a:r>
                <a:rPr lang="en-US" sz="160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Consistent hashing -- technology to store objects/files so as to optimize use of memory/disk footprint</a:t>
              </a: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83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8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4600"/>
            <a:ext cx="8458200" cy="1371600"/>
          </a:xfrm>
        </p:spPr>
        <p:txBody>
          <a:bodyPr/>
          <a:lstStyle/>
          <a:p>
            <a:r>
              <a:rPr lang="en-US" smtClean="0"/>
              <a:t>RATIONALE FOR CONTENT DELIVERY NETWORKS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(OR, WHAT IS WRONG WITH THE INTERNET)</a:t>
            </a:r>
            <a:br>
              <a:rPr lang="en-US" smtClean="0"/>
            </a:b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94234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The Scientific and Technological Challenges </a:t>
            </a:r>
            <a:r>
              <a:rPr lang="en-US" sz="1800" smtClean="0"/>
              <a:t>(Involves every area of CS Research!)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141413"/>
            <a:ext cx="3984625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/>
              <a:t>Mapping and server assignment</a:t>
            </a:r>
          </a:p>
          <a:p>
            <a:pPr eaLnBrk="1" hangingPunct="1">
              <a:defRPr/>
            </a:pPr>
            <a:r>
              <a:rPr lang="en-US" sz="2000" smtClean="0"/>
              <a:t>Logging, reporting, and billing</a:t>
            </a:r>
          </a:p>
          <a:p>
            <a:pPr eaLnBrk="1" hangingPunct="1">
              <a:defRPr/>
            </a:pPr>
            <a:r>
              <a:rPr lang="en-US" sz="2000" smtClean="0"/>
              <a:t>Operations</a:t>
            </a:r>
          </a:p>
          <a:p>
            <a:pPr eaLnBrk="1" hangingPunct="1">
              <a:defRPr/>
            </a:pPr>
            <a:r>
              <a:rPr lang="en-US" sz="2000" smtClean="0"/>
              <a:t>Content freshness and accuracy</a:t>
            </a:r>
          </a:p>
          <a:p>
            <a:pPr eaLnBrk="1" hangingPunct="1">
              <a:defRPr/>
            </a:pPr>
            <a:r>
              <a:rPr lang="en-US" sz="2000" smtClean="0"/>
              <a:t>Management of live streaming and Webcasting</a:t>
            </a:r>
          </a:p>
          <a:p>
            <a:pPr eaLnBrk="1" hangingPunct="1">
              <a:defRPr/>
            </a:pPr>
            <a:r>
              <a:rPr lang="en-US" sz="2000" smtClean="0"/>
              <a:t>Distributed applications at the edge</a:t>
            </a:r>
          </a:p>
          <a:p>
            <a:pPr eaLnBrk="1" hangingPunct="1">
              <a:defRPr/>
            </a:pPr>
            <a:r>
              <a:rPr lang="en-US" sz="2000" smtClean="0"/>
              <a:t>Security</a:t>
            </a:r>
          </a:p>
          <a:p>
            <a:pPr eaLnBrk="1" hangingPunct="1">
              <a:defRPr/>
            </a:pPr>
            <a:r>
              <a:rPr lang="en-US" sz="2000" smtClean="0"/>
              <a:t>Analytics</a:t>
            </a: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4570413" y="2028825"/>
            <a:ext cx="4413250" cy="15652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4686300" y="2208213"/>
            <a:ext cx="4135438" cy="147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1600" dirty="0">
                <a:solidFill>
                  <a:schemeClr val="bg1"/>
                </a:solidFill>
                <a:latin typeface="Verdana" charset="0"/>
                <a:ea typeface="ＭＳ Ｐゴシック" charset="0"/>
              </a:rPr>
              <a:t>Very large-scale data aggregation and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1600" dirty="0">
                <a:solidFill>
                  <a:schemeClr val="bg1"/>
                </a:solidFill>
                <a:latin typeface="Verdana" charset="0"/>
                <a:ea typeface="ＭＳ Ｐゴシック" charset="0"/>
              </a:rPr>
              <a:t>distribution algorithms </a:t>
            </a:r>
            <a:r>
              <a:rPr lang="en-US" sz="1600" dirty="0" smtClean="0">
                <a:solidFill>
                  <a:schemeClr val="bg1"/>
                </a:solidFill>
                <a:latin typeface="Verdana" charset="0"/>
                <a:ea typeface="ＭＳ Ｐゴシック" charset="0"/>
              </a:rPr>
              <a:t>(trillions of</a:t>
            </a:r>
            <a:endParaRPr lang="en-US" sz="1600" dirty="0">
              <a:solidFill>
                <a:schemeClr val="bg1"/>
              </a:solidFill>
              <a:latin typeface="Verdana" charset="0"/>
              <a:ea typeface="ＭＳ Ｐゴシック" charset="0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1600" dirty="0">
                <a:solidFill>
                  <a:schemeClr val="bg1"/>
                </a:solidFill>
                <a:latin typeface="Verdana" charset="0"/>
                <a:ea typeface="ＭＳ Ｐゴシック" charset="0"/>
              </a:rPr>
              <a:t>billable items on behalf of 20,000 Web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1600" dirty="0">
                <a:solidFill>
                  <a:schemeClr val="bg1"/>
                </a:solidFill>
                <a:latin typeface="Verdana" charset="0"/>
                <a:ea typeface="ＭＳ Ｐゴシック" charset="0"/>
              </a:rPr>
              <a:t>sites every day)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The Scientific and Technological Challenges </a:t>
            </a:r>
            <a:r>
              <a:rPr lang="en-US" sz="1800" smtClean="0"/>
              <a:t>(Involves every area of CS Research!)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141413"/>
            <a:ext cx="3984625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/>
              <a:t>Mapping and server assignment</a:t>
            </a:r>
          </a:p>
          <a:p>
            <a:pPr eaLnBrk="1" hangingPunct="1">
              <a:defRPr/>
            </a:pPr>
            <a:r>
              <a:rPr lang="en-US" sz="2000" smtClean="0"/>
              <a:t>Logging, reporting, and billing</a:t>
            </a:r>
          </a:p>
          <a:p>
            <a:pPr eaLnBrk="1" hangingPunct="1">
              <a:defRPr/>
            </a:pPr>
            <a:r>
              <a:rPr lang="en-US" sz="2000" smtClean="0"/>
              <a:t>Operations</a:t>
            </a:r>
          </a:p>
          <a:p>
            <a:pPr eaLnBrk="1" hangingPunct="1">
              <a:defRPr/>
            </a:pPr>
            <a:r>
              <a:rPr lang="en-US" sz="2000" smtClean="0"/>
              <a:t>Content freshness and accuracy</a:t>
            </a:r>
          </a:p>
          <a:p>
            <a:pPr eaLnBrk="1" hangingPunct="1">
              <a:defRPr/>
            </a:pPr>
            <a:r>
              <a:rPr lang="en-US" sz="2000" smtClean="0"/>
              <a:t>Management of live streaming and Webcasting</a:t>
            </a:r>
          </a:p>
          <a:p>
            <a:pPr eaLnBrk="1" hangingPunct="1">
              <a:defRPr/>
            </a:pPr>
            <a:r>
              <a:rPr lang="en-US" sz="2000" smtClean="0"/>
              <a:t>Distributed applications at the edge</a:t>
            </a:r>
          </a:p>
          <a:p>
            <a:pPr eaLnBrk="1" hangingPunct="1">
              <a:defRPr/>
            </a:pPr>
            <a:r>
              <a:rPr lang="en-US" sz="2000" smtClean="0"/>
              <a:t>Security</a:t>
            </a:r>
          </a:p>
          <a:p>
            <a:pPr eaLnBrk="1" hangingPunct="1">
              <a:defRPr/>
            </a:pPr>
            <a:r>
              <a:rPr lang="en-US" sz="2000" smtClean="0"/>
              <a:t>Analytics</a:t>
            </a:r>
          </a:p>
        </p:txBody>
      </p:sp>
      <p:grpSp>
        <p:nvGrpSpPr>
          <p:cNvPr id="100356" name="Group 4"/>
          <p:cNvGrpSpPr>
            <a:grpSpLocks/>
          </p:cNvGrpSpPr>
          <p:nvPr/>
        </p:nvGrpSpPr>
        <p:grpSpPr bwMode="auto">
          <a:xfrm>
            <a:off x="4545013" y="2014538"/>
            <a:ext cx="4440237" cy="2527300"/>
            <a:chOff x="2863" y="1269"/>
            <a:chExt cx="2780" cy="1214"/>
          </a:xfrm>
        </p:grpSpPr>
        <p:sp>
          <p:nvSpPr>
            <p:cNvPr id="100357" name="Rectangle 5"/>
            <p:cNvSpPr>
              <a:spLocks noChangeArrowheads="1"/>
            </p:cNvSpPr>
            <p:nvPr/>
          </p:nvSpPr>
          <p:spPr bwMode="auto">
            <a:xfrm>
              <a:off x="2863" y="1269"/>
              <a:ext cx="2780" cy="11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100358" name="Rectangle 6"/>
            <p:cNvSpPr>
              <a:spLocks noChangeArrowheads="1"/>
            </p:cNvSpPr>
            <p:nvPr/>
          </p:nvSpPr>
          <p:spPr bwMode="auto">
            <a:xfrm>
              <a:off x="2915" y="1334"/>
              <a:ext cx="2571" cy="1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eaLnBrk="1" hangingPunct="1">
                <a:spcBef>
                  <a:spcPct val="20000"/>
                </a:spcBef>
                <a:buClr>
                  <a:srgbClr val="FF9900"/>
                </a:buClr>
                <a:buFontTx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Algorithms for the deployment of software to </a:t>
              </a:r>
              <a:r>
                <a:rPr lang="en-US" sz="1600" dirty="0" smtClean="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200,000 </a:t>
              </a:r>
              <a:r>
                <a:rPr lang="en-US" sz="1600" dirty="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distributed servers in a safe and seamless manner</a:t>
              </a:r>
            </a:p>
            <a:p>
              <a:pPr marL="342900" indent="-342900" eaLnBrk="1" hangingPunct="1">
                <a:spcBef>
                  <a:spcPct val="20000"/>
                </a:spcBef>
                <a:buClr>
                  <a:srgbClr val="FF9900"/>
                </a:buClr>
                <a:buFontTx/>
                <a:buChar char="•"/>
                <a:defRPr/>
              </a:pPr>
              <a:r>
                <a:rPr lang="en-US" sz="1600" dirty="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Automated distributed control and alerting system to allow 24x7 operation of network by small NOCC staff</a:t>
              </a:r>
            </a:p>
          </p:txBody>
        </p:sp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0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0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5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The Scientific and Technological Challenges </a:t>
            </a:r>
            <a:r>
              <a:rPr lang="en-US" sz="1800" smtClean="0"/>
              <a:t>(Involves every area of CS Research!)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141413"/>
            <a:ext cx="3984625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/>
              <a:t>Mapping and server assignment</a:t>
            </a:r>
          </a:p>
          <a:p>
            <a:pPr eaLnBrk="1" hangingPunct="1">
              <a:defRPr/>
            </a:pPr>
            <a:r>
              <a:rPr lang="en-US" sz="2000" smtClean="0"/>
              <a:t>Logging, reporting, and billing</a:t>
            </a:r>
          </a:p>
          <a:p>
            <a:pPr eaLnBrk="1" hangingPunct="1">
              <a:defRPr/>
            </a:pPr>
            <a:r>
              <a:rPr lang="en-US" sz="2000" smtClean="0"/>
              <a:t>Operations</a:t>
            </a:r>
          </a:p>
          <a:p>
            <a:pPr eaLnBrk="1" hangingPunct="1">
              <a:defRPr/>
            </a:pPr>
            <a:r>
              <a:rPr lang="en-US" sz="2000" smtClean="0"/>
              <a:t>Content freshness and accuracy</a:t>
            </a:r>
          </a:p>
          <a:p>
            <a:pPr eaLnBrk="1" hangingPunct="1">
              <a:defRPr/>
            </a:pPr>
            <a:r>
              <a:rPr lang="en-US" sz="2000" smtClean="0"/>
              <a:t>Management of live streaming and Webcasting</a:t>
            </a:r>
          </a:p>
          <a:p>
            <a:pPr eaLnBrk="1" hangingPunct="1">
              <a:defRPr/>
            </a:pPr>
            <a:r>
              <a:rPr lang="en-US" sz="2000" smtClean="0"/>
              <a:t>Distributed applications at the edge</a:t>
            </a:r>
          </a:p>
          <a:p>
            <a:pPr eaLnBrk="1" hangingPunct="1">
              <a:defRPr/>
            </a:pPr>
            <a:r>
              <a:rPr lang="en-US" sz="2000" smtClean="0"/>
              <a:t>Security</a:t>
            </a:r>
          </a:p>
          <a:p>
            <a:pPr eaLnBrk="1" hangingPunct="1">
              <a:defRPr/>
            </a:pPr>
            <a:r>
              <a:rPr lang="en-US" sz="2000" smtClean="0"/>
              <a:t>Analytics</a:t>
            </a:r>
          </a:p>
        </p:txBody>
      </p:sp>
      <p:sp>
        <p:nvSpPr>
          <p:cNvPr id="101380" name="Rectangle 4"/>
          <p:cNvSpPr>
            <a:spLocks noChangeArrowheads="1"/>
          </p:cNvSpPr>
          <p:nvPr/>
        </p:nvSpPr>
        <p:spPr bwMode="auto">
          <a:xfrm>
            <a:off x="4630738" y="2452688"/>
            <a:ext cx="3546475" cy="1235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4791075" y="2601913"/>
            <a:ext cx="3462338" cy="97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Authentication technology to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ensure content is correct and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timely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The Scientific and Technological Challenges </a:t>
            </a:r>
            <a:r>
              <a:rPr lang="en-US" sz="1800" smtClean="0"/>
              <a:t>(Involves every area of CS Research!)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141413"/>
            <a:ext cx="3984625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/>
              <a:t>Mapping and server assignment</a:t>
            </a:r>
          </a:p>
          <a:p>
            <a:pPr eaLnBrk="1" hangingPunct="1">
              <a:defRPr/>
            </a:pPr>
            <a:r>
              <a:rPr lang="en-US" sz="2000" smtClean="0"/>
              <a:t>Logging, reporting, and billing</a:t>
            </a:r>
          </a:p>
          <a:p>
            <a:pPr eaLnBrk="1" hangingPunct="1">
              <a:defRPr/>
            </a:pPr>
            <a:r>
              <a:rPr lang="en-US" sz="2000" smtClean="0"/>
              <a:t>Operations</a:t>
            </a:r>
          </a:p>
          <a:p>
            <a:pPr eaLnBrk="1" hangingPunct="1">
              <a:defRPr/>
            </a:pPr>
            <a:r>
              <a:rPr lang="en-US" sz="2000" smtClean="0"/>
              <a:t>Content freshness and accuracy</a:t>
            </a:r>
          </a:p>
          <a:p>
            <a:pPr eaLnBrk="1" hangingPunct="1">
              <a:defRPr/>
            </a:pPr>
            <a:r>
              <a:rPr lang="en-US" sz="2000" smtClean="0"/>
              <a:t>Management of live streaming and Webcasting</a:t>
            </a:r>
          </a:p>
          <a:p>
            <a:pPr eaLnBrk="1" hangingPunct="1">
              <a:defRPr/>
            </a:pPr>
            <a:r>
              <a:rPr lang="en-US" sz="2000" smtClean="0"/>
              <a:t>Distributed applications at the edge</a:t>
            </a:r>
          </a:p>
          <a:p>
            <a:pPr eaLnBrk="1" hangingPunct="1">
              <a:defRPr/>
            </a:pPr>
            <a:r>
              <a:rPr lang="en-US" sz="2000" smtClean="0"/>
              <a:t>Security</a:t>
            </a:r>
          </a:p>
          <a:p>
            <a:pPr eaLnBrk="1" hangingPunct="1">
              <a:defRPr/>
            </a:pPr>
            <a:r>
              <a:rPr lang="en-US" sz="2000" smtClean="0"/>
              <a:t>Analytics</a:t>
            </a: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4545013" y="2306638"/>
            <a:ext cx="4095750" cy="1246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4724400" y="2474913"/>
            <a:ext cx="3883025" cy="81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Distributed algorithms for virtual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multi-casting with error correction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at the edge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The Scientific and Technological Challenges </a:t>
            </a:r>
            <a:r>
              <a:rPr lang="en-US" sz="1800" smtClean="0"/>
              <a:t>(Involves every area of CS Research!)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141413"/>
            <a:ext cx="3984625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/>
              <a:t>Mapping and server assignment</a:t>
            </a:r>
          </a:p>
          <a:p>
            <a:pPr eaLnBrk="1" hangingPunct="1">
              <a:defRPr/>
            </a:pPr>
            <a:r>
              <a:rPr lang="en-US" sz="2000" smtClean="0"/>
              <a:t>Logging, reporting, and billing</a:t>
            </a:r>
          </a:p>
          <a:p>
            <a:pPr eaLnBrk="1" hangingPunct="1">
              <a:defRPr/>
            </a:pPr>
            <a:r>
              <a:rPr lang="en-US" sz="2000" smtClean="0"/>
              <a:t>Operations</a:t>
            </a:r>
          </a:p>
          <a:p>
            <a:pPr eaLnBrk="1" hangingPunct="1">
              <a:defRPr/>
            </a:pPr>
            <a:r>
              <a:rPr lang="en-US" sz="2000" smtClean="0"/>
              <a:t>Content freshness and accuracy</a:t>
            </a:r>
          </a:p>
          <a:p>
            <a:pPr eaLnBrk="1" hangingPunct="1">
              <a:defRPr/>
            </a:pPr>
            <a:r>
              <a:rPr lang="en-US" sz="2000" smtClean="0"/>
              <a:t>Management of live streaming and Webcasting</a:t>
            </a:r>
          </a:p>
          <a:p>
            <a:pPr eaLnBrk="1" hangingPunct="1">
              <a:defRPr/>
            </a:pPr>
            <a:r>
              <a:rPr lang="en-US" sz="2000" smtClean="0"/>
              <a:t>Distributed applications at the edge</a:t>
            </a:r>
          </a:p>
          <a:p>
            <a:pPr eaLnBrk="1" hangingPunct="1">
              <a:defRPr/>
            </a:pPr>
            <a:r>
              <a:rPr lang="en-US" sz="2000" smtClean="0"/>
              <a:t>Security</a:t>
            </a:r>
          </a:p>
          <a:p>
            <a:pPr eaLnBrk="1" hangingPunct="1">
              <a:defRPr/>
            </a:pPr>
            <a:r>
              <a:rPr lang="en-US" sz="2000" smtClean="0"/>
              <a:t>Analytics</a:t>
            </a:r>
          </a:p>
        </p:txBody>
      </p:sp>
      <p:sp>
        <p:nvSpPr>
          <p:cNvPr id="103428" name="Rectangle 4"/>
          <p:cNvSpPr>
            <a:spLocks noChangeArrowheads="1"/>
          </p:cNvSpPr>
          <p:nvPr/>
        </p:nvSpPr>
        <p:spPr bwMode="auto">
          <a:xfrm>
            <a:off x="4710113" y="2200275"/>
            <a:ext cx="4035425" cy="19431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4884738" y="2382838"/>
            <a:ext cx="3633787" cy="164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Proactive creation of virtual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application servers close to end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users so as to optimize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performance, balance load, and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minimize cost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The Scientific and Technological Challenges </a:t>
            </a:r>
            <a:r>
              <a:rPr lang="en-US" sz="1800" smtClean="0"/>
              <a:t>(Involves every area of CS Research!)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141413"/>
            <a:ext cx="3984625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/>
              <a:t>Mapping and server assignment</a:t>
            </a:r>
          </a:p>
          <a:p>
            <a:pPr eaLnBrk="1" hangingPunct="1">
              <a:defRPr/>
            </a:pPr>
            <a:r>
              <a:rPr lang="en-US" sz="2000" smtClean="0"/>
              <a:t>Logging, reporting, and billing</a:t>
            </a:r>
          </a:p>
          <a:p>
            <a:pPr eaLnBrk="1" hangingPunct="1">
              <a:defRPr/>
            </a:pPr>
            <a:r>
              <a:rPr lang="en-US" sz="2000" smtClean="0"/>
              <a:t>Operations</a:t>
            </a:r>
          </a:p>
          <a:p>
            <a:pPr eaLnBrk="1" hangingPunct="1">
              <a:defRPr/>
            </a:pPr>
            <a:r>
              <a:rPr lang="en-US" sz="2000" smtClean="0"/>
              <a:t>Content freshness and accuracy</a:t>
            </a:r>
          </a:p>
          <a:p>
            <a:pPr eaLnBrk="1" hangingPunct="1">
              <a:defRPr/>
            </a:pPr>
            <a:r>
              <a:rPr lang="en-US" sz="2000" smtClean="0"/>
              <a:t>Management of live streaming and Webcasting</a:t>
            </a:r>
          </a:p>
          <a:p>
            <a:pPr eaLnBrk="1" hangingPunct="1">
              <a:defRPr/>
            </a:pPr>
            <a:r>
              <a:rPr lang="en-US" sz="2000" smtClean="0"/>
              <a:t>Distributed applications at the edge</a:t>
            </a:r>
          </a:p>
          <a:p>
            <a:pPr eaLnBrk="1" hangingPunct="1">
              <a:defRPr/>
            </a:pPr>
            <a:r>
              <a:rPr lang="en-US" sz="2000" smtClean="0"/>
              <a:t>Security</a:t>
            </a:r>
          </a:p>
          <a:p>
            <a:pPr eaLnBrk="1" hangingPunct="1">
              <a:defRPr/>
            </a:pPr>
            <a:r>
              <a:rPr lang="en-US" sz="2000" smtClean="0"/>
              <a:t>Analytics</a:t>
            </a:r>
          </a:p>
        </p:txBody>
      </p:sp>
      <p:sp>
        <p:nvSpPr>
          <p:cNvPr id="104452" name="Rectangle 4"/>
          <p:cNvSpPr>
            <a:spLocks noChangeArrowheads="1"/>
          </p:cNvSpPr>
          <p:nvPr/>
        </p:nvSpPr>
        <p:spPr bwMode="auto">
          <a:xfrm>
            <a:off x="5033963" y="2554288"/>
            <a:ext cx="3717925" cy="1987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4453" name="Rectangle 5"/>
          <p:cNvSpPr>
            <a:spLocks noChangeArrowheads="1"/>
          </p:cNvSpPr>
          <p:nvPr/>
        </p:nvSpPr>
        <p:spPr bwMode="auto">
          <a:xfrm>
            <a:off x="5132388" y="2743200"/>
            <a:ext cx="3408362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True end-to-end authentication and encryption technologies to safeguard sensitive data 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Digital rights management to monetize assets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The Scientific and Technological Challenges </a:t>
            </a:r>
            <a:r>
              <a:rPr lang="en-US" sz="1800" smtClean="0"/>
              <a:t>(Involves every area of CS Research!)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1141413"/>
            <a:ext cx="3984625" cy="4648200"/>
          </a:xfrm>
        </p:spPr>
        <p:txBody>
          <a:bodyPr/>
          <a:lstStyle/>
          <a:p>
            <a:pPr eaLnBrk="1" hangingPunct="1">
              <a:defRPr/>
            </a:pPr>
            <a:r>
              <a:rPr lang="en-US" sz="2000" smtClean="0"/>
              <a:t>Mapping and server assignment</a:t>
            </a:r>
          </a:p>
          <a:p>
            <a:pPr eaLnBrk="1" hangingPunct="1">
              <a:defRPr/>
            </a:pPr>
            <a:r>
              <a:rPr lang="en-US" sz="2000" smtClean="0"/>
              <a:t>Logging, reporting, and billing</a:t>
            </a:r>
          </a:p>
          <a:p>
            <a:pPr eaLnBrk="1" hangingPunct="1">
              <a:defRPr/>
            </a:pPr>
            <a:r>
              <a:rPr lang="en-US" sz="2000" smtClean="0"/>
              <a:t>Operations</a:t>
            </a:r>
          </a:p>
          <a:p>
            <a:pPr eaLnBrk="1" hangingPunct="1">
              <a:defRPr/>
            </a:pPr>
            <a:r>
              <a:rPr lang="en-US" sz="2000" smtClean="0"/>
              <a:t>Content freshness and accuracy</a:t>
            </a:r>
          </a:p>
          <a:p>
            <a:pPr eaLnBrk="1" hangingPunct="1">
              <a:defRPr/>
            </a:pPr>
            <a:r>
              <a:rPr lang="en-US" sz="2000" smtClean="0"/>
              <a:t>Management of live streaming and Webcasting</a:t>
            </a:r>
          </a:p>
          <a:p>
            <a:pPr eaLnBrk="1" hangingPunct="1">
              <a:defRPr/>
            </a:pPr>
            <a:r>
              <a:rPr lang="en-US" sz="2000" smtClean="0"/>
              <a:t>Distributed applications at the edge</a:t>
            </a:r>
          </a:p>
          <a:p>
            <a:pPr eaLnBrk="1" hangingPunct="1">
              <a:defRPr/>
            </a:pPr>
            <a:r>
              <a:rPr lang="en-US" sz="2000" smtClean="0"/>
              <a:t>Security</a:t>
            </a:r>
          </a:p>
          <a:p>
            <a:pPr eaLnBrk="1" hangingPunct="1">
              <a:defRPr/>
            </a:pPr>
            <a:r>
              <a:rPr lang="en-US" sz="2000" smtClean="0"/>
              <a:t>Analytics</a:t>
            </a:r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5033963" y="2554288"/>
            <a:ext cx="3717925" cy="19875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5132388" y="2743200"/>
            <a:ext cx="3408362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Measure, analyze, visualize and present business and performance metrics</a:t>
            </a:r>
          </a:p>
          <a:p>
            <a:pPr marL="342900" indent="-342900" eaLnBrk="1" hangingPunct="1">
              <a:spcBef>
                <a:spcPct val="2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1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Sophisticated  agents, cutting-edge large-scale data mining and analysis, complex visualizations, etc 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4700" y="5137150"/>
            <a:ext cx="7073900" cy="5524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eaLnBrk="1" hangingPunct="1">
              <a:defRPr/>
            </a:pPr>
            <a:r>
              <a:rPr lang="en-US" sz="2800" smtClean="0"/>
              <a:t>Questions?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14338"/>
            <a:ext cx="7772400" cy="642937"/>
          </a:xfrm>
        </p:spPr>
        <p:txBody>
          <a:bodyPr/>
          <a:lstStyle/>
          <a:p>
            <a:pPr eaLnBrk="1" hangingPunct="1"/>
            <a:r>
              <a:rPr lang="en-US" altLang="en-US"/>
              <a:t>The Web: Simple on the outside…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098925" y="3316288"/>
            <a:ext cx="1468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B1455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2400" b="1">
                <a:solidFill>
                  <a:srgbClr val="D8E0E2"/>
                </a:solidFill>
                <a:latin typeface="Arial" charset="0"/>
                <a:ea typeface="ＭＳ Ｐゴシック" charset="0"/>
              </a:rPr>
              <a:t>Internet</a:t>
            </a:r>
          </a:p>
        </p:txBody>
      </p:sp>
      <p:grpSp>
        <p:nvGrpSpPr>
          <p:cNvPr id="31748" name="Group 4"/>
          <p:cNvGrpSpPr>
            <a:grpSpLocks/>
          </p:cNvGrpSpPr>
          <p:nvPr/>
        </p:nvGrpSpPr>
        <p:grpSpPr bwMode="auto">
          <a:xfrm>
            <a:off x="1568450" y="2770188"/>
            <a:ext cx="5910263" cy="1874837"/>
            <a:chOff x="988" y="1709"/>
            <a:chExt cx="3723" cy="1181"/>
          </a:xfrm>
        </p:grpSpPr>
        <p:sp>
          <p:nvSpPr>
            <p:cNvPr id="31749" name="Line 5"/>
            <p:cNvSpPr>
              <a:spLocks noChangeShapeType="1"/>
            </p:cNvSpPr>
            <p:nvPr/>
          </p:nvSpPr>
          <p:spPr bwMode="auto">
            <a:xfrm>
              <a:off x="1004" y="2238"/>
              <a:ext cx="768" cy="0"/>
            </a:xfrm>
            <a:prstGeom prst="line">
              <a:avLst/>
            </a:prstGeom>
            <a:noFill/>
            <a:ln w="28575">
              <a:solidFill>
                <a:srgbClr val="D8E0E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1750" name="Line 6"/>
            <p:cNvSpPr>
              <a:spLocks noChangeShapeType="1"/>
            </p:cNvSpPr>
            <p:nvPr/>
          </p:nvSpPr>
          <p:spPr bwMode="auto">
            <a:xfrm>
              <a:off x="988" y="1709"/>
              <a:ext cx="1545" cy="0"/>
            </a:xfrm>
            <a:prstGeom prst="line">
              <a:avLst/>
            </a:prstGeom>
            <a:noFill/>
            <a:ln w="28575">
              <a:solidFill>
                <a:srgbClr val="D8E0E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1751" name="Line 7"/>
            <p:cNvSpPr>
              <a:spLocks noChangeShapeType="1"/>
            </p:cNvSpPr>
            <p:nvPr/>
          </p:nvSpPr>
          <p:spPr bwMode="auto">
            <a:xfrm>
              <a:off x="1021" y="2885"/>
              <a:ext cx="1626" cy="0"/>
            </a:xfrm>
            <a:prstGeom prst="line">
              <a:avLst/>
            </a:prstGeom>
            <a:noFill/>
            <a:ln w="28575">
              <a:solidFill>
                <a:srgbClr val="D8E0E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1752" name="Line 8"/>
            <p:cNvSpPr>
              <a:spLocks noChangeShapeType="1"/>
            </p:cNvSpPr>
            <p:nvPr/>
          </p:nvSpPr>
          <p:spPr bwMode="auto">
            <a:xfrm>
              <a:off x="4156" y="2243"/>
              <a:ext cx="475" cy="0"/>
            </a:xfrm>
            <a:prstGeom prst="line">
              <a:avLst/>
            </a:prstGeom>
            <a:noFill/>
            <a:ln w="28575">
              <a:solidFill>
                <a:srgbClr val="D8E0E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1753" name="Line 9"/>
            <p:cNvSpPr>
              <a:spLocks noChangeShapeType="1"/>
            </p:cNvSpPr>
            <p:nvPr/>
          </p:nvSpPr>
          <p:spPr bwMode="auto">
            <a:xfrm>
              <a:off x="3655" y="1714"/>
              <a:ext cx="942" cy="0"/>
            </a:xfrm>
            <a:prstGeom prst="line">
              <a:avLst/>
            </a:prstGeom>
            <a:noFill/>
            <a:ln w="28575">
              <a:solidFill>
                <a:srgbClr val="D8E0E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1754" name="Line 10"/>
            <p:cNvSpPr>
              <a:spLocks noChangeShapeType="1"/>
            </p:cNvSpPr>
            <p:nvPr/>
          </p:nvSpPr>
          <p:spPr bwMode="auto">
            <a:xfrm>
              <a:off x="3479" y="2890"/>
              <a:ext cx="1232" cy="0"/>
            </a:xfrm>
            <a:prstGeom prst="line">
              <a:avLst/>
            </a:prstGeom>
            <a:noFill/>
            <a:ln w="28575">
              <a:solidFill>
                <a:srgbClr val="D8E0E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31755" name="Group 11"/>
          <p:cNvGrpSpPr>
            <a:grpSpLocks/>
          </p:cNvGrpSpPr>
          <p:nvPr/>
        </p:nvGrpSpPr>
        <p:grpSpPr bwMode="auto">
          <a:xfrm>
            <a:off x="2136775" y="2751138"/>
            <a:ext cx="5322888" cy="1898650"/>
            <a:chOff x="1334" y="1634"/>
            <a:chExt cx="3353" cy="1196"/>
          </a:xfrm>
        </p:grpSpPr>
        <p:grpSp>
          <p:nvGrpSpPr>
            <p:cNvPr id="12308" name="Group 12"/>
            <p:cNvGrpSpPr>
              <a:grpSpLocks/>
            </p:cNvGrpSpPr>
            <p:nvPr/>
          </p:nvGrpSpPr>
          <p:grpSpPr bwMode="auto">
            <a:xfrm>
              <a:off x="3516" y="1638"/>
              <a:ext cx="1171" cy="1192"/>
              <a:chOff x="3516" y="1638"/>
              <a:chExt cx="1171" cy="1192"/>
            </a:xfrm>
          </p:grpSpPr>
          <p:sp>
            <p:nvSpPr>
              <p:cNvPr id="31757" name="Line 13"/>
              <p:cNvSpPr>
                <a:spLocks noChangeShapeType="1"/>
              </p:cNvSpPr>
              <p:nvPr/>
            </p:nvSpPr>
            <p:spPr bwMode="auto">
              <a:xfrm>
                <a:off x="4216" y="2174"/>
                <a:ext cx="443" cy="0"/>
              </a:xfrm>
              <a:prstGeom prst="line">
                <a:avLst/>
              </a:prstGeom>
              <a:noFill/>
              <a:ln w="57150">
                <a:solidFill>
                  <a:srgbClr val="88BCE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1758" name="Line 14"/>
              <p:cNvSpPr>
                <a:spLocks noChangeShapeType="1"/>
              </p:cNvSpPr>
              <p:nvPr/>
            </p:nvSpPr>
            <p:spPr bwMode="auto">
              <a:xfrm>
                <a:off x="3516" y="1638"/>
                <a:ext cx="1171" cy="0"/>
              </a:xfrm>
              <a:prstGeom prst="line">
                <a:avLst/>
              </a:prstGeom>
              <a:noFill/>
              <a:ln w="57150">
                <a:solidFill>
                  <a:srgbClr val="88BCE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1759" name="Line 15"/>
              <p:cNvSpPr>
                <a:spLocks noChangeShapeType="1"/>
              </p:cNvSpPr>
              <p:nvPr/>
            </p:nvSpPr>
            <p:spPr bwMode="auto">
              <a:xfrm>
                <a:off x="3526" y="2830"/>
                <a:ext cx="1141" cy="0"/>
              </a:xfrm>
              <a:prstGeom prst="line">
                <a:avLst/>
              </a:prstGeom>
              <a:noFill/>
              <a:ln w="57150">
                <a:solidFill>
                  <a:srgbClr val="88BCE0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31760" name="Line 16"/>
            <p:cNvSpPr>
              <a:spLocks noChangeShapeType="1"/>
            </p:cNvSpPr>
            <p:nvPr/>
          </p:nvSpPr>
          <p:spPr bwMode="auto">
            <a:xfrm>
              <a:off x="1339" y="2170"/>
              <a:ext cx="415" cy="0"/>
            </a:xfrm>
            <a:prstGeom prst="line">
              <a:avLst/>
            </a:prstGeom>
            <a:noFill/>
            <a:ln w="57150">
              <a:solidFill>
                <a:srgbClr val="88BCE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1761" name="Line 17"/>
            <p:cNvSpPr>
              <a:spLocks noChangeShapeType="1"/>
            </p:cNvSpPr>
            <p:nvPr/>
          </p:nvSpPr>
          <p:spPr bwMode="auto">
            <a:xfrm>
              <a:off x="1334" y="1634"/>
              <a:ext cx="1244" cy="0"/>
            </a:xfrm>
            <a:prstGeom prst="line">
              <a:avLst/>
            </a:prstGeom>
            <a:noFill/>
            <a:ln w="57150">
              <a:solidFill>
                <a:srgbClr val="88BCE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1762" name="Line 18"/>
            <p:cNvSpPr>
              <a:spLocks noChangeShapeType="1"/>
            </p:cNvSpPr>
            <p:nvPr/>
          </p:nvSpPr>
          <p:spPr bwMode="auto">
            <a:xfrm>
              <a:off x="1344" y="2826"/>
              <a:ext cx="1141" cy="0"/>
            </a:xfrm>
            <a:prstGeom prst="line">
              <a:avLst/>
            </a:prstGeom>
            <a:noFill/>
            <a:ln w="57150">
              <a:solidFill>
                <a:srgbClr val="88BCE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31763" name="Group 19"/>
          <p:cNvGrpSpPr>
            <a:grpSpLocks/>
          </p:cNvGrpSpPr>
          <p:nvPr/>
        </p:nvGrpSpPr>
        <p:grpSpPr bwMode="auto">
          <a:xfrm>
            <a:off x="419100" y="1236663"/>
            <a:ext cx="1658938" cy="4192587"/>
            <a:chOff x="264" y="779"/>
            <a:chExt cx="1045" cy="2641"/>
          </a:xfrm>
        </p:grpSpPr>
        <p:sp>
          <p:nvSpPr>
            <p:cNvPr id="31764" name="Text Box 20"/>
            <p:cNvSpPr txBox="1">
              <a:spLocks noChangeArrowheads="1"/>
            </p:cNvSpPr>
            <p:nvPr/>
          </p:nvSpPr>
          <p:spPr bwMode="auto">
            <a:xfrm>
              <a:off x="264" y="779"/>
              <a:ext cx="854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ED7E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70000"/>
                </a:lnSpc>
                <a:spcBef>
                  <a:spcPct val="20000"/>
                </a:spcBef>
                <a:defRPr/>
              </a:pPr>
              <a:r>
                <a:rPr lang="en-US" sz="1600">
                  <a:latin typeface="Verdana" charset="0"/>
                  <a:ea typeface="ＭＳ Ｐゴシック" charset="0"/>
                </a:rPr>
                <a:t>Web Server</a:t>
              </a:r>
            </a:p>
          </p:txBody>
        </p:sp>
        <p:pic>
          <p:nvPicPr>
            <p:cNvPr id="31765" name="Picture 2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9" t="15451" r="8464" b="6770"/>
            <a:stretch>
              <a:fillRect/>
            </a:stretch>
          </p:blipFill>
          <p:spPr bwMode="auto">
            <a:xfrm>
              <a:off x="304" y="1150"/>
              <a:ext cx="1005" cy="680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1766" name="Picture 2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" t="12152" r="10774" b="8855"/>
            <a:stretch>
              <a:fillRect/>
            </a:stretch>
          </p:blipFill>
          <p:spPr bwMode="auto">
            <a:xfrm>
              <a:off x="304" y="1938"/>
              <a:ext cx="1000" cy="683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1767" name="Picture 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t="11806" r="14192" b="16829"/>
            <a:stretch>
              <a:fillRect/>
            </a:stretch>
          </p:blipFill>
          <p:spPr bwMode="auto">
            <a:xfrm>
              <a:off x="304" y="2729"/>
              <a:ext cx="999" cy="691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grpSp>
        <p:nvGrpSpPr>
          <p:cNvPr id="31768" name="Group 24"/>
          <p:cNvGrpSpPr>
            <a:grpSpLocks/>
          </p:cNvGrpSpPr>
          <p:nvPr/>
        </p:nvGrpSpPr>
        <p:grpSpPr bwMode="auto">
          <a:xfrm>
            <a:off x="7245350" y="1201738"/>
            <a:ext cx="1250950" cy="4233862"/>
            <a:chOff x="4564" y="757"/>
            <a:chExt cx="788" cy="2667"/>
          </a:xfrm>
        </p:grpSpPr>
        <p:sp>
          <p:nvSpPr>
            <p:cNvPr id="31769" name="Text Box 25"/>
            <p:cNvSpPr txBox="1">
              <a:spLocks noChangeArrowheads="1"/>
            </p:cNvSpPr>
            <p:nvPr/>
          </p:nvSpPr>
          <p:spPr bwMode="auto">
            <a:xfrm>
              <a:off x="4564" y="757"/>
              <a:ext cx="740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ED7E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lnSpc>
                  <a:spcPct val="90000"/>
                </a:lnSpc>
                <a:defRPr/>
              </a:pPr>
              <a:r>
                <a:rPr lang="en-US" sz="1600">
                  <a:solidFill>
                    <a:schemeClr val="bg1"/>
                  </a:solidFill>
                  <a:latin typeface="Verdana" charset="0"/>
                  <a:ea typeface="ＭＳ Ｐゴシック" charset="0"/>
                </a:rPr>
                <a:t>End-Users</a:t>
              </a:r>
            </a:p>
          </p:txBody>
        </p:sp>
        <p:pic>
          <p:nvPicPr>
            <p:cNvPr id="12301" name="Picture 26" descr="10189568"/>
            <p:cNvPicPr>
              <a:picLocks noChangeAspect="1" noChangeArrowheads="1"/>
            </p:cNvPicPr>
            <p:nvPr/>
          </p:nvPicPr>
          <p:blipFill>
            <a:blip r:embed="rId5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90" t="16769" r="13593" b="26436"/>
            <a:stretch>
              <a:fillRect/>
            </a:stretch>
          </p:blipFill>
          <p:spPr bwMode="auto">
            <a:xfrm>
              <a:off x="4620" y="1118"/>
              <a:ext cx="684" cy="645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2" name="Picture 27" descr="200254506-001"/>
            <p:cNvPicPr>
              <a:picLocks noChangeAspect="1" noChangeArrowheads="1"/>
            </p:cNvPicPr>
            <p:nvPr/>
          </p:nvPicPr>
          <p:blipFill>
            <a:blip r:embed="rId6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2" r="20026"/>
            <a:stretch>
              <a:fillRect/>
            </a:stretch>
          </p:blipFill>
          <p:spPr bwMode="auto">
            <a:xfrm>
              <a:off x="4620" y="1915"/>
              <a:ext cx="727" cy="67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03" name="Picture 28" descr="pha108000076"/>
            <p:cNvPicPr>
              <a:picLocks noChangeAspect="1" noChangeArrowheads="1"/>
            </p:cNvPicPr>
            <p:nvPr/>
          </p:nvPicPr>
          <p:blipFill>
            <a:blip r:embed="rId7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2" t="10759" r="26341"/>
            <a:stretch>
              <a:fillRect/>
            </a:stretch>
          </p:blipFill>
          <p:spPr bwMode="auto">
            <a:xfrm>
              <a:off x="4620" y="2744"/>
              <a:ext cx="732" cy="680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295" name="Picture 29" descr="cloud cop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2314575"/>
            <a:ext cx="40640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774" name="Group 30"/>
          <p:cNvGrpSpPr>
            <a:grpSpLocks/>
          </p:cNvGrpSpPr>
          <p:nvPr/>
        </p:nvGrpSpPr>
        <p:grpSpPr bwMode="auto">
          <a:xfrm>
            <a:off x="7334250" y="1774825"/>
            <a:ext cx="1162050" cy="3660775"/>
            <a:chOff x="4620" y="1118"/>
            <a:chExt cx="732" cy="2306"/>
          </a:xfrm>
        </p:grpSpPr>
        <p:pic>
          <p:nvPicPr>
            <p:cNvPr id="12297" name="Picture 31" descr="1018956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90" t="16769" r="13593" b="26436"/>
            <a:stretch>
              <a:fillRect/>
            </a:stretch>
          </p:blipFill>
          <p:spPr bwMode="auto">
            <a:xfrm>
              <a:off x="4620" y="1118"/>
              <a:ext cx="684" cy="645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8" name="Picture 32" descr="200254506-00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32" r="20026"/>
            <a:stretch>
              <a:fillRect/>
            </a:stretch>
          </p:blipFill>
          <p:spPr bwMode="auto">
            <a:xfrm>
              <a:off x="4620" y="1915"/>
              <a:ext cx="727" cy="676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99" name="Picture 33" descr="pha10800007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02" t="10759" r="26341"/>
            <a:stretch>
              <a:fillRect/>
            </a:stretch>
          </p:blipFill>
          <p:spPr bwMode="auto">
            <a:xfrm>
              <a:off x="4620" y="2744"/>
              <a:ext cx="732" cy="680"/>
            </a:xfrm>
            <a:prstGeom prst="rect">
              <a:avLst/>
            </a:prstGeom>
            <a:noFill/>
            <a:ln w="9525">
              <a:solidFill>
                <a:srgbClr val="B2B2B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7"/>
                                            </p:cond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1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5"/>
                                            </p:cond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17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9"/>
                                            </p:cond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09575" y="414338"/>
            <a:ext cx="7772400" cy="642937"/>
          </a:xfrm>
        </p:spPr>
        <p:txBody>
          <a:bodyPr/>
          <a:lstStyle/>
          <a:p>
            <a:pPr eaLnBrk="1" hangingPunct="1"/>
            <a:r>
              <a:rPr lang="en-US" altLang="en-US"/>
              <a:t>…but problematic on the inside</a:t>
            </a:r>
          </a:p>
        </p:txBody>
      </p:sp>
      <p:pic>
        <p:nvPicPr>
          <p:cNvPr id="13314" name="Picture 3" descr="cloud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238" y="2314575"/>
            <a:ext cx="4064000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D8E0E2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5" name="Group 4"/>
          <p:cNvGrpSpPr>
            <a:grpSpLocks/>
          </p:cNvGrpSpPr>
          <p:nvPr/>
        </p:nvGrpSpPr>
        <p:grpSpPr bwMode="auto">
          <a:xfrm>
            <a:off x="1568450" y="2713038"/>
            <a:ext cx="5910263" cy="1874837"/>
            <a:chOff x="988" y="1709"/>
            <a:chExt cx="3723" cy="1181"/>
          </a:xfrm>
        </p:grpSpPr>
        <p:sp>
          <p:nvSpPr>
            <p:cNvPr id="32773" name="Line 5"/>
            <p:cNvSpPr>
              <a:spLocks noChangeShapeType="1"/>
            </p:cNvSpPr>
            <p:nvPr/>
          </p:nvSpPr>
          <p:spPr bwMode="auto">
            <a:xfrm>
              <a:off x="1004" y="2238"/>
              <a:ext cx="768" cy="0"/>
            </a:xfrm>
            <a:prstGeom prst="line">
              <a:avLst/>
            </a:prstGeom>
            <a:noFill/>
            <a:ln w="28575">
              <a:solidFill>
                <a:srgbClr val="D8E0E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2774" name="Line 6"/>
            <p:cNvSpPr>
              <a:spLocks noChangeShapeType="1"/>
            </p:cNvSpPr>
            <p:nvPr/>
          </p:nvSpPr>
          <p:spPr bwMode="auto">
            <a:xfrm>
              <a:off x="988" y="1709"/>
              <a:ext cx="1545" cy="0"/>
            </a:xfrm>
            <a:prstGeom prst="line">
              <a:avLst/>
            </a:prstGeom>
            <a:noFill/>
            <a:ln w="28575">
              <a:solidFill>
                <a:srgbClr val="D8E0E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2775" name="Line 7"/>
            <p:cNvSpPr>
              <a:spLocks noChangeShapeType="1"/>
            </p:cNvSpPr>
            <p:nvPr/>
          </p:nvSpPr>
          <p:spPr bwMode="auto">
            <a:xfrm>
              <a:off x="1021" y="2885"/>
              <a:ext cx="1626" cy="0"/>
            </a:xfrm>
            <a:prstGeom prst="line">
              <a:avLst/>
            </a:prstGeom>
            <a:noFill/>
            <a:ln w="28575">
              <a:solidFill>
                <a:srgbClr val="D8E0E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2776" name="Line 8"/>
            <p:cNvSpPr>
              <a:spLocks noChangeShapeType="1"/>
            </p:cNvSpPr>
            <p:nvPr/>
          </p:nvSpPr>
          <p:spPr bwMode="auto">
            <a:xfrm>
              <a:off x="4156" y="2243"/>
              <a:ext cx="475" cy="0"/>
            </a:xfrm>
            <a:prstGeom prst="line">
              <a:avLst/>
            </a:prstGeom>
            <a:noFill/>
            <a:ln w="28575">
              <a:solidFill>
                <a:srgbClr val="D8E0E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2777" name="Line 9"/>
            <p:cNvSpPr>
              <a:spLocks noChangeShapeType="1"/>
            </p:cNvSpPr>
            <p:nvPr/>
          </p:nvSpPr>
          <p:spPr bwMode="auto">
            <a:xfrm>
              <a:off x="3655" y="1714"/>
              <a:ext cx="942" cy="0"/>
            </a:xfrm>
            <a:prstGeom prst="line">
              <a:avLst/>
            </a:prstGeom>
            <a:noFill/>
            <a:ln w="28575">
              <a:solidFill>
                <a:srgbClr val="D8E0E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2778" name="Line 10"/>
            <p:cNvSpPr>
              <a:spLocks noChangeShapeType="1"/>
            </p:cNvSpPr>
            <p:nvPr/>
          </p:nvSpPr>
          <p:spPr bwMode="auto">
            <a:xfrm>
              <a:off x="3479" y="2890"/>
              <a:ext cx="1232" cy="0"/>
            </a:xfrm>
            <a:prstGeom prst="line">
              <a:avLst/>
            </a:prstGeom>
            <a:noFill/>
            <a:ln w="28575">
              <a:solidFill>
                <a:srgbClr val="D8E0E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419100" y="1236663"/>
            <a:ext cx="13557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D7E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600">
                <a:latin typeface="Arial" charset="0"/>
                <a:ea typeface="ＭＳ Ｐゴシック" charset="0"/>
              </a:rPr>
              <a:t>Web Server</a:t>
            </a:r>
          </a:p>
        </p:txBody>
      </p:sp>
      <p:grpSp>
        <p:nvGrpSpPr>
          <p:cNvPr id="13317" name="Group 12"/>
          <p:cNvGrpSpPr>
            <a:grpSpLocks/>
          </p:cNvGrpSpPr>
          <p:nvPr/>
        </p:nvGrpSpPr>
        <p:grpSpPr bwMode="auto">
          <a:xfrm>
            <a:off x="395288" y="1778000"/>
            <a:ext cx="1600200" cy="3629025"/>
            <a:chOff x="249" y="1120"/>
            <a:chExt cx="1008" cy="2286"/>
          </a:xfrm>
        </p:grpSpPr>
        <p:pic>
          <p:nvPicPr>
            <p:cNvPr id="32781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9" t="15451" r="8464" b="6770"/>
            <a:stretch>
              <a:fillRect/>
            </a:stretch>
          </p:blipFill>
          <p:spPr bwMode="auto">
            <a:xfrm>
              <a:off x="250" y="1927"/>
              <a:ext cx="1005" cy="680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2782" name="Picture 1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5" t="12152" r="10774" b="8855"/>
            <a:stretch>
              <a:fillRect/>
            </a:stretch>
          </p:blipFill>
          <p:spPr bwMode="auto">
            <a:xfrm>
              <a:off x="249" y="2723"/>
              <a:ext cx="1000" cy="683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32783" name="Picture 1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3" t="11806" r="14192" b="16829"/>
            <a:stretch>
              <a:fillRect/>
            </a:stretch>
          </p:blipFill>
          <p:spPr bwMode="auto">
            <a:xfrm>
              <a:off x="258" y="1120"/>
              <a:ext cx="999" cy="691"/>
            </a:xfrm>
            <a:prstGeom prst="rect">
              <a:avLst/>
            </a:prstGeom>
            <a:noFill/>
            <a:ln w="635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32784" name="Text Box 16"/>
          <p:cNvSpPr txBox="1">
            <a:spLocks noChangeArrowheads="1"/>
          </p:cNvSpPr>
          <p:nvPr/>
        </p:nvSpPr>
        <p:spPr bwMode="auto">
          <a:xfrm>
            <a:off x="7245350" y="1201738"/>
            <a:ext cx="1174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D7E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defRPr/>
            </a:pPr>
            <a:r>
              <a:rPr lang="en-US" sz="1600">
                <a:solidFill>
                  <a:schemeClr val="bg1"/>
                </a:solidFill>
                <a:latin typeface="Arial" charset="0"/>
                <a:ea typeface="ＭＳ Ｐゴシック" charset="0"/>
              </a:rPr>
              <a:t>End-Users</a:t>
            </a:r>
          </a:p>
        </p:txBody>
      </p:sp>
      <p:grpSp>
        <p:nvGrpSpPr>
          <p:cNvPr id="32785" name="Group 17"/>
          <p:cNvGrpSpPr>
            <a:grpSpLocks/>
          </p:cNvGrpSpPr>
          <p:nvPr/>
        </p:nvGrpSpPr>
        <p:grpSpPr bwMode="auto">
          <a:xfrm>
            <a:off x="2357438" y="3354388"/>
            <a:ext cx="725487" cy="396875"/>
            <a:chOff x="1450" y="2112"/>
            <a:chExt cx="457" cy="250"/>
          </a:xfrm>
        </p:grpSpPr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>
              <a:off x="1450" y="2243"/>
              <a:ext cx="322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2787" name="Oval 19"/>
            <p:cNvSpPr>
              <a:spLocks noChangeArrowheads="1"/>
            </p:cNvSpPr>
            <p:nvPr/>
          </p:nvSpPr>
          <p:spPr bwMode="auto">
            <a:xfrm>
              <a:off x="1696" y="2136"/>
              <a:ext cx="208" cy="208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2788" name="Text Box 20"/>
            <p:cNvSpPr txBox="1">
              <a:spLocks noChangeArrowheads="1"/>
            </p:cNvSpPr>
            <p:nvPr/>
          </p:nvSpPr>
          <p:spPr bwMode="auto">
            <a:xfrm>
              <a:off x="1687" y="2112"/>
              <a:ext cx="22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000" b="1">
                  <a:solidFill>
                    <a:srgbClr val="A50021"/>
                  </a:solidFill>
                  <a:latin typeface="Verdana" charset="0"/>
                  <a:ea typeface="ＭＳ Ｐゴシック" charset="0"/>
                </a:rPr>
                <a:t>X</a:t>
              </a:r>
            </a:p>
          </p:txBody>
        </p:sp>
      </p:grpSp>
      <p:grpSp>
        <p:nvGrpSpPr>
          <p:cNvPr id="32789" name="Group 21"/>
          <p:cNvGrpSpPr>
            <a:grpSpLocks/>
          </p:cNvGrpSpPr>
          <p:nvPr/>
        </p:nvGrpSpPr>
        <p:grpSpPr bwMode="auto">
          <a:xfrm>
            <a:off x="2801938" y="1844675"/>
            <a:ext cx="4090987" cy="3636963"/>
            <a:chOff x="1746" y="1162"/>
            <a:chExt cx="2577" cy="2291"/>
          </a:xfrm>
        </p:grpSpPr>
        <p:grpSp>
          <p:nvGrpSpPr>
            <p:cNvPr id="13378" name="Group 22"/>
            <p:cNvGrpSpPr>
              <a:grpSpLocks/>
            </p:cNvGrpSpPr>
            <p:nvPr/>
          </p:nvGrpSpPr>
          <p:grpSpPr bwMode="auto">
            <a:xfrm>
              <a:off x="1746" y="1523"/>
              <a:ext cx="2577" cy="1626"/>
              <a:chOff x="1746" y="1523"/>
              <a:chExt cx="2577" cy="1626"/>
            </a:xfrm>
          </p:grpSpPr>
          <p:grpSp>
            <p:nvGrpSpPr>
              <p:cNvPr id="13467" name="Group 23"/>
              <p:cNvGrpSpPr>
                <a:grpSpLocks/>
              </p:cNvGrpSpPr>
              <p:nvPr/>
            </p:nvGrpSpPr>
            <p:grpSpPr bwMode="auto">
              <a:xfrm>
                <a:off x="2190" y="1591"/>
                <a:ext cx="281" cy="273"/>
                <a:chOff x="2190" y="1591"/>
                <a:chExt cx="281" cy="273"/>
              </a:xfrm>
            </p:grpSpPr>
            <p:sp>
              <p:nvSpPr>
                <p:cNvPr id="32792" name="Oval 24"/>
                <p:cNvSpPr>
                  <a:spLocks noChangeArrowheads="1"/>
                </p:cNvSpPr>
                <p:nvPr/>
              </p:nvSpPr>
              <p:spPr bwMode="auto">
                <a:xfrm>
                  <a:off x="2190" y="1591"/>
                  <a:ext cx="281" cy="273"/>
                </a:xfrm>
                <a:prstGeom prst="ellipse">
                  <a:avLst/>
                </a:prstGeom>
                <a:solidFill>
                  <a:srgbClr val="5F5F5F">
                    <a:alpha val="60001"/>
                  </a:srgbClr>
                </a:solidFill>
                <a:ln w="19050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793" name="Freeform 25"/>
                <p:cNvSpPr>
                  <a:spLocks/>
                </p:cNvSpPr>
                <p:nvPr/>
              </p:nvSpPr>
              <p:spPr bwMode="auto">
                <a:xfrm>
                  <a:off x="2223" y="1592"/>
                  <a:ext cx="205" cy="249"/>
                </a:xfrm>
                <a:custGeom>
                  <a:avLst/>
                  <a:gdLst>
                    <a:gd name="T0" fmla="*/ 528 w 543"/>
                    <a:gd name="T1" fmla="*/ 504 h 600"/>
                    <a:gd name="T2" fmla="*/ 339 w 543"/>
                    <a:gd name="T3" fmla="*/ 444 h 600"/>
                    <a:gd name="T4" fmla="*/ 201 w 543"/>
                    <a:gd name="T5" fmla="*/ 600 h 600"/>
                    <a:gd name="T6" fmla="*/ 0 w 543"/>
                    <a:gd name="T7" fmla="*/ 390 h 600"/>
                    <a:gd name="T8" fmla="*/ 222 w 543"/>
                    <a:gd name="T9" fmla="*/ 0 h 600"/>
                    <a:gd name="T10" fmla="*/ 327 w 543"/>
                    <a:gd name="T11" fmla="*/ 150 h 600"/>
                    <a:gd name="T12" fmla="*/ 543 w 543"/>
                    <a:gd name="T13" fmla="*/ 126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3" h="600">
                      <a:moveTo>
                        <a:pt x="528" y="504"/>
                      </a:moveTo>
                      <a:lnTo>
                        <a:pt x="339" y="444"/>
                      </a:lnTo>
                      <a:lnTo>
                        <a:pt x="201" y="600"/>
                      </a:lnTo>
                      <a:lnTo>
                        <a:pt x="0" y="390"/>
                      </a:lnTo>
                      <a:lnTo>
                        <a:pt x="222" y="0"/>
                      </a:lnTo>
                      <a:lnTo>
                        <a:pt x="327" y="150"/>
                      </a:lnTo>
                      <a:lnTo>
                        <a:pt x="543" y="126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794" name="Freeform 26"/>
                <p:cNvSpPr>
                  <a:spLocks/>
                </p:cNvSpPr>
                <p:nvPr/>
              </p:nvSpPr>
              <p:spPr bwMode="auto">
                <a:xfrm>
                  <a:off x="2214" y="1691"/>
                  <a:ext cx="237" cy="94"/>
                </a:xfrm>
                <a:custGeom>
                  <a:avLst/>
                  <a:gdLst>
                    <a:gd name="T0" fmla="*/ 0 w 600"/>
                    <a:gd name="T1" fmla="*/ 0 h 243"/>
                    <a:gd name="T2" fmla="*/ 165 w 600"/>
                    <a:gd name="T3" fmla="*/ 219 h 243"/>
                    <a:gd name="T4" fmla="*/ 345 w 600"/>
                    <a:gd name="T5" fmla="*/ 243 h 243"/>
                    <a:gd name="T6" fmla="*/ 600 w 600"/>
                    <a:gd name="T7" fmla="*/ 18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0" h="243">
                      <a:moveTo>
                        <a:pt x="0" y="0"/>
                      </a:moveTo>
                      <a:lnTo>
                        <a:pt x="165" y="219"/>
                      </a:lnTo>
                      <a:lnTo>
                        <a:pt x="345" y="243"/>
                      </a:lnTo>
                      <a:lnTo>
                        <a:pt x="600" y="18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795" name="Freeform 27"/>
                <p:cNvSpPr>
                  <a:spLocks/>
                </p:cNvSpPr>
                <p:nvPr/>
              </p:nvSpPr>
              <p:spPr bwMode="auto">
                <a:xfrm>
                  <a:off x="2341" y="1621"/>
                  <a:ext cx="110" cy="79"/>
                </a:xfrm>
                <a:custGeom>
                  <a:avLst/>
                  <a:gdLst>
                    <a:gd name="T0" fmla="*/ 279 w 279"/>
                    <a:gd name="T1" fmla="*/ 207 h 207"/>
                    <a:gd name="T2" fmla="*/ 0 w 279"/>
                    <a:gd name="T3" fmla="*/ 114 h 207"/>
                    <a:gd name="T4" fmla="*/ 111 w 279"/>
                    <a:gd name="T5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9" h="207">
                      <a:moveTo>
                        <a:pt x="279" y="207"/>
                      </a:moveTo>
                      <a:lnTo>
                        <a:pt x="0" y="114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796" name="Rectangle 28"/>
                <p:cNvSpPr>
                  <a:spLocks noChangeArrowheads="1"/>
                </p:cNvSpPr>
                <p:nvPr/>
              </p:nvSpPr>
              <p:spPr bwMode="auto">
                <a:xfrm>
                  <a:off x="2269" y="1767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797" name="Rectangle 29"/>
                <p:cNvSpPr>
                  <a:spLocks noChangeArrowheads="1"/>
                </p:cNvSpPr>
                <p:nvPr/>
              </p:nvSpPr>
              <p:spPr bwMode="auto">
                <a:xfrm>
                  <a:off x="2207" y="1690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798" name="Rectangle 30"/>
                <p:cNvSpPr>
                  <a:spLocks noChangeArrowheads="1"/>
                </p:cNvSpPr>
                <p:nvPr/>
              </p:nvSpPr>
              <p:spPr bwMode="auto">
                <a:xfrm>
                  <a:off x="2313" y="1596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799" name="Rectangle 31"/>
                <p:cNvSpPr>
                  <a:spLocks noChangeArrowheads="1"/>
                </p:cNvSpPr>
                <p:nvPr/>
              </p:nvSpPr>
              <p:spPr bwMode="auto">
                <a:xfrm>
                  <a:off x="2206" y="1755"/>
                  <a:ext cx="18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00" name="Rectangle 32"/>
                <p:cNvSpPr>
                  <a:spLocks noChangeArrowheads="1"/>
                </p:cNvSpPr>
                <p:nvPr/>
              </p:nvSpPr>
              <p:spPr bwMode="auto">
                <a:xfrm>
                  <a:off x="2284" y="1834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01" name="Rectangle 33"/>
                <p:cNvSpPr>
                  <a:spLocks noChangeArrowheads="1"/>
                </p:cNvSpPr>
                <p:nvPr/>
              </p:nvSpPr>
              <p:spPr bwMode="auto">
                <a:xfrm>
                  <a:off x="2337" y="1775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02" name="Rectangle 34"/>
                <p:cNvSpPr>
                  <a:spLocks noChangeArrowheads="1"/>
                </p:cNvSpPr>
                <p:nvPr/>
              </p:nvSpPr>
              <p:spPr bwMode="auto">
                <a:xfrm>
                  <a:off x="2413" y="1798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03" name="Rectangle 35"/>
                <p:cNvSpPr>
                  <a:spLocks noChangeArrowheads="1"/>
                </p:cNvSpPr>
                <p:nvPr/>
              </p:nvSpPr>
              <p:spPr bwMode="auto">
                <a:xfrm>
                  <a:off x="2418" y="16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04" name="Rectangle 36"/>
                <p:cNvSpPr>
                  <a:spLocks noChangeArrowheads="1"/>
                </p:cNvSpPr>
                <p:nvPr/>
              </p:nvSpPr>
              <p:spPr bwMode="auto">
                <a:xfrm>
                  <a:off x="2333" y="1659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05" name="Rectangle 37"/>
                <p:cNvSpPr>
                  <a:spLocks noChangeArrowheads="1"/>
                </p:cNvSpPr>
                <p:nvPr/>
              </p:nvSpPr>
              <p:spPr bwMode="auto">
                <a:xfrm>
                  <a:off x="2377" y="1613"/>
                  <a:ext cx="17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06" name="Rectangle 38"/>
                <p:cNvSpPr>
                  <a:spLocks noChangeArrowheads="1"/>
                </p:cNvSpPr>
                <p:nvPr/>
              </p:nvSpPr>
              <p:spPr bwMode="auto">
                <a:xfrm>
                  <a:off x="2444" y="1692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07" name="Rectangle 39"/>
                <p:cNvSpPr>
                  <a:spLocks noChangeArrowheads="1"/>
                </p:cNvSpPr>
                <p:nvPr/>
              </p:nvSpPr>
              <p:spPr bwMode="auto">
                <a:xfrm>
                  <a:off x="2441" y="17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13468" name="Group 40"/>
              <p:cNvGrpSpPr>
                <a:grpSpLocks/>
              </p:cNvGrpSpPr>
              <p:nvPr/>
            </p:nvGrpSpPr>
            <p:grpSpPr bwMode="auto">
              <a:xfrm>
                <a:off x="2532" y="1687"/>
                <a:ext cx="422" cy="410"/>
                <a:chOff x="2190" y="1591"/>
                <a:chExt cx="281" cy="273"/>
              </a:xfrm>
            </p:grpSpPr>
            <p:sp>
              <p:nvSpPr>
                <p:cNvPr id="32809" name="Oval 41"/>
                <p:cNvSpPr>
                  <a:spLocks noChangeArrowheads="1"/>
                </p:cNvSpPr>
                <p:nvPr/>
              </p:nvSpPr>
              <p:spPr bwMode="auto">
                <a:xfrm>
                  <a:off x="2190" y="1591"/>
                  <a:ext cx="281" cy="273"/>
                </a:xfrm>
                <a:prstGeom prst="ellipse">
                  <a:avLst/>
                </a:prstGeom>
                <a:solidFill>
                  <a:srgbClr val="5F5F5F">
                    <a:alpha val="60001"/>
                  </a:srgbClr>
                </a:solidFill>
                <a:ln w="19050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10" name="Freeform 42"/>
                <p:cNvSpPr>
                  <a:spLocks/>
                </p:cNvSpPr>
                <p:nvPr/>
              </p:nvSpPr>
              <p:spPr bwMode="auto">
                <a:xfrm>
                  <a:off x="2223" y="1592"/>
                  <a:ext cx="204" cy="248"/>
                </a:xfrm>
                <a:custGeom>
                  <a:avLst/>
                  <a:gdLst>
                    <a:gd name="T0" fmla="*/ 528 w 543"/>
                    <a:gd name="T1" fmla="*/ 504 h 600"/>
                    <a:gd name="T2" fmla="*/ 339 w 543"/>
                    <a:gd name="T3" fmla="*/ 444 h 600"/>
                    <a:gd name="T4" fmla="*/ 201 w 543"/>
                    <a:gd name="T5" fmla="*/ 600 h 600"/>
                    <a:gd name="T6" fmla="*/ 0 w 543"/>
                    <a:gd name="T7" fmla="*/ 390 h 600"/>
                    <a:gd name="T8" fmla="*/ 222 w 543"/>
                    <a:gd name="T9" fmla="*/ 0 h 600"/>
                    <a:gd name="T10" fmla="*/ 327 w 543"/>
                    <a:gd name="T11" fmla="*/ 150 h 600"/>
                    <a:gd name="T12" fmla="*/ 543 w 543"/>
                    <a:gd name="T13" fmla="*/ 126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3" h="600">
                      <a:moveTo>
                        <a:pt x="528" y="504"/>
                      </a:moveTo>
                      <a:lnTo>
                        <a:pt x="339" y="444"/>
                      </a:lnTo>
                      <a:lnTo>
                        <a:pt x="201" y="600"/>
                      </a:lnTo>
                      <a:lnTo>
                        <a:pt x="0" y="390"/>
                      </a:lnTo>
                      <a:lnTo>
                        <a:pt x="222" y="0"/>
                      </a:lnTo>
                      <a:lnTo>
                        <a:pt x="327" y="150"/>
                      </a:lnTo>
                      <a:lnTo>
                        <a:pt x="543" y="126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11" name="Freeform 43"/>
                <p:cNvSpPr>
                  <a:spLocks/>
                </p:cNvSpPr>
                <p:nvPr/>
              </p:nvSpPr>
              <p:spPr bwMode="auto">
                <a:xfrm>
                  <a:off x="2214" y="1691"/>
                  <a:ext cx="237" cy="94"/>
                </a:xfrm>
                <a:custGeom>
                  <a:avLst/>
                  <a:gdLst>
                    <a:gd name="T0" fmla="*/ 0 w 600"/>
                    <a:gd name="T1" fmla="*/ 0 h 243"/>
                    <a:gd name="T2" fmla="*/ 165 w 600"/>
                    <a:gd name="T3" fmla="*/ 219 h 243"/>
                    <a:gd name="T4" fmla="*/ 345 w 600"/>
                    <a:gd name="T5" fmla="*/ 243 h 243"/>
                    <a:gd name="T6" fmla="*/ 600 w 600"/>
                    <a:gd name="T7" fmla="*/ 18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0" h="243">
                      <a:moveTo>
                        <a:pt x="0" y="0"/>
                      </a:moveTo>
                      <a:lnTo>
                        <a:pt x="165" y="219"/>
                      </a:lnTo>
                      <a:lnTo>
                        <a:pt x="345" y="243"/>
                      </a:lnTo>
                      <a:lnTo>
                        <a:pt x="600" y="18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12" name="Freeform 44"/>
                <p:cNvSpPr>
                  <a:spLocks/>
                </p:cNvSpPr>
                <p:nvPr/>
              </p:nvSpPr>
              <p:spPr bwMode="auto">
                <a:xfrm>
                  <a:off x="2341" y="1621"/>
                  <a:ext cx="110" cy="79"/>
                </a:xfrm>
                <a:custGeom>
                  <a:avLst/>
                  <a:gdLst>
                    <a:gd name="T0" fmla="*/ 279 w 279"/>
                    <a:gd name="T1" fmla="*/ 207 h 207"/>
                    <a:gd name="T2" fmla="*/ 0 w 279"/>
                    <a:gd name="T3" fmla="*/ 114 h 207"/>
                    <a:gd name="T4" fmla="*/ 111 w 279"/>
                    <a:gd name="T5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9" h="207">
                      <a:moveTo>
                        <a:pt x="279" y="207"/>
                      </a:moveTo>
                      <a:lnTo>
                        <a:pt x="0" y="114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13" name="Rectangle 45"/>
                <p:cNvSpPr>
                  <a:spLocks noChangeArrowheads="1"/>
                </p:cNvSpPr>
                <p:nvPr/>
              </p:nvSpPr>
              <p:spPr bwMode="auto">
                <a:xfrm>
                  <a:off x="2269" y="1767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14" name="Rectangle 46"/>
                <p:cNvSpPr>
                  <a:spLocks noChangeArrowheads="1"/>
                </p:cNvSpPr>
                <p:nvPr/>
              </p:nvSpPr>
              <p:spPr bwMode="auto">
                <a:xfrm>
                  <a:off x="2207" y="1690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15" name="Rectangle 47"/>
                <p:cNvSpPr>
                  <a:spLocks noChangeArrowheads="1"/>
                </p:cNvSpPr>
                <p:nvPr/>
              </p:nvSpPr>
              <p:spPr bwMode="auto">
                <a:xfrm>
                  <a:off x="2313" y="1596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16" name="Rectangle 48"/>
                <p:cNvSpPr>
                  <a:spLocks noChangeArrowheads="1"/>
                </p:cNvSpPr>
                <p:nvPr/>
              </p:nvSpPr>
              <p:spPr bwMode="auto">
                <a:xfrm>
                  <a:off x="2206" y="1755"/>
                  <a:ext cx="18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17" name="Rectangle 49"/>
                <p:cNvSpPr>
                  <a:spLocks noChangeArrowheads="1"/>
                </p:cNvSpPr>
                <p:nvPr/>
              </p:nvSpPr>
              <p:spPr bwMode="auto">
                <a:xfrm>
                  <a:off x="2284" y="1834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18" name="Rectangle 50"/>
                <p:cNvSpPr>
                  <a:spLocks noChangeArrowheads="1"/>
                </p:cNvSpPr>
                <p:nvPr/>
              </p:nvSpPr>
              <p:spPr bwMode="auto">
                <a:xfrm>
                  <a:off x="2337" y="1775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19" name="Rectangle 51"/>
                <p:cNvSpPr>
                  <a:spLocks noChangeArrowheads="1"/>
                </p:cNvSpPr>
                <p:nvPr/>
              </p:nvSpPr>
              <p:spPr bwMode="auto">
                <a:xfrm>
                  <a:off x="2413" y="1798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20" name="Rectangle 52"/>
                <p:cNvSpPr>
                  <a:spLocks noChangeArrowheads="1"/>
                </p:cNvSpPr>
                <p:nvPr/>
              </p:nvSpPr>
              <p:spPr bwMode="auto">
                <a:xfrm>
                  <a:off x="2418" y="16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21" name="Rectangle 53"/>
                <p:cNvSpPr>
                  <a:spLocks noChangeArrowheads="1"/>
                </p:cNvSpPr>
                <p:nvPr/>
              </p:nvSpPr>
              <p:spPr bwMode="auto">
                <a:xfrm>
                  <a:off x="2333" y="1659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22" name="Rectangle 54"/>
                <p:cNvSpPr>
                  <a:spLocks noChangeArrowheads="1"/>
                </p:cNvSpPr>
                <p:nvPr/>
              </p:nvSpPr>
              <p:spPr bwMode="auto">
                <a:xfrm>
                  <a:off x="2377" y="1613"/>
                  <a:ext cx="17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23" name="Rectangle 55"/>
                <p:cNvSpPr>
                  <a:spLocks noChangeArrowheads="1"/>
                </p:cNvSpPr>
                <p:nvPr/>
              </p:nvSpPr>
              <p:spPr bwMode="auto">
                <a:xfrm>
                  <a:off x="2444" y="1692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24" name="Rectangle 56"/>
                <p:cNvSpPr>
                  <a:spLocks noChangeArrowheads="1"/>
                </p:cNvSpPr>
                <p:nvPr/>
              </p:nvSpPr>
              <p:spPr bwMode="auto">
                <a:xfrm>
                  <a:off x="2441" y="17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13469" name="Group 57"/>
              <p:cNvGrpSpPr>
                <a:grpSpLocks/>
              </p:cNvGrpSpPr>
              <p:nvPr/>
            </p:nvGrpSpPr>
            <p:grpSpPr bwMode="auto">
              <a:xfrm>
                <a:off x="2359" y="2437"/>
                <a:ext cx="281" cy="273"/>
                <a:chOff x="2190" y="1591"/>
                <a:chExt cx="281" cy="273"/>
              </a:xfrm>
            </p:grpSpPr>
            <p:sp>
              <p:nvSpPr>
                <p:cNvPr id="32826" name="Oval 58"/>
                <p:cNvSpPr>
                  <a:spLocks noChangeArrowheads="1"/>
                </p:cNvSpPr>
                <p:nvPr/>
              </p:nvSpPr>
              <p:spPr bwMode="auto">
                <a:xfrm>
                  <a:off x="2190" y="1591"/>
                  <a:ext cx="281" cy="273"/>
                </a:xfrm>
                <a:prstGeom prst="ellipse">
                  <a:avLst/>
                </a:prstGeom>
                <a:solidFill>
                  <a:srgbClr val="5F5F5F">
                    <a:alpha val="60001"/>
                  </a:srgbClr>
                </a:solidFill>
                <a:ln w="19050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27" name="Freeform 59"/>
                <p:cNvSpPr>
                  <a:spLocks/>
                </p:cNvSpPr>
                <p:nvPr/>
              </p:nvSpPr>
              <p:spPr bwMode="auto">
                <a:xfrm>
                  <a:off x="2223" y="1592"/>
                  <a:ext cx="205" cy="249"/>
                </a:xfrm>
                <a:custGeom>
                  <a:avLst/>
                  <a:gdLst>
                    <a:gd name="T0" fmla="*/ 528 w 543"/>
                    <a:gd name="T1" fmla="*/ 504 h 600"/>
                    <a:gd name="T2" fmla="*/ 339 w 543"/>
                    <a:gd name="T3" fmla="*/ 444 h 600"/>
                    <a:gd name="T4" fmla="*/ 201 w 543"/>
                    <a:gd name="T5" fmla="*/ 600 h 600"/>
                    <a:gd name="T6" fmla="*/ 0 w 543"/>
                    <a:gd name="T7" fmla="*/ 390 h 600"/>
                    <a:gd name="T8" fmla="*/ 222 w 543"/>
                    <a:gd name="T9" fmla="*/ 0 h 600"/>
                    <a:gd name="T10" fmla="*/ 327 w 543"/>
                    <a:gd name="T11" fmla="*/ 150 h 600"/>
                    <a:gd name="T12" fmla="*/ 543 w 543"/>
                    <a:gd name="T13" fmla="*/ 126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3" h="600">
                      <a:moveTo>
                        <a:pt x="528" y="504"/>
                      </a:moveTo>
                      <a:lnTo>
                        <a:pt x="339" y="444"/>
                      </a:lnTo>
                      <a:lnTo>
                        <a:pt x="201" y="600"/>
                      </a:lnTo>
                      <a:lnTo>
                        <a:pt x="0" y="390"/>
                      </a:lnTo>
                      <a:lnTo>
                        <a:pt x="222" y="0"/>
                      </a:lnTo>
                      <a:lnTo>
                        <a:pt x="327" y="150"/>
                      </a:lnTo>
                      <a:lnTo>
                        <a:pt x="543" y="126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28" name="Freeform 60"/>
                <p:cNvSpPr>
                  <a:spLocks/>
                </p:cNvSpPr>
                <p:nvPr/>
              </p:nvSpPr>
              <p:spPr bwMode="auto">
                <a:xfrm>
                  <a:off x="2214" y="1691"/>
                  <a:ext cx="237" cy="94"/>
                </a:xfrm>
                <a:custGeom>
                  <a:avLst/>
                  <a:gdLst>
                    <a:gd name="T0" fmla="*/ 0 w 600"/>
                    <a:gd name="T1" fmla="*/ 0 h 243"/>
                    <a:gd name="T2" fmla="*/ 165 w 600"/>
                    <a:gd name="T3" fmla="*/ 219 h 243"/>
                    <a:gd name="T4" fmla="*/ 345 w 600"/>
                    <a:gd name="T5" fmla="*/ 243 h 243"/>
                    <a:gd name="T6" fmla="*/ 600 w 600"/>
                    <a:gd name="T7" fmla="*/ 18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0" h="243">
                      <a:moveTo>
                        <a:pt x="0" y="0"/>
                      </a:moveTo>
                      <a:lnTo>
                        <a:pt x="165" y="219"/>
                      </a:lnTo>
                      <a:lnTo>
                        <a:pt x="345" y="243"/>
                      </a:lnTo>
                      <a:lnTo>
                        <a:pt x="600" y="18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29" name="Freeform 61"/>
                <p:cNvSpPr>
                  <a:spLocks/>
                </p:cNvSpPr>
                <p:nvPr/>
              </p:nvSpPr>
              <p:spPr bwMode="auto">
                <a:xfrm>
                  <a:off x="2341" y="1621"/>
                  <a:ext cx="110" cy="79"/>
                </a:xfrm>
                <a:custGeom>
                  <a:avLst/>
                  <a:gdLst>
                    <a:gd name="T0" fmla="*/ 279 w 279"/>
                    <a:gd name="T1" fmla="*/ 207 h 207"/>
                    <a:gd name="T2" fmla="*/ 0 w 279"/>
                    <a:gd name="T3" fmla="*/ 114 h 207"/>
                    <a:gd name="T4" fmla="*/ 111 w 279"/>
                    <a:gd name="T5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9" h="207">
                      <a:moveTo>
                        <a:pt x="279" y="207"/>
                      </a:moveTo>
                      <a:lnTo>
                        <a:pt x="0" y="114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30" name="Rectangle 62"/>
                <p:cNvSpPr>
                  <a:spLocks noChangeArrowheads="1"/>
                </p:cNvSpPr>
                <p:nvPr/>
              </p:nvSpPr>
              <p:spPr bwMode="auto">
                <a:xfrm>
                  <a:off x="2269" y="1767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31" name="Rectangle 63"/>
                <p:cNvSpPr>
                  <a:spLocks noChangeArrowheads="1"/>
                </p:cNvSpPr>
                <p:nvPr/>
              </p:nvSpPr>
              <p:spPr bwMode="auto">
                <a:xfrm>
                  <a:off x="2207" y="1690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32" name="Rectangle 64"/>
                <p:cNvSpPr>
                  <a:spLocks noChangeArrowheads="1"/>
                </p:cNvSpPr>
                <p:nvPr/>
              </p:nvSpPr>
              <p:spPr bwMode="auto">
                <a:xfrm>
                  <a:off x="2313" y="1596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33" name="Rectangle 65"/>
                <p:cNvSpPr>
                  <a:spLocks noChangeArrowheads="1"/>
                </p:cNvSpPr>
                <p:nvPr/>
              </p:nvSpPr>
              <p:spPr bwMode="auto">
                <a:xfrm>
                  <a:off x="2206" y="1755"/>
                  <a:ext cx="18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34" name="Rectangle 66"/>
                <p:cNvSpPr>
                  <a:spLocks noChangeArrowheads="1"/>
                </p:cNvSpPr>
                <p:nvPr/>
              </p:nvSpPr>
              <p:spPr bwMode="auto">
                <a:xfrm>
                  <a:off x="2284" y="1834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35" name="Rectangle 67"/>
                <p:cNvSpPr>
                  <a:spLocks noChangeArrowheads="1"/>
                </p:cNvSpPr>
                <p:nvPr/>
              </p:nvSpPr>
              <p:spPr bwMode="auto">
                <a:xfrm>
                  <a:off x="2337" y="1775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36" name="Rectangle 68"/>
                <p:cNvSpPr>
                  <a:spLocks noChangeArrowheads="1"/>
                </p:cNvSpPr>
                <p:nvPr/>
              </p:nvSpPr>
              <p:spPr bwMode="auto">
                <a:xfrm>
                  <a:off x="2413" y="1798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37" name="Rectangle 69"/>
                <p:cNvSpPr>
                  <a:spLocks noChangeArrowheads="1"/>
                </p:cNvSpPr>
                <p:nvPr/>
              </p:nvSpPr>
              <p:spPr bwMode="auto">
                <a:xfrm>
                  <a:off x="2418" y="16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38" name="Rectangle 70"/>
                <p:cNvSpPr>
                  <a:spLocks noChangeArrowheads="1"/>
                </p:cNvSpPr>
                <p:nvPr/>
              </p:nvSpPr>
              <p:spPr bwMode="auto">
                <a:xfrm>
                  <a:off x="2333" y="1659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39" name="Rectangle 71"/>
                <p:cNvSpPr>
                  <a:spLocks noChangeArrowheads="1"/>
                </p:cNvSpPr>
                <p:nvPr/>
              </p:nvSpPr>
              <p:spPr bwMode="auto">
                <a:xfrm>
                  <a:off x="2377" y="1613"/>
                  <a:ext cx="17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40" name="Rectangle 72"/>
                <p:cNvSpPr>
                  <a:spLocks noChangeArrowheads="1"/>
                </p:cNvSpPr>
                <p:nvPr/>
              </p:nvSpPr>
              <p:spPr bwMode="auto">
                <a:xfrm>
                  <a:off x="2444" y="1692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41" name="Rectangle 73"/>
                <p:cNvSpPr>
                  <a:spLocks noChangeArrowheads="1"/>
                </p:cNvSpPr>
                <p:nvPr/>
              </p:nvSpPr>
              <p:spPr bwMode="auto">
                <a:xfrm>
                  <a:off x="2441" y="17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13470" name="Group 74"/>
              <p:cNvGrpSpPr>
                <a:grpSpLocks/>
              </p:cNvGrpSpPr>
              <p:nvPr/>
            </p:nvGrpSpPr>
            <p:grpSpPr bwMode="auto">
              <a:xfrm>
                <a:off x="2680" y="2593"/>
                <a:ext cx="281" cy="273"/>
                <a:chOff x="2190" y="1591"/>
                <a:chExt cx="281" cy="273"/>
              </a:xfrm>
            </p:grpSpPr>
            <p:sp>
              <p:nvSpPr>
                <p:cNvPr id="32843" name="Oval 75"/>
                <p:cNvSpPr>
                  <a:spLocks noChangeArrowheads="1"/>
                </p:cNvSpPr>
                <p:nvPr/>
              </p:nvSpPr>
              <p:spPr bwMode="auto">
                <a:xfrm>
                  <a:off x="2190" y="1591"/>
                  <a:ext cx="281" cy="273"/>
                </a:xfrm>
                <a:prstGeom prst="ellipse">
                  <a:avLst/>
                </a:prstGeom>
                <a:solidFill>
                  <a:srgbClr val="5F5F5F">
                    <a:alpha val="60001"/>
                  </a:srgbClr>
                </a:solidFill>
                <a:ln w="19050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44" name="Freeform 76"/>
                <p:cNvSpPr>
                  <a:spLocks/>
                </p:cNvSpPr>
                <p:nvPr/>
              </p:nvSpPr>
              <p:spPr bwMode="auto">
                <a:xfrm>
                  <a:off x="2223" y="1592"/>
                  <a:ext cx="205" cy="249"/>
                </a:xfrm>
                <a:custGeom>
                  <a:avLst/>
                  <a:gdLst>
                    <a:gd name="T0" fmla="*/ 528 w 543"/>
                    <a:gd name="T1" fmla="*/ 504 h 600"/>
                    <a:gd name="T2" fmla="*/ 339 w 543"/>
                    <a:gd name="T3" fmla="*/ 444 h 600"/>
                    <a:gd name="T4" fmla="*/ 201 w 543"/>
                    <a:gd name="T5" fmla="*/ 600 h 600"/>
                    <a:gd name="T6" fmla="*/ 0 w 543"/>
                    <a:gd name="T7" fmla="*/ 390 h 600"/>
                    <a:gd name="T8" fmla="*/ 222 w 543"/>
                    <a:gd name="T9" fmla="*/ 0 h 600"/>
                    <a:gd name="T10" fmla="*/ 327 w 543"/>
                    <a:gd name="T11" fmla="*/ 150 h 600"/>
                    <a:gd name="T12" fmla="*/ 543 w 543"/>
                    <a:gd name="T13" fmla="*/ 126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3" h="600">
                      <a:moveTo>
                        <a:pt x="528" y="504"/>
                      </a:moveTo>
                      <a:lnTo>
                        <a:pt x="339" y="444"/>
                      </a:lnTo>
                      <a:lnTo>
                        <a:pt x="201" y="600"/>
                      </a:lnTo>
                      <a:lnTo>
                        <a:pt x="0" y="390"/>
                      </a:lnTo>
                      <a:lnTo>
                        <a:pt x="222" y="0"/>
                      </a:lnTo>
                      <a:lnTo>
                        <a:pt x="327" y="150"/>
                      </a:lnTo>
                      <a:lnTo>
                        <a:pt x="543" y="126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45" name="Freeform 77"/>
                <p:cNvSpPr>
                  <a:spLocks/>
                </p:cNvSpPr>
                <p:nvPr/>
              </p:nvSpPr>
              <p:spPr bwMode="auto">
                <a:xfrm>
                  <a:off x="2214" y="1691"/>
                  <a:ext cx="237" cy="94"/>
                </a:xfrm>
                <a:custGeom>
                  <a:avLst/>
                  <a:gdLst>
                    <a:gd name="T0" fmla="*/ 0 w 600"/>
                    <a:gd name="T1" fmla="*/ 0 h 243"/>
                    <a:gd name="T2" fmla="*/ 165 w 600"/>
                    <a:gd name="T3" fmla="*/ 219 h 243"/>
                    <a:gd name="T4" fmla="*/ 345 w 600"/>
                    <a:gd name="T5" fmla="*/ 243 h 243"/>
                    <a:gd name="T6" fmla="*/ 600 w 600"/>
                    <a:gd name="T7" fmla="*/ 18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0" h="243">
                      <a:moveTo>
                        <a:pt x="0" y="0"/>
                      </a:moveTo>
                      <a:lnTo>
                        <a:pt x="165" y="219"/>
                      </a:lnTo>
                      <a:lnTo>
                        <a:pt x="345" y="243"/>
                      </a:lnTo>
                      <a:lnTo>
                        <a:pt x="600" y="18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46" name="Freeform 78"/>
                <p:cNvSpPr>
                  <a:spLocks/>
                </p:cNvSpPr>
                <p:nvPr/>
              </p:nvSpPr>
              <p:spPr bwMode="auto">
                <a:xfrm>
                  <a:off x="2341" y="1621"/>
                  <a:ext cx="110" cy="79"/>
                </a:xfrm>
                <a:custGeom>
                  <a:avLst/>
                  <a:gdLst>
                    <a:gd name="T0" fmla="*/ 279 w 279"/>
                    <a:gd name="T1" fmla="*/ 207 h 207"/>
                    <a:gd name="T2" fmla="*/ 0 w 279"/>
                    <a:gd name="T3" fmla="*/ 114 h 207"/>
                    <a:gd name="T4" fmla="*/ 111 w 279"/>
                    <a:gd name="T5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9" h="207">
                      <a:moveTo>
                        <a:pt x="279" y="207"/>
                      </a:moveTo>
                      <a:lnTo>
                        <a:pt x="0" y="114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47" name="Rectangle 79"/>
                <p:cNvSpPr>
                  <a:spLocks noChangeArrowheads="1"/>
                </p:cNvSpPr>
                <p:nvPr/>
              </p:nvSpPr>
              <p:spPr bwMode="auto">
                <a:xfrm>
                  <a:off x="2269" y="1767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48" name="Rectangle 80"/>
                <p:cNvSpPr>
                  <a:spLocks noChangeArrowheads="1"/>
                </p:cNvSpPr>
                <p:nvPr/>
              </p:nvSpPr>
              <p:spPr bwMode="auto">
                <a:xfrm>
                  <a:off x="2207" y="1690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49" name="Rectangle 81"/>
                <p:cNvSpPr>
                  <a:spLocks noChangeArrowheads="1"/>
                </p:cNvSpPr>
                <p:nvPr/>
              </p:nvSpPr>
              <p:spPr bwMode="auto">
                <a:xfrm>
                  <a:off x="2313" y="1596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50" name="Rectangle 82"/>
                <p:cNvSpPr>
                  <a:spLocks noChangeArrowheads="1"/>
                </p:cNvSpPr>
                <p:nvPr/>
              </p:nvSpPr>
              <p:spPr bwMode="auto">
                <a:xfrm>
                  <a:off x="2206" y="1755"/>
                  <a:ext cx="18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51" name="Rectangle 83"/>
                <p:cNvSpPr>
                  <a:spLocks noChangeArrowheads="1"/>
                </p:cNvSpPr>
                <p:nvPr/>
              </p:nvSpPr>
              <p:spPr bwMode="auto">
                <a:xfrm>
                  <a:off x="2284" y="1834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52" name="Rectangle 84"/>
                <p:cNvSpPr>
                  <a:spLocks noChangeArrowheads="1"/>
                </p:cNvSpPr>
                <p:nvPr/>
              </p:nvSpPr>
              <p:spPr bwMode="auto">
                <a:xfrm>
                  <a:off x="2337" y="1775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53" name="Rectangle 85"/>
                <p:cNvSpPr>
                  <a:spLocks noChangeArrowheads="1"/>
                </p:cNvSpPr>
                <p:nvPr/>
              </p:nvSpPr>
              <p:spPr bwMode="auto">
                <a:xfrm>
                  <a:off x="2413" y="1798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54" name="Rectangle 86"/>
                <p:cNvSpPr>
                  <a:spLocks noChangeArrowheads="1"/>
                </p:cNvSpPr>
                <p:nvPr/>
              </p:nvSpPr>
              <p:spPr bwMode="auto">
                <a:xfrm>
                  <a:off x="2418" y="16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55" name="Rectangle 87"/>
                <p:cNvSpPr>
                  <a:spLocks noChangeArrowheads="1"/>
                </p:cNvSpPr>
                <p:nvPr/>
              </p:nvSpPr>
              <p:spPr bwMode="auto">
                <a:xfrm>
                  <a:off x="2333" y="1659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56" name="Rectangle 88"/>
                <p:cNvSpPr>
                  <a:spLocks noChangeArrowheads="1"/>
                </p:cNvSpPr>
                <p:nvPr/>
              </p:nvSpPr>
              <p:spPr bwMode="auto">
                <a:xfrm>
                  <a:off x="2377" y="1613"/>
                  <a:ext cx="17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57" name="Rectangle 89"/>
                <p:cNvSpPr>
                  <a:spLocks noChangeArrowheads="1"/>
                </p:cNvSpPr>
                <p:nvPr/>
              </p:nvSpPr>
              <p:spPr bwMode="auto">
                <a:xfrm>
                  <a:off x="2444" y="1692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58" name="Rectangle 90"/>
                <p:cNvSpPr>
                  <a:spLocks noChangeArrowheads="1"/>
                </p:cNvSpPr>
                <p:nvPr/>
              </p:nvSpPr>
              <p:spPr bwMode="auto">
                <a:xfrm>
                  <a:off x="2441" y="17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13471" name="Group 91"/>
              <p:cNvGrpSpPr>
                <a:grpSpLocks/>
              </p:cNvGrpSpPr>
              <p:nvPr/>
            </p:nvGrpSpPr>
            <p:grpSpPr bwMode="auto">
              <a:xfrm>
                <a:off x="2478" y="2116"/>
                <a:ext cx="262" cy="255"/>
                <a:chOff x="2190" y="1591"/>
                <a:chExt cx="281" cy="273"/>
              </a:xfrm>
            </p:grpSpPr>
            <p:sp>
              <p:nvSpPr>
                <p:cNvPr id="32860" name="Oval 92"/>
                <p:cNvSpPr>
                  <a:spLocks noChangeArrowheads="1"/>
                </p:cNvSpPr>
                <p:nvPr/>
              </p:nvSpPr>
              <p:spPr bwMode="auto">
                <a:xfrm>
                  <a:off x="2190" y="1591"/>
                  <a:ext cx="281" cy="273"/>
                </a:xfrm>
                <a:prstGeom prst="ellipse">
                  <a:avLst/>
                </a:prstGeom>
                <a:solidFill>
                  <a:srgbClr val="5F5F5F">
                    <a:alpha val="60001"/>
                  </a:srgbClr>
                </a:solidFill>
                <a:ln w="19050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61" name="Freeform 93"/>
                <p:cNvSpPr>
                  <a:spLocks/>
                </p:cNvSpPr>
                <p:nvPr/>
              </p:nvSpPr>
              <p:spPr bwMode="auto">
                <a:xfrm>
                  <a:off x="2223" y="1592"/>
                  <a:ext cx="205" cy="249"/>
                </a:xfrm>
                <a:custGeom>
                  <a:avLst/>
                  <a:gdLst>
                    <a:gd name="T0" fmla="*/ 528 w 543"/>
                    <a:gd name="T1" fmla="*/ 504 h 600"/>
                    <a:gd name="T2" fmla="*/ 339 w 543"/>
                    <a:gd name="T3" fmla="*/ 444 h 600"/>
                    <a:gd name="T4" fmla="*/ 201 w 543"/>
                    <a:gd name="T5" fmla="*/ 600 h 600"/>
                    <a:gd name="T6" fmla="*/ 0 w 543"/>
                    <a:gd name="T7" fmla="*/ 390 h 600"/>
                    <a:gd name="T8" fmla="*/ 222 w 543"/>
                    <a:gd name="T9" fmla="*/ 0 h 600"/>
                    <a:gd name="T10" fmla="*/ 327 w 543"/>
                    <a:gd name="T11" fmla="*/ 150 h 600"/>
                    <a:gd name="T12" fmla="*/ 543 w 543"/>
                    <a:gd name="T13" fmla="*/ 126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3" h="600">
                      <a:moveTo>
                        <a:pt x="528" y="504"/>
                      </a:moveTo>
                      <a:lnTo>
                        <a:pt x="339" y="444"/>
                      </a:lnTo>
                      <a:lnTo>
                        <a:pt x="201" y="600"/>
                      </a:lnTo>
                      <a:lnTo>
                        <a:pt x="0" y="390"/>
                      </a:lnTo>
                      <a:lnTo>
                        <a:pt x="222" y="0"/>
                      </a:lnTo>
                      <a:lnTo>
                        <a:pt x="327" y="150"/>
                      </a:lnTo>
                      <a:lnTo>
                        <a:pt x="543" y="126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62" name="Freeform 94"/>
                <p:cNvSpPr>
                  <a:spLocks/>
                </p:cNvSpPr>
                <p:nvPr/>
              </p:nvSpPr>
              <p:spPr bwMode="auto">
                <a:xfrm>
                  <a:off x="2214" y="1691"/>
                  <a:ext cx="237" cy="94"/>
                </a:xfrm>
                <a:custGeom>
                  <a:avLst/>
                  <a:gdLst>
                    <a:gd name="T0" fmla="*/ 0 w 600"/>
                    <a:gd name="T1" fmla="*/ 0 h 243"/>
                    <a:gd name="T2" fmla="*/ 165 w 600"/>
                    <a:gd name="T3" fmla="*/ 219 h 243"/>
                    <a:gd name="T4" fmla="*/ 345 w 600"/>
                    <a:gd name="T5" fmla="*/ 243 h 243"/>
                    <a:gd name="T6" fmla="*/ 600 w 600"/>
                    <a:gd name="T7" fmla="*/ 18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0" h="243">
                      <a:moveTo>
                        <a:pt x="0" y="0"/>
                      </a:moveTo>
                      <a:lnTo>
                        <a:pt x="165" y="219"/>
                      </a:lnTo>
                      <a:lnTo>
                        <a:pt x="345" y="243"/>
                      </a:lnTo>
                      <a:lnTo>
                        <a:pt x="600" y="18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63" name="Freeform 95"/>
                <p:cNvSpPr>
                  <a:spLocks/>
                </p:cNvSpPr>
                <p:nvPr/>
              </p:nvSpPr>
              <p:spPr bwMode="auto">
                <a:xfrm>
                  <a:off x="2341" y="1621"/>
                  <a:ext cx="109" cy="79"/>
                </a:xfrm>
                <a:custGeom>
                  <a:avLst/>
                  <a:gdLst>
                    <a:gd name="T0" fmla="*/ 279 w 279"/>
                    <a:gd name="T1" fmla="*/ 207 h 207"/>
                    <a:gd name="T2" fmla="*/ 0 w 279"/>
                    <a:gd name="T3" fmla="*/ 114 h 207"/>
                    <a:gd name="T4" fmla="*/ 111 w 279"/>
                    <a:gd name="T5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9" h="207">
                      <a:moveTo>
                        <a:pt x="279" y="207"/>
                      </a:moveTo>
                      <a:lnTo>
                        <a:pt x="0" y="114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64" name="Rectangle 96"/>
                <p:cNvSpPr>
                  <a:spLocks noChangeArrowheads="1"/>
                </p:cNvSpPr>
                <p:nvPr/>
              </p:nvSpPr>
              <p:spPr bwMode="auto">
                <a:xfrm>
                  <a:off x="2269" y="1767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65" name="Rectangle 97"/>
                <p:cNvSpPr>
                  <a:spLocks noChangeArrowheads="1"/>
                </p:cNvSpPr>
                <p:nvPr/>
              </p:nvSpPr>
              <p:spPr bwMode="auto">
                <a:xfrm>
                  <a:off x="2207" y="1689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66" name="Rectangle 98"/>
                <p:cNvSpPr>
                  <a:spLocks noChangeArrowheads="1"/>
                </p:cNvSpPr>
                <p:nvPr/>
              </p:nvSpPr>
              <p:spPr bwMode="auto">
                <a:xfrm>
                  <a:off x="2313" y="1596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67" name="Rectangle 99"/>
                <p:cNvSpPr>
                  <a:spLocks noChangeArrowheads="1"/>
                </p:cNvSpPr>
                <p:nvPr/>
              </p:nvSpPr>
              <p:spPr bwMode="auto">
                <a:xfrm>
                  <a:off x="2206" y="1755"/>
                  <a:ext cx="18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68" name="Rectangle 100"/>
                <p:cNvSpPr>
                  <a:spLocks noChangeArrowheads="1"/>
                </p:cNvSpPr>
                <p:nvPr/>
              </p:nvSpPr>
              <p:spPr bwMode="auto">
                <a:xfrm>
                  <a:off x="2284" y="1834"/>
                  <a:ext cx="16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69" name="Rectangle 101"/>
                <p:cNvSpPr>
                  <a:spLocks noChangeArrowheads="1"/>
                </p:cNvSpPr>
                <p:nvPr/>
              </p:nvSpPr>
              <p:spPr bwMode="auto">
                <a:xfrm>
                  <a:off x="2337" y="1775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70" name="Rectangle 102"/>
                <p:cNvSpPr>
                  <a:spLocks noChangeArrowheads="1"/>
                </p:cNvSpPr>
                <p:nvPr/>
              </p:nvSpPr>
              <p:spPr bwMode="auto">
                <a:xfrm>
                  <a:off x="2413" y="1798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71" name="Rectangle 103"/>
                <p:cNvSpPr>
                  <a:spLocks noChangeArrowheads="1"/>
                </p:cNvSpPr>
                <p:nvPr/>
              </p:nvSpPr>
              <p:spPr bwMode="auto">
                <a:xfrm>
                  <a:off x="2418" y="1651"/>
                  <a:ext cx="16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72" name="Rectangle 104"/>
                <p:cNvSpPr>
                  <a:spLocks noChangeArrowheads="1"/>
                </p:cNvSpPr>
                <p:nvPr/>
              </p:nvSpPr>
              <p:spPr bwMode="auto">
                <a:xfrm>
                  <a:off x="2333" y="1660"/>
                  <a:ext cx="17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73" name="Rectangle 105"/>
                <p:cNvSpPr>
                  <a:spLocks noChangeArrowheads="1"/>
                </p:cNvSpPr>
                <p:nvPr/>
              </p:nvSpPr>
              <p:spPr bwMode="auto">
                <a:xfrm>
                  <a:off x="2377" y="1613"/>
                  <a:ext cx="17" cy="15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74" name="Rectangle 106"/>
                <p:cNvSpPr>
                  <a:spLocks noChangeArrowheads="1"/>
                </p:cNvSpPr>
                <p:nvPr/>
              </p:nvSpPr>
              <p:spPr bwMode="auto">
                <a:xfrm>
                  <a:off x="2444" y="1692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75" name="Rectangle 107"/>
                <p:cNvSpPr>
                  <a:spLocks noChangeArrowheads="1"/>
                </p:cNvSpPr>
                <p:nvPr/>
              </p:nvSpPr>
              <p:spPr bwMode="auto">
                <a:xfrm>
                  <a:off x="2441" y="17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13472" name="Group 108"/>
              <p:cNvGrpSpPr>
                <a:grpSpLocks/>
              </p:cNvGrpSpPr>
              <p:nvPr/>
            </p:nvGrpSpPr>
            <p:grpSpPr bwMode="auto">
              <a:xfrm>
                <a:off x="3859" y="2263"/>
                <a:ext cx="281" cy="273"/>
                <a:chOff x="2190" y="1591"/>
                <a:chExt cx="281" cy="273"/>
              </a:xfrm>
            </p:grpSpPr>
            <p:sp>
              <p:nvSpPr>
                <p:cNvPr id="32877" name="Oval 109"/>
                <p:cNvSpPr>
                  <a:spLocks noChangeArrowheads="1"/>
                </p:cNvSpPr>
                <p:nvPr/>
              </p:nvSpPr>
              <p:spPr bwMode="auto">
                <a:xfrm>
                  <a:off x="2190" y="1591"/>
                  <a:ext cx="281" cy="273"/>
                </a:xfrm>
                <a:prstGeom prst="ellipse">
                  <a:avLst/>
                </a:prstGeom>
                <a:solidFill>
                  <a:srgbClr val="5F5F5F">
                    <a:alpha val="60001"/>
                  </a:srgbClr>
                </a:solidFill>
                <a:ln w="19050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78" name="Freeform 110"/>
                <p:cNvSpPr>
                  <a:spLocks/>
                </p:cNvSpPr>
                <p:nvPr/>
              </p:nvSpPr>
              <p:spPr bwMode="auto">
                <a:xfrm>
                  <a:off x="2223" y="1592"/>
                  <a:ext cx="205" cy="249"/>
                </a:xfrm>
                <a:custGeom>
                  <a:avLst/>
                  <a:gdLst>
                    <a:gd name="T0" fmla="*/ 528 w 543"/>
                    <a:gd name="T1" fmla="*/ 504 h 600"/>
                    <a:gd name="T2" fmla="*/ 339 w 543"/>
                    <a:gd name="T3" fmla="*/ 444 h 600"/>
                    <a:gd name="T4" fmla="*/ 201 w 543"/>
                    <a:gd name="T5" fmla="*/ 600 h 600"/>
                    <a:gd name="T6" fmla="*/ 0 w 543"/>
                    <a:gd name="T7" fmla="*/ 390 h 600"/>
                    <a:gd name="T8" fmla="*/ 222 w 543"/>
                    <a:gd name="T9" fmla="*/ 0 h 600"/>
                    <a:gd name="T10" fmla="*/ 327 w 543"/>
                    <a:gd name="T11" fmla="*/ 150 h 600"/>
                    <a:gd name="T12" fmla="*/ 543 w 543"/>
                    <a:gd name="T13" fmla="*/ 126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3" h="600">
                      <a:moveTo>
                        <a:pt x="528" y="504"/>
                      </a:moveTo>
                      <a:lnTo>
                        <a:pt x="339" y="444"/>
                      </a:lnTo>
                      <a:lnTo>
                        <a:pt x="201" y="600"/>
                      </a:lnTo>
                      <a:lnTo>
                        <a:pt x="0" y="390"/>
                      </a:lnTo>
                      <a:lnTo>
                        <a:pt x="222" y="0"/>
                      </a:lnTo>
                      <a:lnTo>
                        <a:pt x="327" y="150"/>
                      </a:lnTo>
                      <a:lnTo>
                        <a:pt x="543" y="126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79" name="Freeform 111"/>
                <p:cNvSpPr>
                  <a:spLocks/>
                </p:cNvSpPr>
                <p:nvPr/>
              </p:nvSpPr>
              <p:spPr bwMode="auto">
                <a:xfrm>
                  <a:off x="2214" y="1691"/>
                  <a:ext cx="237" cy="94"/>
                </a:xfrm>
                <a:custGeom>
                  <a:avLst/>
                  <a:gdLst>
                    <a:gd name="T0" fmla="*/ 0 w 600"/>
                    <a:gd name="T1" fmla="*/ 0 h 243"/>
                    <a:gd name="T2" fmla="*/ 165 w 600"/>
                    <a:gd name="T3" fmla="*/ 219 h 243"/>
                    <a:gd name="T4" fmla="*/ 345 w 600"/>
                    <a:gd name="T5" fmla="*/ 243 h 243"/>
                    <a:gd name="T6" fmla="*/ 600 w 600"/>
                    <a:gd name="T7" fmla="*/ 18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0" h="243">
                      <a:moveTo>
                        <a:pt x="0" y="0"/>
                      </a:moveTo>
                      <a:lnTo>
                        <a:pt x="165" y="219"/>
                      </a:lnTo>
                      <a:lnTo>
                        <a:pt x="345" y="243"/>
                      </a:lnTo>
                      <a:lnTo>
                        <a:pt x="600" y="18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80" name="Freeform 112"/>
                <p:cNvSpPr>
                  <a:spLocks/>
                </p:cNvSpPr>
                <p:nvPr/>
              </p:nvSpPr>
              <p:spPr bwMode="auto">
                <a:xfrm>
                  <a:off x="2341" y="1621"/>
                  <a:ext cx="110" cy="79"/>
                </a:xfrm>
                <a:custGeom>
                  <a:avLst/>
                  <a:gdLst>
                    <a:gd name="T0" fmla="*/ 279 w 279"/>
                    <a:gd name="T1" fmla="*/ 207 h 207"/>
                    <a:gd name="T2" fmla="*/ 0 w 279"/>
                    <a:gd name="T3" fmla="*/ 114 h 207"/>
                    <a:gd name="T4" fmla="*/ 111 w 279"/>
                    <a:gd name="T5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9" h="207">
                      <a:moveTo>
                        <a:pt x="279" y="207"/>
                      </a:moveTo>
                      <a:lnTo>
                        <a:pt x="0" y="114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81" name="Rectangle 113"/>
                <p:cNvSpPr>
                  <a:spLocks noChangeArrowheads="1"/>
                </p:cNvSpPr>
                <p:nvPr/>
              </p:nvSpPr>
              <p:spPr bwMode="auto">
                <a:xfrm>
                  <a:off x="2269" y="1767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82" name="Rectangle 114"/>
                <p:cNvSpPr>
                  <a:spLocks noChangeArrowheads="1"/>
                </p:cNvSpPr>
                <p:nvPr/>
              </p:nvSpPr>
              <p:spPr bwMode="auto">
                <a:xfrm>
                  <a:off x="2207" y="1690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83" name="Rectangle 115"/>
                <p:cNvSpPr>
                  <a:spLocks noChangeArrowheads="1"/>
                </p:cNvSpPr>
                <p:nvPr/>
              </p:nvSpPr>
              <p:spPr bwMode="auto">
                <a:xfrm>
                  <a:off x="2313" y="1596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84" name="Rectangle 116"/>
                <p:cNvSpPr>
                  <a:spLocks noChangeArrowheads="1"/>
                </p:cNvSpPr>
                <p:nvPr/>
              </p:nvSpPr>
              <p:spPr bwMode="auto">
                <a:xfrm>
                  <a:off x="2206" y="1755"/>
                  <a:ext cx="18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85" name="Rectangle 117"/>
                <p:cNvSpPr>
                  <a:spLocks noChangeArrowheads="1"/>
                </p:cNvSpPr>
                <p:nvPr/>
              </p:nvSpPr>
              <p:spPr bwMode="auto">
                <a:xfrm>
                  <a:off x="2284" y="1834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86" name="Rectangle 118"/>
                <p:cNvSpPr>
                  <a:spLocks noChangeArrowheads="1"/>
                </p:cNvSpPr>
                <p:nvPr/>
              </p:nvSpPr>
              <p:spPr bwMode="auto">
                <a:xfrm>
                  <a:off x="2337" y="1775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87" name="Rectangle 119"/>
                <p:cNvSpPr>
                  <a:spLocks noChangeArrowheads="1"/>
                </p:cNvSpPr>
                <p:nvPr/>
              </p:nvSpPr>
              <p:spPr bwMode="auto">
                <a:xfrm>
                  <a:off x="2413" y="1798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88" name="Rectangle 120"/>
                <p:cNvSpPr>
                  <a:spLocks noChangeArrowheads="1"/>
                </p:cNvSpPr>
                <p:nvPr/>
              </p:nvSpPr>
              <p:spPr bwMode="auto">
                <a:xfrm>
                  <a:off x="2418" y="16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89" name="Rectangle 121"/>
                <p:cNvSpPr>
                  <a:spLocks noChangeArrowheads="1"/>
                </p:cNvSpPr>
                <p:nvPr/>
              </p:nvSpPr>
              <p:spPr bwMode="auto">
                <a:xfrm>
                  <a:off x="2333" y="1659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90" name="Rectangle 122"/>
                <p:cNvSpPr>
                  <a:spLocks noChangeArrowheads="1"/>
                </p:cNvSpPr>
                <p:nvPr/>
              </p:nvSpPr>
              <p:spPr bwMode="auto">
                <a:xfrm>
                  <a:off x="2377" y="1613"/>
                  <a:ext cx="17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91" name="Rectangle 123"/>
                <p:cNvSpPr>
                  <a:spLocks noChangeArrowheads="1"/>
                </p:cNvSpPr>
                <p:nvPr/>
              </p:nvSpPr>
              <p:spPr bwMode="auto">
                <a:xfrm>
                  <a:off x="2444" y="1692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92" name="Rectangle 124"/>
                <p:cNvSpPr>
                  <a:spLocks noChangeArrowheads="1"/>
                </p:cNvSpPr>
                <p:nvPr/>
              </p:nvSpPr>
              <p:spPr bwMode="auto">
                <a:xfrm>
                  <a:off x="2441" y="17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13473" name="Group 125"/>
              <p:cNvGrpSpPr>
                <a:grpSpLocks/>
              </p:cNvGrpSpPr>
              <p:nvPr/>
            </p:nvGrpSpPr>
            <p:grpSpPr bwMode="auto">
              <a:xfrm>
                <a:off x="4042" y="2007"/>
                <a:ext cx="281" cy="273"/>
                <a:chOff x="2190" y="1591"/>
                <a:chExt cx="281" cy="273"/>
              </a:xfrm>
            </p:grpSpPr>
            <p:sp>
              <p:nvSpPr>
                <p:cNvPr id="32894" name="Oval 126"/>
                <p:cNvSpPr>
                  <a:spLocks noChangeArrowheads="1"/>
                </p:cNvSpPr>
                <p:nvPr/>
              </p:nvSpPr>
              <p:spPr bwMode="auto">
                <a:xfrm>
                  <a:off x="2190" y="1591"/>
                  <a:ext cx="281" cy="273"/>
                </a:xfrm>
                <a:prstGeom prst="ellipse">
                  <a:avLst/>
                </a:prstGeom>
                <a:solidFill>
                  <a:srgbClr val="5F5F5F">
                    <a:alpha val="60001"/>
                  </a:srgbClr>
                </a:solidFill>
                <a:ln w="19050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95" name="Freeform 127"/>
                <p:cNvSpPr>
                  <a:spLocks/>
                </p:cNvSpPr>
                <p:nvPr/>
              </p:nvSpPr>
              <p:spPr bwMode="auto">
                <a:xfrm>
                  <a:off x="2223" y="1592"/>
                  <a:ext cx="205" cy="249"/>
                </a:xfrm>
                <a:custGeom>
                  <a:avLst/>
                  <a:gdLst>
                    <a:gd name="T0" fmla="*/ 528 w 543"/>
                    <a:gd name="T1" fmla="*/ 504 h 600"/>
                    <a:gd name="T2" fmla="*/ 339 w 543"/>
                    <a:gd name="T3" fmla="*/ 444 h 600"/>
                    <a:gd name="T4" fmla="*/ 201 w 543"/>
                    <a:gd name="T5" fmla="*/ 600 h 600"/>
                    <a:gd name="T6" fmla="*/ 0 w 543"/>
                    <a:gd name="T7" fmla="*/ 390 h 600"/>
                    <a:gd name="T8" fmla="*/ 222 w 543"/>
                    <a:gd name="T9" fmla="*/ 0 h 600"/>
                    <a:gd name="T10" fmla="*/ 327 w 543"/>
                    <a:gd name="T11" fmla="*/ 150 h 600"/>
                    <a:gd name="T12" fmla="*/ 543 w 543"/>
                    <a:gd name="T13" fmla="*/ 126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3" h="600">
                      <a:moveTo>
                        <a:pt x="528" y="504"/>
                      </a:moveTo>
                      <a:lnTo>
                        <a:pt x="339" y="444"/>
                      </a:lnTo>
                      <a:lnTo>
                        <a:pt x="201" y="600"/>
                      </a:lnTo>
                      <a:lnTo>
                        <a:pt x="0" y="390"/>
                      </a:lnTo>
                      <a:lnTo>
                        <a:pt x="222" y="0"/>
                      </a:lnTo>
                      <a:lnTo>
                        <a:pt x="327" y="150"/>
                      </a:lnTo>
                      <a:lnTo>
                        <a:pt x="543" y="126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96" name="Freeform 128"/>
                <p:cNvSpPr>
                  <a:spLocks/>
                </p:cNvSpPr>
                <p:nvPr/>
              </p:nvSpPr>
              <p:spPr bwMode="auto">
                <a:xfrm>
                  <a:off x="2214" y="1691"/>
                  <a:ext cx="237" cy="94"/>
                </a:xfrm>
                <a:custGeom>
                  <a:avLst/>
                  <a:gdLst>
                    <a:gd name="T0" fmla="*/ 0 w 600"/>
                    <a:gd name="T1" fmla="*/ 0 h 243"/>
                    <a:gd name="T2" fmla="*/ 165 w 600"/>
                    <a:gd name="T3" fmla="*/ 219 h 243"/>
                    <a:gd name="T4" fmla="*/ 345 w 600"/>
                    <a:gd name="T5" fmla="*/ 243 h 243"/>
                    <a:gd name="T6" fmla="*/ 600 w 600"/>
                    <a:gd name="T7" fmla="*/ 18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0" h="243">
                      <a:moveTo>
                        <a:pt x="0" y="0"/>
                      </a:moveTo>
                      <a:lnTo>
                        <a:pt x="165" y="219"/>
                      </a:lnTo>
                      <a:lnTo>
                        <a:pt x="345" y="243"/>
                      </a:lnTo>
                      <a:lnTo>
                        <a:pt x="600" y="18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97" name="Freeform 129"/>
                <p:cNvSpPr>
                  <a:spLocks/>
                </p:cNvSpPr>
                <p:nvPr/>
              </p:nvSpPr>
              <p:spPr bwMode="auto">
                <a:xfrm>
                  <a:off x="2341" y="1621"/>
                  <a:ext cx="110" cy="79"/>
                </a:xfrm>
                <a:custGeom>
                  <a:avLst/>
                  <a:gdLst>
                    <a:gd name="T0" fmla="*/ 279 w 279"/>
                    <a:gd name="T1" fmla="*/ 207 h 207"/>
                    <a:gd name="T2" fmla="*/ 0 w 279"/>
                    <a:gd name="T3" fmla="*/ 114 h 207"/>
                    <a:gd name="T4" fmla="*/ 111 w 279"/>
                    <a:gd name="T5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9" h="207">
                      <a:moveTo>
                        <a:pt x="279" y="207"/>
                      </a:moveTo>
                      <a:lnTo>
                        <a:pt x="0" y="114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98" name="Rectangle 130"/>
                <p:cNvSpPr>
                  <a:spLocks noChangeArrowheads="1"/>
                </p:cNvSpPr>
                <p:nvPr/>
              </p:nvSpPr>
              <p:spPr bwMode="auto">
                <a:xfrm>
                  <a:off x="2269" y="1767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899" name="Rectangle 131"/>
                <p:cNvSpPr>
                  <a:spLocks noChangeArrowheads="1"/>
                </p:cNvSpPr>
                <p:nvPr/>
              </p:nvSpPr>
              <p:spPr bwMode="auto">
                <a:xfrm>
                  <a:off x="2207" y="1690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00" name="Rectangle 132"/>
                <p:cNvSpPr>
                  <a:spLocks noChangeArrowheads="1"/>
                </p:cNvSpPr>
                <p:nvPr/>
              </p:nvSpPr>
              <p:spPr bwMode="auto">
                <a:xfrm>
                  <a:off x="2313" y="1596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01" name="Rectangle 133"/>
                <p:cNvSpPr>
                  <a:spLocks noChangeArrowheads="1"/>
                </p:cNvSpPr>
                <p:nvPr/>
              </p:nvSpPr>
              <p:spPr bwMode="auto">
                <a:xfrm>
                  <a:off x="2206" y="1755"/>
                  <a:ext cx="18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02" name="Rectangle 134"/>
                <p:cNvSpPr>
                  <a:spLocks noChangeArrowheads="1"/>
                </p:cNvSpPr>
                <p:nvPr/>
              </p:nvSpPr>
              <p:spPr bwMode="auto">
                <a:xfrm>
                  <a:off x="2284" y="1834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03" name="Rectangle 135"/>
                <p:cNvSpPr>
                  <a:spLocks noChangeArrowheads="1"/>
                </p:cNvSpPr>
                <p:nvPr/>
              </p:nvSpPr>
              <p:spPr bwMode="auto">
                <a:xfrm>
                  <a:off x="2337" y="1775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04" name="Rectangle 136"/>
                <p:cNvSpPr>
                  <a:spLocks noChangeArrowheads="1"/>
                </p:cNvSpPr>
                <p:nvPr/>
              </p:nvSpPr>
              <p:spPr bwMode="auto">
                <a:xfrm>
                  <a:off x="2413" y="1798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05" name="Rectangle 137"/>
                <p:cNvSpPr>
                  <a:spLocks noChangeArrowheads="1"/>
                </p:cNvSpPr>
                <p:nvPr/>
              </p:nvSpPr>
              <p:spPr bwMode="auto">
                <a:xfrm>
                  <a:off x="2418" y="16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06" name="Rectangle 138"/>
                <p:cNvSpPr>
                  <a:spLocks noChangeArrowheads="1"/>
                </p:cNvSpPr>
                <p:nvPr/>
              </p:nvSpPr>
              <p:spPr bwMode="auto">
                <a:xfrm>
                  <a:off x="2333" y="1659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07" name="Rectangle 139"/>
                <p:cNvSpPr>
                  <a:spLocks noChangeArrowheads="1"/>
                </p:cNvSpPr>
                <p:nvPr/>
              </p:nvSpPr>
              <p:spPr bwMode="auto">
                <a:xfrm>
                  <a:off x="2377" y="1613"/>
                  <a:ext cx="17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08" name="Rectangle 140"/>
                <p:cNvSpPr>
                  <a:spLocks noChangeArrowheads="1"/>
                </p:cNvSpPr>
                <p:nvPr/>
              </p:nvSpPr>
              <p:spPr bwMode="auto">
                <a:xfrm>
                  <a:off x="2444" y="1692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09" name="Rectangle 141"/>
                <p:cNvSpPr>
                  <a:spLocks noChangeArrowheads="1"/>
                </p:cNvSpPr>
                <p:nvPr/>
              </p:nvSpPr>
              <p:spPr bwMode="auto">
                <a:xfrm>
                  <a:off x="2441" y="17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13474" name="Group 142"/>
              <p:cNvGrpSpPr>
                <a:grpSpLocks/>
              </p:cNvGrpSpPr>
              <p:nvPr/>
            </p:nvGrpSpPr>
            <p:grpSpPr bwMode="auto">
              <a:xfrm>
                <a:off x="3804" y="1815"/>
                <a:ext cx="281" cy="273"/>
                <a:chOff x="2190" y="1591"/>
                <a:chExt cx="281" cy="273"/>
              </a:xfrm>
            </p:grpSpPr>
            <p:sp>
              <p:nvSpPr>
                <p:cNvPr id="32911" name="Oval 143"/>
                <p:cNvSpPr>
                  <a:spLocks noChangeArrowheads="1"/>
                </p:cNvSpPr>
                <p:nvPr/>
              </p:nvSpPr>
              <p:spPr bwMode="auto">
                <a:xfrm>
                  <a:off x="2190" y="1591"/>
                  <a:ext cx="281" cy="273"/>
                </a:xfrm>
                <a:prstGeom prst="ellipse">
                  <a:avLst/>
                </a:prstGeom>
                <a:solidFill>
                  <a:srgbClr val="5F5F5F">
                    <a:alpha val="60001"/>
                  </a:srgbClr>
                </a:solidFill>
                <a:ln w="19050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12" name="Freeform 144"/>
                <p:cNvSpPr>
                  <a:spLocks/>
                </p:cNvSpPr>
                <p:nvPr/>
              </p:nvSpPr>
              <p:spPr bwMode="auto">
                <a:xfrm>
                  <a:off x="2223" y="1592"/>
                  <a:ext cx="205" cy="249"/>
                </a:xfrm>
                <a:custGeom>
                  <a:avLst/>
                  <a:gdLst>
                    <a:gd name="T0" fmla="*/ 528 w 543"/>
                    <a:gd name="T1" fmla="*/ 504 h 600"/>
                    <a:gd name="T2" fmla="*/ 339 w 543"/>
                    <a:gd name="T3" fmla="*/ 444 h 600"/>
                    <a:gd name="T4" fmla="*/ 201 w 543"/>
                    <a:gd name="T5" fmla="*/ 600 h 600"/>
                    <a:gd name="T6" fmla="*/ 0 w 543"/>
                    <a:gd name="T7" fmla="*/ 390 h 600"/>
                    <a:gd name="T8" fmla="*/ 222 w 543"/>
                    <a:gd name="T9" fmla="*/ 0 h 600"/>
                    <a:gd name="T10" fmla="*/ 327 w 543"/>
                    <a:gd name="T11" fmla="*/ 150 h 600"/>
                    <a:gd name="T12" fmla="*/ 543 w 543"/>
                    <a:gd name="T13" fmla="*/ 126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3" h="600">
                      <a:moveTo>
                        <a:pt x="528" y="504"/>
                      </a:moveTo>
                      <a:lnTo>
                        <a:pt x="339" y="444"/>
                      </a:lnTo>
                      <a:lnTo>
                        <a:pt x="201" y="600"/>
                      </a:lnTo>
                      <a:lnTo>
                        <a:pt x="0" y="390"/>
                      </a:lnTo>
                      <a:lnTo>
                        <a:pt x="222" y="0"/>
                      </a:lnTo>
                      <a:lnTo>
                        <a:pt x="327" y="150"/>
                      </a:lnTo>
                      <a:lnTo>
                        <a:pt x="543" y="126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13" name="Freeform 145"/>
                <p:cNvSpPr>
                  <a:spLocks/>
                </p:cNvSpPr>
                <p:nvPr/>
              </p:nvSpPr>
              <p:spPr bwMode="auto">
                <a:xfrm>
                  <a:off x="2214" y="1691"/>
                  <a:ext cx="237" cy="94"/>
                </a:xfrm>
                <a:custGeom>
                  <a:avLst/>
                  <a:gdLst>
                    <a:gd name="T0" fmla="*/ 0 w 600"/>
                    <a:gd name="T1" fmla="*/ 0 h 243"/>
                    <a:gd name="T2" fmla="*/ 165 w 600"/>
                    <a:gd name="T3" fmla="*/ 219 h 243"/>
                    <a:gd name="T4" fmla="*/ 345 w 600"/>
                    <a:gd name="T5" fmla="*/ 243 h 243"/>
                    <a:gd name="T6" fmla="*/ 600 w 600"/>
                    <a:gd name="T7" fmla="*/ 18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0" h="243">
                      <a:moveTo>
                        <a:pt x="0" y="0"/>
                      </a:moveTo>
                      <a:lnTo>
                        <a:pt x="165" y="219"/>
                      </a:lnTo>
                      <a:lnTo>
                        <a:pt x="345" y="243"/>
                      </a:lnTo>
                      <a:lnTo>
                        <a:pt x="600" y="18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14" name="Freeform 146"/>
                <p:cNvSpPr>
                  <a:spLocks/>
                </p:cNvSpPr>
                <p:nvPr/>
              </p:nvSpPr>
              <p:spPr bwMode="auto">
                <a:xfrm>
                  <a:off x="2341" y="1621"/>
                  <a:ext cx="110" cy="79"/>
                </a:xfrm>
                <a:custGeom>
                  <a:avLst/>
                  <a:gdLst>
                    <a:gd name="T0" fmla="*/ 279 w 279"/>
                    <a:gd name="T1" fmla="*/ 207 h 207"/>
                    <a:gd name="T2" fmla="*/ 0 w 279"/>
                    <a:gd name="T3" fmla="*/ 114 h 207"/>
                    <a:gd name="T4" fmla="*/ 111 w 279"/>
                    <a:gd name="T5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9" h="207">
                      <a:moveTo>
                        <a:pt x="279" y="207"/>
                      </a:moveTo>
                      <a:lnTo>
                        <a:pt x="0" y="114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15" name="Rectangle 147"/>
                <p:cNvSpPr>
                  <a:spLocks noChangeArrowheads="1"/>
                </p:cNvSpPr>
                <p:nvPr/>
              </p:nvSpPr>
              <p:spPr bwMode="auto">
                <a:xfrm>
                  <a:off x="2269" y="1767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16" name="Rectangle 148"/>
                <p:cNvSpPr>
                  <a:spLocks noChangeArrowheads="1"/>
                </p:cNvSpPr>
                <p:nvPr/>
              </p:nvSpPr>
              <p:spPr bwMode="auto">
                <a:xfrm>
                  <a:off x="2207" y="1690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17" name="Rectangle 149"/>
                <p:cNvSpPr>
                  <a:spLocks noChangeArrowheads="1"/>
                </p:cNvSpPr>
                <p:nvPr/>
              </p:nvSpPr>
              <p:spPr bwMode="auto">
                <a:xfrm>
                  <a:off x="2313" y="1596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18" name="Rectangle 150"/>
                <p:cNvSpPr>
                  <a:spLocks noChangeArrowheads="1"/>
                </p:cNvSpPr>
                <p:nvPr/>
              </p:nvSpPr>
              <p:spPr bwMode="auto">
                <a:xfrm>
                  <a:off x="2206" y="1755"/>
                  <a:ext cx="18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19" name="Rectangle 151"/>
                <p:cNvSpPr>
                  <a:spLocks noChangeArrowheads="1"/>
                </p:cNvSpPr>
                <p:nvPr/>
              </p:nvSpPr>
              <p:spPr bwMode="auto">
                <a:xfrm>
                  <a:off x="2284" y="1834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20" name="Rectangle 152"/>
                <p:cNvSpPr>
                  <a:spLocks noChangeArrowheads="1"/>
                </p:cNvSpPr>
                <p:nvPr/>
              </p:nvSpPr>
              <p:spPr bwMode="auto">
                <a:xfrm>
                  <a:off x="2337" y="1775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21" name="Rectangle 153"/>
                <p:cNvSpPr>
                  <a:spLocks noChangeArrowheads="1"/>
                </p:cNvSpPr>
                <p:nvPr/>
              </p:nvSpPr>
              <p:spPr bwMode="auto">
                <a:xfrm>
                  <a:off x="2413" y="1798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22" name="Rectangle 154"/>
                <p:cNvSpPr>
                  <a:spLocks noChangeArrowheads="1"/>
                </p:cNvSpPr>
                <p:nvPr/>
              </p:nvSpPr>
              <p:spPr bwMode="auto">
                <a:xfrm>
                  <a:off x="2418" y="16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23" name="Rectangle 155"/>
                <p:cNvSpPr>
                  <a:spLocks noChangeArrowheads="1"/>
                </p:cNvSpPr>
                <p:nvPr/>
              </p:nvSpPr>
              <p:spPr bwMode="auto">
                <a:xfrm>
                  <a:off x="2333" y="1659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24" name="Rectangle 156"/>
                <p:cNvSpPr>
                  <a:spLocks noChangeArrowheads="1"/>
                </p:cNvSpPr>
                <p:nvPr/>
              </p:nvSpPr>
              <p:spPr bwMode="auto">
                <a:xfrm>
                  <a:off x="2377" y="1613"/>
                  <a:ext cx="17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25" name="Rectangle 157"/>
                <p:cNvSpPr>
                  <a:spLocks noChangeArrowheads="1"/>
                </p:cNvSpPr>
                <p:nvPr/>
              </p:nvSpPr>
              <p:spPr bwMode="auto">
                <a:xfrm>
                  <a:off x="2444" y="1692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26" name="Rectangle 158"/>
                <p:cNvSpPr>
                  <a:spLocks noChangeArrowheads="1"/>
                </p:cNvSpPr>
                <p:nvPr/>
              </p:nvSpPr>
              <p:spPr bwMode="auto">
                <a:xfrm>
                  <a:off x="2441" y="17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13475" name="Group 159"/>
              <p:cNvGrpSpPr>
                <a:grpSpLocks/>
              </p:cNvGrpSpPr>
              <p:nvPr/>
            </p:nvGrpSpPr>
            <p:grpSpPr bwMode="auto">
              <a:xfrm>
                <a:off x="1746" y="2373"/>
                <a:ext cx="356" cy="346"/>
                <a:chOff x="2190" y="1591"/>
                <a:chExt cx="281" cy="273"/>
              </a:xfrm>
            </p:grpSpPr>
            <p:sp>
              <p:nvSpPr>
                <p:cNvPr id="32928" name="Oval 160"/>
                <p:cNvSpPr>
                  <a:spLocks noChangeArrowheads="1"/>
                </p:cNvSpPr>
                <p:nvPr/>
              </p:nvSpPr>
              <p:spPr bwMode="auto">
                <a:xfrm>
                  <a:off x="2190" y="1591"/>
                  <a:ext cx="281" cy="273"/>
                </a:xfrm>
                <a:prstGeom prst="ellipse">
                  <a:avLst/>
                </a:prstGeom>
                <a:solidFill>
                  <a:srgbClr val="5F5F5F">
                    <a:alpha val="60001"/>
                  </a:srgbClr>
                </a:solidFill>
                <a:ln w="19050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29" name="Freeform 161"/>
                <p:cNvSpPr>
                  <a:spLocks/>
                </p:cNvSpPr>
                <p:nvPr/>
              </p:nvSpPr>
              <p:spPr bwMode="auto">
                <a:xfrm>
                  <a:off x="2223" y="1592"/>
                  <a:ext cx="205" cy="249"/>
                </a:xfrm>
                <a:custGeom>
                  <a:avLst/>
                  <a:gdLst>
                    <a:gd name="T0" fmla="*/ 528 w 543"/>
                    <a:gd name="T1" fmla="*/ 504 h 600"/>
                    <a:gd name="T2" fmla="*/ 339 w 543"/>
                    <a:gd name="T3" fmla="*/ 444 h 600"/>
                    <a:gd name="T4" fmla="*/ 201 w 543"/>
                    <a:gd name="T5" fmla="*/ 600 h 600"/>
                    <a:gd name="T6" fmla="*/ 0 w 543"/>
                    <a:gd name="T7" fmla="*/ 390 h 600"/>
                    <a:gd name="T8" fmla="*/ 222 w 543"/>
                    <a:gd name="T9" fmla="*/ 0 h 600"/>
                    <a:gd name="T10" fmla="*/ 327 w 543"/>
                    <a:gd name="T11" fmla="*/ 150 h 600"/>
                    <a:gd name="T12" fmla="*/ 543 w 543"/>
                    <a:gd name="T13" fmla="*/ 126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3" h="600">
                      <a:moveTo>
                        <a:pt x="528" y="504"/>
                      </a:moveTo>
                      <a:lnTo>
                        <a:pt x="339" y="444"/>
                      </a:lnTo>
                      <a:lnTo>
                        <a:pt x="201" y="600"/>
                      </a:lnTo>
                      <a:lnTo>
                        <a:pt x="0" y="390"/>
                      </a:lnTo>
                      <a:lnTo>
                        <a:pt x="222" y="0"/>
                      </a:lnTo>
                      <a:lnTo>
                        <a:pt x="327" y="150"/>
                      </a:lnTo>
                      <a:lnTo>
                        <a:pt x="543" y="126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30" name="Freeform 162"/>
                <p:cNvSpPr>
                  <a:spLocks/>
                </p:cNvSpPr>
                <p:nvPr/>
              </p:nvSpPr>
              <p:spPr bwMode="auto">
                <a:xfrm>
                  <a:off x="2214" y="1691"/>
                  <a:ext cx="238" cy="94"/>
                </a:xfrm>
                <a:custGeom>
                  <a:avLst/>
                  <a:gdLst>
                    <a:gd name="T0" fmla="*/ 0 w 600"/>
                    <a:gd name="T1" fmla="*/ 0 h 243"/>
                    <a:gd name="T2" fmla="*/ 165 w 600"/>
                    <a:gd name="T3" fmla="*/ 219 h 243"/>
                    <a:gd name="T4" fmla="*/ 345 w 600"/>
                    <a:gd name="T5" fmla="*/ 243 h 243"/>
                    <a:gd name="T6" fmla="*/ 600 w 600"/>
                    <a:gd name="T7" fmla="*/ 18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0" h="243">
                      <a:moveTo>
                        <a:pt x="0" y="0"/>
                      </a:moveTo>
                      <a:lnTo>
                        <a:pt x="165" y="219"/>
                      </a:lnTo>
                      <a:lnTo>
                        <a:pt x="345" y="243"/>
                      </a:lnTo>
                      <a:lnTo>
                        <a:pt x="600" y="18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31" name="Freeform 163"/>
                <p:cNvSpPr>
                  <a:spLocks/>
                </p:cNvSpPr>
                <p:nvPr/>
              </p:nvSpPr>
              <p:spPr bwMode="auto">
                <a:xfrm>
                  <a:off x="2341" y="1621"/>
                  <a:ext cx="111" cy="79"/>
                </a:xfrm>
                <a:custGeom>
                  <a:avLst/>
                  <a:gdLst>
                    <a:gd name="T0" fmla="*/ 279 w 279"/>
                    <a:gd name="T1" fmla="*/ 207 h 207"/>
                    <a:gd name="T2" fmla="*/ 0 w 279"/>
                    <a:gd name="T3" fmla="*/ 114 h 207"/>
                    <a:gd name="T4" fmla="*/ 111 w 279"/>
                    <a:gd name="T5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9" h="207">
                      <a:moveTo>
                        <a:pt x="279" y="207"/>
                      </a:moveTo>
                      <a:lnTo>
                        <a:pt x="0" y="114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32" name="Rectangle 164"/>
                <p:cNvSpPr>
                  <a:spLocks noChangeArrowheads="1"/>
                </p:cNvSpPr>
                <p:nvPr/>
              </p:nvSpPr>
              <p:spPr bwMode="auto">
                <a:xfrm>
                  <a:off x="2269" y="1767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33" name="Rectangle 165"/>
                <p:cNvSpPr>
                  <a:spLocks noChangeArrowheads="1"/>
                </p:cNvSpPr>
                <p:nvPr/>
              </p:nvSpPr>
              <p:spPr bwMode="auto">
                <a:xfrm>
                  <a:off x="2207" y="1690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34" name="Rectangle 166"/>
                <p:cNvSpPr>
                  <a:spLocks noChangeArrowheads="1"/>
                </p:cNvSpPr>
                <p:nvPr/>
              </p:nvSpPr>
              <p:spPr bwMode="auto">
                <a:xfrm>
                  <a:off x="2313" y="1596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35" name="Rectangle 167"/>
                <p:cNvSpPr>
                  <a:spLocks noChangeArrowheads="1"/>
                </p:cNvSpPr>
                <p:nvPr/>
              </p:nvSpPr>
              <p:spPr bwMode="auto">
                <a:xfrm>
                  <a:off x="2206" y="1755"/>
                  <a:ext cx="18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36" name="Rectangle 168"/>
                <p:cNvSpPr>
                  <a:spLocks noChangeArrowheads="1"/>
                </p:cNvSpPr>
                <p:nvPr/>
              </p:nvSpPr>
              <p:spPr bwMode="auto">
                <a:xfrm>
                  <a:off x="2284" y="1834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37" name="Rectangle 169"/>
                <p:cNvSpPr>
                  <a:spLocks noChangeArrowheads="1"/>
                </p:cNvSpPr>
                <p:nvPr/>
              </p:nvSpPr>
              <p:spPr bwMode="auto">
                <a:xfrm>
                  <a:off x="2337" y="1775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38" name="Rectangle 170"/>
                <p:cNvSpPr>
                  <a:spLocks noChangeArrowheads="1"/>
                </p:cNvSpPr>
                <p:nvPr/>
              </p:nvSpPr>
              <p:spPr bwMode="auto">
                <a:xfrm>
                  <a:off x="2413" y="1798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39" name="Rectangle 171"/>
                <p:cNvSpPr>
                  <a:spLocks noChangeArrowheads="1"/>
                </p:cNvSpPr>
                <p:nvPr/>
              </p:nvSpPr>
              <p:spPr bwMode="auto">
                <a:xfrm>
                  <a:off x="2418" y="16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40" name="Rectangle 172"/>
                <p:cNvSpPr>
                  <a:spLocks noChangeArrowheads="1"/>
                </p:cNvSpPr>
                <p:nvPr/>
              </p:nvSpPr>
              <p:spPr bwMode="auto">
                <a:xfrm>
                  <a:off x="2333" y="1659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41" name="Rectangle 173"/>
                <p:cNvSpPr>
                  <a:spLocks noChangeArrowheads="1"/>
                </p:cNvSpPr>
                <p:nvPr/>
              </p:nvSpPr>
              <p:spPr bwMode="auto">
                <a:xfrm>
                  <a:off x="2377" y="1613"/>
                  <a:ext cx="17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42" name="Rectangle 174"/>
                <p:cNvSpPr>
                  <a:spLocks noChangeArrowheads="1"/>
                </p:cNvSpPr>
                <p:nvPr/>
              </p:nvSpPr>
              <p:spPr bwMode="auto">
                <a:xfrm>
                  <a:off x="2444" y="1692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43" name="Rectangle 175"/>
                <p:cNvSpPr>
                  <a:spLocks noChangeArrowheads="1"/>
                </p:cNvSpPr>
                <p:nvPr/>
              </p:nvSpPr>
              <p:spPr bwMode="auto">
                <a:xfrm>
                  <a:off x="2441" y="17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13476" name="Group 176"/>
              <p:cNvGrpSpPr>
                <a:grpSpLocks/>
              </p:cNvGrpSpPr>
              <p:nvPr/>
            </p:nvGrpSpPr>
            <p:grpSpPr bwMode="auto">
              <a:xfrm>
                <a:off x="3551" y="2049"/>
                <a:ext cx="356" cy="346"/>
                <a:chOff x="2190" y="1591"/>
                <a:chExt cx="281" cy="273"/>
              </a:xfrm>
            </p:grpSpPr>
            <p:sp>
              <p:nvSpPr>
                <p:cNvPr id="32945" name="Oval 177"/>
                <p:cNvSpPr>
                  <a:spLocks noChangeArrowheads="1"/>
                </p:cNvSpPr>
                <p:nvPr/>
              </p:nvSpPr>
              <p:spPr bwMode="auto">
                <a:xfrm>
                  <a:off x="2190" y="1591"/>
                  <a:ext cx="281" cy="273"/>
                </a:xfrm>
                <a:prstGeom prst="ellipse">
                  <a:avLst/>
                </a:prstGeom>
                <a:solidFill>
                  <a:srgbClr val="5F5F5F">
                    <a:alpha val="60001"/>
                  </a:srgbClr>
                </a:solidFill>
                <a:ln w="19050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46" name="Freeform 178"/>
                <p:cNvSpPr>
                  <a:spLocks/>
                </p:cNvSpPr>
                <p:nvPr/>
              </p:nvSpPr>
              <p:spPr bwMode="auto">
                <a:xfrm>
                  <a:off x="2223" y="1592"/>
                  <a:ext cx="205" cy="249"/>
                </a:xfrm>
                <a:custGeom>
                  <a:avLst/>
                  <a:gdLst>
                    <a:gd name="T0" fmla="*/ 528 w 543"/>
                    <a:gd name="T1" fmla="*/ 504 h 600"/>
                    <a:gd name="T2" fmla="*/ 339 w 543"/>
                    <a:gd name="T3" fmla="*/ 444 h 600"/>
                    <a:gd name="T4" fmla="*/ 201 w 543"/>
                    <a:gd name="T5" fmla="*/ 600 h 600"/>
                    <a:gd name="T6" fmla="*/ 0 w 543"/>
                    <a:gd name="T7" fmla="*/ 390 h 600"/>
                    <a:gd name="T8" fmla="*/ 222 w 543"/>
                    <a:gd name="T9" fmla="*/ 0 h 600"/>
                    <a:gd name="T10" fmla="*/ 327 w 543"/>
                    <a:gd name="T11" fmla="*/ 150 h 600"/>
                    <a:gd name="T12" fmla="*/ 543 w 543"/>
                    <a:gd name="T13" fmla="*/ 126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3" h="600">
                      <a:moveTo>
                        <a:pt x="528" y="504"/>
                      </a:moveTo>
                      <a:lnTo>
                        <a:pt x="339" y="444"/>
                      </a:lnTo>
                      <a:lnTo>
                        <a:pt x="201" y="600"/>
                      </a:lnTo>
                      <a:lnTo>
                        <a:pt x="0" y="390"/>
                      </a:lnTo>
                      <a:lnTo>
                        <a:pt x="222" y="0"/>
                      </a:lnTo>
                      <a:lnTo>
                        <a:pt x="327" y="150"/>
                      </a:lnTo>
                      <a:lnTo>
                        <a:pt x="543" y="126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47" name="Freeform 179"/>
                <p:cNvSpPr>
                  <a:spLocks/>
                </p:cNvSpPr>
                <p:nvPr/>
              </p:nvSpPr>
              <p:spPr bwMode="auto">
                <a:xfrm>
                  <a:off x="2214" y="1691"/>
                  <a:ext cx="238" cy="94"/>
                </a:xfrm>
                <a:custGeom>
                  <a:avLst/>
                  <a:gdLst>
                    <a:gd name="T0" fmla="*/ 0 w 600"/>
                    <a:gd name="T1" fmla="*/ 0 h 243"/>
                    <a:gd name="T2" fmla="*/ 165 w 600"/>
                    <a:gd name="T3" fmla="*/ 219 h 243"/>
                    <a:gd name="T4" fmla="*/ 345 w 600"/>
                    <a:gd name="T5" fmla="*/ 243 h 243"/>
                    <a:gd name="T6" fmla="*/ 600 w 600"/>
                    <a:gd name="T7" fmla="*/ 18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0" h="243">
                      <a:moveTo>
                        <a:pt x="0" y="0"/>
                      </a:moveTo>
                      <a:lnTo>
                        <a:pt x="165" y="219"/>
                      </a:lnTo>
                      <a:lnTo>
                        <a:pt x="345" y="243"/>
                      </a:lnTo>
                      <a:lnTo>
                        <a:pt x="600" y="18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48" name="Freeform 180"/>
                <p:cNvSpPr>
                  <a:spLocks/>
                </p:cNvSpPr>
                <p:nvPr/>
              </p:nvSpPr>
              <p:spPr bwMode="auto">
                <a:xfrm>
                  <a:off x="2341" y="1621"/>
                  <a:ext cx="111" cy="79"/>
                </a:xfrm>
                <a:custGeom>
                  <a:avLst/>
                  <a:gdLst>
                    <a:gd name="T0" fmla="*/ 279 w 279"/>
                    <a:gd name="T1" fmla="*/ 207 h 207"/>
                    <a:gd name="T2" fmla="*/ 0 w 279"/>
                    <a:gd name="T3" fmla="*/ 114 h 207"/>
                    <a:gd name="T4" fmla="*/ 111 w 279"/>
                    <a:gd name="T5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9" h="207">
                      <a:moveTo>
                        <a:pt x="279" y="207"/>
                      </a:moveTo>
                      <a:lnTo>
                        <a:pt x="0" y="114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49" name="Rectangle 181"/>
                <p:cNvSpPr>
                  <a:spLocks noChangeArrowheads="1"/>
                </p:cNvSpPr>
                <p:nvPr/>
              </p:nvSpPr>
              <p:spPr bwMode="auto">
                <a:xfrm>
                  <a:off x="2269" y="1767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50" name="Rectangle 182"/>
                <p:cNvSpPr>
                  <a:spLocks noChangeArrowheads="1"/>
                </p:cNvSpPr>
                <p:nvPr/>
              </p:nvSpPr>
              <p:spPr bwMode="auto">
                <a:xfrm>
                  <a:off x="2207" y="1690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51" name="Rectangle 183"/>
                <p:cNvSpPr>
                  <a:spLocks noChangeArrowheads="1"/>
                </p:cNvSpPr>
                <p:nvPr/>
              </p:nvSpPr>
              <p:spPr bwMode="auto">
                <a:xfrm>
                  <a:off x="2313" y="1596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52" name="Rectangle 184"/>
                <p:cNvSpPr>
                  <a:spLocks noChangeArrowheads="1"/>
                </p:cNvSpPr>
                <p:nvPr/>
              </p:nvSpPr>
              <p:spPr bwMode="auto">
                <a:xfrm>
                  <a:off x="2206" y="1755"/>
                  <a:ext cx="18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53" name="Rectangle 185"/>
                <p:cNvSpPr>
                  <a:spLocks noChangeArrowheads="1"/>
                </p:cNvSpPr>
                <p:nvPr/>
              </p:nvSpPr>
              <p:spPr bwMode="auto">
                <a:xfrm>
                  <a:off x="2284" y="1834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54" name="Rectangle 186"/>
                <p:cNvSpPr>
                  <a:spLocks noChangeArrowheads="1"/>
                </p:cNvSpPr>
                <p:nvPr/>
              </p:nvSpPr>
              <p:spPr bwMode="auto">
                <a:xfrm>
                  <a:off x="2337" y="1775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55" name="Rectangle 187"/>
                <p:cNvSpPr>
                  <a:spLocks noChangeArrowheads="1"/>
                </p:cNvSpPr>
                <p:nvPr/>
              </p:nvSpPr>
              <p:spPr bwMode="auto">
                <a:xfrm>
                  <a:off x="2413" y="1798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56" name="Rectangle 188"/>
                <p:cNvSpPr>
                  <a:spLocks noChangeArrowheads="1"/>
                </p:cNvSpPr>
                <p:nvPr/>
              </p:nvSpPr>
              <p:spPr bwMode="auto">
                <a:xfrm>
                  <a:off x="2418" y="16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57" name="Rectangle 189"/>
                <p:cNvSpPr>
                  <a:spLocks noChangeArrowheads="1"/>
                </p:cNvSpPr>
                <p:nvPr/>
              </p:nvSpPr>
              <p:spPr bwMode="auto">
                <a:xfrm>
                  <a:off x="2333" y="1659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58" name="Rectangle 190"/>
                <p:cNvSpPr>
                  <a:spLocks noChangeArrowheads="1"/>
                </p:cNvSpPr>
                <p:nvPr/>
              </p:nvSpPr>
              <p:spPr bwMode="auto">
                <a:xfrm>
                  <a:off x="2377" y="1613"/>
                  <a:ext cx="17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59" name="Rectangle 191"/>
                <p:cNvSpPr>
                  <a:spLocks noChangeArrowheads="1"/>
                </p:cNvSpPr>
                <p:nvPr/>
              </p:nvSpPr>
              <p:spPr bwMode="auto">
                <a:xfrm>
                  <a:off x="2444" y="1692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60" name="Rectangle 192"/>
                <p:cNvSpPr>
                  <a:spLocks noChangeArrowheads="1"/>
                </p:cNvSpPr>
                <p:nvPr/>
              </p:nvSpPr>
              <p:spPr bwMode="auto">
                <a:xfrm>
                  <a:off x="2441" y="17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13477" name="Group 193"/>
              <p:cNvGrpSpPr>
                <a:grpSpLocks/>
              </p:cNvGrpSpPr>
              <p:nvPr/>
            </p:nvGrpSpPr>
            <p:grpSpPr bwMode="auto">
              <a:xfrm>
                <a:off x="3418" y="1733"/>
                <a:ext cx="337" cy="328"/>
                <a:chOff x="2190" y="1591"/>
                <a:chExt cx="281" cy="273"/>
              </a:xfrm>
            </p:grpSpPr>
            <p:sp>
              <p:nvSpPr>
                <p:cNvPr id="32962" name="Oval 194"/>
                <p:cNvSpPr>
                  <a:spLocks noChangeArrowheads="1"/>
                </p:cNvSpPr>
                <p:nvPr/>
              </p:nvSpPr>
              <p:spPr bwMode="auto">
                <a:xfrm>
                  <a:off x="2190" y="1591"/>
                  <a:ext cx="281" cy="273"/>
                </a:xfrm>
                <a:prstGeom prst="ellipse">
                  <a:avLst/>
                </a:prstGeom>
                <a:solidFill>
                  <a:srgbClr val="5F5F5F">
                    <a:alpha val="60001"/>
                  </a:srgbClr>
                </a:solidFill>
                <a:ln w="19050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63" name="Freeform 195"/>
                <p:cNvSpPr>
                  <a:spLocks/>
                </p:cNvSpPr>
                <p:nvPr/>
              </p:nvSpPr>
              <p:spPr bwMode="auto">
                <a:xfrm>
                  <a:off x="2223" y="1592"/>
                  <a:ext cx="204" cy="249"/>
                </a:xfrm>
                <a:custGeom>
                  <a:avLst/>
                  <a:gdLst>
                    <a:gd name="T0" fmla="*/ 528 w 543"/>
                    <a:gd name="T1" fmla="*/ 504 h 600"/>
                    <a:gd name="T2" fmla="*/ 339 w 543"/>
                    <a:gd name="T3" fmla="*/ 444 h 600"/>
                    <a:gd name="T4" fmla="*/ 201 w 543"/>
                    <a:gd name="T5" fmla="*/ 600 h 600"/>
                    <a:gd name="T6" fmla="*/ 0 w 543"/>
                    <a:gd name="T7" fmla="*/ 390 h 600"/>
                    <a:gd name="T8" fmla="*/ 222 w 543"/>
                    <a:gd name="T9" fmla="*/ 0 h 600"/>
                    <a:gd name="T10" fmla="*/ 327 w 543"/>
                    <a:gd name="T11" fmla="*/ 150 h 600"/>
                    <a:gd name="T12" fmla="*/ 543 w 543"/>
                    <a:gd name="T13" fmla="*/ 126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3" h="600">
                      <a:moveTo>
                        <a:pt x="528" y="504"/>
                      </a:moveTo>
                      <a:lnTo>
                        <a:pt x="339" y="444"/>
                      </a:lnTo>
                      <a:lnTo>
                        <a:pt x="201" y="600"/>
                      </a:lnTo>
                      <a:lnTo>
                        <a:pt x="0" y="390"/>
                      </a:lnTo>
                      <a:lnTo>
                        <a:pt x="222" y="0"/>
                      </a:lnTo>
                      <a:lnTo>
                        <a:pt x="327" y="150"/>
                      </a:lnTo>
                      <a:lnTo>
                        <a:pt x="543" y="126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64" name="Freeform 196"/>
                <p:cNvSpPr>
                  <a:spLocks/>
                </p:cNvSpPr>
                <p:nvPr/>
              </p:nvSpPr>
              <p:spPr bwMode="auto">
                <a:xfrm>
                  <a:off x="2214" y="1691"/>
                  <a:ext cx="237" cy="94"/>
                </a:xfrm>
                <a:custGeom>
                  <a:avLst/>
                  <a:gdLst>
                    <a:gd name="T0" fmla="*/ 0 w 600"/>
                    <a:gd name="T1" fmla="*/ 0 h 243"/>
                    <a:gd name="T2" fmla="*/ 165 w 600"/>
                    <a:gd name="T3" fmla="*/ 219 h 243"/>
                    <a:gd name="T4" fmla="*/ 345 w 600"/>
                    <a:gd name="T5" fmla="*/ 243 h 243"/>
                    <a:gd name="T6" fmla="*/ 600 w 600"/>
                    <a:gd name="T7" fmla="*/ 18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0" h="243">
                      <a:moveTo>
                        <a:pt x="0" y="0"/>
                      </a:moveTo>
                      <a:lnTo>
                        <a:pt x="165" y="219"/>
                      </a:lnTo>
                      <a:lnTo>
                        <a:pt x="345" y="243"/>
                      </a:lnTo>
                      <a:lnTo>
                        <a:pt x="600" y="18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65" name="Freeform 197"/>
                <p:cNvSpPr>
                  <a:spLocks/>
                </p:cNvSpPr>
                <p:nvPr/>
              </p:nvSpPr>
              <p:spPr bwMode="auto">
                <a:xfrm>
                  <a:off x="2341" y="1621"/>
                  <a:ext cx="110" cy="79"/>
                </a:xfrm>
                <a:custGeom>
                  <a:avLst/>
                  <a:gdLst>
                    <a:gd name="T0" fmla="*/ 279 w 279"/>
                    <a:gd name="T1" fmla="*/ 207 h 207"/>
                    <a:gd name="T2" fmla="*/ 0 w 279"/>
                    <a:gd name="T3" fmla="*/ 114 h 207"/>
                    <a:gd name="T4" fmla="*/ 111 w 279"/>
                    <a:gd name="T5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9" h="207">
                      <a:moveTo>
                        <a:pt x="279" y="207"/>
                      </a:moveTo>
                      <a:lnTo>
                        <a:pt x="0" y="114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66" name="Rectangle 198"/>
                <p:cNvSpPr>
                  <a:spLocks noChangeArrowheads="1"/>
                </p:cNvSpPr>
                <p:nvPr/>
              </p:nvSpPr>
              <p:spPr bwMode="auto">
                <a:xfrm>
                  <a:off x="2269" y="1767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67" name="Rectangle 199"/>
                <p:cNvSpPr>
                  <a:spLocks noChangeArrowheads="1"/>
                </p:cNvSpPr>
                <p:nvPr/>
              </p:nvSpPr>
              <p:spPr bwMode="auto">
                <a:xfrm>
                  <a:off x="2207" y="1690"/>
                  <a:ext cx="18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68" name="Rectangle 200"/>
                <p:cNvSpPr>
                  <a:spLocks noChangeArrowheads="1"/>
                </p:cNvSpPr>
                <p:nvPr/>
              </p:nvSpPr>
              <p:spPr bwMode="auto">
                <a:xfrm>
                  <a:off x="2313" y="1596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69" name="Rectangle 201"/>
                <p:cNvSpPr>
                  <a:spLocks noChangeArrowheads="1"/>
                </p:cNvSpPr>
                <p:nvPr/>
              </p:nvSpPr>
              <p:spPr bwMode="auto">
                <a:xfrm>
                  <a:off x="2206" y="1755"/>
                  <a:ext cx="18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70" name="Rectangle 202"/>
                <p:cNvSpPr>
                  <a:spLocks noChangeArrowheads="1"/>
                </p:cNvSpPr>
                <p:nvPr/>
              </p:nvSpPr>
              <p:spPr bwMode="auto">
                <a:xfrm>
                  <a:off x="2284" y="1834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71" name="Rectangle 203"/>
                <p:cNvSpPr>
                  <a:spLocks noChangeArrowheads="1"/>
                </p:cNvSpPr>
                <p:nvPr/>
              </p:nvSpPr>
              <p:spPr bwMode="auto">
                <a:xfrm>
                  <a:off x="2337" y="1775"/>
                  <a:ext cx="18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72" name="Rectangle 204"/>
                <p:cNvSpPr>
                  <a:spLocks noChangeArrowheads="1"/>
                </p:cNvSpPr>
                <p:nvPr/>
              </p:nvSpPr>
              <p:spPr bwMode="auto">
                <a:xfrm>
                  <a:off x="2413" y="1798"/>
                  <a:ext cx="18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73" name="Rectangle 205"/>
                <p:cNvSpPr>
                  <a:spLocks noChangeArrowheads="1"/>
                </p:cNvSpPr>
                <p:nvPr/>
              </p:nvSpPr>
              <p:spPr bwMode="auto">
                <a:xfrm>
                  <a:off x="2418" y="1651"/>
                  <a:ext cx="18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74" name="Rectangle 206"/>
                <p:cNvSpPr>
                  <a:spLocks noChangeArrowheads="1"/>
                </p:cNvSpPr>
                <p:nvPr/>
              </p:nvSpPr>
              <p:spPr bwMode="auto">
                <a:xfrm>
                  <a:off x="2333" y="1659"/>
                  <a:ext cx="18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75" name="Rectangle 207"/>
                <p:cNvSpPr>
                  <a:spLocks noChangeArrowheads="1"/>
                </p:cNvSpPr>
                <p:nvPr/>
              </p:nvSpPr>
              <p:spPr bwMode="auto">
                <a:xfrm>
                  <a:off x="2377" y="1613"/>
                  <a:ext cx="18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76" name="Rectangle 208"/>
                <p:cNvSpPr>
                  <a:spLocks noChangeArrowheads="1"/>
                </p:cNvSpPr>
                <p:nvPr/>
              </p:nvSpPr>
              <p:spPr bwMode="auto">
                <a:xfrm>
                  <a:off x="2444" y="1692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77" name="Rectangle 209"/>
                <p:cNvSpPr>
                  <a:spLocks noChangeArrowheads="1"/>
                </p:cNvSpPr>
                <p:nvPr/>
              </p:nvSpPr>
              <p:spPr bwMode="auto">
                <a:xfrm>
                  <a:off x="2441" y="17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13478" name="Group 210"/>
              <p:cNvGrpSpPr>
                <a:grpSpLocks/>
              </p:cNvGrpSpPr>
              <p:nvPr/>
            </p:nvGrpSpPr>
            <p:grpSpPr bwMode="auto">
              <a:xfrm>
                <a:off x="3395" y="2523"/>
                <a:ext cx="337" cy="328"/>
                <a:chOff x="2190" y="1591"/>
                <a:chExt cx="281" cy="273"/>
              </a:xfrm>
            </p:grpSpPr>
            <p:sp>
              <p:nvSpPr>
                <p:cNvPr id="32979" name="Oval 211"/>
                <p:cNvSpPr>
                  <a:spLocks noChangeArrowheads="1"/>
                </p:cNvSpPr>
                <p:nvPr/>
              </p:nvSpPr>
              <p:spPr bwMode="auto">
                <a:xfrm>
                  <a:off x="2190" y="1591"/>
                  <a:ext cx="281" cy="273"/>
                </a:xfrm>
                <a:prstGeom prst="ellipse">
                  <a:avLst/>
                </a:prstGeom>
                <a:solidFill>
                  <a:srgbClr val="5F5F5F">
                    <a:alpha val="60001"/>
                  </a:srgbClr>
                </a:solidFill>
                <a:ln w="19050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80" name="Freeform 212"/>
                <p:cNvSpPr>
                  <a:spLocks/>
                </p:cNvSpPr>
                <p:nvPr/>
              </p:nvSpPr>
              <p:spPr bwMode="auto">
                <a:xfrm>
                  <a:off x="2223" y="1592"/>
                  <a:ext cx="204" cy="249"/>
                </a:xfrm>
                <a:custGeom>
                  <a:avLst/>
                  <a:gdLst>
                    <a:gd name="T0" fmla="*/ 528 w 543"/>
                    <a:gd name="T1" fmla="*/ 504 h 600"/>
                    <a:gd name="T2" fmla="*/ 339 w 543"/>
                    <a:gd name="T3" fmla="*/ 444 h 600"/>
                    <a:gd name="T4" fmla="*/ 201 w 543"/>
                    <a:gd name="T5" fmla="*/ 600 h 600"/>
                    <a:gd name="T6" fmla="*/ 0 w 543"/>
                    <a:gd name="T7" fmla="*/ 390 h 600"/>
                    <a:gd name="T8" fmla="*/ 222 w 543"/>
                    <a:gd name="T9" fmla="*/ 0 h 600"/>
                    <a:gd name="T10" fmla="*/ 327 w 543"/>
                    <a:gd name="T11" fmla="*/ 150 h 600"/>
                    <a:gd name="T12" fmla="*/ 543 w 543"/>
                    <a:gd name="T13" fmla="*/ 126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3" h="600">
                      <a:moveTo>
                        <a:pt x="528" y="504"/>
                      </a:moveTo>
                      <a:lnTo>
                        <a:pt x="339" y="444"/>
                      </a:lnTo>
                      <a:lnTo>
                        <a:pt x="201" y="600"/>
                      </a:lnTo>
                      <a:lnTo>
                        <a:pt x="0" y="390"/>
                      </a:lnTo>
                      <a:lnTo>
                        <a:pt x="222" y="0"/>
                      </a:lnTo>
                      <a:lnTo>
                        <a:pt x="327" y="150"/>
                      </a:lnTo>
                      <a:lnTo>
                        <a:pt x="543" y="126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81" name="Freeform 213"/>
                <p:cNvSpPr>
                  <a:spLocks/>
                </p:cNvSpPr>
                <p:nvPr/>
              </p:nvSpPr>
              <p:spPr bwMode="auto">
                <a:xfrm>
                  <a:off x="2214" y="1691"/>
                  <a:ext cx="237" cy="94"/>
                </a:xfrm>
                <a:custGeom>
                  <a:avLst/>
                  <a:gdLst>
                    <a:gd name="T0" fmla="*/ 0 w 600"/>
                    <a:gd name="T1" fmla="*/ 0 h 243"/>
                    <a:gd name="T2" fmla="*/ 165 w 600"/>
                    <a:gd name="T3" fmla="*/ 219 h 243"/>
                    <a:gd name="T4" fmla="*/ 345 w 600"/>
                    <a:gd name="T5" fmla="*/ 243 h 243"/>
                    <a:gd name="T6" fmla="*/ 600 w 600"/>
                    <a:gd name="T7" fmla="*/ 18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0" h="243">
                      <a:moveTo>
                        <a:pt x="0" y="0"/>
                      </a:moveTo>
                      <a:lnTo>
                        <a:pt x="165" y="219"/>
                      </a:lnTo>
                      <a:lnTo>
                        <a:pt x="345" y="243"/>
                      </a:lnTo>
                      <a:lnTo>
                        <a:pt x="600" y="18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82" name="Freeform 214"/>
                <p:cNvSpPr>
                  <a:spLocks/>
                </p:cNvSpPr>
                <p:nvPr/>
              </p:nvSpPr>
              <p:spPr bwMode="auto">
                <a:xfrm>
                  <a:off x="2341" y="1621"/>
                  <a:ext cx="110" cy="79"/>
                </a:xfrm>
                <a:custGeom>
                  <a:avLst/>
                  <a:gdLst>
                    <a:gd name="T0" fmla="*/ 279 w 279"/>
                    <a:gd name="T1" fmla="*/ 207 h 207"/>
                    <a:gd name="T2" fmla="*/ 0 w 279"/>
                    <a:gd name="T3" fmla="*/ 114 h 207"/>
                    <a:gd name="T4" fmla="*/ 111 w 279"/>
                    <a:gd name="T5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9" h="207">
                      <a:moveTo>
                        <a:pt x="279" y="207"/>
                      </a:moveTo>
                      <a:lnTo>
                        <a:pt x="0" y="114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83" name="Rectangle 215"/>
                <p:cNvSpPr>
                  <a:spLocks noChangeArrowheads="1"/>
                </p:cNvSpPr>
                <p:nvPr/>
              </p:nvSpPr>
              <p:spPr bwMode="auto">
                <a:xfrm>
                  <a:off x="2269" y="1767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84" name="Rectangle 216"/>
                <p:cNvSpPr>
                  <a:spLocks noChangeArrowheads="1"/>
                </p:cNvSpPr>
                <p:nvPr/>
              </p:nvSpPr>
              <p:spPr bwMode="auto">
                <a:xfrm>
                  <a:off x="2207" y="1690"/>
                  <a:ext cx="18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85" name="Rectangle 217"/>
                <p:cNvSpPr>
                  <a:spLocks noChangeArrowheads="1"/>
                </p:cNvSpPr>
                <p:nvPr/>
              </p:nvSpPr>
              <p:spPr bwMode="auto">
                <a:xfrm>
                  <a:off x="2313" y="1596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86" name="Rectangle 218"/>
                <p:cNvSpPr>
                  <a:spLocks noChangeArrowheads="1"/>
                </p:cNvSpPr>
                <p:nvPr/>
              </p:nvSpPr>
              <p:spPr bwMode="auto">
                <a:xfrm>
                  <a:off x="2206" y="1755"/>
                  <a:ext cx="18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87" name="Rectangle 219"/>
                <p:cNvSpPr>
                  <a:spLocks noChangeArrowheads="1"/>
                </p:cNvSpPr>
                <p:nvPr/>
              </p:nvSpPr>
              <p:spPr bwMode="auto">
                <a:xfrm>
                  <a:off x="2284" y="1834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88" name="Rectangle 220"/>
                <p:cNvSpPr>
                  <a:spLocks noChangeArrowheads="1"/>
                </p:cNvSpPr>
                <p:nvPr/>
              </p:nvSpPr>
              <p:spPr bwMode="auto">
                <a:xfrm>
                  <a:off x="2337" y="1775"/>
                  <a:ext cx="18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89" name="Rectangle 221"/>
                <p:cNvSpPr>
                  <a:spLocks noChangeArrowheads="1"/>
                </p:cNvSpPr>
                <p:nvPr/>
              </p:nvSpPr>
              <p:spPr bwMode="auto">
                <a:xfrm>
                  <a:off x="2413" y="1798"/>
                  <a:ext cx="18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90" name="Rectangle 222"/>
                <p:cNvSpPr>
                  <a:spLocks noChangeArrowheads="1"/>
                </p:cNvSpPr>
                <p:nvPr/>
              </p:nvSpPr>
              <p:spPr bwMode="auto">
                <a:xfrm>
                  <a:off x="2418" y="1651"/>
                  <a:ext cx="18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91" name="Rectangle 223"/>
                <p:cNvSpPr>
                  <a:spLocks noChangeArrowheads="1"/>
                </p:cNvSpPr>
                <p:nvPr/>
              </p:nvSpPr>
              <p:spPr bwMode="auto">
                <a:xfrm>
                  <a:off x="2333" y="1659"/>
                  <a:ext cx="18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92" name="Rectangle 224"/>
                <p:cNvSpPr>
                  <a:spLocks noChangeArrowheads="1"/>
                </p:cNvSpPr>
                <p:nvPr/>
              </p:nvSpPr>
              <p:spPr bwMode="auto">
                <a:xfrm>
                  <a:off x="2377" y="1613"/>
                  <a:ext cx="18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93" name="Rectangle 225"/>
                <p:cNvSpPr>
                  <a:spLocks noChangeArrowheads="1"/>
                </p:cNvSpPr>
                <p:nvPr/>
              </p:nvSpPr>
              <p:spPr bwMode="auto">
                <a:xfrm>
                  <a:off x="2444" y="1692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94" name="Rectangle 226"/>
                <p:cNvSpPr>
                  <a:spLocks noChangeArrowheads="1"/>
                </p:cNvSpPr>
                <p:nvPr/>
              </p:nvSpPr>
              <p:spPr bwMode="auto">
                <a:xfrm>
                  <a:off x="2441" y="17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13479" name="Group 227"/>
              <p:cNvGrpSpPr>
                <a:grpSpLocks/>
              </p:cNvGrpSpPr>
              <p:nvPr/>
            </p:nvGrpSpPr>
            <p:grpSpPr bwMode="auto">
              <a:xfrm>
                <a:off x="2505" y="2876"/>
                <a:ext cx="281" cy="273"/>
                <a:chOff x="2190" y="1591"/>
                <a:chExt cx="281" cy="273"/>
              </a:xfrm>
            </p:grpSpPr>
            <p:sp>
              <p:nvSpPr>
                <p:cNvPr id="32996" name="Oval 228"/>
                <p:cNvSpPr>
                  <a:spLocks noChangeArrowheads="1"/>
                </p:cNvSpPr>
                <p:nvPr/>
              </p:nvSpPr>
              <p:spPr bwMode="auto">
                <a:xfrm>
                  <a:off x="2190" y="1591"/>
                  <a:ext cx="281" cy="273"/>
                </a:xfrm>
                <a:prstGeom prst="ellipse">
                  <a:avLst/>
                </a:prstGeom>
                <a:solidFill>
                  <a:srgbClr val="5F5F5F">
                    <a:alpha val="60001"/>
                  </a:srgbClr>
                </a:solidFill>
                <a:ln w="19050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97" name="Freeform 229"/>
                <p:cNvSpPr>
                  <a:spLocks/>
                </p:cNvSpPr>
                <p:nvPr/>
              </p:nvSpPr>
              <p:spPr bwMode="auto">
                <a:xfrm>
                  <a:off x="2223" y="1592"/>
                  <a:ext cx="205" cy="249"/>
                </a:xfrm>
                <a:custGeom>
                  <a:avLst/>
                  <a:gdLst>
                    <a:gd name="T0" fmla="*/ 528 w 543"/>
                    <a:gd name="T1" fmla="*/ 504 h 600"/>
                    <a:gd name="T2" fmla="*/ 339 w 543"/>
                    <a:gd name="T3" fmla="*/ 444 h 600"/>
                    <a:gd name="T4" fmla="*/ 201 w 543"/>
                    <a:gd name="T5" fmla="*/ 600 h 600"/>
                    <a:gd name="T6" fmla="*/ 0 w 543"/>
                    <a:gd name="T7" fmla="*/ 390 h 600"/>
                    <a:gd name="T8" fmla="*/ 222 w 543"/>
                    <a:gd name="T9" fmla="*/ 0 h 600"/>
                    <a:gd name="T10" fmla="*/ 327 w 543"/>
                    <a:gd name="T11" fmla="*/ 150 h 600"/>
                    <a:gd name="T12" fmla="*/ 543 w 543"/>
                    <a:gd name="T13" fmla="*/ 126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3" h="600">
                      <a:moveTo>
                        <a:pt x="528" y="504"/>
                      </a:moveTo>
                      <a:lnTo>
                        <a:pt x="339" y="444"/>
                      </a:lnTo>
                      <a:lnTo>
                        <a:pt x="201" y="600"/>
                      </a:lnTo>
                      <a:lnTo>
                        <a:pt x="0" y="390"/>
                      </a:lnTo>
                      <a:lnTo>
                        <a:pt x="222" y="0"/>
                      </a:lnTo>
                      <a:lnTo>
                        <a:pt x="327" y="150"/>
                      </a:lnTo>
                      <a:lnTo>
                        <a:pt x="543" y="126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98" name="Freeform 230"/>
                <p:cNvSpPr>
                  <a:spLocks/>
                </p:cNvSpPr>
                <p:nvPr/>
              </p:nvSpPr>
              <p:spPr bwMode="auto">
                <a:xfrm>
                  <a:off x="2214" y="1691"/>
                  <a:ext cx="237" cy="94"/>
                </a:xfrm>
                <a:custGeom>
                  <a:avLst/>
                  <a:gdLst>
                    <a:gd name="T0" fmla="*/ 0 w 600"/>
                    <a:gd name="T1" fmla="*/ 0 h 243"/>
                    <a:gd name="T2" fmla="*/ 165 w 600"/>
                    <a:gd name="T3" fmla="*/ 219 h 243"/>
                    <a:gd name="T4" fmla="*/ 345 w 600"/>
                    <a:gd name="T5" fmla="*/ 243 h 243"/>
                    <a:gd name="T6" fmla="*/ 600 w 600"/>
                    <a:gd name="T7" fmla="*/ 18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0" h="243">
                      <a:moveTo>
                        <a:pt x="0" y="0"/>
                      </a:moveTo>
                      <a:lnTo>
                        <a:pt x="165" y="219"/>
                      </a:lnTo>
                      <a:lnTo>
                        <a:pt x="345" y="243"/>
                      </a:lnTo>
                      <a:lnTo>
                        <a:pt x="600" y="18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2999" name="Freeform 231"/>
                <p:cNvSpPr>
                  <a:spLocks/>
                </p:cNvSpPr>
                <p:nvPr/>
              </p:nvSpPr>
              <p:spPr bwMode="auto">
                <a:xfrm>
                  <a:off x="2341" y="1621"/>
                  <a:ext cx="110" cy="79"/>
                </a:xfrm>
                <a:custGeom>
                  <a:avLst/>
                  <a:gdLst>
                    <a:gd name="T0" fmla="*/ 279 w 279"/>
                    <a:gd name="T1" fmla="*/ 207 h 207"/>
                    <a:gd name="T2" fmla="*/ 0 w 279"/>
                    <a:gd name="T3" fmla="*/ 114 h 207"/>
                    <a:gd name="T4" fmla="*/ 111 w 279"/>
                    <a:gd name="T5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9" h="207">
                      <a:moveTo>
                        <a:pt x="279" y="207"/>
                      </a:moveTo>
                      <a:lnTo>
                        <a:pt x="0" y="114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00" name="Rectangle 232"/>
                <p:cNvSpPr>
                  <a:spLocks noChangeArrowheads="1"/>
                </p:cNvSpPr>
                <p:nvPr/>
              </p:nvSpPr>
              <p:spPr bwMode="auto">
                <a:xfrm>
                  <a:off x="2269" y="1767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01" name="Rectangle 233"/>
                <p:cNvSpPr>
                  <a:spLocks noChangeArrowheads="1"/>
                </p:cNvSpPr>
                <p:nvPr/>
              </p:nvSpPr>
              <p:spPr bwMode="auto">
                <a:xfrm>
                  <a:off x="2207" y="1690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02" name="Rectangle 234"/>
                <p:cNvSpPr>
                  <a:spLocks noChangeArrowheads="1"/>
                </p:cNvSpPr>
                <p:nvPr/>
              </p:nvSpPr>
              <p:spPr bwMode="auto">
                <a:xfrm>
                  <a:off x="2313" y="1596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03" name="Rectangle 235"/>
                <p:cNvSpPr>
                  <a:spLocks noChangeArrowheads="1"/>
                </p:cNvSpPr>
                <p:nvPr/>
              </p:nvSpPr>
              <p:spPr bwMode="auto">
                <a:xfrm>
                  <a:off x="2206" y="1755"/>
                  <a:ext cx="18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04" name="Rectangle 236"/>
                <p:cNvSpPr>
                  <a:spLocks noChangeArrowheads="1"/>
                </p:cNvSpPr>
                <p:nvPr/>
              </p:nvSpPr>
              <p:spPr bwMode="auto">
                <a:xfrm>
                  <a:off x="2284" y="1834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05" name="Rectangle 237"/>
                <p:cNvSpPr>
                  <a:spLocks noChangeArrowheads="1"/>
                </p:cNvSpPr>
                <p:nvPr/>
              </p:nvSpPr>
              <p:spPr bwMode="auto">
                <a:xfrm>
                  <a:off x="2337" y="1775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06" name="Rectangle 238"/>
                <p:cNvSpPr>
                  <a:spLocks noChangeArrowheads="1"/>
                </p:cNvSpPr>
                <p:nvPr/>
              </p:nvSpPr>
              <p:spPr bwMode="auto">
                <a:xfrm>
                  <a:off x="2413" y="1798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07" name="Rectangle 239"/>
                <p:cNvSpPr>
                  <a:spLocks noChangeArrowheads="1"/>
                </p:cNvSpPr>
                <p:nvPr/>
              </p:nvSpPr>
              <p:spPr bwMode="auto">
                <a:xfrm>
                  <a:off x="2418" y="16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08" name="Rectangle 240"/>
                <p:cNvSpPr>
                  <a:spLocks noChangeArrowheads="1"/>
                </p:cNvSpPr>
                <p:nvPr/>
              </p:nvSpPr>
              <p:spPr bwMode="auto">
                <a:xfrm>
                  <a:off x="2333" y="1659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09" name="Rectangle 241"/>
                <p:cNvSpPr>
                  <a:spLocks noChangeArrowheads="1"/>
                </p:cNvSpPr>
                <p:nvPr/>
              </p:nvSpPr>
              <p:spPr bwMode="auto">
                <a:xfrm>
                  <a:off x="2377" y="1613"/>
                  <a:ext cx="17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10" name="Rectangle 242"/>
                <p:cNvSpPr>
                  <a:spLocks noChangeArrowheads="1"/>
                </p:cNvSpPr>
                <p:nvPr/>
              </p:nvSpPr>
              <p:spPr bwMode="auto">
                <a:xfrm>
                  <a:off x="2444" y="1692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11" name="Rectangle 243"/>
                <p:cNvSpPr>
                  <a:spLocks noChangeArrowheads="1"/>
                </p:cNvSpPr>
                <p:nvPr/>
              </p:nvSpPr>
              <p:spPr bwMode="auto">
                <a:xfrm>
                  <a:off x="2441" y="17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13480" name="Group 244"/>
              <p:cNvGrpSpPr>
                <a:grpSpLocks/>
              </p:cNvGrpSpPr>
              <p:nvPr/>
            </p:nvGrpSpPr>
            <p:grpSpPr bwMode="auto">
              <a:xfrm>
                <a:off x="3771" y="2579"/>
                <a:ext cx="281" cy="273"/>
                <a:chOff x="2190" y="1591"/>
                <a:chExt cx="281" cy="273"/>
              </a:xfrm>
            </p:grpSpPr>
            <p:sp>
              <p:nvSpPr>
                <p:cNvPr id="33013" name="Oval 245"/>
                <p:cNvSpPr>
                  <a:spLocks noChangeArrowheads="1"/>
                </p:cNvSpPr>
                <p:nvPr/>
              </p:nvSpPr>
              <p:spPr bwMode="auto">
                <a:xfrm>
                  <a:off x="2190" y="1591"/>
                  <a:ext cx="281" cy="273"/>
                </a:xfrm>
                <a:prstGeom prst="ellipse">
                  <a:avLst/>
                </a:prstGeom>
                <a:solidFill>
                  <a:srgbClr val="5F5F5F">
                    <a:alpha val="60001"/>
                  </a:srgbClr>
                </a:solidFill>
                <a:ln w="19050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14" name="Freeform 246"/>
                <p:cNvSpPr>
                  <a:spLocks/>
                </p:cNvSpPr>
                <p:nvPr/>
              </p:nvSpPr>
              <p:spPr bwMode="auto">
                <a:xfrm>
                  <a:off x="2223" y="1592"/>
                  <a:ext cx="205" cy="249"/>
                </a:xfrm>
                <a:custGeom>
                  <a:avLst/>
                  <a:gdLst>
                    <a:gd name="T0" fmla="*/ 528 w 543"/>
                    <a:gd name="T1" fmla="*/ 504 h 600"/>
                    <a:gd name="T2" fmla="*/ 339 w 543"/>
                    <a:gd name="T3" fmla="*/ 444 h 600"/>
                    <a:gd name="T4" fmla="*/ 201 w 543"/>
                    <a:gd name="T5" fmla="*/ 600 h 600"/>
                    <a:gd name="T6" fmla="*/ 0 w 543"/>
                    <a:gd name="T7" fmla="*/ 390 h 600"/>
                    <a:gd name="T8" fmla="*/ 222 w 543"/>
                    <a:gd name="T9" fmla="*/ 0 h 600"/>
                    <a:gd name="T10" fmla="*/ 327 w 543"/>
                    <a:gd name="T11" fmla="*/ 150 h 600"/>
                    <a:gd name="T12" fmla="*/ 543 w 543"/>
                    <a:gd name="T13" fmla="*/ 126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3" h="600">
                      <a:moveTo>
                        <a:pt x="528" y="504"/>
                      </a:moveTo>
                      <a:lnTo>
                        <a:pt x="339" y="444"/>
                      </a:lnTo>
                      <a:lnTo>
                        <a:pt x="201" y="600"/>
                      </a:lnTo>
                      <a:lnTo>
                        <a:pt x="0" y="390"/>
                      </a:lnTo>
                      <a:lnTo>
                        <a:pt x="222" y="0"/>
                      </a:lnTo>
                      <a:lnTo>
                        <a:pt x="327" y="150"/>
                      </a:lnTo>
                      <a:lnTo>
                        <a:pt x="543" y="126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15" name="Freeform 247"/>
                <p:cNvSpPr>
                  <a:spLocks/>
                </p:cNvSpPr>
                <p:nvPr/>
              </p:nvSpPr>
              <p:spPr bwMode="auto">
                <a:xfrm>
                  <a:off x="2214" y="1691"/>
                  <a:ext cx="237" cy="94"/>
                </a:xfrm>
                <a:custGeom>
                  <a:avLst/>
                  <a:gdLst>
                    <a:gd name="T0" fmla="*/ 0 w 600"/>
                    <a:gd name="T1" fmla="*/ 0 h 243"/>
                    <a:gd name="T2" fmla="*/ 165 w 600"/>
                    <a:gd name="T3" fmla="*/ 219 h 243"/>
                    <a:gd name="T4" fmla="*/ 345 w 600"/>
                    <a:gd name="T5" fmla="*/ 243 h 243"/>
                    <a:gd name="T6" fmla="*/ 600 w 600"/>
                    <a:gd name="T7" fmla="*/ 18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0" h="243">
                      <a:moveTo>
                        <a:pt x="0" y="0"/>
                      </a:moveTo>
                      <a:lnTo>
                        <a:pt x="165" y="219"/>
                      </a:lnTo>
                      <a:lnTo>
                        <a:pt x="345" y="243"/>
                      </a:lnTo>
                      <a:lnTo>
                        <a:pt x="600" y="18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16" name="Freeform 248"/>
                <p:cNvSpPr>
                  <a:spLocks/>
                </p:cNvSpPr>
                <p:nvPr/>
              </p:nvSpPr>
              <p:spPr bwMode="auto">
                <a:xfrm>
                  <a:off x="2341" y="1621"/>
                  <a:ext cx="110" cy="79"/>
                </a:xfrm>
                <a:custGeom>
                  <a:avLst/>
                  <a:gdLst>
                    <a:gd name="T0" fmla="*/ 279 w 279"/>
                    <a:gd name="T1" fmla="*/ 207 h 207"/>
                    <a:gd name="T2" fmla="*/ 0 w 279"/>
                    <a:gd name="T3" fmla="*/ 114 h 207"/>
                    <a:gd name="T4" fmla="*/ 111 w 279"/>
                    <a:gd name="T5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9" h="207">
                      <a:moveTo>
                        <a:pt x="279" y="207"/>
                      </a:moveTo>
                      <a:lnTo>
                        <a:pt x="0" y="114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17" name="Rectangle 249"/>
                <p:cNvSpPr>
                  <a:spLocks noChangeArrowheads="1"/>
                </p:cNvSpPr>
                <p:nvPr/>
              </p:nvSpPr>
              <p:spPr bwMode="auto">
                <a:xfrm>
                  <a:off x="2269" y="1767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18" name="Rectangle 250"/>
                <p:cNvSpPr>
                  <a:spLocks noChangeArrowheads="1"/>
                </p:cNvSpPr>
                <p:nvPr/>
              </p:nvSpPr>
              <p:spPr bwMode="auto">
                <a:xfrm>
                  <a:off x="2207" y="1690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19" name="Rectangle 251"/>
                <p:cNvSpPr>
                  <a:spLocks noChangeArrowheads="1"/>
                </p:cNvSpPr>
                <p:nvPr/>
              </p:nvSpPr>
              <p:spPr bwMode="auto">
                <a:xfrm>
                  <a:off x="2313" y="1596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20" name="Rectangle 252"/>
                <p:cNvSpPr>
                  <a:spLocks noChangeArrowheads="1"/>
                </p:cNvSpPr>
                <p:nvPr/>
              </p:nvSpPr>
              <p:spPr bwMode="auto">
                <a:xfrm>
                  <a:off x="2206" y="1755"/>
                  <a:ext cx="18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21" name="Rectangle 253"/>
                <p:cNvSpPr>
                  <a:spLocks noChangeArrowheads="1"/>
                </p:cNvSpPr>
                <p:nvPr/>
              </p:nvSpPr>
              <p:spPr bwMode="auto">
                <a:xfrm>
                  <a:off x="2284" y="1834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22" name="Rectangle 254"/>
                <p:cNvSpPr>
                  <a:spLocks noChangeArrowheads="1"/>
                </p:cNvSpPr>
                <p:nvPr/>
              </p:nvSpPr>
              <p:spPr bwMode="auto">
                <a:xfrm>
                  <a:off x="2337" y="1775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23" name="Rectangle 255"/>
                <p:cNvSpPr>
                  <a:spLocks noChangeArrowheads="1"/>
                </p:cNvSpPr>
                <p:nvPr/>
              </p:nvSpPr>
              <p:spPr bwMode="auto">
                <a:xfrm>
                  <a:off x="2413" y="1798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24" name="Rectangle 256"/>
                <p:cNvSpPr>
                  <a:spLocks noChangeArrowheads="1"/>
                </p:cNvSpPr>
                <p:nvPr/>
              </p:nvSpPr>
              <p:spPr bwMode="auto">
                <a:xfrm>
                  <a:off x="2418" y="16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25" name="Rectangle 257"/>
                <p:cNvSpPr>
                  <a:spLocks noChangeArrowheads="1"/>
                </p:cNvSpPr>
                <p:nvPr/>
              </p:nvSpPr>
              <p:spPr bwMode="auto">
                <a:xfrm>
                  <a:off x="2333" y="1659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26" name="Rectangle 258"/>
                <p:cNvSpPr>
                  <a:spLocks noChangeArrowheads="1"/>
                </p:cNvSpPr>
                <p:nvPr/>
              </p:nvSpPr>
              <p:spPr bwMode="auto">
                <a:xfrm>
                  <a:off x="2377" y="1613"/>
                  <a:ext cx="17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27" name="Rectangle 259"/>
                <p:cNvSpPr>
                  <a:spLocks noChangeArrowheads="1"/>
                </p:cNvSpPr>
                <p:nvPr/>
              </p:nvSpPr>
              <p:spPr bwMode="auto">
                <a:xfrm>
                  <a:off x="2444" y="1692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28" name="Rectangle 260"/>
                <p:cNvSpPr>
                  <a:spLocks noChangeArrowheads="1"/>
                </p:cNvSpPr>
                <p:nvPr/>
              </p:nvSpPr>
              <p:spPr bwMode="auto">
                <a:xfrm>
                  <a:off x="2441" y="1751"/>
                  <a:ext cx="17" cy="17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grpSp>
            <p:nvGrpSpPr>
              <p:cNvPr id="13481" name="Group 261"/>
              <p:cNvGrpSpPr>
                <a:grpSpLocks/>
              </p:cNvGrpSpPr>
              <p:nvPr/>
            </p:nvGrpSpPr>
            <p:grpSpPr bwMode="auto">
              <a:xfrm>
                <a:off x="3550" y="1523"/>
                <a:ext cx="205" cy="200"/>
                <a:chOff x="2190" y="1591"/>
                <a:chExt cx="281" cy="273"/>
              </a:xfrm>
            </p:grpSpPr>
            <p:sp>
              <p:nvSpPr>
                <p:cNvPr id="33030" name="Oval 262"/>
                <p:cNvSpPr>
                  <a:spLocks noChangeArrowheads="1"/>
                </p:cNvSpPr>
                <p:nvPr/>
              </p:nvSpPr>
              <p:spPr bwMode="auto">
                <a:xfrm>
                  <a:off x="2190" y="1591"/>
                  <a:ext cx="281" cy="273"/>
                </a:xfrm>
                <a:prstGeom prst="ellipse">
                  <a:avLst/>
                </a:prstGeom>
                <a:solidFill>
                  <a:srgbClr val="5F5F5F">
                    <a:alpha val="60001"/>
                  </a:srgbClr>
                </a:solidFill>
                <a:ln w="19050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31" name="Freeform 263"/>
                <p:cNvSpPr>
                  <a:spLocks/>
                </p:cNvSpPr>
                <p:nvPr/>
              </p:nvSpPr>
              <p:spPr bwMode="auto">
                <a:xfrm>
                  <a:off x="2223" y="1592"/>
                  <a:ext cx="206" cy="248"/>
                </a:xfrm>
                <a:custGeom>
                  <a:avLst/>
                  <a:gdLst>
                    <a:gd name="T0" fmla="*/ 528 w 543"/>
                    <a:gd name="T1" fmla="*/ 504 h 600"/>
                    <a:gd name="T2" fmla="*/ 339 w 543"/>
                    <a:gd name="T3" fmla="*/ 444 h 600"/>
                    <a:gd name="T4" fmla="*/ 201 w 543"/>
                    <a:gd name="T5" fmla="*/ 600 h 600"/>
                    <a:gd name="T6" fmla="*/ 0 w 543"/>
                    <a:gd name="T7" fmla="*/ 390 h 600"/>
                    <a:gd name="T8" fmla="*/ 222 w 543"/>
                    <a:gd name="T9" fmla="*/ 0 h 600"/>
                    <a:gd name="T10" fmla="*/ 327 w 543"/>
                    <a:gd name="T11" fmla="*/ 150 h 600"/>
                    <a:gd name="T12" fmla="*/ 543 w 543"/>
                    <a:gd name="T13" fmla="*/ 126 h 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43" h="600">
                      <a:moveTo>
                        <a:pt x="528" y="504"/>
                      </a:moveTo>
                      <a:lnTo>
                        <a:pt x="339" y="444"/>
                      </a:lnTo>
                      <a:lnTo>
                        <a:pt x="201" y="600"/>
                      </a:lnTo>
                      <a:lnTo>
                        <a:pt x="0" y="390"/>
                      </a:lnTo>
                      <a:lnTo>
                        <a:pt x="222" y="0"/>
                      </a:lnTo>
                      <a:lnTo>
                        <a:pt x="327" y="150"/>
                      </a:lnTo>
                      <a:lnTo>
                        <a:pt x="543" y="126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32" name="Freeform 264"/>
                <p:cNvSpPr>
                  <a:spLocks/>
                </p:cNvSpPr>
                <p:nvPr/>
              </p:nvSpPr>
              <p:spPr bwMode="auto">
                <a:xfrm>
                  <a:off x="2215" y="1691"/>
                  <a:ext cx="236" cy="94"/>
                </a:xfrm>
                <a:custGeom>
                  <a:avLst/>
                  <a:gdLst>
                    <a:gd name="T0" fmla="*/ 0 w 600"/>
                    <a:gd name="T1" fmla="*/ 0 h 243"/>
                    <a:gd name="T2" fmla="*/ 165 w 600"/>
                    <a:gd name="T3" fmla="*/ 219 h 243"/>
                    <a:gd name="T4" fmla="*/ 345 w 600"/>
                    <a:gd name="T5" fmla="*/ 243 h 243"/>
                    <a:gd name="T6" fmla="*/ 600 w 600"/>
                    <a:gd name="T7" fmla="*/ 180 h 2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00" h="243">
                      <a:moveTo>
                        <a:pt x="0" y="0"/>
                      </a:moveTo>
                      <a:lnTo>
                        <a:pt x="165" y="219"/>
                      </a:lnTo>
                      <a:lnTo>
                        <a:pt x="345" y="243"/>
                      </a:lnTo>
                      <a:lnTo>
                        <a:pt x="600" y="18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33" name="Freeform 265"/>
                <p:cNvSpPr>
                  <a:spLocks/>
                </p:cNvSpPr>
                <p:nvPr/>
              </p:nvSpPr>
              <p:spPr bwMode="auto">
                <a:xfrm>
                  <a:off x="2341" y="1621"/>
                  <a:ext cx="110" cy="79"/>
                </a:xfrm>
                <a:custGeom>
                  <a:avLst/>
                  <a:gdLst>
                    <a:gd name="T0" fmla="*/ 279 w 279"/>
                    <a:gd name="T1" fmla="*/ 207 h 207"/>
                    <a:gd name="T2" fmla="*/ 0 w 279"/>
                    <a:gd name="T3" fmla="*/ 114 h 207"/>
                    <a:gd name="T4" fmla="*/ 111 w 279"/>
                    <a:gd name="T5" fmla="*/ 0 h 2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79" h="207">
                      <a:moveTo>
                        <a:pt x="279" y="207"/>
                      </a:moveTo>
                      <a:lnTo>
                        <a:pt x="0" y="114"/>
                      </a:lnTo>
                      <a:lnTo>
                        <a:pt x="111" y="0"/>
                      </a:lnTo>
                    </a:path>
                  </a:pathLst>
                </a:cu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34" name="Rectangle 266"/>
                <p:cNvSpPr>
                  <a:spLocks noChangeArrowheads="1"/>
                </p:cNvSpPr>
                <p:nvPr/>
              </p:nvSpPr>
              <p:spPr bwMode="auto">
                <a:xfrm>
                  <a:off x="2270" y="1767"/>
                  <a:ext cx="16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35" name="Rectangle 267"/>
                <p:cNvSpPr>
                  <a:spLocks noChangeArrowheads="1"/>
                </p:cNvSpPr>
                <p:nvPr/>
              </p:nvSpPr>
              <p:spPr bwMode="auto">
                <a:xfrm>
                  <a:off x="2206" y="1691"/>
                  <a:ext cx="18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36" name="Rectangle 268"/>
                <p:cNvSpPr>
                  <a:spLocks noChangeArrowheads="1"/>
                </p:cNvSpPr>
                <p:nvPr/>
              </p:nvSpPr>
              <p:spPr bwMode="auto">
                <a:xfrm>
                  <a:off x="2313" y="1596"/>
                  <a:ext cx="16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37" name="Rectangle 269"/>
                <p:cNvSpPr>
                  <a:spLocks noChangeArrowheads="1"/>
                </p:cNvSpPr>
                <p:nvPr/>
              </p:nvSpPr>
              <p:spPr bwMode="auto">
                <a:xfrm>
                  <a:off x="2206" y="1755"/>
                  <a:ext cx="18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38" name="Rectangle 270"/>
                <p:cNvSpPr>
                  <a:spLocks noChangeArrowheads="1"/>
                </p:cNvSpPr>
                <p:nvPr/>
              </p:nvSpPr>
              <p:spPr bwMode="auto">
                <a:xfrm>
                  <a:off x="2285" y="1834"/>
                  <a:ext cx="16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39" name="Rectangle 271"/>
                <p:cNvSpPr>
                  <a:spLocks noChangeArrowheads="1"/>
                </p:cNvSpPr>
                <p:nvPr/>
              </p:nvSpPr>
              <p:spPr bwMode="auto">
                <a:xfrm>
                  <a:off x="2337" y="1775"/>
                  <a:ext cx="18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40" name="Rectangle 272"/>
                <p:cNvSpPr>
                  <a:spLocks noChangeArrowheads="1"/>
                </p:cNvSpPr>
                <p:nvPr/>
              </p:nvSpPr>
              <p:spPr bwMode="auto">
                <a:xfrm>
                  <a:off x="2413" y="1798"/>
                  <a:ext cx="16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41" name="Rectangle 273"/>
                <p:cNvSpPr>
                  <a:spLocks noChangeArrowheads="1"/>
                </p:cNvSpPr>
                <p:nvPr/>
              </p:nvSpPr>
              <p:spPr bwMode="auto">
                <a:xfrm>
                  <a:off x="2418" y="1651"/>
                  <a:ext cx="18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42" name="Rectangle 274"/>
                <p:cNvSpPr>
                  <a:spLocks noChangeArrowheads="1"/>
                </p:cNvSpPr>
                <p:nvPr/>
              </p:nvSpPr>
              <p:spPr bwMode="auto">
                <a:xfrm>
                  <a:off x="2333" y="1659"/>
                  <a:ext cx="18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43" name="Rectangle 275"/>
                <p:cNvSpPr>
                  <a:spLocks noChangeArrowheads="1"/>
                </p:cNvSpPr>
                <p:nvPr/>
              </p:nvSpPr>
              <p:spPr bwMode="auto">
                <a:xfrm>
                  <a:off x="2376" y="1613"/>
                  <a:ext cx="18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44" name="Rectangle 276"/>
                <p:cNvSpPr>
                  <a:spLocks noChangeArrowheads="1"/>
                </p:cNvSpPr>
                <p:nvPr/>
              </p:nvSpPr>
              <p:spPr bwMode="auto">
                <a:xfrm>
                  <a:off x="2444" y="1692"/>
                  <a:ext cx="18" cy="16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45" name="Rectangle 277"/>
                <p:cNvSpPr>
                  <a:spLocks noChangeArrowheads="1"/>
                </p:cNvSpPr>
                <p:nvPr/>
              </p:nvSpPr>
              <p:spPr bwMode="auto">
                <a:xfrm>
                  <a:off x="2441" y="1751"/>
                  <a:ext cx="18" cy="18"/>
                </a:xfrm>
                <a:prstGeom prst="rect">
                  <a:avLst/>
                </a:prstGeom>
                <a:noFill/>
                <a:ln w="28575">
                  <a:solidFill>
                    <a:srgbClr val="A5BECF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E6F2FA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</p:grpSp>
        <p:sp>
          <p:nvSpPr>
            <p:cNvPr id="33046" name="Text Box 278"/>
            <p:cNvSpPr txBox="1">
              <a:spLocks noChangeArrowheads="1"/>
            </p:cNvSpPr>
            <p:nvPr/>
          </p:nvSpPr>
          <p:spPr bwMode="auto">
            <a:xfrm>
              <a:off x="1941" y="1912"/>
              <a:ext cx="533" cy="262"/>
            </a:xfrm>
            <a:prstGeom prst="rect">
              <a:avLst/>
            </a:prstGeom>
            <a:solidFill>
              <a:srgbClr val="969696"/>
            </a:solidFill>
            <a:ln w="19050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NAP</a:t>
              </a:r>
            </a:p>
          </p:txBody>
        </p:sp>
        <p:sp>
          <p:nvSpPr>
            <p:cNvPr id="33047" name="Text Box 279"/>
            <p:cNvSpPr txBox="1">
              <a:spLocks noChangeArrowheads="1"/>
            </p:cNvSpPr>
            <p:nvPr/>
          </p:nvSpPr>
          <p:spPr bwMode="auto">
            <a:xfrm>
              <a:off x="1941" y="2758"/>
              <a:ext cx="533" cy="262"/>
            </a:xfrm>
            <a:prstGeom prst="rect">
              <a:avLst/>
            </a:prstGeom>
            <a:solidFill>
              <a:srgbClr val="969696"/>
            </a:solidFill>
            <a:ln w="19050">
              <a:solidFill>
                <a:srgbClr val="96969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2000">
                  <a:solidFill>
                    <a:schemeClr val="bg1"/>
                  </a:solidFill>
                  <a:latin typeface="Arial" charset="0"/>
                  <a:ea typeface="ＭＳ Ｐゴシック" charset="0"/>
                </a:rPr>
                <a:t>NAP</a:t>
              </a:r>
            </a:p>
          </p:txBody>
        </p:sp>
        <p:grpSp>
          <p:nvGrpSpPr>
            <p:cNvPr id="13381" name="Group 280"/>
            <p:cNvGrpSpPr>
              <a:grpSpLocks/>
            </p:cNvGrpSpPr>
            <p:nvPr/>
          </p:nvGrpSpPr>
          <p:grpSpPr bwMode="auto">
            <a:xfrm>
              <a:off x="2032" y="1709"/>
              <a:ext cx="2074" cy="1332"/>
              <a:chOff x="2032" y="1709"/>
              <a:chExt cx="2074" cy="1332"/>
            </a:xfrm>
          </p:grpSpPr>
          <p:sp>
            <p:nvSpPr>
              <p:cNvPr id="33049" name="Line 281"/>
              <p:cNvSpPr>
                <a:spLocks noChangeShapeType="1"/>
              </p:cNvSpPr>
              <p:nvPr/>
            </p:nvSpPr>
            <p:spPr bwMode="auto">
              <a:xfrm>
                <a:off x="2200" y="2192"/>
                <a:ext cx="0" cy="192"/>
              </a:xfrm>
              <a:prstGeom prst="line">
                <a:avLst/>
              </a:pr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50" name="Line 282"/>
              <p:cNvSpPr>
                <a:spLocks noChangeShapeType="1"/>
              </p:cNvSpPr>
              <p:nvPr/>
            </p:nvSpPr>
            <p:spPr bwMode="auto">
              <a:xfrm>
                <a:off x="2208" y="2392"/>
                <a:ext cx="608" cy="0"/>
              </a:xfrm>
              <a:prstGeom prst="line">
                <a:avLst/>
              </a:pr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grpSp>
            <p:nvGrpSpPr>
              <p:cNvPr id="13443" name="Group 283"/>
              <p:cNvGrpSpPr>
                <a:grpSpLocks/>
              </p:cNvGrpSpPr>
              <p:nvPr/>
            </p:nvGrpSpPr>
            <p:grpSpPr bwMode="auto">
              <a:xfrm>
                <a:off x="2192" y="2392"/>
                <a:ext cx="640" cy="344"/>
                <a:chOff x="2192" y="2392"/>
                <a:chExt cx="640" cy="344"/>
              </a:xfrm>
            </p:grpSpPr>
            <p:sp>
              <p:nvSpPr>
                <p:cNvPr id="33052" name="Line 284"/>
                <p:cNvSpPr>
                  <a:spLocks noChangeShapeType="1"/>
                </p:cNvSpPr>
                <p:nvPr/>
              </p:nvSpPr>
              <p:spPr bwMode="auto">
                <a:xfrm flipV="1">
                  <a:off x="2192" y="2400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  <p:sp>
              <p:nvSpPr>
                <p:cNvPr id="33053" name="Line 285"/>
                <p:cNvSpPr>
                  <a:spLocks noChangeShapeType="1"/>
                </p:cNvSpPr>
                <p:nvPr/>
              </p:nvSpPr>
              <p:spPr bwMode="auto">
                <a:xfrm>
                  <a:off x="2192" y="2392"/>
                  <a:ext cx="640" cy="0"/>
                </a:xfrm>
                <a:prstGeom prst="line">
                  <a:avLst/>
                </a:prstGeom>
                <a:noFill/>
                <a:ln w="9525">
                  <a:solidFill>
                    <a:srgbClr val="A5BEC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pPr>
                    <a:defRPr/>
                  </a:pPr>
                  <a:endParaRPr lang="en-US">
                    <a:ea typeface="ＭＳ Ｐゴシック" charset="0"/>
                  </a:endParaRPr>
                </a:p>
              </p:txBody>
            </p:sp>
          </p:grpSp>
          <p:sp>
            <p:nvSpPr>
              <p:cNvPr id="33054" name="Line 286"/>
              <p:cNvSpPr>
                <a:spLocks noChangeShapeType="1"/>
              </p:cNvSpPr>
              <p:nvPr/>
            </p:nvSpPr>
            <p:spPr bwMode="auto">
              <a:xfrm flipV="1">
                <a:off x="3540" y="2835"/>
                <a:ext cx="284" cy="195"/>
              </a:xfrm>
              <a:prstGeom prst="line">
                <a:avLst/>
              </a:prstGeom>
              <a:noFill/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55" name="Line 287"/>
              <p:cNvSpPr>
                <a:spLocks noChangeShapeType="1"/>
              </p:cNvSpPr>
              <p:nvPr/>
            </p:nvSpPr>
            <p:spPr bwMode="auto">
              <a:xfrm flipV="1">
                <a:off x="3613" y="2355"/>
                <a:ext cx="61" cy="172"/>
              </a:xfrm>
              <a:prstGeom prst="line">
                <a:avLst/>
              </a:prstGeom>
              <a:noFill/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56" name="Line 288"/>
              <p:cNvSpPr>
                <a:spLocks noChangeShapeType="1"/>
              </p:cNvSpPr>
              <p:nvPr/>
            </p:nvSpPr>
            <p:spPr bwMode="auto">
              <a:xfrm flipV="1">
                <a:off x="3825" y="2035"/>
                <a:ext cx="45" cy="66"/>
              </a:xfrm>
              <a:prstGeom prst="line">
                <a:avLst/>
              </a:prstGeom>
              <a:noFill/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57" name="Line 289"/>
              <p:cNvSpPr>
                <a:spLocks noChangeShapeType="1"/>
              </p:cNvSpPr>
              <p:nvPr/>
            </p:nvSpPr>
            <p:spPr bwMode="auto">
              <a:xfrm flipV="1">
                <a:off x="3947" y="2530"/>
                <a:ext cx="42" cy="68"/>
              </a:xfrm>
              <a:prstGeom prst="line">
                <a:avLst/>
              </a:prstGeom>
              <a:noFill/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58" name="Line 290"/>
              <p:cNvSpPr>
                <a:spLocks noChangeShapeType="1"/>
              </p:cNvSpPr>
              <p:nvPr/>
            </p:nvSpPr>
            <p:spPr bwMode="auto">
              <a:xfrm flipV="1">
                <a:off x="4083" y="2269"/>
                <a:ext cx="23" cy="51"/>
              </a:xfrm>
              <a:prstGeom prst="line">
                <a:avLst/>
              </a:prstGeom>
              <a:noFill/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59" name="Line 291"/>
              <p:cNvSpPr>
                <a:spLocks noChangeShapeType="1"/>
              </p:cNvSpPr>
              <p:nvPr/>
            </p:nvSpPr>
            <p:spPr bwMode="auto">
              <a:xfrm flipH="1" flipV="1">
                <a:off x="4035" y="2032"/>
                <a:ext cx="33" cy="34"/>
              </a:xfrm>
              <a:prstGeom prst="line">
                <a:avLst/>
              </a:prstGeom>
              <a:noFill/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60" name="Line 292"/>
              <p:cNvSpPr>
                <a:spLocks noChangeShapeType="1"/>
              </p:cNvSpPr>
              <p:nvPr/>
            </p:nvSpPr>
            <p:spPr bwMode="auto">
              <a:xfrm flipH="1">
                <a:off x="3713" y="2696"/>
                <a:ext cx="64" cy="11"/>
              </a:xfrm>
              <a:prstGeom prst="line">
                <a:avLst/>
              </a:prstGeom>
              <a:noFill/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61" name="Line 293"/>
              <p:cNvSpPr>
                <a:spLocks noChangeShapeType="1"/>
              </p:cNvSpPr>
              <p:nvPr/>
            </p:nvSpPr>
            <p:spPr bwMode="auto">
              <a:xfrm flipH="1">
                <a:off x="3398" y="2012"/>
                <a:ext cx="64" cy="35"/>
              </a:xfrm>
              <a:prstGeom prst="line">
                <a:avLst/>
              </a:prstGeom>
              <a:noFill/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62" name="Line 294"/>
              <p:cNvSpPr>
                <a:spLocks noChangeShapeType="1"/>
              </p:cNvSpPr>
              <p:nvPr/>
            </p:nvSpPr>
            <p:spPr bwMode="auto">
              <a:xfrm flipH="1" flipV="1">
                <a:off x="3651" y="2033"/>
                <a:ext cx="10" cy="56"/>
              </a:xfrm>
              <a:prstGeom prst="line">
                <a:avLst/>
              </a:prstGeom>
              <a:noFill/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63" name="Line 295"/>
              <p:cNvSpPr>
                <a:spLocks noChangeShapeType="1"/>
              </p:cNvSpPr>
              <p:nvPr/>
            </p:nvSpPr>
            <p:spPr bwMode="auto">
              <a:xfrm flipH="1" flipV="1">
                <a:off x="3728" y="1709"/>
                <a:ext cx="125" cy="119"/>
              </a:xfrm>
              <a:prstGeom prst="line">
                <a:avLst/>
              </a:prstGeom>
              <a:noFill/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64" name="Line 296"/>
              <p:cNvSpPr>
                <a:spLocks noChangeShapeType="1"/>
              </p:cNvSpPr>
              <p:nvPr/>
            </p:nvSpPr>
            <p:spPr bwMode="auto">
              <a:xfrm flipH="1" flipV="1">
                <a:off x="3728" y="1909"/>
                <a:ext cx="79" cy="42"/>
              </a:xfrm>
              <a:prstGeom prst="line">
                <a:avLst/>
              </a:prstGeom>
              <a:noFill/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65" name="Line 297"/>
              <p:cNvSpPr>
                <a:spLocks noChangeShapeType="1"/>
              </p:cNvSpPr>
              <p:nvPr/>
            </p:nvSpPr>
            <p:spPr bwMode="auto">
              <a:xfrm flipH="1" flipV="1">
                <a:off x="3859" y="2308"/>
                <a:ext cx="48" cy="34"/>
              </a:xfrm>
              <a:prstGeom prst="line">
                <a:avLst/>
              </a:prstGeom>
              <a:noFill/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66" name="Line 298"/>
              <p:cNvSpPr>
                <a:spLocks noChangeShapeType="1"/>
              </p:cNvSpPr>
              <p:nvPr/>
            </p:nvSpPr>
            <p:spPr bwMode="auto">
              <a:xfrm flipH="1" flipV="1">
                <a:off x="2883" y="2032"/>
                <a:ext cx="41" cy="65"/>
              </a:xfrm>
              <a:prstGeom prst="line">
                <a:avLst/>
              </a:prstGeom>
              <a:noFill/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67" name="Line 299"/>
              <p:cNvSpPr>
                <a:spLocks noChangeShapeType="1"/>
              </p:cNvSpPr>
              <p:nvPr/>
            </p:nvSpPr>
            <p:spPr bwMode="auto">
              <a:xfrm flipH="1" flipV="1">
                <a:off x="2615" y="2639"/>
                <a:ext cx="79" cy="42"/>
              </a:xfrm>
              <a:prstGeom prst="line">
                <a:avLst/>
              </a:prstGeom>
              <a:noFill/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68" name="Line 300"/>
              <p:cNvSpPr>
                <a:spLocks noChangeShapeType="1"/>
              </p:cNvSpPr>
              <p:nvPr/>
            </p:nvSpPr>
            <p:spPr bwMode="auto">
              <a:xfrm flipH="1" flipV="1">
                <a:off x="2664" y="2347"/>
                <a:ext cx="104" cy="258"/>
              </a:xfrm>
              <a:prstGeom prst="line">
                <a:avLst/>
              </a:prstGeom>
              <a:noFill/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69" name="Line 301"/>
              <p:cNvSpPr>
                <a:spLocks noChangeShapeType="1"/>
              </p:cNvSpPr>
              <p:nvPr/>
            </p:nvSpPr>
            <p:spPr bwMode="auto">
              <a:xfrm flipH="1">
                <a:off x="2692" y="2850"/>
                <a:ext cx="64" cy="35"/>
              </a:xfrm>
              <a:prstGeom prst="line">
                <a:avLst/>
              </a:prstGeom>
              <a:noFill/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70" name="Line 302"/>
              <p:cNvSpPr>
                <a:spLocks noChangeShapeType="1"/>
              </p:cNvSpPr>
              <p:nvPr/>
            </p:nvSpPr>
            <p:spPr bwMode="auto">
              <a:xfrm flipH="1" flipV="1">
                <a:off x="2793" y="2994"/>
                <a:ext cx="48" cy="47"/>
              </a:xfrm>
              <a:prstGeom prst="line">
                <a:avLst/>
              </a:prstGeom>
              <a:noFill/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71" name="Line 303"/>
              <p:cNvSpPr>
                <a:spLocks noChangeShapeType="1"/>
              </p:cNvSpPr>
              <p:nvPr/>
            </p:nvSpPr>
            <p:spPr bwMode="auto">
              <a:xfrm flipV="1">
                <a:off x="3373" y="2757"/>
                <a:ext cx="44" cy="66"/>
              </a:xfrm>
              <a:prstGeom prst="line">
                <a:avLst/>
              </a:prstGeom>
              <a:noFill/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72" name="Line 304"/>
              <p:cNvSpPr>
                <a:spLocks noChangeShapeType="1"/>
              </p:cNvSpPr>
              <p:nvPr/>
            </p:nvSpPr>
            <p:spPr bwMode="auto">
              <a:xfrm flipV="1">
                <a:off x="2661" y="2082"/>
                <a:ext cx="57" cy="44"/>
              </a:xfrm>
              <a:prstGeom prst="line">
                <a:avLst/>
              </a:prstGeom>
              <a:noFill/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73" name="Line 305"/>
              <p:cNvSpPr>
                <a:spLocks noChangeShapeType="1"/>
              </p:cNvSpPr>
              <p:nvPr/>
            </p:nvSpPr>
            <p:spPr bwMode="auto">
              <a:xfrm flipV="1">
                <a:off x="2032" y="2263"/>
                <a:ext cx="437" cy="149"/>
              </a:xfrm>
              <a:prstGeom prst="line">
                <a:avLst/>
              </a:prstGeom>
              <a:noFill/>
              <a:ln w="127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74" name="Line 306"/>
              <p:cNvSpPr>
                <a:spLocks noChangeShapeType="1"/>
              </p:cNvSpPr>
              <p:nvPr/>
            </p:nvSpPr>
            <p:spPr bwMode="auto">
              <a:xfrm flipH="1" flipV="1">
                <a:off x="2552" y="2703"/>
                <a:ext cx="52" cy="177"/>
              </a:xfrm>
              <a:prstGeom prst="line">
                <a:avLst/>
              </a:prstGeom>
              <a:noFill/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13382" name="Group 307"/>
            <p:cNvGrpSpPr>
              <a:grpSpLocks/>
            </p:cNvGrpSpPr>
            <p:nvPr/>
          </p:nvGrpSpPr>
          <p:grpSpPr bwMode="auto">
            <a:xfrm>
              <a:off x="2834" y="1162"/>
              <a:ext cx="764" cy="2291"/>
              <a:chOff x="2834" y="1162"/>
              <a:chExt cx="764" cy="2291"/>
            </a:xfrm>
          </p:grpSpPr>
          <p:sp>
            <p:nvSpPr>
              <p:cNvPr id="33076" name="Oval 308"/>
              <p:cNvSpPr>
                <a:spLocks noChangeArrowheads="1"/>
              </p:cNvSpPr>
              <p:nvPr/>
            </p:nvSpPr>
            <p:spPr bwMode="auto">
              <a:xfrm>
                <a:off x="2834" y="2742"/>
                <a:ext cx="711" cy="711"/>
              </a:xfrm>
              <a:prstGeom prst="ellipse">
                <a:avLst/>
              </a:prstGeom>
              <a:solidFill>
                <a:srgbClr val="5F5F5F">
                  <a:alpha val="64999"/>
                </a:srgbClr>
              </a:solidFill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77" name="Oval 309"/>
              <p:cNvSpPr>
                <a:spLocks noChangeArrowheads="1"/>
              </p:cNvSpPr>
              <p:nvPr/>
            </p:nvSpPr>
            <p:spPr bwMode="auto">
              <a:xfrm>
                <a:off x="2834" y="1162"/>
                <a:ext cx="711" cy="711"/>
              </a:xfrm>
              <a:prstGeom prst="ellipse">
                <a:avLst/>
              </a:prstGeom>
              <a:solidFill>
                <a:srgbClr val="5F5F5F">
                  <a:alpha val="64999"/>
                </a:srgbClr>
              </a:solidFill>
              <a:ln w="1905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78" name="Oval 310"/>
              <p:cNvSpPr>
                <a:spLocks noChangeArrowheads="1"/>
              </p:cNvSpPr>
              <p:nvPr/>
            </p:nvSpPr>
            <p:spPr bwMode="auto">
              <a:xfrm>
                <a:off x="2834" y="1943"/>
                <a:ext cx="711" cy="711"/>
              </a:xfrm>
              <a:prstGeom prst="ellipse">
                <a:avLst/>
              </a:prstGeom>
              <a:solidFill>
                <a:srgbClr val="5F5F5F">
                  <a:alpha val="64999"/>
                </a:srgbClr>
              </a:solidFill>
              <a:ln w="1905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79" name="Text Box 311"/>
              <p:cNvSpPr txBox="1">
                <a:spLocks noChangeArrowheads="1"/>
              </p:cNvSpPr>
              <p:nvPr/>
            </p:nvSpPr>
            <p:spPr bwMode="auto">
              <a:xfrm>
                <a:off x="2970" y="1416"/>
                <a:ext cx="532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sz="1200" b="1">
                    <a:latin typeface="Verdana" charset="0"/>
                    <a:ea typeface="ＭＳ Ｐゴシック" charset="0"/>
                  </a:rPr>
                  <a:t>Verizon</a:t>
                </a:r>
              </a:p>
            </p:txBody>
          </p:sp>
          <p:sp>
            <p:nvSpPr>
              <p:cNvPr id="33080" name="Text Box 312"/>
              <p:cNvSpPr txBox="1">
                <a:spLocks noChangeArrowheads="1"/>
              </p:cNvSpPr>
              <p:nvPr/>
            </p:nvSpPr>
            <p:spPr bwMode="auto">
              <a:xfrm>
                <a:off x="2981" y="2218"/>
                <a:ext cx="484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sz="1200" b="1">
                    <a:latin typeface="Verdana" charset="0"/>
                    <a:ea typeface="ＭＳ Ｐゴシック" charset="0"/>
                  </a:rPr>
                  <a:t>L3</a:t>
                </a:r>
              </a:p>
            </p:txBody>
          </p:sp>
          <p:sp>
            <p:nvSpPr>
              <p:cNvPr id="33081" name="Freeform 313"/>
              <p:cNvSpPr>
                <a:spLocks/>
              </p:cNvSpPr>
              <p:nvPr/>
            </p:nvSpPr>
            <p:spPr bwMode="auto">
              <a:xfrm>
                <a:off x="2894" y="1423"/>
                <a:ext cx="600" cy="243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82" name="Freeform 314"/>
              <p:cNvSpPr>
                <a:spLocks/>
              </p:cNvSpPr>
              <p:nvPr/>
            </p:nvSpPr>
            <p:spPr bwMode="auto">
              <a:xfrm>
                <a:off x="2894" y="1213"/>
                <a:ext cx="543" cy="600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83" name="Freeform 315"/>
              <p:cNvSpPr>
                <a:spLocks/>
              </p:cNvSpPr>
              <p:nvPr/>
            </p:nvSpPr>
            <p:spPr bwMode="auto">
              <a:xfrm>
                <a:off x="3215" y="1240"/>
                <a:ext cx="279" cy="207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84" name="Freeform 316"/>
              <p:cNvSpPr>
                <a:spLocks/>
              </p:cNvSpPr>
              <p:nvPr/>
            </p:nvSpPr>
            <p:spPr bwMode="auto">
              <a:xfrm>
                <a:off x="2918" y="1946"/>
                <a:ext cx="519" cy="648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85" name="Freeform 317"/>
              <p:cNvSpPr>
                <a:spLocks/>
              </p:cNvSpPr>
              <p:nvPr/>
            </p:nvSpPr>
            <p:spPr bwMode="auto">
              <a:xfrm>
                <a:off x="2894" y="2204"/>
                <a:ext cx="600" cy="243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86" name="Freeform 318"/>
              <p:cNvSpPr>
                <a:spLocks/>
              </p:cNvSpPr>
              <p:nvPr/>
            </p:nvSpPr>
            <p:spPr bwMode="auto">
              <a:xfrm>
                <a:off x="3215" y="2021"/>
                <a:ext cx="279" cy="207"/>
              </a:xfrm>
              <a:custGeom>
                <a:avLst/>
                <a:gdLst>
                  <a:gd name="T0" fmla="*/ 279 w 279"/>
                  <a:gd name="T1" fmla="*/ 207 h 207"/>
                  <a:gd name="T2" fmla="*/ 0 w 279"/>
                  <a:gd name="T3" fmla="*/ 114 h 207"/>
                  <a:gd name="T4" fmla="*/ 111 w 279"/>
                  <a:gd name="T5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79" h="207">
                    <a:moveTo>
                      <a:pt x="279" y="207"/>
                    </a:moveTo>
                    <a:lnTo>
                      <a:pt x="0" y="114"/>
                    </a:lnTo>
                    <a:lnTo>
                      <a:pt x="111" y="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87" name="Freeform 319"/>
              <p:cNvSpPr>
                <a:spLocks/>
              </p:cNvSpPr>
              <p:nvPr/>
            </p:nvSpPr>
            <p:spPr bwMode="auto">
              <a:xfrm>
                <a:off x="2894" y="2793"/>
                <a:ext cx="543" cy="600"/>
              </a:xfrm>
              <a:custGeom>
                <a:avLst/>
                <a:gdLst>
                  <a:gd name="T0" fmla="*/ 528 w 543"/>
                  <a:gd name="T1" fmla="*/ 504 h 600"/>
                  <a:gd name="T2" fmla="*/ 339 w 543"/>
                  <a:gd name="T3" fmla="*/ 444 h 600"/>
                  <a:gd name="T4" fmla="*/ 201 w 543"/>
                  <a:gd name="T5" fmla="*/ 600 h 600"/>
                  <a:gd name="T6" fmla="*/ 0 w 543"/>
                  <a:gd name="T7" fmla="*/ 390 h 600"/>
                  <a:gd name="T8" fmla="*/ 222 w 543"/>
                  <a:gd name="T9" fmla="*/ 0 h 600"/>
                  <a:gd name="T10" fmla="*/ 327 w 543"/>
                  <a:gd name="T11" fmla="*/ 150 h 600"/>
                  <a:gd name="T12" fmla="*/ 543 w 543"/>
                  <a:gd name="T13" fmla="*/ 126 h 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43" h="600">
                    <a:moveTo>
                      <a:pt x="528" y="504"/>
                    </a:moveTo>
                    <a:lnTo>
                      <a:pt x="339" y="444"/>
                    </a:lnTo>
                    <a:lnTo>
                      <a:pt x="201" y="600"/>
                    </a:lnTo>
                    <a:lnTo>
                      <a:pt x="0" y="390"/>
                    </a:lnTo>
                    <a:lnTo>
                      <a:pt x="222" y="0"/>
                    </a:lnTo>
                    <a:lnTo>
                      <a:pt x="327" y="150"/>
                    </a:lnTo>
                    <a:lnTo>
                      <a:pt x="543" y="126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88" name="Freeform 320"/>
              <p:cNvSpPr>
                <a:spLocks/>
              </p:cNvSpPr>
              <p:nvPr/>
            </p:nvSpPr>
            <p:spPr bwMode="auto">
              <a:xfrm>
                <a:off x="2894" y="3003"/>
                <a:ext cx="600" cy="243"/>
              </a:xfrm>
              <a:custGeom>
                <a:avLst/>
                <a:gdLst>
                  <a:gd name="T0" fmla="*/ 0 w 600"/>
                  <a:gd name="T1" fmla="*/ 0 h 243"/>
                  <a:gd name="T2" fmla="*/ 165 w 600"/>
                  <a:gd name="T3" fmla="*/ 219 h 243"/>
                  <a:gd name="T4" fmla="*/ 345 w 600"/>
                  <a:gd name="T5" fmla="*/ 243 h 243"/>
                  <a:gd name="T6" fmla="*/ 600 w 600"/>
                  <a:gd name="T7" fmla="*/ 180 h 2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00" h="243">
                    <a:moveTo>
                      <a:pt x="0" y="0"/>
                    </a:moveTo>
                    <a:lnTo>
                      <a:pt x="165" y="219"/>
                    </a:lnTo>
                    <a:lnTo>
                      <a:pt x="345" y="243"/>
                    </a:lnTo>
                    <a:lnTo>
                      <a:pt x="600" y="180"/>
                    </a:lnTo>
                  </a:path>
                </a:pathLst>
              </a:cu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89" name="Line 321"/>
              <p:cNvSpPr>
                <a:spLocks noChangeShapeType="1"/>
              </p:cNvSpPr>
              <p:nvPr/>
            </p:nvSpPr>
            <p:spPr bwMode="auto">
              <a:xfrm>
                <a:off x="3194" y="1878"/>
                <a:ext cx="0" cy="66"/>
              </a:xfrm>
              <a:prstGeom prst="line">
                <a:avLst/>
              </a:prstGeom>
              <a:noFill/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90" name="Line 322"/>
              <p:cNvSpPr>
                <a:spLocks noChangeShapeType="1"/>
              </p:cNvSpPr>
              <p:nvPr/>
            </p:nvSpPr>
            <p:spPr bwMode="auto">
              <a:xfrm>
                <a:off x="3194" y="2655"/>
                <a:ext cx="0" cy="90"/>
              </a:xfrm>
              <a:prstGeom prst="line">
                <a:avLst/>
              </a:prstGeom>
              <a:noFill/>
              <a:ln w="25400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91" name="Rectangle 323"/>
              <p:cNvSpPr>
                <a:spLocks noChangeArrowheads="1"/>
              </p:cNvSpPr>
              <p:nvPr/>
            </p:nvSpPr>
            <p:spPr bwMode="auto">
              <a:xfrm>
                <a:off x="2877" y="1421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92" name="Rectangle 324"/>
              <p:cNvSpPr>
                <a:spLocks noChangeArrowheads="1"/>
              </p:cNvSpPr>
              <p:nvPr/>
            </p:nvSpPr>
            <p:spPr bwMode="auto">
              <a:xfrm>
                <a:off x="3034" y="1620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93" name="Rectangle 325"/>
              <p:cNvSpPr>
                <a:spLocks noChangeArrowheads="1"/>
              </p:cNvSpPr>
              <p:nvPr/>
            </p:nvSpPr>
            <p:spPr bwMode="auto">
              <a:xfrm>
                <a:off x="3034" y="2401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94" name="Rectangle 326"/>
              <p:cNvSpPr>
                <a:spLocks noChangeArrowheads="1"/>
              </p:cNvSpPr>
              <p:nvPr/>
            </p:nvSpPr>
            <p:spPr bwMode="auto">
              <a:xfrm>
                <a:off x="2877" y="2202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95" name="Rectangle 327"/>
              <p:cNvSpPr>
                <a:spLocks noChangeArrowheads="1"/>
              </p:cNvSpPr>
              <p:nvPr/>
            </p:nvSpPr>
            <p:spPr bwMode="auto">
              <a:xfrm>
                <a:off x="2877" y="3001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96" name="Rectangle 328"/>
              <p:cNvSpPr>
                <a:spLocks noChangeArrowheads="1"/>
              </p:cNvSpPr>
              <p:nvPr/>
            </p:nvSpPr>
            <p:spPr bwMode="auto">
              <a:xfrm>
                <a:off x="3034" y="3200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97" name="Rectangle 329"/>
              <p:cNvSpPr>
                <a:spLocks noChangeArrowheads="1"/>
              </p:cNvSpPr>
              <p:nvPr/>
            </p:nvSpPr>
            <p:spPr bwMode="auto">
              <a:xfrm>
                <a:off x="3196" y="1338"/>
                <a:ext cx="43" cy="45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98" name="Rectangle 330"/>
              <p:cNvSpPr>
                <a:spLocks noChangeArrowheads="1"/>
              </p:cNvSpPr>
              <p:nvPr/>
            </p:nvSpPr>
            <p:spPr bwMode="auto">
              <a:xfrm>
                <a:off x="3307" y="1215"/>
                <a:ext cx="43" cy="45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099" name="Rectangle 331"/>
              <p:cNvSpPr>
                <a:spLocks noChangeArrowheads="1"/>
              </p:cNvSpPr>
              <p:nvPr/>
            </p:nvSpPr>
            <p:spPr bwMode="auto">
              <a:xfrm>
                <a:off x="3410" y="1318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00" name="Rectangle 332"/>
              <p:cNvSpPr>
                <a:spLocks noChangeArrowheads="1"/>
              </p:cNvSpPr>
              <p:nvPr/>
            </p:nvSpPr>
            <p:spPr bwMode="auto">
              <a:xfrm>
                <a:off x="3476" y="1426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01" name="Rectangle 333"/>
              <p:cNvSpPr>
                <a:spLocks noChangeArrowheads="1"/>
              </p:cNvSpPr>
              <p:nvPr/>
            </p:nvSpPr>
            <p:spPr bwMode="auto">
              <a:xfrm>
                <a:off x="3470" y="1579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02" name="Rectangle 334"/>
              <p:cNvSpPr>
                <a:spLocks noChangeArrowheads="1"/>
              </p:cNvSpPr>
              <p:nvPr/>
            </p:nvSpPr>
            <p:spPr bwMode="auto">
              <a:xfrm>
                <a:off x="3398" y="1702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03" name="Rectangle 335"/>
              <p:cNvSpPr>
                <a:spLocks noChangeArrowheads="1"/>
              </p:cNvSpPr>
              <p:nvPr/>
            </p:nvSpPr>
            <p:spPr bwMode="auto">
              <a:xfrm>
                <a:off x="3206" y="1642"/>
                <a:ext cx="44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04" name="Rectangle 336"/>
              <p:cNvSpPr>
                <a:spLocks noChangeArrowheads="1"/>
              </p:cNvSpPr>
              <p:nvPr/>
            </p:nvSpPr>
            <p:spPr bwMode="auto">
              <a:xfrm>
                <a:off x="3144" y="1956"/>
                <a:ext cx="43" cy="43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05" name="Rectangle 337"/>
              <p:cNvSpPr>
                <a:spLocks noChangeArrowheads="1"/>
              </p:cNvSpPr>
              <p:nvPr/>
            </p:nvSpPr>
            <p:spPr bwMode="auto">
              <a:xfrm>
                <a:off x="2875" y="2369"/>
                <a:ext cx="44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06" name="Rectangle 338"/>
              <p:cNvSpPr>
                <a:spLocks noChangeArrowheads="1"/>
              </p:cNvSpPr>
              <p:nvPr/>
            </p:nvSpPr>
            <p:spPr bwMode="auto">
              <a:xfrm>
                <a:off x="3072" y="2576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07" name="Rectangle 339"/>
              <p:cNvSpPr>
                <a:spLocks noChangeArrowheads="1"/>
              </p:cNvSpPr>
              <p:nvPr/>
            </p:nvSpPr>
            <p:spPr bwMode="auto">
              <a:xfrm>
                <a:off x="3206" y="2423"/>
                <a:ext cx="44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08" name="Rectangle 340"/>
              <p:cNvSpPr>
                <a:spLocks noChangeArrowheads="1"/>
              </p:cNvSpPr>
              <p:nvPr/>
            </p:nvSpPr>
            <p:spPr bwMode="auto">
              <a:xfrm>
                <a:off x="3398" y="2483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09" name="Rectangle 341"/>
              <p:cNvSpPr>
                <a:spLocks noChangeArrowheads="1"/>
              </p:cNvSpPr>
              <p:nvPr/>
            </p:nvSpPr>
            <p:spPr bwMode="auto">
              <a:xfrm>
                <a:off x="3410" y="2099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10" name="Rectangle 342"/>
              <p:cNvSpPr>
                <a:spLocks noChangeArrowheads="1"/>
              </p:cNvSpPr>
              <p:nvPr/>
            </p:nvSpPr>
            <p:spPr bwMode="auto">
              <a:xfrm>
                <a:off x="3196" y="2119"/>
                <a:ext cx="43" cy="45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11" name="Rectangle 343"/>
              <p:cNvSpPr>
                <a:spLocks noChangeArrowheads="1"/>
              </p:cNvSpPr>
              <p:nvPr/>
            </p:nvSpPr>
            <p:spPr bwMode="auto">
              <a:xfrm>
                <a:off x="3308" y="1999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12" name="Rectangle 344"/>
              <p:cNvSpPr>
                <a:spLocks noChangeArrowheads="1"/>
              </p:cNvSpPr>
              <p:nvPr/>
            </p:nvSpPr>
            <p:spPr bwMode="auto">
              <a:xfrm>
                <a:off x="3096" y="2779"/>
                <a:ext cx="43" cy="43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13" name="Rectangle 345"/>
              <p:cNvSpPr>
                <a:spLocks noChangeArrowheads="1"/>
              </p:cNvSpPr>
              <p:nvPr/>
            </p:nvSpPr>
            <p:spPr bwMode="auto">
              <a:xfrm>
                <a:off x="2875" y="3168"/>
                <a:ext cx="44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14" name="Rectangle 346"/>
              <p:cNvSpPr>
                <a:spLocks noChangeArrowheads="1"/>
              </p:cNvSpPr>
              <p:nvPr/>
            </p:nvSpPr>
            <p:spPr bwMode="auto">
              <a:xfrm>
                <a:off x="3276" y="2750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15" name="Rectangle 347"/>
              <p:cNvSpPr>
                <a:spLocks noChangeArrowheads="1"/>
              </p:cNvSpPr>
              <p:nvPr/>
            </p:nvSpPr>
            <p:spPr bwMode="auto">
              <a:xfrm>
                <a:off x="3196" y="2854"/>
                <a:ext cx="43" cy="45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16" name="Rectangle 348"/>
              <p:cNvSpPr>
                <a:spLocks noChangeArrowheads="1"/>
              </p:cNvSpPr>
              <p:nvPr/>
            </p:nvSpPr>
            <p:spPr bwMode="auto">
              <a:xfrm>
                <a:off x="3410" y="2842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17" name="Rectangle 349"/>
              <p:cNvSpPr>
                <a:spLocks noChangeArrowheads="1"/>
              </p:cNvSpPr>
              <p:nvPr/>
            </p:nvSpPr>
            <p:spPr bwMode="auto">
              <a:xfrm>
                <a:off x="3476" y="3006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18" name="Rectangle 350"/>
              <p:cNvSpPr>
                <a:spLocks noChangeArrowheads="1"/>
              </p:cNvSpPr>
              <p:nvPr/>
            </p:nvSpPr>
            <p:spPr bwMode="auto">
              <a:xfrm>
                <a:off x="3370" y="3270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19" name="Rectangle 351"/>
              <p:cNvSpPr>
                <a:spLocks noChangeArrowheads="1"/>
              </p:cNvSpPr>
              <p:nvPr/>
            </p:nvSpPr>
            <p:spPr bwMode="auto">
              <a:xfrm>
                <a:off x="3072" y="3375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20" name="Rectangle 352"/>
              <p:cNvSpPr>
                <a:spLocks noChangeArrowheads="1"/>
              </p:cNvSpPr>
              <p:nvPr/>
            </p:nvSpPr>
            <p:spPr bwMode="auto">
              <a:xfrm>
                <a:off x="3072" y="1795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21" name="Rectangle 353"/>
              <p:cNvSpPr>
                <a:spLocks noChangeArrowheads="1"/>
              </p:cNvSpPr>
              <p:nvPr/>
            </p:nvSpPr>
            <p:spPr bwMode="auto">
              <a:xfrm>
                <a:off x="2875" y="1612"/>
                <a:ext cx="44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22" name="Rectangle 354"/>
              <p:cNvSpPr>
                <a:spLocks noChangeArrowheads="1"/>
              </p:cNvSpPr>
              <p:nvPr/>
            </p:nvSpPr>
            <p:spPr bwMode="auto">
              <a:xfrm>
                <a:off x="3091" y="1188"/>
                <a:ext cx="43" cy="45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23" name="Rectangle 355"/>
              <p:cNvSpPr>
                <a:spLocks noChangeArrowheads="1"/>
              </p:cNvSpPr>
              <p:nvPr/>
            </p:nvSpPr>
            <p:spPr bwMode="auto">
              <a:xfrm>
                <a:off x="3476" y="2207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24" name="Rectangle 356"/>
              <p:cNvSpPr>
                <a:spLocks noChangeArrowheads="1"/>
              </p:cNvSpPr>
              <p:nvPr/>
            </p:nvSpPr>
            <p:spPr bwMode="auto">
              <a:xfrm>
                <a:off x="3470" y="3159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25" name="Rectangle 357"/>
              <p:cNvSpPr>
                <a:spLocks noChangeArrowheads="1"/>
              </p:cNvSpPr>
              <p:nvPr/>
            </p:nvSpPr>
            <p:spPr bwMode="auto">
              <a:xfrm>
                <a:off x="3470" y="2360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26" name="Line 358"/>
              <p:cNvSpPr>
                <a:spLocks noChangeShapeType="1"/>
              </p:cNvSpPr>
              <p:nvPr/>
            </p:nvSpPr>
            <p:spPr bwMode="auto">
              <a:xfrm flipH="1">
                <a:off x="3192" y="1654"/>
                <a:ext cx="24" cy="232"/>
              </a:xfrm>
              <a:prstGeom prst="line">
                <a:avLst/>
              </a:pr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27" name="Rectangle 359"/>
              <p:cNvSpPr>
                <a:spLocks noChangeArrowheads="1"/>
              </p:cNvSpPr>
              <p:nvPr/>
            </p:nvSpPr>
            <p:spPr bwMode="auto">
              <a:xfrm>
                <a:off x="3188" y="2854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28" name="Line 360"/>
              <p:cNvSpPr>
                <a:spLocks noChangeShapeType="1"/>
              </p:cNvSpPr>
              <p:nvPr/>
            </p:nvSpPr>
            <p:spPr bwMode="auto">
              <a:xfrm flipV="1">
                <a:off x="3256" y="2774"/>
                <a:ext cx="64" cy="72"/>
              </a:xfrm>
              <a:prstGeom prst="line">
                <a:avLst/>
              </a:pr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29" name="Line 361"/>
              <p:cNvSpPr>
                <a:spLocks noChangeShapeType="1"/>
              </p:cNvSpPr>
              <p:nvPr/>
            </p:nvSpPr>
            <p:spPr bwMode="auto">
              <a:xfrm>
                <a:off x="3240" y="2886"/>
                <a:ext cx="208" cy="0"/>
              </a:xfrm>
              <a:prstGeom prst="line">
                <a:avLst/>
              </a:prstGeom>
              <a:noFill/>
              <a:ln w="9525">
                <a:solidFill>
                  <a:srgbClr val="A5BEC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30" name="Rectangle 362"/>
              <p:cNvSpPr>
                <a:spLocks noChangeArrowheads="1"/>
              </p:cNvSpPr>
              <p:nvPr/>
            </p:nvSpPr>
            <p:spPr bwMode="auto">
              <a:xfrm>
                <a:off x="3220" y="2942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31" name="Rectangle 363"/>
              <p:cNvSpPr>
                <a:spLocks noChangeArrowheads="1"/>
              </p:cNvSpPr>
              <p:nvPr/>
            </p:nvSpPr>
            <p:spPr bwMode="auto">
              <a:xfrm>
                <a:off x="3452" y="2894"/>
                <a:ext cx="43" cy="44"/>
              </a:xfrm>
              <a:prstGeom prst="rect">
                <a:avLst/>
              </a:prstGeom>
              <a:noFill/>
              <a:ln w="28575">
                <a:solidFill>
                  <a:srgbClr val="A5BECF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32" name="Text Box 364"/>
              <p:cNvSpPr txBox="1">
                <a:spLocks noChangeArrowheads="1"/>
              </p:cNvSpPr>
              <p:nvPr/>
            </p:nvSpPr>
            <p:spPr bwMode="auto">
              <a:xfrm>
                <a:off x="2952" y="2199"/>
                <a:ext cx="518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B1455">
                        <a:alpha val="5000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endParaRPr lang="en-US" sz="2400" b="1">
                  <a:solidFill>
                    <a:srgbClr val="18114F"/>
                  </a:solidFill>
                  <a:latin typeface="Arial" charset="0"/>
                  <a:ea typeface="ＭＳ Ｐゴシック" charset="0"/>
                </a:endParaRPr>
              </a:p>
            </p:txBody>
          </p:sp>
          <p:sp>
            <p:nvSpPr>
              <p:cNvPr id="33133" name="Text Box 365"/>
              <p:cNvSpPr txBox="1">
                <a:spLocks noChangeArrowheads="1"/>
              </p:cNvSpPr>
              <p:nvPr/>
            </p:nvSpPr>
            <p:spPr bwMode="auto">
              <a:xfrm>
                <a:off x="2840" y="3009"/>
                <a:ext cx="758" cy="1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6F2FA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969696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anchor="ctr">
                <a:spAutoFit/>
              </a:bodyPr>
              <a:lstStyle/>
              <a:p>
                <a:pPr algn="ctr">
                  <a:lnSpc>
                    <a:spcPct val="90000"/>
                  </a:lnSpc>
                  <a:spcBef>
                    <a:spcPct val="20000"/>
                  </a:spcBef>
                  <a:defRPr/>
                </a:pPr>
                <a:r>
                  <a:rPr lang="en-US" sz="1200" b="1">
                    <a:latin typeface="Verdana" charset="0"/>
                    <a:ea typeface="ＭＳ Ｐゴシック" charset="0"/>
                  </a:rPr>
                  <a:t>Cogent</a:t>
                </a:r>
              </a:p>
            </p:txBody>
          </p:sp>
        </p:grpSp>
      </p:grpSp>
      <p:grpSp>
        <p:nvGrpSpPr>
          <p:cNvPr id="33134" name="Group 366"/>
          <p:cNvGrpSpPr>
            <a:grpSpLocks/>
          </p:cNvGrpSpPr>
          <p:nvPr/>
        </p:nvGrpSpPr>
        <p:grpSpPr bwMode="auto">
          <a:xfrm>
            <a:off x="2259013" y="4349750"/>
            <a:ext cx="1712912" cy="476250"/>
            <a:chOff x="1439" y="2740"/>
            <a:chExt cx="1079" cy="300"/>
          </a:xfrm>
        </p:grpSpPr>
        <p:sp>
          <p:nvSpPr>
            <p:cNvPr id="33135" name="Line 367"/>
            <p:cNvSpPr>
              <a:spLocks noChangeShapeType="1"/>
            </p:cNvSpPr>
            <p:nvPr/>
          </p:nvSpPr>
          <p:spPr bwMode="auto">
            <a:xfrm>
              <a:off x="1974" y="2754"/>
              <a:ext cx="0" cy="274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3136" name="Line 368"/>
            <p:cNvSpPr>
              <a:spLocks noChangeShapeType="1"/>
            </p:cNvSpPr>
            <p:nvPr/>
          </p:nvSpPr>
          <p:spPr bwMode="auto">
            <a:xfrm>
              <a:off x="1439" y="2883"/>
              <a:ext cx="534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3137" name="Line 369"/>
            <p:cNvSpPr>
              <a:spLocks noChangeShapeType="1"/>
            </p:cNvSpPr>
            <p:nvPr/>
          </p:nvSpPr>
          <p:spPr bwMode="auto">
            <a:xfrm flipH="1">
              <a:off x="1960" y="2752"/>
              <a:ext cx="536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3138" name="Line 370"/>
            <p:cNvSpPr>
              <a:spLocks noChangeShapeType="1"/>
            </p:cNvSpPr>
            <p:nvPr/>
          </p:nvSpPr>
          <p:spPr bwMode="auto">
            <a:xfrm>
              <a:off x="1958" y="3022"/>
              <a:ext cx="560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3139" name="Line 371"/>
            <p:cNvSpPr>
              <a:spLocks noChangeShapeType="1"/>
            </p:cNvSpPr>
            <p:nvPr/>
          </p:nvSpPr>
          <p:spPr bwMode="auto">
            <a:xfrm flipV="1">
              <a:off x="2502" y="2740"/>
              <a:ext cx="0" cy="30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33140" name="Line 372"/>
          <p:cNvSpPr>
            <a:spLocks noChangeShapeType="1"/>
          </p:cNvSpPr>
          <p:nvPr/>
        </p:nvSpPr>
        <p:spPr bwMode="auto">
          <a:xfrm>
            <a:off x="3489325" y="3784600"/>
            <a:ext cx="14288" cy="588963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33141" name="Group 373"/>
          <p:cNvGrpSpPr>
            <a:grpSpLocks/>
          </p:cNvGrpSpPr>
          <p:nvPr/>
        </p:nvGrpSpPr>
        <p:grpSpPr bwMode="auto">
          <a:xfrm>
            <a:off x="3500438" y="3797300"/>
            <a:ext cx="1647825" cy="114300"/>
            <a:chOff x="2205" y="2392"/>
            <a:chExt cx="1038" cy="72"/>
          </a:xfrm>
        </p:grpSpPr>
        <p:sp>
          <p:nvSpPr>
            <p:cNvPr id="33142" name="Line 374"/>
            <p:cNvSpPr>
              <a:spLocks noChangeShapeType="1"/>
            </p:cNvSpPr>
            <p:nvPr/>
          </p:nvSpPr>
          <p:spPr bwMode="auto">
            <a:xfrm>
              <a:off x="2889" y="2395"/>
              <a:ext cx="354" cy="69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3143" name="Line 375"/>
            <p:cNvSpPr>
              <a:spLocks noChangeShapeType="1"/>
            </p:cNvSpPr>
            <p:nvPr/>
          </p:nvSpPr>
          <p:spPr bwMode="auto">
            <a:xfrm flipV="1">
              <a:off x="2205" y="2392"/>
              <a:ext cx="726" cy="2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33144" name="Group 376"/>
          <p:cNvGrpSpPr>
            <a:grpSpLocks/>
          </p:cNvGrpSpPr>
          <p:nvPr/>
        </p:nvGrpSpPr>
        <p:grpSpPr bwMode="auto">
          <a:xfrm>
            <a:off x="4946650" y="3916363"/>
            <a:ext cx="349250" cy="509587"/>
            <a:chOff x="3116" y="2467"/>
            <a:chExt cx="220" cy="321"/>
          </a:xfrm>
        </p:grpSpPr>
        <p:sp>
          <p:nvSpPr>
            <p:cNvPr id="33145" name="Line 377"/>
            <p:cNvSpPr>
              <a:spLocks noChangeShapeType="1"/>
            </p:cNvSpPr>
            <p:nvPr/>
          </p:nvSpPr>
          <p:spPr bwMode="auto">
            <a:xfrm>
              <a:off x="3223" y="2467"/>
              <a:ext cx="9" cy="13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13368" name="Group 378"/>
            <p:cNvGrpSpPr>
              <a:grpSpLocks/>
            </p:cNvGrpSpPr>
            <p:nvPr/>
          </p:nvGrpSpPr>
          <p:grpSpPr bwMode="auto">
            <a:xfrm>
              <a:off x="3116" y="2538"/>
              <a:ext cx="220" cy="250"/>
              <a:chOff x="223" y="2640"/>
              <a:chExt cx="220" cy="250"/>
            </a:xfrm>
          </p:grpSpPr>
          <p:sp>
            <p:nvSpPr>
              <p:cNvPr id="33147" name="Oval 379"/>
              <p:cNvSpPr>
                <a:spLocks noChangeArrowheads="1"/>
              </p:cNvSpPr>
              <p:nvPr/>
            </p:nvSpPr>
            <p:spPr bwMode="auto">
              <a:xfrm>
                <a:off x="232" y="2664"/>
                <a:ext cx="208" cy="208"/>
              </a:xfrm>
              <a:prstGeom prst="ellipse">
                <a:avLst/>
              </a:prstGeom>
              <a:solidFill>
                <a:schemeClr val="tx1"/>
              </a:solidFill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48" name="Text Box 380"/>
              <p:cNvSpPr txBox="1">
                <a:spLocks noChangeArrowheads="1"/>
              </p:cNvSpPr>
              <p:nvPr/>
            </p:nvSpPr>
            <p:spPr bwMode="auto">
              <a:xfrm>
                <a:off x="223" y="2640"/>
                <a:ext cx="220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A5002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defRPr/>
                </a:pPr>
                <a:r>
                  <a:rPr lang="en-US" sz="2000" b="1">
                    <a:solidFill>
                      <a:srgbClr val="A50021"/>
                    </a:solidFill>
                    <a:latin typeface="Verdana" charset="0"/>
                    <a:ea typeface="ＭＳ Ｐゴシック" charset="0"/>
                  </a:rPr>
                  <a:t>X</a:t>
                </a:r>
              </a:p>
            </p:txBody>
          </p:sp>
        </p:grpSp>
      </p:grpSp>
      <p:pic>
        <p:nvPicPr>
          <p:cNvPr id="13325" name="Picture 381" descr="pha108000076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2" t="10759" r="26341"/>
          <a:stretch>
            <a:fillRect/>
          </a:stretch>
        </p:blipFill>
        <p:spPr bwMode="auto">
          <a:xfrm>
            <a:off x="7332663" y="1768475"/>
            <a:ext cx="1162050" cy="1079500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6" name="Picture 382" descr="10189568"/>
          <p:cNvPicPr>
            <a:picLocks noChangeAspect="1" noChangeArrowheads="1"/>
          </p:cNvPicPr>
          <p:nvPr/>
        </p:nvPicPr>
        <p:blipFill>
          <a:blip r:embed="rId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t="16696" r="25864" b="26434"/>
          <a:stretch>
            <a:fillRect/>
          </a:stretch>
        </p:blipFill>
        <p:spPr bwMode="auto">
          <a:xfrm>
            <a:off x="7321550" y="3043238"/>
            <a:ext cx="1131888" cy="1068387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7" name="Picture 383" descr="200254506-001"/>
          <p:cNvPicPr>
            <a:picLocks noChangeAspect="1" noChangeArrowheads="1"/>
          </p:cNvPicPr>
          <p:nvPr/>
        </p:nvPicPr>
        <p:blipFill>
          <a:blip r:embed="rId8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2" r="20026"/>
          <a:stretch>
            <a:fillRect/>
          </a:stretch>
        </p:blipFill>
        <p:spPr bwMode="auto">
          <a:xfrm>
            <a:off x="7319963" y="4319588"/>
            <a:ext cx="1154112" cy="1073150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152" name="Picture 384" descr="gray_ser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1944688"/>
            <a:ext cx="7588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53" name="Picture 385" descr="gray_ser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2944813"/>
            <a:ext cx="758825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154" name="Picture 386" descr="gray_ser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113" y="3946525"/>
            <a:ext cx="758825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155" name="Line 387"/>
          <p:cNvSpPr>
            <a:spLocks noChangeShapeType="1"/>
          </p:cNvSpPr>
          <p:nvPr/>
        </p:nvSpPr>
        <p:spPr bwMode="auto">
          <a:xfrm>
            <a:off x="6235700" y="3551238"/>
            <a:ext cx="1062038" cy="9525"/>
          </a:xfrm>
          <a:prstGeom prst="line">
            <a:avLst/>
          </a:prstGeom>
          <a:noFill/>
          <a:ln w="3810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grpSp>
        <p:nvGrpSpPr>
          <p:cNvPr id="33156" name="Group 388"/>
          <p:cNvGrpSpPr>
            <a:grpSpLocks/>
          </p:cNvGrpSpPr>
          <p:nvPr/>
        </p:nvGrpSpPr>
        <p:grpSpPr bwMode="auto">
          <a:xfrm>
            <a:off x="2319338" y="2709863"/>
            <a:ext cx="2103437" cy="336550"/>
            <a:chOff x="1927" y="1012"/>
            <a:chExt cx="1325" cy="212"/>
          </a:xfrm>
        </p:grpSpPr>
        <p:sp>
          <p:nvSpPr>
            <p:cNvPr id="33157" name="Line 389"/>
            <p:cNvSpPr>
              <a:spLocks noChangeShapeType="1"/>
            </p:cNvSpPr>
            <p:nvPr/>
          </p:nvSpPr>
          <p:spPr bwMode="auto">
            <a:xfrm>
              <a:off x="1927" y="1021"/>
              <a:ext cx="755" cy="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3158" name="Line 390"/>
            <p:cNvSpPr>
              <a:spLocks noChangeShapeType="1"/>
            </p:cNvSpPr>
            <p:nvPr/>
          </p:nvSpPr>
          <p:spPr bwMode="auto">
            <a:xfrm flipH="1" flipV="1">
              <a:off x="2918" y="1076"/>
              <a:ext cx="108" cy="50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3159" name="Line 391"/>
            <p:cNvSpPr>
              <a:spLocks noChangeShapeType="1"/>
            </p:cNvSpPr>
            <p:nvPr/>
          </p:nvSpPr>
          <p:spPr bwMode="auto">
            <a:xfrm flipV="1">
              <a:off x="2747" y="1084"/>
              <a:ext cx="184" cy="25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3160" name="Line 392"/>
            <p:cNvSpPr>
              <a:spLocks noChangeShapeType="1"/>
            </p:cNvSpPr>
            <p:nvPr/>
          </p:nvSpPr>
          <p:spPr bwMode="auto">
            <a:xfrm>
              <a:off x="2673" y="1012"/>
              <a:ext cx="95" cy="109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3161" name="Line 393"/>
            <p:cNvSpPr>
              <a:spLocks noChangeShapeType="1"/>
            </p:cNvSpPr>
            <p:nvPr/>
          </p:nvSpPr>
          <p:spPr bwMode="auto">
            <a:xfrm>
              <a:off x="3011" y="1109"/>
              <a:ext cx="85" cy="115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3162" name="Line 394"/>
            <p:cNvSpPr>
              <a:spLocks noChangeShapeType="1"/>
            </p:cNvSpPr>
            <p:nvPr/>
          </p:nvSpPr>
          <p:spPr bwMode="auto">
            <a:xfrm flipV="1">
              <a:off x="3086" y="1032"/>
              <a:ext cx="96" cy="176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3163" name="Line 395"/>
            <p:cNvSpPr>
              <a:spLocks noChangeShapeType="1"/>
            </p:cNvSpPr>
            <p:nvPr/>
          </p:nvSpPr>
          <p:spPr bwMode="auto">
            <a:xfrm>
              <a:off x="3172" y="1023"/>
              <a:ext cx="80" cy="122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33164" name="Group 396"/>
          <p:cNvGrpSpPr>
            <a:grpSpLocks/>
          </p:cNvGrpSpPr>
          <p:nvPr/>
        </p:nvGrpSpPr>
        <p:grpSpPr bwMode="auto">
          <a:xfrm>
            <a:off x="4392613" y="1962150"/>
            <a:ext cx="568325" cy="952500"/>
            <a:chOff x="3245" y="553"/>
            <a:chExt cx="352" cy="600"/>
          </a:xfrm>
        </p:grpSpPr>
        <p:sp>
          <p:nvSpPr>
            <p:cNvPr id="33165" name="Line 397"/>
            <p:cNvSpPr>
              <a:spLocks noChangeShapeType="1"/>
            </p:cNvSpPr>
            <p:nvPr/>
          </p:nvSpPr>
          <p:spPr bwMode="auto">
            <a:xfrm flipH="1">
              <a:off x="3245" y="1016"/>
              <a:ext cx="130" cy="137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3166" name="Line 398"/>
            <p:cNvSpPr>
              <a:spLocks noChangeShapeType="1"/>
            </p:cNvSpPr>
            <p:nvPr/>
          </p:nvSpPr>
          <p:spPr bwMode="auto">
            <a:xfrm flipV="1">
              <a:off x="3367" y="553"/>
              <a:ext cx="230" cy="482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grpSp>
        <p:nvGrpSpPr>
          <p:cNvPr id="33167" name="Group 399"/>
          <p:cNvGrpSpPr>
            <a:grpSpLocks/>
          </p:cNvGrpSpPr>
          <p:nvPr/>
        </p:nvGrpSpPr>
        <p:grpSpPr bwMode="auto">
          <a:xfrm>
            <a:off x="4924425" y="1989138"/>
            <a:ext cx="1462088" cy="1568450"/>
            <a:chOff x="3568" y="558"/>
            <a:chExt cx="921" cy="1632"/>
          </a:xfrm>
        </p:grpSpPr>
        <p:sp>
          <p:nvSpPr>
            <p:cNvPr id="33168" name="Line 400"/>
            <p:cNvSpPr>
              <a:spLocks noChangeShapeType="1"/>
            </p:cNvSpPr>
            <p:nvPr/>
          </p:nvSpPr>
          <p:spPr bwMode="auto">
            <a:xfrm flipH="1">
              <a:off x="3688" y="1207"/>
              <a:ext cx="6" cy="76"/>
            </a:xfrm>
            <a:prstGeom prst="line">
              <a:avLst/>
            </a:prstGeom>
            <a:noFill/>
            <a:ln w="381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grpSp>
          <p:nvGrpSpPr>
            <p:cNvPr id="13345" name="Group 401"/>
            <p:cNvGrpSpPr>
              <a:grpSpLocks/>
            </p:cNvGrpSpPr>
            <p:nvPr/>
          </p:nvGrpSpPr>
          <p:grpSpPr bwMode="auto">
            <a:xfrm>
              <a:off x="3568" y="558"/>
              <a:ext cx="921" cy="1632"/>
              <a:chOff x="3568" y="558"/>
              <a:chExt cx="921" cy="1632"/>
            </a:xfrm>
          </p:grpSpPr>
          <p:sp>
            <p:nvSpPr>
              <p:cNvPr id="33170" name="Line 402"/>
              <p:cNvSpPr>
                <a:spLocks noChangeShapeType="1"/>
              </p:cNvSpPr>
              <p:nvPr/>
            </p:nvSpPr>
            <p:spPr bwMode="auto">
              <a:xfrm>
                <a:off x="3599" y="558"/>
                <a:ext cx="160" cy="177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71" name="Line 403"/>
              <p:cNvSpPr>
                <a:spLocks noChangeShapeType="1"/>
              </p:cNvSpPr>
              <p:nvPr/>
            </p:nvSpPr>
            <p:spPr bwMode="auto">
              <a:xfrm flipV="1">
                <a:off x="3568" y="986"/>
                <a:ext cx="152" cy="210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72" name="Line 404"/>
              <p:cNvSpPr>
                <a:spLocks noChangeShapeType="1"/>
              </p:cNvSpPr>
              <p:nvPr/>
            </p:nvSpPr>
            <p:spPr bwMode="auto">
              <a:xfrm flipH="1">
                <a:off x="3712" y="712"/>
                <a:ext cx="36" cy="289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73" name="Line 405"/>
              <p:cNvSpPr>
                <a:spLocks noChangeShapeType="1"/>
              </p:cNvSpPr>
              <p:nvPr/>
            </p:nvSpPr>
            <p:spPr bwMode="auto">
              <a:xfrm>
                <a:off x="3688" y="1272"/>
                <a:ext cx="24" cy="215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74" name="Line 406"/>
              <p:cNvSpPr>
                <a:spLocks noChangeShapeType="1"/>
              </p:cNvSpPr>
              <p:nvPr/>
            </p:nvSpPr>
            <p:spPr bwMode="auto">
              <a:xfrm>
                <a:off x="3584" y="1186"/>
                <a:ext cx="118" cy="30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75" name="Line 407"/>
              <p:cNvSpPr>
                <a:spLocks noChangeShapeType="1"/>
              </p:cNvSpPr>
              <p:nvPr/>
            </p:nvSpPr>
            <p:spPr bwMode="auto">
              <a:xfrm>
                <a:off x="3720" y="1480"/>
                <a:ext cx="318" cy="88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76" name="Line 408"/>
              <p:cNvSpPr>
                <a:spLocks noChangeShapeType="1"/>
              </p:cNvSpPr>
              <p:nvPr/>
            </p:nvSpPr>
            <p:spPr bwMode="auto">
              <a:xfrm>
                <a:off x="4236" y="1597"/>
                <a:ext cx="147" cy="40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77" name="Line 409"/>
              <p:cNvSpPr>
                <a:spLocks noChangeShapeType="1"/>
              </p:cNvSpPr>
              <p:nvPr/>
            </p:nvSpPr>
            <p:spPr bwMode="auto">
              <a:xfrm>
                <a:off x="4036" y="1571"/>
                <a:ext cx="220" cy="28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78" name="Line 410"/>
              <p:cNvSpPr>
                <a:spLocks noChangeShapeType="1"/>
              </p:cNvSpPr>
              <p:nvPr/>
            </p:nvSpPr>
            <p:spPr bwMode="auto">
              <a:xfrm flipH="1" flipV="1">
                <a:off x="4372" y="1637"/>
                <a:ext cx="117" cy="228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79" name="Line 411"/>
              <p:cNvSpPr>
                <a:spLocks noChangeShapeType="1"/>
              </p:cNvSpPr>
              <p:nvPr/>
            </p:nvSpPr>
            <p:spPr bwMode="auto">
              <a:xfrm flipH="1">
                <a:off x="4372" y="1858"/>
                <a:ext cx="105" cy="68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80" name="Line 412"/>
              <p:cNvSpPr>
                <a:spLocks noChangeShapeType="1"/>
              </p:cNvSpPr>
              <p:nvPr/>
            </p:nvSpPr>
            <p:spPr bwMode="auto">
              <a:xfrm flipH="1">
                <a:off x="4306" y="1924"/>
                <a:ext cx="75" cy="177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181" name="Line 413"/>
              <p:cNvSpPr>
                <a:spLocks noChangeShapeType="1"/>
              </p:cNvSpPr>
              <p:nvPr/>
            </p:nvSpPr>
            <p:spPr bwMode="auto">
              <a:xfrm>
                <a:off x="4309" y="2093"/>
                <a:ext cx="93" cy="97"/>
              </a:xfrm>
              <a:prstGeom prst="line">
                <a:avLst/>
              </a:prstGeom>
              <a:noFill/>
              <a:ln w="38100">
                <a:solidFill>
                  <a:srgbClr val="A5002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</p:grpSp>
      <p:pic>
        <p:nvPicPr>
          <p:cNvPr id="33182" name="Picture 414" descr="1018956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t="16696" r="25864" b="26434"/>
          <a:stretch>
            <a:fillRect/>
          </a:stretch>
        </p:blipFill>
        <p:spPr bwMode="auto">
          <a:xfrm>
            <a:off x="7326313" y="3044825"/>
            <a:ext cx="1131887" cy="1068388"/>
          </a:xfrm>
          <a:prstGeom prst="rect">
            <a:avLst/>
          </a:prstGeom>
          <a:noFill/>
          <a:ln w="9525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3183" name="Group 415"/>
          <p:cNvGrpSpPr>
            <a:grpSpLocks/>
          </p:cNvGrpSpPr>
          <p:nvPr/>
        </p:nvGrpSpPr>
        <p:grpSpPr bwMode="auto">
          <a:xfrm>
            <a:off x="7002463" y="2212975"/>
            <a:ext cx="947737" cy="823913"/>
            <a:chOff x="2166" y="3452"/>
            <a:chExt cx="696" cy="606"/>
          </a:xfrm>
        </p:grpSpPr>
        <p:sp>
          <p:nvSpPr>
            <p:cNvPr id="33184" name="Oval 416"/>
            <p:cNvSpPr>
              <a:spLocks noChangeArrowheads="1"/>
            </p:cNvSpPr>
            <p:nvPr/>
          </p:nvSpPr>
          <p:spPr bwMode="auto">
            <a:xfrm>
              <a:off x="2248" y="3480"/>
              <a:ext cx="522" cy="521"/>
            </a:xfrm>
            <a:prstGeom prst="ellipse">
              <a:avLst/>
            </a:prstGeom>
            <a:solidFill>
              <a:srgbClr val="FFFFFF">
                <a:alpha val="83000"/>
              </a:srgbClr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3185" name="Text Box 417"/>
            <p:cNvSpPr txBox="1">
              <a:spLocks noChangeArrowheads="1"/>
            </p:cNvSpPr>
            <p:nvPr/>
          </p:nvSpPr>
          <p:spPr bwMode="auto">
            <a:xfrm>
              <a:off x="2166" y="3452"/>
              <a:ext cx="696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800" b="1">
                  <a:solidFill>
                    <a:srgbClr val="A50021"/>
                  </a:solidFill>
                  <a:latin typeface="Verdana" charset="0"/>
                  <a:ea typeface="ＭＳ Ｐゴシック" charset="0"/>
                </a:rPr>
                <a:t>X</a:t>
              </a:r>
            </a:p>
          </p:txBody>
        </p:sp>
      </p:grpSp>
      <p:grpSp>
        <p:nvGrpSpPr>
          <p:cNvPr id="33186" name="Group 418"/>
          <p:cNvGrpSpPr>
            <a:grpSpLocks/>
          </p:cNvGrpSpPr>
          <p:nvPr/>
        </p:nvGrpSpPr>
        <p:grpSpPr bwMode="auto">
          <a:xfrm>
            <a:off x="7002463" y="4765675"/>
            <a:ext cx="947737" cy="823913"/>
            <a:chOff x="2166" y="3452"/>
            <a:chExt cx="696" cy="606"/>
          </a:xfrm>
        </p:grpSpPr>
        <p:sp>
          <p:nvSpPr>
            <p:cNvPr id="33187" name="Oval 419"/>
            <p:cNvSpPr>
              <a:spLocks noChangeArrowheads="1"/>
            </p:cNvSpPr>
            <p:nvPr/>
          </p:nvSpPr>
          <p:spPr bwMode="auto">
            <a:xfrm>
              <a:off x="2248" y="3480"/>
              <a:ext cx="522" cy="521"/>
            </a:xfrm>
            <a:prstGeom prst="ellipse">
              <a:avLst/>
            </a:prstGeom>
            <a:solidFill>
              <a:srgbClr val="FFFFFF">
                <a:alpha val="83000"/>
              </a:srgbClr>
            </a:solidFill>
            <a:ln w="12700">
              <a:solidFill>
                <a:srgbClr val="A5002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  <p:sp>
          <p:nvSpPr>
            <p:cNvPr id="33188" name="Text Box 420"/>
            <p:cNvSpPr txBox="1">
              <a:spLocks noChangeArrowheads="1"/>
            </p:cNvSpPr>
            <p:nvPr/>
          </p:nvSpPr>
          <p:spPr bwMode="auto">
            <a:xfrm>
              <a:off x="2166" y="3452"/>
              <a:ext cx="696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alpha val="5000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A5002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sz="4800" b="1">
                  <a:solidFill>
                    <a:srgbClr val="A50021"/>
                  </a:solidFill>
                  <a:latin typeface="Verdana" charset="0"/>
                  <a:ea typeface="ＭＳ Ｐゴシック" charset="0"/>
                </a:rPr>
                <a:t>X</a:t>
              </a:r>
            </a:p>
          </p:txBody>
        </p:sp>
      </p:grpSp>
      <p:sp>
        <p:nvSpPr>
          <p:cNvPr id="33189" name="Text Box 421"/>
          <p:cNvSpPr txBox="1">
            <a:spLocks noChangeArrowheads="1"/>
          </p:cNvSpPr>
          <p:nvPr/>
        </p:nvSpPr>
        <p:spPr bwMode="auto">
          <a:xfrm>
            <a:off x="3201988" y="1376363"/>
            <a:ext cx="10493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D7E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1400">
                <a:solidFill>
                  <a:srgbClr val="B2B2B2"/>
                </a:solidFill>
                <a:latin typeface="Verdana" charset="0"/>
                <a:ea typeface="ＭＳ Ｐゴシック" charset="0"/>
              </a:rPr>
              <a:t>Peering </a:t>
            </a:r>
            <a:br>
              <a:rPr lang="en-US" sz="1400">
                <a:solidFill>
                  <a:srgbClr val="B2B2B2"/>
                </a:solidFill>
                <a:latin typeface="Verdana" charset="0"/>
                <a:ea typeface="ＭＳ Ｐゴシック" charset="0"/>
              </a:rPr>
            </a:br>
            <a:r>
              <a:rPr lang="en-US" sz="1400">
                <a:solidFill>
                  <a:srgbClr val="B2B2B2"/>
                </a:solidFill>
                <a:latin typeface="Verdana" charset="0"/>
                <a:ea typeface="ＭＳ Ｐゴシック" charset="0"/>
              </a:rPr>
              <a:t>Points</a:t>
            </a:r>
          </a:p>
        </p:txBody>
      </p:sp>
      <p:sp>
        <p:nvSpPr>
          <p:cNvPr id="33190" name="Text Box 422"/>
          <p:cNvSpPr txBox="1">
            <a:spLocks noChangeArrowheads="1"/>
          </p:cNvSpPr>
          <p:nvPr/>
        </p:nvSpPr>
        <p:spPr bwMode="auto">
          <a:xfrm>
            <a:off x="4656138" y="1220788"/>
            <a:ext cx="102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ED7E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>
                <a:solidFill>
                  <a:srgbClr val="B2B2B2"/>
                </a:solidFill>
                <a:latin typeface="Verdana" charset="0"/>
                <a:ea typeface="ＭＳ Ｐゴシック" charset="0"/>
              </a:rPr>
              <a:t>Network </a:t>
            </a:r>
          </a:p>
          <a:p>
            <a:pPr>
              <a:lnSpc>
                <a:spcPct val="70000"/>
              </a:lnSpc>
              <a:spcBef>
                <a:spcPct val="20000"/>
              </a:spcBef>
              <a:defRPr/>
            </a:pPr>
            <a:r>
              <a:rPr lang="en-US" sz="1400">
                <a:solidFill>
                  <a:srgbClr val="B2B2B2"/>
                </a:solidFill>
                <a:latin typeface="Verdana" charset="0"/>
                <a:ea typeface="ＭＳ Ｐゴシック" charset="0"/>
              </a:rPr>
              <a:t>Providers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3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27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2000"/>
                                        <p:tgtEl>
                                          <p:spTgt spid="33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33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3000"/>
                                        <p:tgtEl>
                                          <p:spTgt spid="33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3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33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27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33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0"/>
                                        <p:tgtEl>
                                          <p:spTgt spid="33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3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3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7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3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3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3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584200" y="1641475"/>
            <a:ext cx="5118100" cy="262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227013" indent="-227013" eaLnBrk="1" hangingPunct="1">
              <a:spcBef>
                <a:spcPct val="6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2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Centralized sites create an inherent</a:t>
            </a:r>
            <a:r>
              <a:rPr lang="en-US" sz="2600" b="1">
                <a:solidFill>
                  <a:schemeClr val="bg1"/>
                </a:solidFill>
                <a:latin typeface="Verdana" charset="0"/>
                <a:ea typeface="ＭＳ Ｐゴシック" charset="0"/>
              </a:rPr>
              <a:t> </a:t>
            </a:r>
            <a:r>
              <a:rPr lang="en-US" sz="2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bottleneck and </a:t>
            </a:r>
            <a:br>
              <a:rPr lang="en-US" sz="2600">
                <a:solidFill>
                  <a:schemeClr val="bg1"/>
                </a:solidFill>
                <a:latin typeface="Verdana" charset="0"/>
                <a:ea typeface="ＭＳ Ｐゴシック" charset="0"/>
              </a:rPr>
            </a:br>
            <a:r>
              <a:rPr lang="en-US" sz="2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target for attackers</a:t>
            </a:r>
          </a:p>
          <a:p>
            <a:pPr marL="227013" indent="-227013" eaLnBrk="1" hangingPunct="1">
              <a:spcBef>
                <a:spcPct val="6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2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Worldwide user </a:t>
            </a:r>
            <a:br>
              <a:rPr lang="en-US" sz="2600">
                <a:solidFill>
                  <a:schemeClr val="bg1"/>
                </a:solidFill>
                <a:latin typeface="Verdana" charset="0"/>
                <a:ea typeface="ＭＳ Ｐゴシック" charset="0"/>
              </a:rPr>
            </a:br>
            <a:r>
              <a:rPr lang="en-US" sz="2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population = huge </a:t>
            </a:r>
            <a:br>
              <a:rPr lang="en-US" sz="2600">
                <a:solidFill>
                  <a:schemeClr val="bg1"/>
                </a:solidFill>
                <a:latin typeface="Verdana" charset="0"/>
                <a:ea typeface="ＭＳ Ｐゴシック" charset="0"/>
              </a:rPr>
            </a:br>
            <a:r>
              <a:rPr lang="en-US" sz="2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infrastructure problem</a:t>
            </a:r>
          </a:p>
          <a:p>
            <a:pPr marL="227013" indent="-227013" eaLnBrk="1" hangingPunct="1">
              <a:spcBef>
                <a:spcPct val="6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2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Over provisioning raises </a:t>
            </a:r>
            <a:br>
              <a:rPr lang="en-US" sz="2600">
                <a:solidFill>
                  <a:schemeClr val="bg1"/>
                </a:solidFill>
                <a:latin typeface="Verdana" charset="0"/>
                <a:ea typeface="ＭＳ Ｐゴシック" charset="0"/>
              </a:rPr>
            </a:br>
            <a:r>
              <a:rPr lang="en-US" sz="2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cost of ownership</a:t>
            </a:r>
          </a:p>
          <a:p>
            <a:pPr marL="227013" indent="-227013" eaLnBrk="1" hangingPunct="1">
              <a:spcBef>
                <a:spcPct val="60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2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Not scalable</a:t>
            </a:r>
            <a:endParaRPr lang="en-US" sz="2800">
              <a:solidFill>
                <a:schemeClr val="bg1"/>
              </a:solidFill>
              <a:latin typeface="Verdana" charset="0"/>
              <a:ea typeface="ＭＳ Ｐゴシック" charset="0"/>
            </a:endParaRPr>
          </a:p>
          <a:p>
            <a:pPr marL="227013" indent="-227013" eaLnBrk="1" hangingPunct="1">
              <a:spcBef>
                <a:spcPct val="60000"/>
              </a:spcBef>
              <a:spcAft>
                <a:spcPct val="15000"/>
              </a:spcAft>
              <a:buClr>
                <a:srgbClr val="FF9900"/>
              </a:buClr>
              <a:buFontTx/>
              <a:buChar char="•"/>
              <a:defRPr/>
            </a:pPr>
            <a:endParaRPr lang="en-US" sz="2800">
              <a:solidFill>
                <a:schemeClr val="bg1"/>
              </a:solidFill>
              <a:latin typeface="Verdana" charset="0"/>
              <a:ea typeface="ＭＳ Ｐゴシック" charset="0"/>
            </a:endParaRPr>
          </a:p>
          <a:p>
            <a:pPr marL="227013" indent="-227013" eaLnBrk="1" hangingPunct="1">
              <a:spcBef>
                <a:spcPct val="60000"/>
              </a:spcBef>
              <a:buClr>
                <a:srgbClr val="FF9900"/>
              </a:buClr>
              <a:defRPr/>
            </a:pPr>
            <a:endParaRPr lang="en-US" sz="2800">
              <a:solidFill>
                <a:schemeClr val="bg1"/>
              </a:solidFill>
              <a:latin typeface="Verdana" charset="0"/>
              <a:ea typeface="ＭＳ Ｐゴシック" charset="0"/>
            </a:endParaRPr>
          </a:p>
        </p:txBody>
      </p:sp>
      <p:pic>
        <p:nvPicPr>
          <p:cNvPr id="14338" name="Picture 3" descr="9872 Problems with Centralized_Globe 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2" t="7187" r="21640" b="22058"/>
          <a:stretch>
            <a:fillRect/>
          </a:stretch>
        </p:blipFill>
        <p:spPr bwMode="ltGray">
          <a:xfrm>
            <a:off x="5187950" y="2101850"/>
            <a:ext cx="3587750" cy="362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39" name="Group 4"/>
          <p:cNvGrpSpPr>
            <a:grpSpLocks/>
          </p:cNvGrpSpPr>
          <p:nvPr/>
        </p:nvGrpSpPr>
        <p:grpSpPr bwMode="auto">
          <a:xfrm>
            <a:off x="5080000" y="2286000"/>
            <a:ext cx="3633788" cy="3429000"/>
            <a:chOff x="3200" y="1440"/>
            <a:chExt cx="2289" cy="2160"/>
          </a:xfrm>
        </p:grpSpPr>
        <p:grpSp>
          <p:nvGrpSpPr>
            <p:cNvPr id="14341" name="Group 5"/>
            <p:cNvGrpSpPr>
              <a:grpSpLocks/>
            </p:cNvGrpSpPr>
            <p:nvPr/>
          </p:nvGrpSpPr>
          <p:grpSpPr bwMode="auto">
            <a:xfrm>
              <a:off x="3200" y="1590"/>
              <a:ext cx="2193" cy="2010"/>
              <a:chOff x="2640" y="1590"/>
              <a:chExt cx="2193" cy="2010"/>
            </a:xfrm>
          </p:grpSpPr>
          <p:sp>
            <p:nvSpPr>
              <p:cNvPr id="33798" name="Arc 6"/>
              <p:cNvSpPr>
                <a:spLocks/>
              </p:cNvSpPr>
              <p:nvPr/>
            </p:nvSpPr>
            <p:spPr bwMode="auto">
              <a:xfrm>
                <a:off x="3873" y="1941"/>
                <a:ext cx="672" cy="97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123"/>
                  <a:gd name="T2" fmla="*/ 18863 w 21600"/>
                  <a:gd name="T3" fmla="*/ 32123 h 32123"/>
                  <a:gd name="T4" fmla="*/ 0 w 21600"/>
                  <a:gd name="T5" fmla="*/ 21600 h 3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2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</a:path>
                  <a:path w="21600" h="3212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799" name="Arc 7"/>
              <p:cNvSpPr>
                <a:spLocks/>
              </p:cNvSpPr>
              <p:nvPr/>
            </p:nvSpPr>
            <p:spPr bwMode="auto">
              <a:xfrm flipH="1">
                <a:off x="2640" y="1941"/>
                <a:ext cx="1200" cy="9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842"/>
                  <a:gd name="T2" fmla="*/ 18444 w 21600"/>
                  <a:gd name="T3" fmla="*/ 32842 h 32842"/>
                  <a:gd name="T4" fmla="*/ 0 w 21600"/>
                  <a:gd name="T5" fmla="*/ 21600 h 328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842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6"/>
                      <a:pt x="20508" y="29455"/>
                      <a:pt x="18443" y="32841"/>
                    </a:cubicBezTo>
                  </a:path>
                  <a:path w="21600" h="32842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566"/>
                      <a:pt x="20508" y="29455"/>
                      <a:pt x="18443" y="32841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00" name="Arc 8"/>
              <p:cNvSpPr>
                <a:spLocks/>
              </p:cNvSpPr>
              <p:nvPr/>
            </p:nvSpPr>
            <p:spPr bwMode="auto">
              <a:xfrm>
                <a:off x="3873" y="1941"/>
                <a:ext cx="384" cy="12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123"/>
                  <a:gd name="T2" fmla="*/ 18863 w 21600"/>
                  <a:gd name="T3" fmla="*/ 32123 h 32123"/>
                  <a:gd name="T4" fmla="*/ 0 w 21600"/>
                  <a:gd name="T5" fmla="*/ 21600 h 3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2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</a:path>
                  <a:path w="21600" h="3212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01" name="Arc 9"/>
              <p:cNvSpPr>
                <a:spLocks/>
              </p:cNvSpPr>
              <p:nvPr/>
            </p:nvSpPr>
            <p:spPr bwMode="auto">
              <a:xfrm flipH="1">
                <a:off x="2769" y="1941"/>
                <a:ext cx="1056" cy="110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123"/>
                  <a:gd name="T2" fmla="*/ 18863 w 21600"/>
                  <a:gd name="T3" fmla="*/ 32123 h 32123"/>
                  <a:gd name="T4" fmla="*/ 0 w 21600"/>
                  <a:gd name="T5" fmla="*/ 21600 h 3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2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</a:path>
                  <a:path w="21600" h="3212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02" name="Arc 10"/>
              <p:cNvSpPr>
                <a:spLocks/>
              </p:cNvSpPr>
              <p:nvPr/>
            </p:nvSpPr>
            <p:spPr bwMode="auto">
              <a:xfrm flipH="1">
                <a:off x="2913" y="1941"/>
                <a:ext cx="960" cy="135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123"/>
                  <a:gd name="T2" fmla="*/ 18863 w 21600"/>
                  <a:gd name="T3" fmla="*/ 32123 h 32123"/>
                  <a:gd name="T4" fmla="*/ 0 w 21600"/>
                  <a:gd name="T5" fmla="*/ 21600 h 3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2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</a:path>
                  <a:path w="21600" h="3212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03" name="Arc 11"/>
              <p:cNvSpPr>
                <a:spLocks/>
              </p:cNvSpPr>
              <p:nvPr/>
            </p:nvSpPr>
            <p:spPr bwMode="auto">
              <a:xfrm flipH="1">
                <a:off x="3057" y="1941"/>
                <a:ext cx="816" cy="145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123"/>
                  <a:gd name="T2" fmla="*/ 18863 w 21600"/>
                  <a:gd name="T3" fmla="*/ 32123 h 32123"/>
                  <a:gd name="T4" fmla="*/ 0 w 21600"/>
                  <a:gd name="T5" fmla="*/ 21600 h 3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2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</a:path>
                  <a:path w="21600" h="3212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04" name="Arc 12"/>
              <p:cNvSpPr>
                <a:spLocks/>
              </p:cNvSpPr>
              <p:nvPr/>
            </p:nvSpPr>
            <p:spPr bwMode="auto">
              <a:xfrm flipH="1">
                <a:off x="3777" y="1941"/>
                <a:ext cx="144" cy="165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123"/>
                  <a:gd name="T2" fmla="*/ 18863 w 21600"/>
                  <a:gd name="T3" fmla="*/ 32123 h 32123"/>
                  <a:gd name="T4" fmla="*/ 0 w 21600"/>
                  <a:gd name="T5" fmla="*/ 21600 h 3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2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</a:path>
                  <a:path w="21600" h="3212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05" name="Arc 13"/>
              <p:cNvSpPr>
                <a:spLocks/>
              </p:cNvSpPr>
              <p:nvPr/>
            </p:nvSpPr>
            <p:spPr bwMode="auto">
              <a:xfrm>
                <a:off x="3873" y="1941"/>
                <a:ext cx="480" cy="135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123"/>
                  <a:gd name="T2" fmla="*/ 18863 w 21600"/>
                  <a:gd name="T3" fmla="*/ 32123 h 32123"/>
                  <a:gd name="T4" fmla="*/ 0 w 21600"/>
                  <a:gd name="T5" fmla="*/ 21600 h 3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2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</a:path>
                  <a:path w="21600" h="3212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06" name="Arc 14"/>
              <p:cNvSpPr>
                <a:spLocks/>
              </p:cNvSpPr>
              <p:nvPr/>
            </p:nvSpPr>
            <p:spPr bwMode="auto">
              <a:xfrm>
                <a:off x="3873" y="1941"/>
                <a:ext cx="240" cy="15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123"/>
                  <a:gd name="T2" fmla="*/ 18863 w 21600"/>
                  <a:gd name="T3" fmla="*/ 32123 h 32123"/>
                  <a:gd name="T4" fmla="*/ 0 w 21600"/>
                  <a:gd name="T5" fmla="*/ 21600 h 3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2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</a:path>
                  <a:path w="21600" h="3212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07" name="Arc 15"/>
              <p:cNvSpPr>
                <a:spLocks/>
              </p:cNvSpPr>
              <p:nvPr/>
            </p:nvSpPr>
            <p:spPr bwMode="auto">
              <a:xfrm>
                <a:off x="3873" y="1941"/>
                <a:ext cx="624" cy="115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123"/>
                  <a:gd name="T2" fmla="*/ 18863 w 21600"/>
                  <a:gd name="T3" fmla="*/ 32123 h 32123"/>
                  <a:gd name="T4" fmla="*/ 0 w 21600"/>
                  <a:gd name="T5" fmla="*/ 21600 h 3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2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</a:path>
                  <a:path w="21600" h="3212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08" name="Arc 16"/>
              <p:cNvSpPr>
                <a:spLocks/>
              </p:cNvSpPr>
              <p:nvPr/>
            </p:nvSpPr>
            <p:spPr bwMode="auto">
              <a:xfrm>
                <a:off x="3873" y="1942"/>
                <a:ext cx="960" cy="23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475"/>
                  <a:gd name="T1" fmla="*/ 0 h 21600"/>
                  <a:gd name="T2" fmla="*/ 21475 w 21475"/>
                  <a:gd name="T3" fmla="*/ 19283 h 21600"/>
                  <a:gd name="T4" fmla="*/ 0 w 2147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75" h="21600" fill="none" extrusionOk="0">
                    <a:moveTo>
                      <a:pt x="0" y="-1"/>
                    </a:moveTo>
                    <a:cubicBezTo>
                      <a:pt x="11032" y="-1"/>
                      <a:pt x="20291" y="8314"/>
                      <a:pt x="21475" y="19282"/>
                    </a:cubicBezTo>
                  </a:path>
                  <a:path w="21475" h="21600" stroke="0" extrusionOk="0">
                    <a:moveTo>
                      <a:pt x="0" y="-1"/>
                    </a:moveTo>
                    <a:cubicBezTo>
                      <a:pt x="11032" y="-1"/>
                      <a:pt x="20291" y="8314"/>
                      <a:pt x="21475" y="1928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09" name="Arc 17"/>
              <p:cNvSpPr>
                <a:spLocks/>
              </p:cNvSpPr>
              <p:nvPr/>
            </p:nvSpPr>
            <p:spPr bwMode="auto">
              <a:xfrm>
                <a:off x="3825" y="1941"/>
                <a:ext cx="1008" cy="3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475"/>
                  <a:gd name="T1" fmla="*/ 0 h 21600"/>
                  <a:gd name="T2" fmla="*/ 21475 w 21475"/>
                  <a:gd name="T3" fmla="*/ 19283 h 21600"/>
                  <a:gd name="T4" fmla="*/ 0 w 2147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75" h="21600" fill="none" extrusionOk="0">
                    <a:moveTo>
                      <a:pt x="0" y="-1"/>
                    </a:moveTo>
                    <a:cubicBezTo>
                      <a:pt x="11032" y="-1"/>
                      <a:pt x="20291" y="8314"/>
                      <a:pt x="21475" y="19282"/>
                    </a:cubicBezTo>
                  </a:path>
                  <a:path w="21475" h="21600" stroke="0" extrusionOk="0">
                    <a:moveTo>
                      <a:pt x="0" y="-1"/>
                    </a:moveTo>
                    <a:cubicBezTo>
                      <a:pt x="11032" y="-1"/>
                      <a:pt x="20291" y="8314"/>
                      <a:pt x="21475" y="1928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10" name="Arc 18"/>
              <p:cNvSpPr>
                <a:spLocks/>
              </p:cNvSpPr>
              <p:nvPr/>
            </p:nvSpPr>
            <p:spPr bwMode="auto">
              <a:xfrm flipH="1">
                <a:off x="3441" y="1941"/>
                <a:ext cx="384" cy="45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77"/>
                  <a:gd name="T2" fmla="*/ 21600 w 21600"/>
                  <a:gd name="T3" fmla="*/ 21677 h 21677"/>
                  <a:gd name="T4" fmla="*/ 0 w 21600"/>
                  <a:gd name="T5" fmla="*/ 21600 h 21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77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</a:path>
                  <a:path w="21600" h="21677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11" name="Arc 19"/>
              <p:cNvSpPr>
                <a:spLocks/>
              </p:cNvSpPr>
              <p:nvPr/>
            </p:nvSpPr>
            <p:spPr bwMode="auto">
              <a:xfrm flipH="1">
                <a:off x="3537" y="1941"/>
                <a:ext cx="288" cy="50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77"/>
                  <a:gd name="T2" fmla="*/ 21600 w 21600"/>
                  <a:gd name="T3" fmla="*/ 21677 h 21677"/>
                  <a:gd name="T4" fmla="*/ 0 w 21600"/>
                  <a:gd name="T5" fmla="*/ 21600 h 21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77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</a:path>
                  <a:path w="21600" h="21677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12" name="Arc 20"/>
              <p:cNvSpPr>
                <a:spLocks/>
              </p:cNvSpPr>
              <p:nvPr/>
            </p:nvSpPr>
            <p:spPr bwMode="auto">
              <a:xfrm rot="5400000" flipH="1">
                <a:off x="3409" y="1526"/>
                <a:ext cx="351" cy="4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13" name="Arc 21"/>
              <p:cNvSpPr>
                <a:spLocks/>
              </p:cNvSpPr>
              <p:nvPr/>
            </p:nvSpPr>
            <p:spPr bwMode="auto">
              <a:xfrm rot="5400000" flipH="1">
                <a:off x="3312" y="1392"/>
                <a:ext cx="69" cy="102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14" name="Arc 22"/>
              <p:cNvSpPr>
                <a:spLocks/>
              </p:cNvSpPr>
              <p:nvPr/>
            </p:nvSpPr>
            <p:spPr bwMode="auto">
              <a:xfrm rot="16200000">
                <a:off x="4009" y="1406"/>
                <a:ext cx="351" cy="72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15" name="Arc 23"/>
              <p:cNvSpPr>
                <a:spLocks/>
              </p:cNvSpPr>
              <p:nvPr/>
            </p:nvSpPr>
            <p:spPr bwMode="auto">
              <a:xfrm rot="16200000">
                <a:off x="4035" y="1431"/>
                <a:ext cx="300" cy="72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16" name="Arc 24"/>
              <p:cNvSpPr>
                <a:spLocks/>
              </p:cNvSpPr>
              <p:nvPr/>
            </p:nvSpPr>
            <p:spPr bwMode="auto">
              <a:xfrm rot="16200000">
                <a:off x="4108" y="1408"/>
                <a:ext cx="250" cy="81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14342" name="Group 25"/>
            <p:cNvGrpSpPr>
              <a:grpSpLocks/>
            </p:cNvGrpSpPr>
            <p:nvPr/>
          </p:nvGrpSpPr>
          <p:grpSpPr bwMode="auto">
            <a:xfrm>
              <a:off x="3329" y="1540"/>
              <a:ext cx="1920" cy="1964"/>
              <a:chOff x="2769" y="1540"/>
              <a:chExt cx="1920" cy="1964"/>
            </a:xfrm>
          </p:grpSpPr>
          <p:sp>
            <p:nvSpPr>
              <p:cNvPr id="33818" name="Arc 26"/>
              <p:cNvSpPr>
                <a:spLocks/>
              </p:cNvSpPr>
              <p:nvPr/>
            </p:nvSpPr>
            <p:spPr bwMode="auto">
              <a:xfrm flipH="1">
                <a:off x="3297" y="1941"/>
                <a:ext cx="576" cy="156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123"/>
                  <a:gd name="T2" fmla="*/ 18863 w 21600"/>
                  <a:gd name="T3" fmla="*/ 32123 h 32123"/>
                  <a:gd name="T4" fmla="*/ 0 w 21600"/>
                  <a:gd name="T5" fmla="*/ 21600 h 3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2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</a:path>
                  <a:path w="21600" h="3212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19" name="Arc 27"/>
              <p:cNvSpPr>
                <a:spLocks/>
              </p:cNvSpPr>
              <p:nvPr/>
            </p:nvSpPr>
            <p:spPr bwMode="auto">
              <a:xfrm>
                <a:off x="3825" y="1941"/>
                <a:ext cx="480" cy="13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123"/>
                  <a:gd name="T2" fmla="*/ 18863 w 21600"/>
                  <a:gd name="T3" fmla="*/ 32123 h 32123"/>
                  <a:gd name="T4" fmla="*/ 0 w 21600"/>
                  <a:gd name="T5" fmla="*/ 21600 h 3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2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</a:path>
                  <a:path w="21600" h="3212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20" name="Arc 28"/>
              <p:cNvSpPr>
                <a:spLocks/>
              </p:cNvSpPr>
              <p:nvPr/>
            </p:nvSpPr>
            <p:spPr bwMode="auto">
              <a:xfrm flipH="1">
                <a:off x="3153" y="1941"/>
                <a:ext cx="720" cy="1467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123"/>
                  <a:gd name="T2" fmla="*/ 18863 w 21600"/>
                  <a:gd name="T3" fmla="*/ 32123 h 32123"/>
                  <a:gd name="T4" fmla="*/ 0 w 21600"/>
                  <a:gd name="T5" fmla="*/ 21600 h 3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2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</a:path>
                  <a:path w="21600" h="3212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21" name="Arc 29"/>
              <p:cNvSpPr>
                <a:spLocks/>
              </p:cNvSpPr>
              <p:nvPr/>
            </p:nvSpPr>
            <p:spPr bwMode="auto">
              <a:xfrm flipH="1">
                <a:off x="2769" y="1941"/>
                <a:ext cx="1056" cy="3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475"/>
                  <a:gd name="T1" fmla="*/ 0 h 21600"/>
                  <a:gd name="T2" fmla="*/ 21475 w 21475"/>
                  <a:gd name="T3" fmla="*/ 19283 h 21600"/>
                  <a:gd name="T4" fmla="*/ 0 w 2147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75" h="21600" fill="none" extrusionOk="0">
                    <a:moveTo>
                      <a:pt x="0" y="-1"/>
                    </a:moveTo>
                    <a:cubicBezTo>
                      <a:pt x="11032" y="-1"/>
                      <a:pt x="20291" y="8314"/>
                      <a:pt x="21475" y="19282"/>
                    </a:cubicBezTo>
                  </a:path>
                  <a:path w="21475" h="21600" stroke="0" extrusionOk="0">
                    <a:moveTo>
                      <a:pt x="0" y="-1"/>
                    </a:moveTo>
                    <a:cubicBezTo>
                      <a:pt x="11032" y="-1"/>
                      <a:pt x="20291" y="8314"/>
                      <a:pt x="21475" y="1928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22" name="Arc 30"/>
              <p:cNvSpPr>
                <a:spLocks/>
              </p:cNvSpPr>
              <p:nvPr/>
            </p:nvSpPr>
            <p:spPr bwMode="auto">
              <a:xfrm rot="5400000" flipH="1">
                <a:off x="3520" y="1626"/>
                <a:ext cx="150" cy="4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23" name="Arc 31"/>
              <p:cNvSpPr>
                <a:spLocks/>
              </p:cNvSpPr>
              <p:nvPr/>
            </p:nvSpPr>
            <p:spPr bwMode="auto">
              <a:xfrm flipH="1">
                <a:off x="3297" y="1941"/>
                <a:ext cx="528" cy="17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77"/>
                  <a:gd name="T2" fmla="*/ 21600 w 21600"/>
                  <a:gd name="T3" fmla="*/ 21677 h 21677"/>
                  <a:gd name="T4" fmla="*/ 0 w 21600"/>
                  <a:gd name="T5" fmla="*/ 21600 h 21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77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</a:path>
                  <a:path w="21600" h="21677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24" name="Arc 32"/>
              <p:cNvSpPr>
                <a:spLocks/>
              </p:cNvSpPr>
              <p:nvPr/>
            </p:nvSpPr>
            <p:spPr bwMode="auto">
              <a:xfrm rot="5400000" flipH="1">
                <a:off x="3343" y="1459"/>
                <a:ext cx="401" cy="56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25" name="Arc 33"/>
              <p:cNvSpPr>
                <a:spLocks/>
              </p:cNvSpPr>
              <p:nvPr/>
            </p:nvSpPr>
            <p:spPr bwMode="auto">
              <a:xfrm rot="5400000" flipH="1">
                <a:off x="3650" y="1730"/>
                <a:ext cx="50" cy="37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26" name="Arc 34"/>
              <p:cNvSpPr>
                <a:spLocks/>
              </p:cNvSpPr>
              <p:nvPr/>
            </p:nvSpPr>
            <p:spPr bwMode="auto">
              <a:xfrm rot="16200000">
                <a:off x="3821" y="1745"/>
                <a:ext cx="200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27" name="Arc 35"/>
              <p:cNvSpPr>
                <a:spLocks/>
              </p:cNvSpPr>
              <p:nvPr/>
            </p:nvSpPr>
            <p:spPr bwMode="auto">
              <a:xfrm rot="16200000">
                <a:off x="3744" y="1621"/>
                <a:ext cx="401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28" name="Arc 36"/>
              <p:cNvSpPr>
                <a:spLocks/>
              </p:cNvSpPr>
              <p:nvPr/>
            </p:nvSpPr>
            <p:spPr bwMode="auto">
              <a:xfrm rot="16200000">
                <a:off x="4182" y="1434"/>
                <a:ext cx="150" cy="86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29" name="Arc 37"/>
              <p:cNvSpPr>
                <a:spLocks/>
              </p:cNvSpPr>
              <p:nvPr/>
            </p:nvSpPr>
            <p:spPr bwMode="auto">
              <a:xfrm rot="5400000" flipH="1">
                <a:off x="3571" y="1688"/>
                <a:ext cx="75" cy="43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14343" name="Group 38"/>
            <p:cNvGrpSpPr>
              <a:grpSpLocks/>
            </p:cNvGrpSpPr>
            <p:nvPr/>
          </p:nvGrpSpPr>
          <p:grpSpPr bwMode="auto">
            <a:xfrm>
              <a:off x="3905" y="1490"/>
              <a:ext cx="1536" cy="2062"/>
              <a:chOff x="3345" y="1490"/>
              <a:chExt cx="1536" cy="2062"/>
            </a:xfrm>
          </p:grpSpPr>
          <p:sp>
            <p:nvSpPr>
              <p:cNvPr id="33831" name="Arc 39"/>
              <p:cNvSpPr>
                <a:spLocks/>
              </p:cNvSpPr>
              <p:nvPr/>
            </p:nvSpPr>
            <p:spPr bwMode="auto">
              <a:xfrm>
                <a:off x="3825" y="1941"/>
                <a:ext cx="336" cy="135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123"/>
                  <a:gd name="T2" fmla="*/ 18863 w 21600"/>
                  <a:gd name="T3" fmla="*/ 32123 h 32123"/>
                  <a:gd name="T4" fmla="*/ 0 w 21600"/>
                  <a:gd name="T5" fmla="*/ 21600 h 3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2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</a:path>
                  <a:path w="21600" h="3212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32" name="Arc 40"/>
              <p:cNvSpPr>
                <a:spLocks/>
              </p:cNvSpPr>
              <p:nvPr/>
            </p:nvSpPr>
            <p:spPr bwMode="auto">
              <a:xfrm flipH="1">
                <a:off x="3537" y="1941"/>
                <a:ext cx="288" cy="161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123"/>
                  <a:gd name="T2" fmla="*/ 18863 w 21600"/>
                  <a:gd name="T3" fmla="*/ 32123 h 32123"/>
                  <a:gd name="T4" fmla="*/ 0 w 21600"/>
                  <a:gd name="T5" fmla="*/ 21600 h 3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2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</a:path>
                  <a:path w="21600" h="3212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33" name="Arc 41"/>
              <p:cNvSpPr>
                <a:spLocks/>
              </p:cNvSpPr>
              <p:nvPr/>
            </p:nvSpPr>
            <p:spPr bwMode="auto">
              <a:xfrm>
                <a:off x="3873" y="1941"/>
                <a:ext cx="48" cy="110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123"/>
                  <a:gd name="T2" fmla="*/ 18863 w 21600"/>
                  <a:gd name="T3" fmla="*/ 32123 h 32123"/>
                  <a:gd name="T4" fmla="*/ 0 w 21600"/>
                  <a:gd name="T5" fmla="*/ 21600 h 3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2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</a:path>
                  <a:path w="21600" h="3212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34" name="Arc 42"/>
              <p:cNvSpPr>
                <a:spLocks/>
              </p:cNvSpPr>
              <p:nvPr/>
            </p:nvSpPr>
            <p:spPr bwMode="auto">
              <a:xfrm flipH="1">
                <a:off x="3393" y="1941"/>
                <a:ext cx="480" cy="1605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123"/>
                  <a:gd name="T2" fmla="*/ 18863 w 21600"/>
                  <a:gd name="T3" fmla="*/ 32123 h 32123"/>
                  <a:gd name="T4" fmla="*/ 0 w 21600"/>
                  <a:gd name="T5" fmla="*/ 21600 h 3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2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</a:path>
                  <a:path w="21600" h="3212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35" name="Arc 43"/>
              <p:cNvSpPr>
                <a:spLocks/>
              </p:cNvSpPr>
              <p:nvPr/>
            </p:nvSpPr>
            <p:spPr bwMode="auto">
              <a:xfrm>
                <a:off x="3825" y="1941"/>
                <a:ext cx="1056" cy="3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475"/>
                  <a:gd name="T1" fmla="*/ 0 h 21600"/>
                  <a:gd name="T2" fmla="*/ 21475 w 21475"/>
                  <a:gd name="T3" fmla="*/ 19283 h 21600"/>
                  <a:gd name="T4" fmla="*/ 0 w 2147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75" h="21600" fill="none" extrusionOk="0">
                    <a:moveTo>
                      <a:pt x="0" y="-1"/>
                    </a:moveTo>
                    <a:cubicBezTo>
                      <a:pt x="11032" y="-1"/>
                      <a:pt x="20291" y="8314"/>
                      <a:pt x="21475" y="19282"/>
                    </a:cubicBezTo>
                  </a:path>
                  <a:path w="21475" h="21600" stroke="0" extrusionOk="0">
                    <a:moveTo>
                      <a:pt x="0" y="-1"/>
                    </a:moveTo>
                    <a:cubicBezTo>
                      <a:pt x="11032" y="-1"/>
                      <a:pt x="20291" y="8314"/>
                      <a:pt x="21475" y="1928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36" name="Arc 44"/>
              <p:cNvSpPr>
                <a:spLocks/>
              </p:cNvSpPr>
              <p:nvPr/>
            </p:nvSpPr>
            <p:spPr bwMode="auto">
              <a:xfrm>
                <a:off x="3825" y="1941"/>
                <a:ext cx="1056" cy="55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475"/>
                  <a:gd name="T1" fmla="*/ 0 h 21600"/>
                  <a:gd name="T2" fmla="*/ 21475 w 21475"/>
                  <a:gd name="T3" fmla="*/ 19283 h 21600"/>
                  <a:gd name="T4" fmla="*/ 0 w 2147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75" h="21600" fill="none" extrusionOk="0">
                    <a:moveTo>
                      <a:pt x="0" y="-1"/>
                    </a:moveTo>
                    <a:cubicBezTo>
                      <a:pt x="11032" y="-1"/>
                      <a:pt x="20291" y="8314"/>
                      <a:pt x="21475" y="19282"/>
                    </a:cubicBezTo>
                  </a:path>
                  <a:path w="21475" h="21600" stroke="0" extrusionOk="0">
                    <a:moveTo>
                      <a:pt x="0" y="-1"/>
                    </a:moveTo>
                    <a:cubicBezTo>
                      <a:pt x="11032" y="-1"/>
                      <a:pt x="20291" y="8314"/>
                      <a:pt x="21475" y="1928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37" name="Arc 45"/>
              <p:cNvSpPr>
                <a:spLocks/>
              </p:cNvSpPr>
              <p:nvPr/>
            </p:nvSpPr>
            <p:spPr bwMode="auto">
              <a:xfrm flipH="1">
                <a:off x="3393" y="1941"/>
                <a:ext cx="432" cy="45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77"/>
                  <a:gd name="T2" fmla="*/ 21600 w 21600"/>
                  <a:gd name="T3" fmla="*/ 21677 h 21677"/>
                  <a:gd name="T4" fmla="*/ 0 w 21600"/>
                  <a:gd name="T5" fmla="*/ 21600 h 21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77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</a:path>
                  <a:path w="21600" h="21677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38" name="Arc 46"/>
              <p:cNvSpPr>
                <a:spLocks/>
              </p:cNvSpPr>
              <p:nvPr/>
            </p:nvSpPr>
            <p:spPr bwMode="auto">
              <a:xfrm flipH="1">
                <a:off x="3633" y="1941"/>
                <a:ext cx="192" cy="60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77"/>
                  <a:gd name="T2" fmla="*/ 21600 w 21600"/>
                  <a:gd name="T3" fmla="*/ 21677 h 21677"/>
                  <a:gd name="T4" fmla="*/ 0 w 21600"/>
                  <a:gd name="T5" fmla="*/ 21600 h 21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77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</a:path>
                  <a:path w="21600" h="21677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39" name="Arc 47"/>
              <p:cNvSpPr>
                <a:spLocks/>
              </p:cNvSpPr>
              <p:nvPr/>
            </p:nvSpPr>
            <p:spPr bwMode="auto">
              <a:xfrm rot="5400000" flipH="1">
                <a:off x="3553" y="1633"/>
                <a:ext cx="100" cy="51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40" name="Arc 48"/>
              <p:cNvSpPr>
                <a:spLocks/>
              </p:cNvSpPr>
              <p:nvPr/>
            </p:nvSpPr>
            <p:spPr bwMode="auto">
              <a:xfrm rot="16200000">
                <a:off x="3719" y="1596"/>
                <a:ext cx="451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41" name="Arc 49"/>
              <p:cNvSpPr>
                <a:spLocks/>
              </p:cNvSpPr>
              <p:nvPr/>
            </p:nvSpPr>
            <p:spPr bwMode="auto">
              <a:xfrm rot="16200000">
                <a:off x="3793" y="1622"/>
                <a:ext cx="351" cy="28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42" name="Arc 50"/>
              <p:cNvSpPr>
                <a:spLocks/>
              </p:cNvSpPr>
              <p:nvPr/>
            </p:nvSpPr>
            <p:spPr bwMode="auto">
              <a:xfrm rot="16200000">
                <a:off x="4181" y="1385"/>
                <a:ext cx="200" cy="91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43" name="Arc 51"/>
              <p:cNvSpPr>
                <a:spLocks/>
              </p:cNvSpPr>
              <p:nvPr/>
            </p:nvSpPr>
            <p:spPr bwMode="auto">
              <a:xfrm rot="5400000" flipH="1">
                <a:off x="3407" y="1524"/>
                <a:ext cx="451" cy="38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14344" name="Group 52"/>
            <p:cNvGrpSpPr>
              <a:grpSpLocks/>
            </p:cNvGrpSpPr>
            <p:nvPr/>
          </p:nvGrpSpPr>
          <p:grpSpPr bwMode="auto">
            <a:xfrm>
              <a:off x="3857" y="1440"/>
              <a:ext cx="1632" cy="2160"/>
              <a:chOff x="3297" y="1440"/>
              <a:chExt cx="1632" cy="2160"/>
            </a:xfrm>
          </p:grpSpPr>
          <p:sp>
            <p:nvSpPr>
              <p:cNvPr id="33845" name="Arc 53"/>
              <p:cNvSpPr>
                <a:spLocks/>
              </p:cNvSpPr>
              <p:nvPr/>
            </p:nvSpPr>
            <p:spPr bwMode="auto">
              <a:xfrm>
                <a:off x="3825" y="1941"/>
                <a:ext cx="192" cy="1659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123"/>
                  <a:gd name="T2" fmla="*/ 18863 w 21600"/>
                  <a:gd name="T3" fmla="*/ 32123 h 32123"/>
                  <a:gd name="T4" fmla="*/ 0 w 21600"/>
                  <a:gd name="T5" fmla="*/ 21600 h 3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2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</a:path>
                  <a:path w="21600" h="3212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46" name="Arc 54"/>
              <p:cNvSpPr>
                <a:spLocks/>
              </p:cNvSpPr>
              <p:nvPr/>
            </p:nvSpPr>
            <p:spPr bwMode="auto">
              <a:xfrm>
                <a:off x="3873" y="1941"/>
                <a:ext cx="336" cy="14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123"/>
                  <a:gd name="T2" fmla="*/ 18863 w 21600"/>
                  <a:gd name="T3" fmla="*/ 32123 h 32123"/>
                  <a:gd name="T4" fmla="*/ 0 w 21600"/>
                  <a:gd name="T5" fmla="*/ 21600 h 3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2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</a:path>
                  <a:path w="21600" h="3212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47" name="Arc 55"/>
              <p:cNvSpPr>
                <a:spLocks/>
              </p:cNvSpPr>
              <p:nvPr/>
            </p:nvSpPr>
            <p:spPr bwMode="auto">
              <a:xfrm>
                <a:off x="3873" y="1941"/>
                <a:ext cx="192" cy="100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123"/>
                  <a:gd name="T2" fmla="*/ 18863 w 21600"/>
                  <a:gd name="T3" fmla="*/ 32123 h 32123"/>
                  <a:gd name="T4" fmla="*/ 0 w 21600"/>
                  <a:gd name="T5" fmla="*/ 21600 h 3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2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</a:path>
                  <a:path w="21600" h="3212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48" name="Arc 56"/>
              <p:cNvSpPr>
                <a:spLocks/>
              </p:cNvSpPr>
              <p:nvPr/>
            </p:nvSpPr>
            <p:spPr bwMode="auto">
              <a:xfrm>
                <a:off x="3873" y="1941"/>
                <a:ext cx="576" cy="115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123"/>
                  <a:gd name="T2" fmla="*/ 18863 w 21600"/>
                  <a:gd name="T3" fmla="*/ 32123 h 32123"/>
                  <a:gd name="T4" fmla="*/ 0 w 21600"/>
                  <a:gd name="T5" fmla="*/ 21600 h 3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2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</a:path>
                  <a:path w="21600" h="3212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49" name="Arc 57"/>
              <p:cNvSpPr>
                <a:spLocks/>
              </p:cNvSpPr>
              <p:nvPr/>
            </p:nvSpPr>
            <p:spPr bwMode="auto">
              <a:xfrm>
                <a:off x="3825" y="1941"/>
                <a:ext cx="1104" cy="3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475"/>
                  <a:gd name="T1" fmla="*/ 0 h 21600"/>
                  <a:gd name="T2" fmla="*/ 21475 w 21475"/>
                  <a:gd name="T3" fmla="*/ 19283 h 21600"/>
                  <a:gd name="T4" fmla="*/ 0 w 2147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75" h="21600" fill="none" extrusionOk="0">
                    <a:moveTo>
                      <a:pt x="0" y="-1"/>
                    </a:moveTo>
                    <a:cubicBezTo>
                      <a:pt x="11032" y="-1"/>
                      <a:pt x="20291" y="8314"/>
                      <a:pt x="21475" y="19282"/>
                    </a:cubicBezTo>
                  </a:path>
                  <a:path w="21475" h="21600" stroke="0" extrusionOk="0">
                    <a:moveTo>
                      <a:pt x="0" y="-1"/>
                    </a:moveTo>
                    <a:cubicBezTo>
                      <a:pt x="11032" y="-1"/>
                      <a:pt x="20291" y="8314"/>
                      <a:pt x="21475" y="1928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50" name="Arc 58"/>
              <p:cNvSpPr>
                <a:spLocks/>
              </p:cNvSpPr>
              <p:nvPr/>
            </p:nvSpPr>
            <p:spPr bwMode="auto">
              <a:xfrm flipH="1">
                <a:off x="3297" y="1941"/>
                <a:ext cx="528" cy="3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77"/>
                  <a:gd name="T2" fmla="*/ 21600 w 21600"/>
                  <a:gd name="T3" fmla="*/ 21677 h 21677"/>
                  <a:gd name="T4" fmla="*/ 0 w 21600"/>
                  <a:gd name="T5" fmla="*/ 21600 h 21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77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</a:path>
                  <a:path w="21600" h="21677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51" name="Arc 59"/>
              <p:cNvSpPr>
                <a:spLocks/>
              </p:cNvSpPr>
              <p:nvPr/>
            </p:nvSpPr>
            <p:spPr bwMode="auto">
              <a:xfrm flipH="1">
                <a:off x="3489" y="1941"/>
                <a:ext cx="336" cy="50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77"/>
                  <a:gd name="T2" fmla="*/ 21600 w 21600"/>
                  <a:gd name="T3" fmla="*/ 21677 h 21677"/>
                  <a:gd name="T4" fmla="*/ 0 w 21600"/>
                  <a:gd name="T5" fmla="*/ 21600 h 21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77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</a:path>
                  <a:path w="21600" h="21677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52" name="Arc 60"/>
              <p:cNvSpPr>
                <a:spLocks/>
              </p:cNvSpPr>
              <p:nvPr/>
            </p:nvSpPr>
            <p:spPr bwMode="auto">
              <a:xfrm flipH="1">
                <a:off x="3681" y="1941"/>
                <a:ext cx="144" cy="60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77"/>
                  <a:gd name="T2" fmla="*/ 21600 w 21600"/>
                  <a:gd name="T3" fmla="*/ 21677 h 21677"/>
                  <a:gd name="T4" fmla="*/ 0 w 21600"/>
                  <a:gd name="T5" fmla="*/ 21600 h 21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77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</a:path>
                  <a:path w="21600" h="21677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53" name="Arc 61"/>
              <p:cNvSpPr>
                <a:spLocks/>
              </p:cNvSpPr>
              <p:nvPr/>
            </p:nvSpPr>
            <p:spPr bwMode="auto">
              <a:xfrm rot="5400000" flipH="1">
                <a:off x="3474" y="1555"/>
                <a:ext cx="401" cy="37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54" name="Arc 62"/>
              <p:cNvSpPr>
                <a:spLocks/>
              </p:cNvSpPr>
              <p:nvPr/>
            </p:nvSpPr>
            <p:spPr bwMode="auto">
              <a:xfrm rot="16200000">
                <a:off x="3694" y="1571"/>
                <a:ext cx="501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55" name="Arc 63"/>
              <p:cNvSpPr>
                <a:spLocks/>
              </p:cNvSpPr>
              <p:nvPr/>
            </p:nvSpPr>
            <p:spPr bwMode="auto">
              <a:xfrm rot="16200000">
                <a:off x="4183" y="1483"/>
                <a:ext cx="100" cy="816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grpSp>
          <p:nvGrpSpPr>
            <p:cNvPr id="14345" name="Group 64"/>
            <p:cNvGrpSpPr>
              <a:grpSpLocks/>
            </p:cNvGrpSpPr>
            <p:nvPr/>
          </p:nvGrpSpPr>
          <p:grpSpPr bwMode="auto">
            <a:xfrm>
              <a:off x="3905" y="1440"/>
              <a:ext cx="1440" cy="2005"/>
              <a:chOff x="3345" y="1440"/>
              <a:chExt cx="1440" cy="2005"/>
            </a:xfrm>
          </p:grpSpPr>
          <p:sp>
            <p:nvSpPr>
              <p:cNvPr id="33857" name="Arc 65"/>
              <p:cNvSpPr>
                <a:spLocks/>
              </p:cNvSpPr>
              <p:nvPr/>
            </p:nvSpPr>
            <p:spPr bwMode="auto">
              <a:xfrm>
                <a:off x="3873" y="1941"/>
                <a:ext cx="528" cy="1103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123"/>
                  <a:gd name="T2" fmla="*/ 18863 w 21600"/>
                  <a:gd name="T3" fmla="*/ 32123 h 32123"/>
                  <a:gd name="T4" fmla="*/ 0 w 21600"/>
                  <a:gd name="T5" fmla="*/ 21600 h 3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2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</a:path>
                  <a:path w="21600" h="3212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58" name="Arc 66"/>
              <p:cNvSpPr>
                <a:spLocks/>
              </p:cNvSpPr>
              <p:nvPr/>
            </p:nvSpPr>
            <p:spPr bwMode="auto">
              <a:xfrm>
                <a:off x="3873" y="1941"/>
                <a:ext cx="192" cy="1504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32123"/>
                  <a:gd name="T2" fmla="*/ 18863 w 21600"/>
                  <a:gd name="T3" fmla="*/ 32123 h 32123"/>
                  <a:gd name="T4" fmla="*/ 0 w 21600"/>
                  <a:gd name="T5" fmla="*/ 21600 h 32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32123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</a:path>
                  <a:path w="21600" h="32123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5283"/>
                      <a:pt x="20657" y="28906"/>
                      <a:pt x="18863" y="32123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59" name="Arc 67"/>
              <p:cNvSpPr>
                <a:spLocks/>
              </p:cNvSpPr>
              <p:nvPr/>
            </p:nvSpPr>
            <p:spPr bwMode="auto">
              <a:xfrm>
                <a:off x="3825" y="1941"/>
                <a:ext cx="960" cy="3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475"/>
                  <a:gd name="T1" fmla="*/ 0 h 21600"/>
                  <a:gd name="T2" fmla="*/ 21475 w 21475"/>
                  <a:gd name="T3" fmla="*/ 19283 h 21600"/>
                  <a:gd name="T4" fmla="*/ 0 w 21475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475" h="21600" fill="none" extrusionOk="0">
                    <a:moveTo>
                      <a:pt x="0" y="-1"/>
                    </a:moveTo>
                    <a:cubicBezTo>
                      <a:pt x="11032" y="-1"/>
                      <a:pt x="20291" y="8314"/>
                      <a:pt x="21475" y="19282"/>
                    </a:cubicBezTo>
                  </a:path>
                  <a:path w="21475" h="21600" stroke="0" extrusionOk="0">
                    <a:moveTo>
                      <a:pt x="0" y="-1"/>
                    </a:moveTo>
                    <a:cubicBezTo>
                      <a:pt x="11032" y="-1"/>
                      <a:pt x="20291" y="8314"/>
                      <a:pt x="21475" y="19282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60" name="Arc 68"/>
              <p:cNvSpPr>
                <a:spLocks/>
              </p:cNvSpPr>
              <p:nvPr/>
            </p:nvSpPr>
            <p:spPr bwMode="auto">
              <a:xfrm flipH="1">
                <a:off x="3537" y="1941"/>
                <a:ext cx="288" cy="17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77"/>
                  <a:gd name="T2" fmla="*/ 21600 w 21600"/>
                  <a:gd name="T3" fmla="*/ 21677 h 21677"/>
                  <a:gd name="T4" fmla="*/ 0 w 21600"/>
                  <a:gd name="T5" fmla="*/ 21600 h 21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77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</a:path>
                  <a:path w="21600" h="21677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61" name="Arc 69"/>
              <p:cNvSpPr>
                <a:spLocks/>
              </p:cNvSpPr>
              <p:nvPr/>
            </p:nvSpPr>
            <p:spPr bwMode="auto">
              <a:xfrm flipH="1">
                <a:off x="3633" y="1941"/>
                <a:ext cx="192" cy="50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77"/>
                  <a:gd name="T2" fmla="*/ 21600 w 21600"/>
                  <a:gd name="T3" fmla="*/ 21677 h 21677"/>
                  <a:gd name="T4" fmla="*/ 0 w 21600"/>
                  <a:gd name="T5" fmla="*/ 21600 h 21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77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</a:path>
                  <a:path w="21600" h="21677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62" name="Arc 70"/>
              <p:cNvSpPr>
                <a:spLocks/>
              </p:cNvSpPr>
              <p:nvPr/>
            </p:nvSpPr>
            <p:spPr bwMode="auto">
              <a:xfrm flipH="1">
                <a:off x="3729" y="1941"/>
                <a:ext cx="96" cy="2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77"/>
                  <a:gd name="T2" fmla="*/ 21600 w 21600"/>
                  <a:gd name="T3" fmla="*/ 21677 h 21677"/>
                  <a:gd name="T4" fmla="*/ 0 w 21600"/>
                  <a:gd name="T5" fmla="*/ 21600 h 21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77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</a:path>
                  <a:path w="21600" h="21677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63" name="Arc 71"/>
              <p:cNvSpPr>
                <a:spLocks/>
              </p:cNvSpPr>
              <p:nvPr/>
            </p:nvSpPr>
            <p:spPr bwMode="auto">
              <a:xfrm flipH="1">
                <a:off x="3777" y="1941"/>
                <a:ext cx="48" cy="251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77"/>
                  <a:gd name="T2" fmla="*/ 21600 w 21600"/>
                  <a:gd name="T3" fmla="*/ 21677 h 21677"/>
                  <a:gd name="T4" fmla="*/ 0 w 21600"/>
                  <a:gd name="T5" fmla="*/ 21600 h 216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77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</a:path>
                  <a:path w="21600" h="21677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25"/>
                      <a:pt x="21599" y="21651"/>
                      <a:pt x="21599" y="21676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64" name="Arc 72"/>
              <p:cNvSpPr>
                <a:spLocks/>
              </p:cNvSpPr>
              <p:nvPr/>
            </p:nvSpPr>
            <p:spPr bwMode="auto">
              <a:xfrm rot="5400000" flipH="1">
                <a:off x="3460" y="1576"/>
                <a:ext cx="250" cy="48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65" name="Arc 73"/>
              <p:cNvSpPr>
                <a:spLocks/>
              </p:cNvSpPr>
              <p:nvPr/>
            </p:nvSpPr>
            <p:spPr bwMode="auto">
              <a:xfrm rot="5400000" flipH="1">
                <a:off x="3527" y="1607"/>
                <a:ext cx="200" cy="46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66" name="Arc 74"/>
              <p:cNvSpPr>
                <a:spLocks/>
              </p:cNvSpPr>
              <p:nvPr/>
            </p:nvSpPr>
            <p:spPr bwMode="auto">
              <a:xfrm rot="16200000">
                <a:off x="3890" y="1812"/>
                <a:ext cx="50" cy="1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67" name="Arc 75"/>
              <p:cNvSpPr>
                <a:spLocks/>
              </p:cNvSpPr>
              <p:nvPr/>
            </p:nvSpPr>
            <p:spPr bwMode="auto">
              <a:xfrm rot="16200000">
                <a:off x="3804" y="1812"/>
                <a:ext cx="150" cy="1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68" name="Arc 76"/>
              <p:cNvSpPr>
                <a:spLocks/>
              </p:cNvSpPr>
              <p:nvPr/>
            </p:nvSpPr>
            <p:spPr bwMode="auto">
              <a:xfrm rot="16200000">
                <a:off x="3779" y="1787"/>
                <a:ext cx="200" cy="108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69" name="Arc 77"/>
              <p:cNvSpPr>
                <a:spLocks/>
              </p:cNvSpPr>
              <p:nvPr/>
            </p:nvSpPr>
            <p:spPr bwMode="auto">
              <a:xfrm rot="16200000">
                <a:off x="3796" y="1720"/>
                <a:ext cx="250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  <p:sp>
            <p:nvSpPr>
              <p:cNvPr id="33870" name="Arc 78"/>
              <p:cNvSpPr>
                <a:spLocks/>
              </p:cNvSpPr>
              <p:nvPr/>
            </p:nvSpPr>
            <p:spPr bwMode="auto">
              <a:xfrm rot="16200000">
                <a:off x="3670" y="1595"/>
                <a:ext cx="501" cy="192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5358"/>
                  <a:gd name="T2" fmla="*/ 21271 w 21600"/>
                  <a:gd name="T3" fmla="*/ 25358 h 25358"/>
                  <a:gd name="T4" fmla="*/ 0 w 21600"/>
                  <a:gd name="T5" fmla="*/ 21600 h 253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5358" fill="none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</a:path>
                  <a:path w="21600" h="25358" stroke="0" extrusionOk="0">
                    <a:moveTo>
                      <a:pt x="0" y="-1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2859"/>
                      <a:pt x="21489" y="24117"/>
                      <a:pt x="21270" y="25357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22225">
                <a:solidFill>
                  <a:srgbClr val="ED7E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ea typeface="ＭＳ Ｐゴシック" charset="0"/>
                </a:endParaRPr>
              </a:p>
            </p:txBody>
          </p:sp>
        </p:grpSp>
        <p:sp>
          <p:nvSpPr>
            <p:cNvPr id="33871" name="AutoShape 79" descr="9926 server"/>
            <p:cNvSpPr>
              <a:spLocks noChangeArrowheads="1"/>
            </p:cNvSpPr>
            <p:nvPr/>
          </p:nvSpPr>
          <p:spPr bwMode="auto">
            <a:xfrm>
              <a:off x="4340" y="1836"/>
              <a:ext cx="102" cy="158"/>
            </a:xfrm>
            <a:prstGeom prst="roundRect">
              <a:avLst>
                <a:gd name="adj" fmla="val 0"/>
              </a:avLst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solidFill>
                <a:schemeClr val="accent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0"/>
              </a:endParaRPr>
            </a:p>
          </p:txBody>
        </p:sp>
      </p:grpSp>
      <p:sp>
        <p:nvSpPr>
          <p:cNvPr id="33872" name="Rectangle 80"/>
          <p:cNvSpPr>
            <a:spLocks noChangeArrowheads="1"/>
          </p:cNvSpPr>
          <p:nvPr/>
        </p:nvSpPr>
        <p:spPr bwMode="auto">
          <a:xfrm>
            <a:off x="477838" y="268288"/>
            <a:ext cx="7772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2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The Centralization Bottleneck (First-Mile)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850900" y="1681163"/>
            <a:ext cx="75946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75000"/>
              </a:spcBef>
              <a:buClr>
                <a:srgbClr val="FF9900"/>
              </a:buClr>
              <a:buFontTx/>
              <a:buChar char="•"/>
            </a:pPr>
            <a:r>
              <a:rPr lang="en-US" altLang="en-US" sz="2200">
                <a:solidFill>
                  <a:schemeClr val="bg1"/>
                </a:solidFill>
                <a:latin typeface="Verdana" charset="0"/>
              </a:rPr>
              <a:t>Economic considerations limit peering capacity </a:t>
            </a:r>
            <a:br>
              <a:rPr lang="en-US" altLang="en-US" sz="2200">
                <a:solidFill>
                  <a:schemeClr val="bg1"/>
                </a:solidFill>
                <a:latin typeface="Verdana" charset="0"/>
              </a:rPr>
            </a:br>
            <a:r>
              <a:rPr lang="en-US" altLang="en-US" sz="2200">
                <a:solidFill>
                  <a:schemeClr val="bg1"/>
                </a:solidFill>
                <a:latin typeface="Verdana" charset="0"/>
              </a:rPr>
              <a:t>– results in congestion and poor performance.</a:t>
            </a:r>
          </a:p>
        </p:txBody>
      </p:sp>
      <p:sp>
        <p:nvSpPr>
          <p:cNvPr id="43011" name="Text Box 3"/>
          <p:cNvSpPr txBox="1">
            <a:spLocks noChangeArrowheads="1"/>
          </p:cNvSpPr>
          <p:nvPr/>
        </p:nvSpPr>
        <p:spPr bwMode="auto">
          <a:xfrm>
            <a:off x="850900" y="2752725"/>
            <a:ext cx="76835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75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2200" smtClean="0">
                <a:solidFill>
                  <a:schemeClr val="bg1"/>
                </a:solidFill>
                <a:latin typeface="Verdana" charset="0"/>
              </a:rPr>
              <a:t>Routing algorithms (BGP) ignore congestion! BGP is policy-driven not performance-driven.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863600" y="3686175"/>
            <a:ext cx="810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75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2200" smtClean="0">
                <a:solidFill>
                  <a:schemeClr val="bg1"/>
                </a:solidFill>
                <a:latin typeface="Verdana" charset="0"/>
              </a:rPr>
              <a:t>Data used to determine routes is subject to          intentional inaccuracies and human error.</a:t>
            </a:r>
            <a:endParaRPr lang="en-US" sz="2200" b="1" smtClean="0">
              <a:latin typeface="Verdana" charset="0"/>
            </a:endParaRPr>
          </a:p>
        </p:txBody>
      </p:sp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850900" y="4762500"/>
            <a:ext cx="7847013" cy="109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86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75000"/>
              </a:spcBef>
              <a:buClr>
                <a:srgbClr val="FF9900"/>
              </a:buClr>
              <a:buFontTx/>
              <a:buChar char="•"/>
              <a:defRPr/>
            </a:pPr>
            <a:r>
              <a:rPr lang="en-US" sz="2200" smtClean="0">
                <a:solidFill>
                  <a:schemeClr val="bg1"/>
                </a:solidFill>
                <a:latin typeface="Verdana" charset="0"/>
              </a:rPr>
              <a:t>Routing algorithms are subject to accidental</a:t>
            </a:r>
            <a:br>
              <a:rPr lang="en-US" sz="2200" smtClean="0">
                <a:solidFill>
                  <a:schemeClr val="bg1"/>
                </a:solidFill>
                <a:latin typeface="Verdana" charset="0"/>
              </a:rPr>
            </a:br>
            <a:r>
              <a:rPr lang="en-US" sz="2200" smtClean="0">
                <a:solidFill>
                  <a:schemeClr val="bg1"/>
                </a:solidFill>
                <a:latin typeface="Verdana" charset="0"/>
              </a:rPr>
              <a:t>loss of routes, filtering, and intentional theft of routes.</a:t>
            </a:r>
            <a:endParaRPr lang="en-US" sz="2200" b="1" smtClean="0">
              <a:latin typeface="Verdana" charset="0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417513" y="255588"/>
            <a:ext cx="77724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/>
          <a:lstStyle/>
          <a:p>
            <a:pPr eaLnBrk="1" hangingPunct="1">
              <a:defRPr/>
            </a:pPr>
            <a:r>
              <a:rPr lang="en-US" sz="2600">
                <a:solidFill>
                  <a:schemeClr val="bg1"/>
                </a:solidFill>
                <a:latin typeface="Verdana" charset="0"/>
                <a:ea typeface="ＭＳ Ｐゴシック" charset="0"/>
              </a:rPr>
              <a:t>The Problems with Peering (Middle-Mile)</a:t>
            </a:r>
          </a:p>
        </p:txBody>
      </p:sp>
    </p:spTree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 autoUpdateAnimBg="0"/>
      <p:bldP spid="43011" grpId="0" autoUpdateAnimBg="0"/>
      <p:bldP spid="43012" grpId="0" autoUpdateAnimBg="0"/>
      <p:bldP spid="43013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490" name="Group 2"/>
          <p:cNvGrpSpPr>
            <a:grpSpLocks/>
          </p:cNvGrpSpPr>
          <p:nvPr/>
        </p:nvGrpSpPr>
        <p:grpSpPr bwMode="auto">
          <a:xfrm>
            <a:off x="147638" y="5049838"/>
            <a:ext cx="8848725" cy="1346200"/>
            <a:chOff x="93" y="3217"/>
            <a:chExt cx="5574" cy="881"/>
          </a:xfrm>
        </p:grpSpPr>
        <p:pic>
          <p:nvPicPr>
            <p:cNvPr id="191491" name="Picture 3" descr="funn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891"/>
            <a:stretch>
              <a:fillRect/>
            </a:stretch>
          </p:blipFill>
          <p:spPr bwMode="auto">
            <a:xfrm>
              <a:off x="93" y="3217"/>
              <a:ext cx="5574" cy="8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492" name="Line 4"/>
            <p:cNvSpPr>
              <a:spLocks noChangeShapeType="1"/>
            </p:cNvSpPr>
            <p:nvPr/>
          </p:nvSpPr>
          <p:spPr bwMode="auto">
            <a:xfrm>
              <a:off x="1219" y="3218"/>
              <a:ext cx="3339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493" name="Line 5"/>
            <p:cNvSpPr>
              <a:spLocks noChangeShapeType="1"/>
            </p:cNvSpPr>
            <p:nvPr/>
          </p:nvSpPr>
          <p:spPr bwMode="auto">
            <a:xfrm>
              <a:off x="788" y="3554"/>
              <a:ext cx="4154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1494" name="Group 6"/>
          <p:cNvGrpSpPr>
            <a:grpSpLocks/>
          </p:cNvGrpSpPr>
          <p:nvPr/>
        </p:nvGrpSpPr>
        <p:grpSpPr bwMode="auto">
          <a:xfrm>
            <a:off x="146050" y="2481263"/>
            <a:ext cx="8848725" cy="2565400"/>
            <a:chOff x="92" y="1563"/>
            <a:chExt cx="5574" cy="1616"/>
          </a:xfrm>
        </p:grpSpPr>
        <p:pic>
          <p:nvPicPr>
            <p:cNvPr id="191495" name="Picture 7" descr="funn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9894" b="39767"/>
            <a:stretch>
              <a:fillRect/>
            </a:stretch>
          </p:blipFill>
          <p:spPr bwMode="auto">
            <a:xfrm>
              <a:off x="92" y="2052"/>
              <a:ext cx="5574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91496" name="Group 8"/>
            <p:cNvGrpSpPr>
              <a:grpSpLocks/>
            </p:cNvGrpSpPr>
            <p:nvPr/>
          </p:nvGrpSpPr>
          <p:grpSpPr bwMode="auto">
            <a:xfrm>
              <a:off x="92" y="2725"/>
              <a:ext cx="5574" cy="454"/>
              <a:chOff x="92" y="2743"/>
              <a:chExt cx="5574" cy="472"/>
            </a:xfrm>
          </p:grpSpPr>
          <p:pic>
            <p:nvPicPr>
              <p:cNvPr id="191497" name="Picture 9" descr="funne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0217" b="26094"/>
              <a:stretch>
                <a:fillRect/>
              </a:stretch>
            </p:blipFill>
            <p:spPr bwMode="auto">
              <a:xfrm>
                <a:off x="92" y="2743"/>
                <a:ext cx="5574" cy="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1498" name="Line 10"/>
              <p:cNvSpPr>
                <a:spLocks noChangeShapeType="1"/>
              </p:cNvSpPr>
              <p:nvPr/>
            </p:nvSpPr>
            <p:spPr bwMode="auto">
              <a:xfrm>
                <a:off x="1818" y="2744"/>
                <a:ext cx="2135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91499" name="Group 11"/>
            <p:cNvGrpSpPr>
              <a:grpSpLocks/>
            </p:cNvGrpSpPr>
            <p:nvPr/>
          </p:nvGrpSpPr>
          <p:grpSpPr bwMode="auto">
            <a:xfrm>
              <a:off x="92" y="1563"/>
              <a:ext cx="5574" cy="487"/>
              <a:chOff x="92" y="1536"/>
              <a:chExt cx="5574" cy="506"/>
            </a:xfrm>
          </p:grpSpPr>
          <p:pic>
            <p:nvPicPr>
              <p:cNvPr id="191500" name="Picture 12" descr="funnel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215" b="60091"/>
              <a:stretch>
                <a:fillRect/>
              </a:stretch>
            </p:blipFill>
            <p:spPr bwMode="auto">
              <a:xfrm>
                <a:off x="92" y="1536"/>
                <a:ext cx="5574" cy="5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1501" name="Line 13"/>
              <p:cNvSpPr>
                <a:spLocks noChangeShapeType="1"/>
              </p:cNvSpPr>
              <p:nvPr/>
            </p:nvSpPr>
            <p:spPr bwMode="auto">
              <a:xfrm>
                <a:off x="1832" y="2042"/>
                <a:ext cx="2117" cy="0"/>
              </a:xfrm>
              <a:prstGeom prst="line">
                <a:avLst/>
              </a:prstGeom>
              <a:noFill/>
              <a:ln w="9525">
                <a:solidFill>
                  <a:srgbClr val="969696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91502" name="Group 14"/>
          <p:cNvGrpSpPr>
            <a:grpSpLocks/>
          </p:cNvGrpSpPr>
          <p:nvPr/>
        </p:nvGrpSpPr>
        <p:grpSpPr bwMode="auto">
          <a:xfrm>
            <a:off x="146050" y="1157288"/>
            <a:ext cx="8848725" cy="1327150"/>
            <a:chOff x="92" y="669"/>
            <a:chExt cx="5574" cy="869"/>
          </a:xfrm>
        </p:grpSpPr>
        <p:pic>
          <p:nvPicPr>
            <p:cNvPr id="191503" name="Picture 15" descr="funn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770"/>
            <a:stretch>
              <a:fillRect/>
            </a:stretch>
          </p:blipFill>
          <p:spPr bwMode="auto">
            <a:xfrm>
              <a:off x="92" y="669"/>
              <a:ext cx="5574" cy="8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1504" name="Line 16"/>
            <p:cNvSpPr>
              <a:spLocks noChangeShapeType="1"/>
            </p:cNvSpPr>
            <p:nvPr/>
          </p:nvSpPr>
          <p:spPr bwMode="auto">
            <a:xfrm>
              <a:off x="774" y="1214"/>
              <a:ext cx="4213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505" name="Line 17"/>
            <p:cNvSpPr>
              <a:spLocks noChangeShapeType="1"/>
            </p:cNvSpPr>
            <p:nvPr/>
          </p:nvSpPr>
          <p:spPr bwMode="auto">
            <a:xfrm>
              <a:off x="1176" y="1538"/>
              <a:ext cx="3398" cy="0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1506" name="Rectangle 18"/>
          <p:cNvSpPr>
            <a:spLocks noChangeArrowheads="1"/>
          </p:cNvSpPr>
          <p:nvPr/>
        </p:nvSpPr>
        <p:spPr bwMode="auto">
          <a:xfrm>
            <a:off x="3565525" y="1166813"/>
            <a:ext cx="1973263" cy="5224462"/>
          </a:xfrm>
          <a:prstGeom prst="rect">
            <a:avLst/>
          </a:prstGeom>
          <a:solidFill>
            <a:srgbClr val="0E2F42">
              <a:alpha val="81000"/>
            </a:srgbClr>
          </a:solidFill>
          <a:ln w="9525">
            <a:solidFill>
              <a:srgbClr val="B2B2B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2600" b="1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191507" name="Text Box 19"/>
          <p:cNvSpPr txBox="1">
            <a:spLocks noChangeArrowheads="1"/>
          </p:cNvSpPr>
          <p:nvPr/>
        </p:nvSpPr>
        <p:spPr bwMode="auto">
          <a:xfrm>
            <a:off x="3582988" y="1443038"/>
            <a:ext cx="1925637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chemeClr val="tx2"/>
                </a:solidFill>
              </a:rPr>
              <a:t>Web Content</a:t>
            </a:r>
          </a:p>
        </p:txBody>
      </p:sp>
      <p:sp>
        <p:nvSpPr>
          <p:cNvPr id="191508" name="Text Box 20"/>
          <p:cNvSpPr txBox="1">
            <a:spLocks noChangeArrowheads="1"/>
          </p:cNvSpPr>
          <p:nvPr/>
        </p:nvSpPr>
        <p:spPr bwMode="auto">
          <a:xfrm>
            <a:off x="3830638" y="5813425"/>
            <a:ext cx="15494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chemeClr val="tx2"/>
                </a:solidFill>
              </a:rPr>
              <a:t>Web Users</a:t>
            </a:r>
          </a:p>
        </p:txBody>
      </p:sp>
      <p:sp>
        <p:nvSpPr>
          <p:cNvPr id="191509" name="Text Box 21"/>
          <p:cNvSpPr txBox="1">
            <a:spLocks noChangeArrowheads="1"/>
          </p:cNvSpPr>
          <p:nvPr/>
        </p:nvSpPr>
        <p:spPr bwMode="auto">
          <a:xfrm>
            <a:off x="2306638" y="1817688"/>
            <a:ext cx="52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63AC20"/>
                </a:solidFill>
              </a:rPr>
              <a:t>$</a:t>
            </a:r>
          </a:p>
        </p:txBody>
      </p:sp>
      <p:sp>
        <p:nvSpPr>
          <p:cNvPr id="191510" name="Rectangle 22"/>
          <p:cNvSpPr>
            <a:spLocks noGrp="1" noChangeArrowheads="1"/>
          </p:cNvSpPr>
          <p:nvPr>
            <p:ph type="title"/>
          </p:nvPr>
        </p:nvSpPr>
        <p:spPr>
          <a:xfrm>
            <a:off x="457200" y="339725"/>
            <a:ext cx="5494338" cy="520700"/>
          </a:xfrm>
        </p:spPr>
        <p:txBody>
          <a:bodyPr/>
          <a:lstStyle/>
          <a:p>
            <a:r>
              <a:rPr lang="en-US" altLang="en-US" sz="2400" dirty="0" smtClean="0"/>
              <a:t>The Middle Mile Bottleneck</a:t>
            </a:r>
            <a:endParaRPr lang="en-US" altLang="en-US" sz="2400" i="1" dirty="0"/>
          </a:p>
        </p:txBody>
      </p:sp>
      <p:sp>
        <p:nvSpPr>
          <p:cNvPr id="191511" name="Text Box 23"/>
          <p:cNvSpPr txBox="1">
            <a:spLocks noChangeArrowheads="1"/>
          </p:cNvSpPr>
          <p:nvPr/>
        </p:nvSpPr>
        <p:spPr bwMode="auto">
          <a:xfrm>
            <a:off x="7612063" y="5027613"/>
            <a:ext cx="7731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chemeClr val="accent2"/>
                </a:solidFill>
              </a:rPr>
              <a:t>50X</a:t>
            </a:r>
          </a:p>
        </p:txBody>
      </p:sp>
      <p:sp>
        <p:nvSpPr>
          <p:cNvPr id="191512" name="Text Box 24"/>
          <p:cNvSpPr txBox="1">
            <a:spLocks noChangeArrowheads="1"/>
          </p:cNvSpPr>
          <p:nvPr/>
        </p:nvSpPr>
        <p:spPr bwMode="auto">
          <a:xfrm>
            <a:off x="663575" y="5027613"/>
            <a:ext cx="7731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chemeClr val="accent2"/>
                </a:solidFill>
              </a:rPr>
              <a:t>50X</a:t>
            </a:r>
          </a:p>
        </p:txBody>
      </p:sp>
      <p:sp>
        <p:nvSpPr>
          <p:cNvPr id="191513" name="Text Box 25"/>
          <p:cNvSpPr txBox="1">
            <a:spLocks noChangeArrowheads="1"/>
          </p:cNvSpPr>
          <p:nvPr/>
        </p:nvSpPr>
        <p:spPr bwMode="auto">
          <a:xfrm>
            <a:off x="7716838" y="2058988"/>
            <a:ext cx="7731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chemeClr val="accent2"/>
                </a:solidFill>
              </a:rPr>
              <a:t>20X</a:t>
            </a:r>
          </a:p>
        </p:txBody>
      </p:sp>
      <p:sp>
        <p:nvSpPr>
          <p:cNvPr id="191514" name="Text Box 26"/>
          <p:cNvSpPr txBox="1">
            <a:spLocks noChangeArrowheads="1"/>
          </p:cNvSpPr>
          <p:nvPr/>
        </p:nvSpPr>
        <p:spPr bwMode="auto">
          <a:xfrm>
            <a:off x="635000" y="2068513"/>
            <a:ext cx="7731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600">
                <a:solidFill>
                  <a:schemeClr val="accent2"/>
                </a:solidFill>
              </a:rPr>
              <a:t>20X</a:t>
            </a:r>
          </a:p>
        </p:txBody>
      </p:sp>
      <p:sp>
        <p:nvSpPr>
          <p:cNvPr id="191515" name="Line 27"/>
          <p:cNvSpPr>
            <a:spLocks noChangeShapeType="1"/>
          </p:cNvSpPr>
          <p:nvPr/>
        </p:nvSpPr>
        <p:spPr bwMode="auto">
          <a:xfrm>
            <a:off x="3560763" y="1989138"/>
            <a:ext cx="1946275" cy="0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16" name="Line 28"/>
          <p:cNvSpPr>
            <a:spLocks noChangeShapeType="1"/>
          </p:cNvSpPr>
          <p:nvPr/>
        </p:nvSpPr>
        <p:spPr bwMode="auto">
          <a:xfrm>
            <a:off x="3556000" y="2482850"/>
            <a:ext cx="1965325" cy="0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17" name="Line 29"/>
          <p:cNvSpPr>
            <a:spLocks noChangeShapeType="1"/>
          </p:cNvSpPr>
          <p:nvPr/>
        </p:nvSpPr>
        <p:spPr bwMode="auto">
          <a:xfrm>
            <a:off x="3570288" y="5056188"/>
            <a:ext cx="1955800" cy="0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18" name="Line 30"/>
          <p:cNvSpPr>
            <a:spLocks noChangeShapeType="1"/>
          </p:cNvSpPr>
          <p:nvPr/>
        </p:nvSpPr>
        <p:spPr bwMode="auto">
          <a:xfrm>
            <a:off x="3559175" y="5567363"/>
            <a:ext cx="1985963" cy="0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19" name="Line 31"/>
          <p:cNvSpPr>
            <a:spLocks noChangeShapeType="1"/>
          </p:cNvSpPr>
          <p:nvPr/>
        </p:nvSpPr>
        <p:spPr bwMode="auto">
          <a:xfrm>
            <a:off x="3579813" y="3254375"/>
            <a:ext cx="1946275" cy="0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1520" name="Line 32"/>
          <p:cNvSpPr>
            <a:spLocks noChangeShapeType="1"/>
          </p:cNvSpPr>
          <p:nvPr/>
        </p:nvSpPr>
        <p:spPr bwMode="auto">
          <a:xfrm>
            <a:off x="3579813" y="4327525"/>
            <a:ext cx="1946275" cy="0"/>
          </a:xfrm>
          <a:prstGeom prst="line">
            <a:avLst/>
          </a:prstGeom>
          <a:noFill/>
          <a:ln w="9525">
            <a:solidFill>
              <a:srgbClr val="B2B2B2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91521" name="Group 33"/>
          <p:cNvGrpSpPr>
            <a:grpSpLocks/>
          </p:cNvGrpSpPr>
          <p:nvPr/>
        </p:nvGrpSpPr>
        <p:grpSpPr bwMode="auto">
          <a:xfrm>
            <a:off x="2835275" y="3219450"/>
            <a:ext cx="3455988" cy="1130300"/>
            <a:chOff x="1786" y="2028"/>
            <a:chExt cx="2177" cy="712"/>
          </a:xfrm>
        </p:grpSpPr>
        <p:sp>
          <p:nvSpPr>
            <p:cNvPr id="191522" name="Text Box 34"/>
            <p:cNvSpPr txBox="1">
              <a:spLocks noChangeArrowheads="1"/>
            </p:cNvSpPr>
            <p:nvPr/>
          </p:nvSpPr>
          <p:spPr bwMode="auto">
            <a:xfrm>
              <a:off x="3592" y="2240"/>
              <a:ext cx="37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>
                  <a:solidFill>
                    <a:srgbClr val="FF0000"/>
                  </a:solidFill>
                </a:rPr>
                <a:t>6X</a:t>
              </a:r>
            </a:p>
          </p:txBody>
        </p:sp>
        <p:sp>
          <p:nvSpPr>
            <p:cNvPr id="191523" name="Text Box 35"/>
            <p:cNvSpPr txBox="1">
              <a:spLocks noChangeArrowheads="1"/>
            </p:cNvSpPr>
            <p:nvPr/>
          </p:nvSpPr>
          <p:spPr bwMode="auto">
            <a:xfrm>
              <a:off x="1786" y="2240"/>
              <a:ext cx="371" cy="30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600">
                  <a:solidFill>
                    <a:srgbClr val="FF0000"/>
                  </a:solidFill>
                </a:rPr>
                <a:t>6X</a:t>
              </a:r>
            </a:p>
          </p:txBody>
        </p:sp>
        <p:sp>
          <p:nvSpPr>
            <p:cNvPr id="191524" name="Oval 36"/>
            <p:cNvSpPr>
              <a:spLocks noChangeArrowheads="1"/>
            </p:cNvSpPr>
            <p:nvPr/>
          </p:nvSpPr>
          <p:spPr bwMode="auto">
            <a:xfrm>
              <a:off x="2163" y="2028"/>
              <a:ext cx="1434" cy="712"/>
            </a:xfrm>
            <a:prstGeom prst="ellipse">
              <a:avLst/>
            </a:prstGeom>
            <a:solidFill>
              <a:srgbClr val="FF0000">
                <a:alpha val="38000"/>
              </a:srgbClr>
            </a:solidFill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91527" name="Text Box 39"/>
          <p:cNvSpPr txBox="1">
            <a:spLocks noChangeArrowheads="1"/>
          </p:cNvSpPr>
          <p:nvPr/>
        </p:nvSpPr>
        <p:spPr bwMode="auto">
          <a:xfrm>
            <a:off x="2611438" y="1817688"/>
            <a:ext cx="52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63AC20"/>
                </a:solidFill>
              </a:rPr>
              <a:t>$</a:t>
            </a:r>
          </a:p>
        </p:txBody>
      </p:sp>
      <p:sp>
        <p:nvSpPr>
          <p:cNvPr id="191528" name="Text Box 40"/>
          <p:cNvSpPr txBox="1">
            <a:spLocks noChangeArrowheads="1"/>
          </p:cNvSpPr>
          <p:nvPr/>
        </p:nvSpPr>
        <p:spPr bwMode="auto">
          <a:xfrm>
            <a:off x="2916238" y="1817688"/>
            <a:ext cx="52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63AC20"/>
                </a:solidFill>
              </a:rPr>
              <a:t>$</a:t>
            </a:r>
          </a:p>
        </p:txBody>
      </p:sp>
      <p:sp>
        <p:nvSpPr>
          <p:cNvPr id="191529" name="Text Box 41"/>
          <p:cNvSpPr txBox="1">
            <a:spLocks noChangeArrowheads="1"/>
          </p:cNvSpPr>
          <p:nvPr/>
        </p:nvSpPr>
        <p:spPr bwMode="auto">
          <a:xfrm>
            <a:off x="2306638" y="4878388"/>
            <a:ext cx="52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63AC20"/>
                </a:solidFill>
              </a:rPr>
              <a:t>$</a:t>
            </a:r>
          </a:p>
        </p:txBody>
      </p:sp>
      <p:sp>
        <p:nvSpPr>
          <p:cNvPr id="191530" name="Text Box 42"/>
          <p:cNvSpPr txBox="1">
            <a:spLocks noChangeArrowheads="1"/>
          </p:cNvSpPr>
          <p:nvPr/>
        </p:nvSpPr>
        <p:spPr bwMode="auto">
          <a:xfrm>
            <a:off x="2611438" y="4878388"/>
            <a:ext cx="52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63AC20"/>
                </a:solidFill>
              </a:rPr>
              <a:t>$</a:t>
            </a:r>
          </a:p>
        </p:txBody>
      </p:sp>
      <p:sp>
        <p:nvSpPr>
          <p:cNvPr id="191531" name="Text Box 43"/>
          <p:cNvSpPr txBox="1">
            <a:spLocks noChangeArrowheads="1"/>
          </p:cNvSpPr>
          <p:nvPr/>
        </p:nvSpPr>
        <p:spPr bwMode="auto">
          <a:xfrm>
            <a:off x="2916238" y="4878388"/>
            <a:ext cx="52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63AC20"/>
                </a:solidFill>
              </a:rPr>
              <a:t>$</a:t>
            </a:r>
          </a:p>
        </p:txBody>
      </p:sp>
      <p:sp>
        <p:nvSpPr>
          <p:cNvPr id="191532" name="Text Box 44"/>
          <p:cNvSpPr txBox="1">
            <a:spLocks noChangeArrowheads="1"/>
          </p:cNvSpPr>
          <p:nvPr/>
        </p:nvSpPr>
        <p:spPr bwMode="auto">
          <a:xfrm>
            <a:off x="5646738" y="1817688"/>
            <a:ext cx="52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63AC20"/>
                </a:solidFill>
              </a:rPr>
              <a:t>$</a:t>
            </a:r>
          </a:p>
        </p:txBody>
      </p:sp>
      <p:sp>
        <p:nvSpPr>
          <p:cNvPr id="191533" name="Text Box 45"/>
          <p:cNvSpPr txBox="1">
            <a:spLocks noChangeArrowheads="1"/>
          </p:cNvSpPr>
          <p:nvPr/>
        </p:nvSpPr>
        <p:spPr bwMode="auto">
          <a:xfrm>
            <a:off x="5951538" y="1817688"/>
            <a:ext cx="52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63AC20"/>
                </a:solidFill>
              </a:rPr>
              <a:t>$</a:t>
            </a:r>
          </a:p>
        </p:txBody>
      </p:sp>
      <p:sp>
        <p:nvSpPr>
          <p:cNvPr id="191534" name="Text Box 46"/>
          <p:cNvSpPr txBox="1">
            <a:spLocks noChangeArrowheads="1"/>
          </p:cNvSpPr>
          <p:nvPr/>
        </p:nvSpPr>
        <p:spPr bwMode="auto">
          <a:xfrm>
            <a:off x="6256338" y="1817688"/>
            <a:ext cx="52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63AC20"/>
                </a:solidFill>
              </a:rPr>
              <a:t>$</a:t>
            </a:r>
          </a:p>
        </p:txBody>
      </p:sp>
      <p:sp>
        <p:nvSpPr>
          <p:cNvPr id="191535" name="Text Box 47"/>
          <p:cNvSpPr txBox="1">
            <a:spLocks noChangeArrowheads="1"/>
          </p:cNvSpPr>
          <p:nvPr/>
        </p:nvSpPr>
        <p:spPr bwMode="auto">
          <a:xfrm>
            <a:off x="5646738" y="4891088"/>
            <a:ext cx="52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9100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63AC20"/>
                </a:solidFill>
              </a:rPr>
              <a:t>$</a:t>
            </a:r>
          </a:p>
        </p:txBody>
      </p:sp>
      <p:sp>
        <p:nvSpPr>
          <p:cNvPr id="191536" name="Text Box 48"/>
          <p:cNvSpPr txBox="1">
            <a:spLocks noChangeArrowheads="1"/>
          </p:cNvSpPr>
          <p:nvPr/>
        </p:nvSpPr>
        <p:spPr bwMode="auto">
          <a:xfrm>
            <a:off x="5951538" y="4891088"/>
            <a:ext cx="52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63AC20"/>
                </a:solidFill>
              </a:rPr>
              <a:t>$</a:t>
            </a:r>
          </a:p>
        </p:txBody>
      </p:sp>
      <p:sp>
        <p:nvSpPr>
          <p:cNvPr id="191537" name="Text Box 49"/>
          <p:cNvSpPr txBox="1">
            <a:spLocks noChangeArrowheads="1"/>
          </p:cNvSpPr>
          <p:nvPr/>
        </p:nvSpPr>
        <p:spPr bwMode="auto">
          <a:xfrm>
            <a:off x="6256338" y="4891088"/>
            <a:ext cx="52387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800">
                <a:solidFill>
                  <a:srgbClr val="63AC20"/>
                </a:solidFill>
              </a:rPr>
              <a:t>$</a:t>
            </a:r>
          </a:p>
        </p:txBody>
      </p:sp>
      <p:sp>
        <p:nvSpPr>
          <p:cNvPr id="191538" name="AutoShape 50"/>
          <p:cNvSpPr>
            <a:spLocks noChangeArrowheads="1"/>
          </p:cNvSpPr>
          <p:nvPr/>
        </p:nvSpPr>
        <p:spPr bwMode="auto">
          <a:xfrm>
            <a:off x="5746750" y="2019300"/>
            <a:ext cx="323850" cy="546100"/>
          </a:xfrm>
          <a:prstGeom prst="downArrow">
            <a:avLst>
              <a:gd name="adj1" fmla="val 50000"/>
              <a:gd name="adj2" fmla="val 42157"/>
            </a:avLst>
          </a:prstGeom>
          <a:solidFill>
            <a:srgbClr val="FFFFFF">
              <a:alpha val="91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>
              <a:buClrTx/>
              <a:buSzTx/>
              <a:buFontTx/>
              <a:buNone/>
            </a:pPr>
            <a:endParaRPr lang="en-US" altLang="en-US" sz="2600">
              <a:latin typeface="Verdana" charset="0"/>
            </a:endParaRPr>
          </a:p>
        </p:txBody>
      </p:sp>
      <p:grpSp>
        <p:nvGrpSpPr>
          <p:cNvPr id="191539" name="Group 51"/>
          <p:cNvGrpSpPr>
            <a:grpSpLocks/>
          </p:cNvGrpSpPr>
          <p:nvPr/>
        </p:nvGrpSpPr>
        <p:grpSpPr bwMode="auto">
          <a:xfrm>
            <a:off x="5732463" y="3062288"/>
            <a:ext cx="352425" cy="1312862"/>
            <a:chOff x="3611" y="1755"/>
            <a:chExt cx="222" cy="827"/>
          </a:xfrm>
        </p:grpSpPr>
        <p:sp>
          <p:nvSpPr>
            <p:cNvPr id="191540" name="AutoShape 52"/>
            <p:cNvSpPr>
              <a:spLocks noChangeArrowheads="1"/>
            </p:cNvSpPr>
            <p:nvPr/>
          </p:nvSpPr>
          <p:spPr bwMode="auto">
            <a:xfrm>
              <a:off x="3620" y="1755"/>
              <a:ext cx="204" cy="344"/>
            </a:xfrm>
            <a:prstGeom prst="downArrow">
              <a:avLst>
                <a:gd name="adj1" fmla="val 50000"/>
                <a:gd name="adj2" fmla="val 42157"/>
              </a:avLst>
            </a:prstGeom>
            <a:solidFill>
              <a:srgbClr val="FFFFFF">
                <a:alpha val="9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buClrTx/>
                <a:buSzTx/>
                <a:buFontTx/>
                <a:buNone/>
              </a:pPr>
              <a:endParaRPr lang="en-US" altLang="en-US" sz="2600">
                <a:latin typeface="Verdana" charset="0"/>
              </a:endParaRPr>
            </a:p>
          </p:txBody>
        </p:sp>
        <p:sp>
          <p:nvSpPr>
            <p:cNvPr id="191541" name="AutoShape 53"/>
            <p:cNvSpPr>
              <a:spLocks noChangeArrowheads="1"/>
            </p:cNvSpPr>
            <p:nvPr/>
          </p:nvSpPr>
          <p:spPr bwMode="auto">
            <a:xfrm>
              <a:off x="3611" y="2238"/>
              <a:ext cx="222" cy="344"/>
            </a:xfrm>
            <a:prstGeom prst="downArrow">
              <a:avLst>
                <a:gd name="adj1" fmla="val 50000"/>
                <a:gd name="adj2" fmla="val 38739"/>
              </a:avLst>
            </a:prstGeom>
            <a:solidFill>
              <a:srgbClr val="FFFFFF">
                <a:alpha val="9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buClrTx/>
                <a:buSzTx/>
                <a:buFontTx/>
                <a:buNone/>
              </a:pPr>
              <a:endParaRPr lang="en-US" altLang="en-US" sz="2600">
                <a:latin typeface="Verdana" charset="0"/>
              </a:endParaRPr>
            </a:p>
          </p:txBody>
        </p:sp>
      </p:grpSp>
      <p:sp>
        <p:nvSpPr>
          <p:cNvPr id="191542" name="Text Box 54"/>
          <p:cNvSpPr txBox="1">
            <a:spLocks noChangeArrowheads="1"/>
          </p:cNvSpPr>
          <p:nvPr/>
        </p:nvSpPr>
        <p:spPr bwMode="auto">
          <a:xfrm>
            <a:off x="3636963" y="1997075"/>
            <a:ext cx="181451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chemeClr val="tx2"/>
                </a:solidFill>
              </a:rPr>
              <a:t>First Mile</a:t>
            </a:r>
          </a:p>
        </p:txBody>
      </p:sp>
      <p:sp>
        <p:nvSpPr>
          <p:cNvPr id="191543" name="Text Box 55"/>
          <p:cNvSpPr txBox="1">
            <a:spLocks noChangeArrowheads="1"/>
          </p:cNvSpPr>
          <p:nvPr/>
        </p:nvSpPr>
        <p:spPr bwMode="auto">
          <a:xfrm>
            <a:off x="3575050" y="2720975"/>
            <a:ext cx="1973263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chemeClr val="tx2"/>
                </a:solidFill>
              </a:rPr>
              <a:t>Tier 1 ISPs</a:t>
            </a:r>
          </a:p>
        </p:txBody>
      </p:sp>
      <p:sp>
        <p:nvSpPr>
          <p:cNvPr id="191544" name="Text Box 56"/>
          <p:cNvSpPr txBox="1">
            <a:spLocks noChangeArrowheads="1"/>
          </p:cNvSpPr>
          <p:nvPr/>
        </p:nvSpPr>
        <p:spPr bwMode="auto">
          <a:xfrm>
            <a:off x="3621088" y="4533900"/>
            <a:ext cx="1897062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chemeClr val="tx2"/>
                </a:solidFill>
              </a:rPr>
              <a:t>Local ISPs</a:t>
            </a:r>
          </a:p>
        </p:txBody>
      </p:sp>
      <p:sp>
        <p:nvSpPr>
          <p:cNvPr id="191545" name="Text Box 57"/>
          <p:cNvSpPr txBox="1">
            <a:spLocks noChangeArrowheads="1"/>
          </p:cNvSpPr>
          <p:nvPr/>
        </p:nvSpPr>
        <p:spPr bwMode="auto">
          <a:xfrm>
            <a:off x="3659188" y="5057775"/>
            <a:ext cx="177165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chemeClr val="tx2"/>
                </a:solidFill>
              </a:rPr>
              <a:t>Last Mile</a:t>
            </a:r>
          </a:p>
        </p:txBody>
      </p:sp>
      <p:sp>
        <p:nvSpPr>
          <p:cNvPr id="191546" name="Text Box 58"/>
          <p:cNvSpPr txBox="1">
            <a:spLocks noChangeArrowheads="1"/>
          </p:cNvSpPr>
          <p:nvPr/>
        </p:nvSpPr>
        <p:spPr bwMode="auto">
          <a:xfrm>
            <a:off x="3986213" y="3490913"/>
            <a:ext cx="11017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200">
                <a:solidFill>
                  <a:schemeClr val="tx2"/>
                </a:solidFill>
              </a:rPr>
              <a:t>Middle</a:t>
            </a:r>
            <a:br>
              <a:rPr lang="en-US" altLang="en-US" sz="2200">
                <a:solidFill>
                  <a:schemeClr val="tx2"/>
                </a:solidFill>
              </a:rPr>
            </a:br>
            <a:r>
              <a:rPr lang="en-US" altLang="en-US" sz="2200">
                <a:solidFill>
                  <a:schemeClr val="tx2"/>
                </a:solidFill>
              </a:rPr>
              <a:t>Mile</a:t>
            </a:r>
          </a:p>
        </p:txBody>
      </p:sp>
      <p:grpSp>
        <p:nvGrpSpPr>
          <p:cNvPr id="191547" name="Group 59"/>
          <p:cNvGrpSpPr>
            <a:grpSpLocks/>
          </p:cNvGrpSpPr>
          <p:nvPr/>
        </p:nvGrpSpPr>
        <p:grpSpPr bwMode="auto">
          <a:xfrm>
            <a:off x="5746750" y="4586288"/>
            <a:ext cx="323850" cy="1312862"/>
            <a:chOff x="3620" y="2721"/>
            <a:chExt cx="204" cy="827"/>
          </a:xfrm>
        </p:grpSpPr>
        <p:sp>
          <p:nvSpPr>
            <p:cNvPr id="191548" name="AutoShape 60"/>
            <p:cNvSpPr>
              <a:spLocks noChangeArrowheads="1"/>
            </p:cNvSpPr>
            <p:nvPr/>
          </p:nvSpPr>
          <p:spPr bwMode="auto">
            <a:xfrm>
              <a:off x="3620" y="2721"/>
              <a:ext cx="204" cy="344"/>
            </a:xfrm>
            <a:prstGeom prst="downArrow">
              <a:avLst>
                <a:gd name="adj1" fmla="val 50000"/>
                <a:gd name="adj2" fmla="val 42157"/>
              </a:avLst>
            </a:prstGeom>
            <a:solidFill>
              <a:srgbClr val="FFFFFF">
                <a:alpha val="9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buClrTx/>
                <a:buSzTx/>
                <a:buFontTx/>
                <a:buNone/>
              </a:pPr>
              <a:endParaRPr lang="en-US" altLang="en-US" sz="2600">
                <a:latin typeface="Verdana" charset="0"/>
              </a:endParaRPr>
            </a:p>
          </p:txBody>
        </p:sp>
        <p:sp>
          <p:nvSpPr>
            <p:cNvPr id="191549" name="AutoShape 61"/>
            <p:cNvSpPr>
              <a:spLocks noChangeArrowheads="1"/>
            </p:cNvSpPr>
            <p:nvPr/>
          </p:nvSpPr>
          <p:spPr bwMode="auto">
            <a:xfrm>
              <a:off x="3620" y="3204"/>
              <a:ext cx="204" cy="344"/>
            </a:xfrm>
            <a:prstGeom prst="downArrow">
              <a:avLst>
                <a:gd name="adj1" fmla="val 50000"/>
                <a:gd name="adj2" fmla="val 42157"/>
              </a:avLst>
            </a:prstGeom>
            <a:solidFill>
              <a:srgbClr val="FFFFFF">
                <a:alpha val="91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algn="ctr">
                <a:buClrTx/>
                <a:buSzTx/>
                <a:buFontTx/>
                <a:buNone/>
              </a:pPr>
              <a:endParaRPr lang="en-US" altLang="en-US" sz="2600">
                <a:latin typeface="Verdana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0708686"/>
      </p:ext>
    </p:extLst>
  </p:cSld>
  <p:clrMapOvr>
    <a:masterClrMapping/>
  </p:clrMapOvr>
  <p:transition xmlns:p14="http://schemas.microsoft.com/office/powerpoint/2010/main">
    <p:wipe dir="r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1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1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91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1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1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1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1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1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9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9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15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9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fill="hold"/>
                                        <p:tgtEl>
                                          <p:spTgt spid="1915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5" dur="500" fill="hold"/>
                                        <p:tgtEl>
                                          <p:spTgt spid="1915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91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fill="hold"/>
                                        <p:tgtEl>
                                          <p:spTgt spid="1915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5" dur="500" fill="hold"/>
                                        <p:tgtEl>
                                          <p:spTgt spid="191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9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9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9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9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9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9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1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91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9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91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91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1915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915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/>
                                        <p:tgtEl>
                                          <p:spTgt spid="191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191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91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91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191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915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91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91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915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91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91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1000"/>
                                        <p:tgtEl>
                                          <p:spTgt spid="1915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191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191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1915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191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509" grpId="0"/>
      <p:bldP spid="191509" grpId="1"/>
      <p:bldP spid="191511" grpId="0"/>
      <p:bldP spid="191511" grpId="1"/>
      <p:bldP spid="191512" grpId="0"/>
      <p:bldP spid="191512" grpId="1"/>
      <p:bldP spid="191513" grpId="0"/>
      <p:bldP spid="191513" grpId="1"/>
      <p:bldP spid="191514" grpId="0"/>
      <p:bldP spid="191514" grpId="1"/>
      <p:bldP spid="191527" grpId="0"/>
      <p:bldP spid="191528" grpId="0"/>
      <p:bldP spid="191528" grpId="1"/>
      <p:bldP spid="191529" grpId="0"/>
      <p:bldP spid="191529" grpId="1"/>
      <p:bldP spid="191530" grpId="0"/>
      <p:bldP spid="191531" grpId="0"/>
      <p:bldP spid="191531" grpId="1"/>
      <p:bldP spid="191532" grpId="0"/>
      <p:bldP spid="191532" grpId="1"/>
      <p:bldP spid="191533" grpId="0"/>
      <p:bldP spid="191534" grpId="0"/>
      <p:bldP spid="191534" grpId="1"/>
      <p:bldP spid="191535" grpId="0"/>
      <p:bldP spid="191535" grpId="1"/>
      <p:bldP spid="191536" grpId="0"/>
      <p:bldP spid="191537" grpId="0"/>
      <p:bldP spid="191537" grpId="1"/>
      <p:bldP spid="191538" grpId="0" animBg="1"/>
      <p:bldP spid="191538" grpId="1" animBg="1"/>
      <p:bldP spid="191546" grpId="0"/>
    </p:bldLst>
  </p:timing>
</p:sld>
</file>

<file path=ppt/theme/theme1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ＭＳ Ｐゴシック"/>
        <a:cs typeface=""/>
      </a:majorFont>
      <a:minorFont>
        <a:latin typeface="Tahom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WSF FINAL">
  <a:themeElements>
    <a:clrScheme name="WSF FINAL 14">
      <a:dk1>
        <a:srgbClr val="FFFFFF"/>
      </a:dk1>
      <a:lt1>
        <a:srgbClr val="FFFFFF"/>
      </a:lt1>
      <a:dk2>
        <a:srgbClr val="FFFFFF"/>
      </a:dk2>
      <a:lt2>
        <a:srgbClr val="003366"/>
      </a:lt2>
      <a:accent1>
        <a:srgbClr val="093678"/>
      </a:accent1>
      <a:accent2>
        <a:srgbClr val="FF8E11"/>
      </a:accent2>
      <a:accent3>
        <a:srgbClr val="FFFFFF"/>
      </a:accent3>
      <a:accent4>
        <a:srgbClr val="DADADA"/>
      </a:accent4>
      <a:accent5>
        <a:srgbClr val="AAAEBE"/>
      </a:accent5>
      <a:accent6>
        <a:srgbClr val="E7800E"/>
      </a:accent6>
      <a:hlink>
        <a:srgbClr val="2B85BB"/>
      </a:hlink>
      <a:folHlink>
        <a:srgbClr val="093678"/>
      </a:folHlink>
    </a:clrScheme>
    <a:fontScheme name="WSF FINAL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WSF FIN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F FIN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F FIN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F FIN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F FIN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F FIN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F FIN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F FIN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F FIN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F FIN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F FIN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F FIN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SF FINAL 13">
        <a:dk1>
          <a:srgbClr val="FFFFFF"/>
        </a:dk1>
        <a:lt1>
          <a:srgbClr val="FFFFFF"/>
        </a:lt1>
        <a:dk2>
          <a:srgbClr val="FFFFFF"/>
        </a:dk2>
        <a:lt2>
          <a:srgbClr val="003366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SF FINAL 14">
        <a:dk1>
          <a:srgbClr val="FFFFFF"/>
        </a:dk1>
        <a:lt1>
          <a:srgbClr val="FFFFFF"/>
        </a:lt1>
        <a:dk2>
          <a:srgbClr val="FFFFFF"/>
        </a:dk2>
        <a:lt2>
          <a:srgbClr val="003366"/>
        </a:lt2>
        <a:accent1>
          <a:srgbClr val="093678"/>
        </a:accent1>
        <a:accent2>
          <a:srgbClr val="FF8E11"/>
        </a:accent2>
        <a:accent3>
          <a:srgbClr val="FFFFFF"/>
        </a:accent3>
        <a:accent4>
          <a:srgbClr val="DADADA"/>
        </a:accent4>
        <a:accent5>
          <a:srgbClr val="AAAEBE"/>
        </a:accent5>
        <a:accent6>
          <a:srgbClr val="E7800E"/>
        </a:accent6>
        <a:hlink>
          <a:srgbClr val="2B85BB"/>
        </a:hlink>
        <a:folHlink>
          <a:srgbClr val="09367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3024</Words>
  <Application>Microsoft Macintosh PowerPoint</Application>
  <PresentationFormat>On-screen Show (4:3)</PresentationFormat>
  <Paragraphs>531</Paragraphs>
  <Slides>47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Shimmer</vt:lpstr>
      <vt:lpstr>WSF FINAL</vt:lpstr>
      <vt:lpstr>Content Delivery Networks</vt:lpstr>
      <vt:lpstr>Current Snap Shot of the Internet</vt:lpstr>
      <vt:lpstr>PowerPoint Presentation</vt:lpstr>
      <vt:lpstr>RATIONALE FOR CONTENT DELIVERY NETWORKS  (OR, WHAT IS WRONG WITH THE INTERNET)  </vt:lpstr>
      <vt:lpstr>The Web: Simple on the outside…</vt:lpstr>
      <vt:lpstr>…but problematic on the inside</vt:lpstr>
      <vt:lpstr>PowerPoint Presentation</vt:lpstr>
      <vt:lpstr>PowerPoint Presentation</vt:lpstr>
      <vt:lpstr>The Middle Mile Bottleneck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Challenges Impeding Future Growth</vt:lpstr>
      <vt:lpstr>HOW CDNs WORK</vt:lpstr>
      <vt:lpstr>There is a better way … the Content Delivery Network (CDN) Approach. </vt:lpstr>
      <vt:lpstr>Object Delivery (Classic CDN delivering only embedded content)</vt:lpstr>
      <vt:lpstr>Whole Site Delivery  (for static sites without dynamic content customized for the user) </vt:lpstr>
      <vt:lpstr>Whole Site Delivery (for Dynamic Sites) </vt:lpstr>
      <vt:lpstr>PowerPoint Presentation</vt:lpstr>
      <vt:lpstr>With CDN dynamic content is sent using overlay routing: Route around trouble spots using multiple paths (example, Akamai’s SureRoute)</vt:lpstr>
      <vt:lpstr>PowerPoint Presentation</vt:lpstr>
      <vt:lpstr>With CDN content can be fetched before it is requested:  “Just-in-time caching” or Pre-fetching</vt:lpstr>
      <vt:lpstr>With CDN content can be fetched before it is requested:  “Just-in-time caching” or Pre-fetching</vt:lpstr>
      <vt:lpstr>With CDN content can be fetched before it is requested:  “Just-in-time caching” or Pre-fetching</vt:lpstr>
      <vt:lpstr>With CDN content can be fetched before it is requested:  “Just-in-time caching” or Pre-fetching</vt:lpstr>
      <vt:lpstr>PowerPoint Presentation</vt:lpstr>
      <vt:lpstr>Improving Performance Further: Moving Business logic to the edge (Edge Computing)</vt:lpstr>
      <vt:lpstr>PowerPoint Presentation</vt:lpstr>
      <vt:lpstr>Example: Akamai’s Content Delivery Network</vt:lpstr>
      <vt:lpstr>CDN SYSTEM ARCHITECTURE</vt:lpstr>
      <vt:lpstr>PowerPoint Presentation</vt:lpstr>
      <vt:lpstr>ARCHITECTURAL COMPONENTS</vt:lpstr>
      <vt:lpstr>DNS Resolution is Used For Server Selection </vt:lpstr>
      <vt:lpstr>Mapping System Architecture</vt:lpstr>
      <vt:lpstr>Edge Server Architecture</vt:lpstr>
      <vt:lpstr>CDN CHALLENGES</vt:lpstr>
      <vt:lpstr>The Scientific and Technological Challenges (Involves every area of CS Research!)</vt:lpstr>
      <vt:lpstr>The Scientific and Technological Challenges (Involves every area of CS Research!)</vt:lpstr>
      <vt:lpstr>The Scientific and Technological Challenges (Involves every area of CS Research!)</vt:lpstr>
      <vt:lpstr>The Scientific and Technological Challenges (Involves every area of CS Research!)</vt:lpstr>
      <vt:lpstr>The Scientific and Technological Challenges (Involves every area of CS Research!)</vt:lpstr>
      <vt:lpstr>The Scientific and Technological Challenges (Involves every area of CS Research!)</vt:lpstr>
      <vt:lpstr>The Scientific and Technological Challenges (Involves every area of CS Research!)</vt:lpstr>
      <vt:lpstr>The Scientific and Technological Challenges (Involves every area of CS Research!)</vt:lpstr>
      <vt:lpstr>Questions?</vt:lpstr>
    </vt:vector>
  </TitlesOfParts>
  <Company>Akamai Technologies,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Building the Internet of the Future</dc:title>
  <dc:creator>Ramesh Sitaraman</dc:creator>
  <cp:lastModifiedBy>Michael Zink</cp:lastModifiedBy>
  <cp:revision>70</cp:revision>
  <dcterms:created xsi:type="dcterms:W3CDTF">2007-01-10T13:39:46Z</dcterms:created>
  <dcterms:modified xsi:type="dcterms:W3CDTF">2016-11-03T14:14:42Z</dcterms:modified>
</cp:coreProperties>
</file>