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BFBFB"/>
                </a:highlight>
              </a:rPr>
              <a:t>Highlight your project name. Date. </a:t>
            </a:r>
            <a:endParaRPr sz="1000">
              <a:solidFill>
                <a:srgbClr val="222222"/>
              </a:solidFill>
              <a:highlight>
                <a:srgbClr val="FBFBF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BFBFB"/>
                </a:highlight>
              </a:rPr>
              <a:t>Template</a:t>
            </a:r>
            <a:endParaRPr sz="1000">
              <a:solidFill>
                <a:srgbClr val="222222"/>
              </a:solidFill>
              <a:highlight>
                <a:srgbClr val="FBFBFB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BFBFB"/>
                </a:highlight>
              </a:rPr>
              <a:t>slide number</a:t>
            </a:r>
            <a:endParaRPr/>
          </a:p>
        </p:txBody>
      </p:sp>
      <p:sp>
        <p:nvSpPr>
          <p:cNvPr id="58" name="Google Shape;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Show the results (plots)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Show the process to get RPM, Load</a:t>
            </a: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bd5bc5b3f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bd5bc5b3f_5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Split the corner to RPM\Load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Slide title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bd5bc5b3f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6bd5bc5b3f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6bd5bc5b3f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6bd5bc5b3f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6bd5bc5b3f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6bd5bc5b3f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bd5bc5b3f_3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 marks</a:t>
            </a:r>
            <a:endParaRPr/>
          </a:p>
        </p:txBody>
      </p:sp>
      <p:sp>
        <p:nvSpPr>
          <p:cNvPr id="190" name="Google Shape;190;g6bd5bc5b3f_3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 specific enough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Integration ; 2. Speed; 3. Optimization;  4. Math/physics for the LUT (e.g., equation, then to analog computing). 5. Training--&gt;Test </a:t>
            </a:r>
            <a:endParaRPr/>
          </a:p>
        </p:txBody>
      </p:sp>
      <p:sp>
        <p:nvSpPr>
          <p:cNvPr id="197" name="Google Shape;1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Consistent with the previous slide.</a:t>
            </a:r>
            <a:endParaRPr/>
          </a:p>
        </p:txBody>
      </p:sp>
      <p:sp>
        <p:nvSpPr>
          <p:cNvPr id="204" name="Google Shape;2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6bd5bc5b3f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6bd5bc5b3f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bd5bc5b3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bd5bc5b3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especially in the graph format is more appealing.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c26c1523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c26c1523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acronym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On-Chip Memory : what type?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Refine the block diagram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'Our solution' is missing between slides 3&amp; 4.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Specifics should be after the big picture on the system.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Talk about requirements for each individual module as well.</a:t>
            </a: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is what we already have, should come later.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Label each components.</a:t>
            </a: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Check the consistency with promise.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Numerical </a:t>
            </a:r>
            <a:endParaRPr/>
          </a:p>
        </p:txBody>
      </p:sp>
      <p:sp>
        <p:nvSpPr>
          <p:cNvPr id="129" name="Google Shape;1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Make sure it corresponds to the deliverables.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Put images or plots here. </a:t>
            </a: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B">
  <p:cSld name="Title Slide_B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15-0192_MG_1898-Edit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">
  <p:cSld name="Log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7928297" y="0"/>
            <a:ext cx="4263600" cy="726600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3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68816" y="229232"/>
            <a:ext cx="1981038" cy="2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1" y="6604000"/>
            <a:ext cx="12192000" cy="8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1" y="6688665"/>
            <a:ext cx="12192000" cy="169200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7928297" y="0"/>
            <a:ext cx="4263600" cy="726600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4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68816" y="229232"/>
            <a:ext cx="1981038" cy="2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591092" y="436053"/>
            <a:ext cx="974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1" y="6604000"/>
            <a:ext cx="12192000" cy="8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/>
          <p:nvPr/>
        </p:nvSpPr>
        <p:spPr>
          <a:xfrm>
            <a:off x="1" y="6688665"/>
            <a:ext cx="12192000" cy="169200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3700"/>
              <a:buFont typeface="Arial"/>
              <a:buNone/>
              <a:defRPr>
                <a:solidFill>
                  <a:srgbClr val="86111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7928297" y="0"/>
            <a:ext cx="4263600" cy="726600"/>
          </a:xfrm>
          <a:prstGeom prst="rect">
            <a:avLst/>
          </a:prstGeom>
          <a:solidFill>
            <a:srgbClr val="66102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Google Shape;27;p5" descr="wordmark2 whit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68816" y="229232"/>
            <a:ext cx="1981038" cy="2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/>
          <p:nvPr/>
        </p:nvSpPr>
        <p:spPr>
          <a:xfrm>
            <a:off x="1" y="6688665"/>
            <a:ext cx="12192000" cy="169200"/>
          </a:xfrm>
          <a:prstGeom prst="rect">
            <a:avLst/>
          </a:prstGeom>
          <a:solidFill>
            <a:srgbClr val="661023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/>
          <p:nvPr/>
        </p:nvSpPr>
        <p:spPr>
          <a:xfrm>
            <a:off x="1" y="6604000"/>
            <a:ext cx="12192000" cy="8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4000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Arial"/>
              <a:buChar char="•"/>
              <a:defRPr sz="2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19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 rtl="0"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»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">
  <p:cSld name="Title Slide_A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 descr="15-0192_MG_1945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7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91092" y="436053"/>
            <a:ext cx="103929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61119"/>
              </a:buClr>
              <a:buSzPts val="3700"/>
              <a:buFont typeface="Arial"/>
              <a:buNone/>
              <a:defRPr sz="3700" b="1" i="0" u="none" strike="noStrike" cap="none">
                <a:solidFill>
                  <a:srgbClr val="86111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>
            <a:endParaRPr/>
          </a:p>
        </p:txBody>
      </p:sp>
      <p:sp>
        <p:nvSpPr>
          <p:cNvPr id="7" name="Google Shape;7;p1"/>
          <p:cNvSpPr txBox="1"/>
          <p:nvPr/>
        </p:nvSpPr>
        <p:spPr>
          <a:xfrm>
            <a:off x="101783" y="201247"/>
            <a:ext cx="2463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u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z9mFtOhszIivLbi2nW2eMsYH_iQ8vCo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1221742" y="1674303"/>
            <a:ext cx="9748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IKU ECU</a:t>
            </a:r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1"/>
          </p:nvPr>
        </p:nvSpPr>
        <p:spPr>
          <a:xfrm>
            <a:off x="1524000" y="2966413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/>
              <a:t>Team 17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/>
              <a:t>Advisor: Professor Xia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/>
              <a:t>MDR Presentation</a:t>
            </a: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/>
              <a:t>12/09/2019</a:t>
            </a:r>
            <a:endParaRPr sz="2000"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577493" y="803428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ECU Software and Lookup Table (Xueteng and Jack)</a:t>
            </a:r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body" idx="1"/>
          </p:nvPr>
        </p:nvSpPr>
        <p:spPr>
          <a:xfrm>
            <a:off x="577502" y="194643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Measure interval between two rotation from CKP signal to calculate 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RPM = 60*100/interval.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Measure intake air pressure and temperature 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Use                         to calculate load of engine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Load = 100*MAP/(IAT)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Use RPM and Load to find output pulse width in the lookup table.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</a:t>
            </a: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/>
          </a:p>
        </p:txBody>
      </p:sp>
      <p:pic>
        <p:nvPicPr>
          <p:cNvPr id="147" name="Google Shape;14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0200" y="3279300"/>
            <a:ext cx="1876425" cy="6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4575" y="4186925"/>
            <a:ext cx="1949350" cy="69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Lookup Table</a:t>
            </a:r>
            <a:endParaRPr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00" y="1579050"/>
            <a:ext cx="11285875" cy="46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Voltage Level Shifter (Yongjie)</a:t>
            </a: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body" idx="1"/>
          </p:nvPr>
        </p:nvSpPr>
        <p:spPr>
          <a:xfrm>
            <a:off x="515626" y="1738375"/>
            <a:ext cx="54708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Input: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 ECU output signal: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 Simulating  Input frequency around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6000 rpm (100Hz) ---（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</a:rPr>
              <a:t>1</a:t>
            </a:r>
            <a:r>
              <a:rPr lang="en-US" sz="2400">
                <a:solidFill>
                  <a:srgbClr val="222222"/>
                </a:solidFill>
              </a:rPr>
              <a:t>RPM</a:t>
            </a:r>
            <a:r>
              <a:rPr lang="en-US" sz="2400">
                <a:solidFill>
                  <a:srgbClr val="222222"/>
                </a:solidFill>
                <a:highlight>
                  <a:srgbClr val="FFFFFF"/>
                </a:highlight>
              </a:rPr>
              <a:t> = 1/60</a:t>
            </a:r>
            <a:r>
              <a:rPr lang="en-US" sz="2400">
                <a:solidFill>
                  <a:srgbClr val="222222"/>
                </a:solidFill>
              </a:rPr>
              <a:t>Hz）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 Simulating Input rectangular wave 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(High:3.3V, Low:0V)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Output: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 Output rectangular wave</a:t>
            </a:r>
            <a:endParaRPr sz="2400"/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(High:12V, Low:0V) 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 Same pulse width as input</a:t>
            </a:r>
            <a:endParaRPr sz="240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200"/>
              <a:t>  </a:t>
            </a:r>
            <a:endParaRPr sz="1200"/>
          </a:p>
        </p:txBody>
      </p:sp>
      <p:sp>
        <p:nvSpPr>
          <p:cNvPr id="163" name="Google Shape;163;p23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6425" y="1738374"/>
            <a:ext cx="5470699" cy="458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Fuel Injector</a:t>
            </a: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body" idx="1"/>
          </p:nvPr>
        </p:nvSpPr>
        <p:spPr>
          <a:xfrm>
            <a:off x="515575" y="1579050"/>
            <a:ext cx="6976500" cy="46722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control signal is from ECU, when the voltage of control wire is</a:t>
            </a:r>
            <a:r>
              <a:rPr lang="en-US" sz="2400">
                <a:highlight>
                  <a:srgbClr val="FFFFFF"/>
                </a:highlight>
              </a:rPr>
              <a:t> </a:t>
            </a: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US" sz="2400">
                <a:highlight>
                  <a:srgbClr val="FFFFFF"/>
                </a:highlight>
              </a:rPr>
              <a:t>OW</a:t>
            </a: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(0V),the injector will inject fuel, and when the control signal voltage is </a:t>
            </a:r>
            <a:r>
              <a:rPr lang="en-US" sz="2400">
                <a:highlight>
                  <a:srgbClr val="FFFFFF"/>
                </a:highlight>
              </a:rPr>
              <a:t>HIGH </a:t>
            </a:r>
            <a:r>
              <a:rPr lang="en-US" sz="240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(12V), then the injector will be closed and not inject fuel.</a:t>
            </a: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Arial"/>
                <a:ea typeface="Arial"/>
                <a:cs typeface="Arial"/>
                <a:sym typeface="Arial"/>
              </a:rPr>
              <a:t>Technical Specifications: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Control signal wire pin: Driver</a:t>
            </a:r>
            <a:r>
              <a:rPr lang="en-US" sz="2400"/>
              <a:t> 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wire Power wire pin : Power Supply (12V DC)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Driver current: ~</a:t>
            </a:r>
            <a:r>
              <a:rPr lang="en-US" sz="2400"/>
              <a:t>800m</a:t>
            </a:r>
            <a:r>
              <a:rPr lang="en-US" sz="2400">
                <a:latin typeface="Arial"/>
                <a:ea typeface="Arial"/>
                <a:cs typeface="Arial"/>
                <a:sym typeface="Arial"/>
              </a:rPr>
              <a:t>A @12V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AutoNum type="arabicPeriod"/>
            </a:pPr>
            <a:r>
              <a:rPr lang="en-US" sz="2400">
                <a:latin typeface="Arial"/>
                <a:ea typeface="Arial"/>
                <a:cs typeface="Arial"/>
                <a:sym typeface="Arial"/>
              </a:rPr>
              <a:t>Coil resistance: 12~14.5ohm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172" name="Google Shape;17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2075" y="2013650"/>
            <a:ext cx="4699925" cy="380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Level Shifter and Driver Schematic and Test</a:t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7068300" y="1774250"/>
            <a:ext cx="41307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NMOS (2N5486):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High drain voltage 25V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NPN Bipolar Transistor (mpsa05):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High collector voltage 60V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Low noise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NPN Bipolar Transistor (TIP122):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High collector current 5A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5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180" name="Google Shape;18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200" y="1579050"/>
            <a:ext cx="6919101" cy="46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6"/>
          <p:cNvSpPr txBox="1">
            <a:spLocks noGrp="1"/>
          </p:cNvSpPr>
          <p:nvPr>
            <p:ph type="title"/>
          </p:nvPr>
        </p:nvSpPr>
        <p:spPr>
          <a:xfrm>
            <a:off x="591093" y="317753"/>
            <a:ext cx="9756000" cy="114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(Fuel Injector)</a:t>
            </a:r>
            <a:endParaRPr/>
          </a:p>
        </p:txBody>
      </p:sp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187" name="Google Shape;187;p26" title="3b4a8ef5218db0fa50971a4d9533775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2663" y="1460750"/>
            <a:ext cx="10246675" cy="52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How did it turn out?</a:t>
            </a:r>
            <a:endParaRPr/>
          </a:p>
        </p:txBody>
      </p:sp>
      <p:sp>
        <p:nvSpPr>
          <p:cNvPr id="193" name="Google Shape;193;p27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✓"/>
            </a:pPr>
            <a:r>
              <a:rPr lang="en-US" sz="2400"/>
              <a:t>Step 1: Correctly synthesize engine sensor signals.</a:t>
            </a:r>
            <a:endParaRPr sz="2400"/>
          </a:p>
          <a:p>
            <a:pPr marL="228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✓"/>
            </a:pPr>
            <a:r>
              <a:rPr lang="en-US" sz="2400">
                <a:solidFill>
                  <a:schemeClr val="dk1"/>
                </a:solidFill>
              </a:rPr>
              <a:t>Step 2: Calculate pulse width time based on input data calculations and lookup table values.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✓"/>
            </a:pPr>
            <a:r>
              <a:rPr lang="en-US" sz="2400"/>
              <a:t>Step 3: Inject the correct amount of ”fuel”.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Proposed CDR Deliverables</a:t>
            </a:r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Integration of real engine components.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Speed of processing of real engine input signals.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Optimization of code and hardware to get closer to a real use case.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Math/Physics for the LUT (e.g., equation, then to analog computing).</a:t>
            </a:r>
            <a:endParaRPr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Training and Testing of both hardware and software with documentation.</a:t>
            </a:r>
            <a:endParaRPr sz="2400"/>
          </a:p>
        </p:txBody>
      </p:sp>
      <p:sp>
        <p:nvSpPr>
          <p:cNvPr id="201" name="Google Shape;201;p28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Gantt Chart</a:t>
            </a:r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08" name="Google Shape;20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02502"/>
            <a:ext cx="12191999" cy="28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 idx="4294967295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Questions?</a:t>
            </a:r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Team 17: IKU ECU</a:t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838200" y="4595750"/>
            <a:ext cx="150227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Takuya Seaver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</a:t>
            </a: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3982525" y="4595750"/>
            <a:ext cx="1346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Jack Walter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CSE</a:t>
            </a:r>
            <a:endParaRPr/>
          </a:p>
        </p:txBody>
      </p:sp>
      <p:sp>
        <p:nvSpPr>
          <p:cNvPr id="70" name="Google Shape;70;p13"/>
          <p:cNvSpPr txBox="1"/>
          <p:nvPr/>
        </p:nvSpPr>
        <p:spPr>
          <a:xfrm>
            <a:off x="6942575" y="4595750"/>
            <a:ext cx="1451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Xueteng Qian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CSE</a:t>
            </a:r>
            <a:endParaRPr/>
          </a:p>
        </p:txBody>
      </p:sp>
      <p:sp>
        <p:nvSpPr>
          <p:cNvPr id="71" name="Google Shape;71;p13"/>
          <p:cNvSpPr txBox="1"/>
          <p:nvPr/>
        </p:nvSpPr>
        <p:spPr>
          <a:xfrm>
            <a:off x="9911278" y="4595750"/>
            <a:ext cx="1346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Yongjie Yang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</a:t>
            </a: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38" y="1843088"/>
            <a:ext cx="1950199" cy="260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55524" y="1843088"/>
            <a:ext cx="1816056" cy="26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17999" y="1843088"/>
            <a:ext cx="1857068" cy="26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4887" y="1843088"/>
            <a:ext cx="1950199" cy="260026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>
            <a:spLocks noGrp="1"/>
          </p:cNvSpPr>
          <p:nvPr>
            <p:ph type="title" idx="4294967295"/>
          </p:nvPr>
        </p:nvSpPr>
        <p:spPr>
          <a:xfrm>
            <a:off x="838200" y="2766150"/>
            <a:ext cx="10515600" cy="13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</a:t>
            </a:r>
            <a:endParaRPr/>
          </a:p>
        </p:txBody>
      </p:sp>
      <p:sp>
        <p:nvSpPr>
          <p:cNvPr id="220" name="Google Shape;220;p31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Problem Statement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515626" y="1738375"/>
            <a:ext cx="4800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An Electronic Control Unit, ECU, is the brain of fuel injection in </a:t>
            </a:r>
            <a:r>
              <a:rPr lang="en-US" sz="2400"/>
              <a:t>a vehicle.</a:t>
            </a:r>
            <a:endParaRPr sz="2400" dirty="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 dirty="0"/>
              <a:t>By optimizing the functionality of an ECU, gas mileage can be improved thus reducing the amount of carbon emissions released into the air.</a:t>
            </a:r>
            <a:endParaRPr sz="2400" dirty="0"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550" y="1562550"/>
            <a:ext cx="6237400" cy="38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5316550" y="5430850"/>
            <a:ext cx="60372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highlight>
                  <a:srgbClr val="FFFFFF"/>
                </a:highlight>
              </a:rPr>
              <a:t>“Climate Change: Atmospheric Carbon Dioxide: NOAA Climate.gov,” </a:t>
            </a:r>
            <a:r>
              <a:rPr lang="en-US" sz="1200" i="1">
                <a:highlight>
                  <a:srgbClr val="FFFFFF"/>
                </a:highlight>
              </a:rPr>
              <a:t>Climate Change: Atmospheric Carbon Dioxide | NOAA Climate.gov</a:t>
            </a:r>
            <a:r>
              <a:rPr lang="en-US" sz="1200">
                <a:highlight>
                  <a:srgbClr val="FFFFFF"/>
                </a:highlight>
              </a:rPr>
              <a:t>, 19-Sep-2019. [Online]. Available: https://www.climate.gov/news-features/understanding-climate/climate-change-atmospheric-carbon-dioxide. [Accessed: 08-Dec-2019].</a:t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32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Solution</a:t>
            </a:r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4763" y="1690825"/>
            <a:ext cx="8262475" cy="43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Block Diagram</a:t>
            </a:r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99" name="Google Shape;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2725" y="1690688"/>
            <a:ext cx="6686550" cy="469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Requirements &amp; Specifications</a:t>
            </a: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Real-time processing of input data signals for correct fuel injection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Feedback capabilities with O2 sensor for optimization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Support up to 6000 RPM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Ability to inject correct amount of fuel within ~10ms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Ability for user to optimize the system (modify lookup table, equations, etc.)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Calculate fuel map value within 2 rotations of the crankshaft (10ms)</a:t>
            </a: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/>
              <a:t>Store input data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System Topology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65749"/>
            <a:ext cx="2996700" cy="22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788" y="4050463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0250" y="3270638"/>
            <a:ext cx="2867025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9925" y="3070625"/>
            <a:ext cx="2305050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08715" y="2994412"/>
            <a:ext cx="2583309" cy="2143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" name="Google Shape;117;p18"/>
          <p:cNvCxnSpPr/>
          <p:nvPr/>
        </p:nvCxnSpPr>
        <p:spPr>
          <a:xfrm>
            <a:off x="2169850" y="3159975"/>
            <a:ext cx="1593900" cy="48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8" name="Google Shape;118;p18"/>
          <p:cNvCxnSpPr>
            <a:stCxn id="113" idx="3"/>
          </p:cNvCxnSpPr>
          <p:nvPr/>
        </p:nvCxnSpPr>
        <p:spPr>
          <a:xfrm rot="10800000" flipH="1">
            <a:off x="2569913" y="4490225"/>
            <a:ext cx="1137300" cy="63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Google Shape;119;p18"/>
          <p:cNvCxnSpPr>
            <a:stCxn id="114" idx="3"/>
            <a:endCxn id="115" idx="1"/>
          </p:cNvCxnSpPr>
          <p:nvPr/>
        </p:nvCxnSpPr>
        <p:spPr>
          <a:xfrm>
            <a:off x="6137275" y="4065975"/>
            <a:ext cx="50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" name="Google Shape;120;p18"/>
          <p:cNvCxnSpPr>
            <a:stCxn id="115" idx="3"/>
            <a:endCxn id="116" idx="1"/>
          </p:cNvCxnSpPr>
          <p:nvPr/>
        </p:nvCxnSpPr>
        <p:spPr>
          <a:xfrm>
            <a:off x="8944975" y="4065988"/>
            <a:ext cx="66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" name="Google Shape;121;p18"/>
          <p:cNvSpPr txBox="1"/>
          <p:nvPr/>
        </p:nvSpPr>
        <p:spPr>
          <a:xfrm>
            <a:off x="632550" y="3641175"/>
            <a:ext cx="2536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Synthesized Signals</a:t>
            </a:r>
            <a:endParaRPr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(Arduino and Potentiometers)</a:t>
            </a:r>
            <a:endParaRPr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4485325" y="4861325"/>
            <a:ext cx="20193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MCU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(ATtiny 817)</a:t>
            </a: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7225550" y="4987200"/>
            <a:ext cx="19092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Level Shifter and </a:t>
            </a:r>
            <a:endParaRPr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Fuel Injector Driver</a:t>
            </a:r>
            <a:endParaRPr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10205275" y="5052900"/>
            <a:ext cx="1390200" cy="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Fuel Injector</a:t>
            </a:r>
            <a:endParaRPr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8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3467725" y="5795950"/>
            <a:ext cx="61410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A86E8"/>
                </a:solidFill>
              </a:rPr>
              <a:t>Synthesized Signals: Takuya Seaver and Jack Walter</a:t>
            </a:r>
            <a:endParaRPr>
              <a:solidFill>
                <a:srgbClr val="4A86E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MCU: Xueteng Qian and Jack Walter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Level Shifter and Fuel Injector Driver: Yongjie Yang and Takuya Seaver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MDR Deliverables</a:t>
            </a:r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/>
              <a:t>Step 1: Correctly synthesize engine sensor signals.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/>
              <a:t>Step 2: Calculate pulse width time based on input data calculations and lookup table values.</a:t>
            </a:r>
            <a:endParaRPr sz="24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❑"/>
            </a:pPr>
            <a:r>
              <a:rPr lang="en-US" sz="2400"/>
              <a:t>Step 3: Inject the correct amount of ”fuel”.</a:t>
            </a:r>
            <a:endParaRPr sz="24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591093" y="436053"/>
            <a:ext cx="9756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Synthesized Input Signals (TK and Jack)</a:t>
            </a:r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515627" y="1738384"/>
            <a:ext cx="10647900" cy="43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Arduino program created to mimic the functionality of the crankshaft position sensor.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Potentiometers used to be able to act as the acceleration (to control speed), emulate the MAP sensor signal, and act as a thermistor to simulate our IAT sensor signal.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Communication through ADC input terminals on the microcontroller to be able to modify the input signals and compare with lookup table.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9032081" y="6251167"/>
            <a:ext cx="2844900" cy="366300"/>
          </a:xfrm>
          <a:prstGeom prst="rect">
            <a:avLst/>
          </a:prstGeom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laza">
      <a:dk1>
        <a:srgbClr val="000000"/>
      </a:dk1>
      <a:lt1>
        <a:srgbClr val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908</Words>
  <Application>Microsoft Office PowerPoint</Application>
  <PresentationFormat>宽屏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Noto Sans Symbols</vt:lpstr>
      <vt:lpstr>Arial</vt:lpstr>
      <vt:lpstr>Calibri</vt:lpstr>
      <vt:lpstr>Times New Roman</vt:lpstr>
      <vt:lpstr>Office Theme</vt:lpstr>
      <vt:lpstr>IKU ECU</vt:lpstr>
      <vt:lpstr>Team 17: IKU ECU</vt:lpstr>
      <vt:lpstr>Problem Statement</vt:lpstr>
      <vt:lpstr>Our Solution</vt:lpstr>
      <vt:lpstr>Block Diagram</vt:lpstr>
      <vt:lpstr>Requirements &amp; Specifications</vt:lpstr>
      <vt:lpstr>System Topology</vt:lpstr>
      <vt:lpstr>MDR Deliverables</vt:lpstr>
      <vt:lpstr>Synthesized Input Signals (TK and Jack)</vt:lpstr>
      <vt:lpstr>ECU Software and Lookup Table (Xueteng and Jack)</vt:lpstr>
      <vt:lpstr>Lookup Table</vt:lpstr>
      <vt:lpstr>Voltage Level Shifter (Yongjie)</vt:lpstr>
      <vt:lpstr>Fuel Injector</vt:lpstr>
      <vt:lpstr>Level Shifter and Driver Schematic and Test</vt:lpstr>
      <vt:lpstr>Test (Fuel Injector)</vt:lpstr>
      <vt:lpstr>How did it turn out?</vt:lpstr>
      <vt:lpstr>Proposed CDR Deliverables</vt:lpstr>
      <vt:lpstr>Gantt Chart</vt:lpstr>
      <vt:lpstr>Questions?</vt:lpstr>
      <vt:lpstr>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IKU ECU</dc:title>
  <dc:creator>Qian</dc:creator>
  <cp:lastModifiedBy>XT Q</cp:lastModifiedBy>
  <cp:revision>2</cp:revision>
  <dcterms:modified xsi:type="dcterms:W3CDTF">2019-12-18T18:08:12Z</dcterms:modified>
</cp:coreProperties>
</file>