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Arim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regular.fntdata"/><Relationship Id="rId25" Type="http://schemas.openxmlformats.org/officeDocument/2006/relationships/slide" Target="slides/slide20.xml"/><Relationship Id="rId28" Type="http://schemas.openxmlformats.org/officeDocument/2006/relationships/font" Target="fonts/Arimo-italic.fntdata"/><Relationship Id="rId27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rkfun.com/products/9376" TargetMode="External"/><Relationship Id="rId3" Type="http://schemas.openxmlformats.org/officeDocument/2006/relationships/hyperlink" Target="https://www.sparkfun.com/products/11207" TargetMode="External"/><Relationship Id="rId4" Type="http://schemas.openxmlformats.org/officeDocument/2006/relationships/hyperlink" Target="https://www.sparkfun.com/products/9375" TargetMode="External"/><Relationship Id="rId5" Type="http://schemas.openxmlformats.org/officeDocument/2006/relationships/hyperlink" Target="https://www.adafruit.com/product/1075" TargetMode="External"/><Relationship Id="rId6" Type="http://schemas.openxmlformats.org/officeDocument/2006/relationships/hyperlink" Target="https://www.adafruit.com/product/166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Possible military uses?...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Piezo sensor to trigger communication system to reduce power consumption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Resonant frequency?...</a:t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314097df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314097dfb_0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TIM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20fa53ae6_1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20fa53ae6_1_12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TIM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starts at ~7:00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Square and round FSRs</a:t>
            </a:r>
            <a:br>
              <a:rPr lang="en-US" sz="1100">
                <a:latin typeface="Verdana"/>
                <a:ea typeface="Verdana"/>
                <a:cs typeface="Verdana"/>
                <a:sym typeface="Verdana"/>
              </a:rPr>
            </a:b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d=0.5” </a:t>
            </a:r>
            <a:r>
              <a:rPr lang="en-US" sz="1100" u="sng">
                <a:latin typeface="Verdana"/>
                <a:ea typeface="Verdana"/>
                <a:cs typeface="Verdana"/>
                <a:sym typeface="Verdana"/>
                <a:hlinkClick r:id="rId2"/>
              </a:rPr>
              <a:t>https://www.sparkfun.com/products/9376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d=1” </a:t>
            </a:r>
            <a:r>
              <a:rPr lang="en-US" sz="1100" u="sng">
                <a:latin typeface="Verdana"/>
                <a:ea typeface="Verdana"/>
                <a:cs typeface="Verdana"/>
                <a:sym typeface="Verdana"/>
                <a:hlinkClick r:id="rId3"/>
              </a:rPr>
              <a:t>https://www.sparkfun.com/products/11207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1.75x1.5” </a:t>
            </a:r>
            <a:r>
              <a:rPr lang="en-US" sz="1100" u="sng">
                <a:latin typeface="Verdana"/>
                <a:ea typeface="Verdana"/>
                <a:cs typeface="Verdana"/>
                <a:sym typeface="Verdana"/>
                <a:hlinkClick r:id="rId4"/>
              </a:rPr>
              <a:t>https://www.sparkfun.com/products/9375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1.5x1.5” </a:t>
            </a:r>
            <a:r>
              <a:rPr lang="en-US" sz="1100" u="sng">
                <a:latin typeface="Verdana"/>
                <a:ea typeface="Verdana"/>
                <a:cs typeface="Verdana"/>
                <a:sym typeface="Verdana"/>
                <a:hlinkClick r:id="rId5"/>
              </a:rPr>
              <a:t>https://www.adafruit.com/product/1075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d=0.5” </a:t>
            </a:r>
            <a:r>
              <a:rPr lang="en-US" sz="1100" u="sng">
                <a:latin typeface="Verdana"/>
                <a:ea typeface="Verdana"/>
                <a:cs typeface="Verdana"/>
                <a:sym typeface="Verdana"/>
                <a:hlinkClick r:id="rId6"/>
              </a:rPr>
              <a:t>https://www.adafruit.com/product/166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14097dfb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14097dfb_0_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TIM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20fa53ae6_1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20fa53ae6_1_24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Angus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~8:15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20fa53ae6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20fa53ae6_0_2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Josh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starts at ~9:10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 practice, open-air ranges may be 80m or less with small payload… Smaller payload may increase range, not sure if true with static payload size.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20fa53ae6_1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20fa53ae6_1_3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216e4383b_1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216e4383b_1_1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~13:30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0fa53ae6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20fa53ae6_0_29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~14:30</a:t>
            </a:r>
            <a:br>
              <a:rPr lang="en-US"/>
            </a:br>
            <a:r>
              <a:rPr lang="en-US"/>
              <a:t>Maybe coaster and hub on each side. If needed, we can add a section below with any extra expenses and maybe some sort of total cost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216e4383b_1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216e4383b_1_22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~15:45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21df30f7b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21df30f7b_1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~16:30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More functionality!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  Add buttons, what type of drink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Power Consumption: specific numbers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Interrupts vs polling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MDR 2 prototypes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Different modes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ADC power hungry: alternatives?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16e4383b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16e4383b_0_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Everyone, starting with Tim then in order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20fa53ae6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20fa53ae6_0_1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21c9109de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21c9109de_0_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21c9109de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21c9109de_0_2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Josh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Include multiple sizes, not just coaster size: Bowl-sized, plate-sized, etc.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16e4383b_1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16e4383b_1_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Angus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~2:30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Lacks the idea of tracking the contents within a cup. Only provides social networking aspect as well as drink awareness.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16e4383b_1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216e4383b_1_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Angus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Lacks wireless communication/power supply. Does not support multiple devices.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0fa53ae6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20fa53ae6_1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~4:00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0fa53ae6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20fa53ae6_1_6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~6:00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Edit: 3 coasters, 1 hub, 1 smart device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276b8641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2276b8641_0_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Edit: 3 coasters, 1 hub, 1 smart device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ctr"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None/>
              <a:defRPr sz="1100"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143000" y="1447800"/>
            <a:ext cx="7391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0" name="Google Shape;20;p2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2"/>
          <p:cNvSpPr txBox="1"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553200"/>
            <a:ext cx="9144000" cy="31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"/>
          <p:cNvCxnSpPr/>
          <p:nvPr/>
        </p:nvCxnSpPr>
        <p:spPr>
          <a:xfrm>
            <a:off x="0" y="6546351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 rot="5400000">
            <a:off x="1981200" y="-228600"/>
            <a:ext cx="49530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 rot="5400000">
            <a:off x="5410200" y="2133600"/>
            <a:ext cx="5257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 rot="5400000">
            <a:off x="914400" y="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6.jpg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53200"/>
            <a:ext cx="91440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686800" y="6510764"/>
            <a:ext cx="609600" cy="30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2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0" y="6546351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learn.adafruit.com/assets/429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learn.adafruit.com/assets/429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jp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electronicdesign.com/analog/signal-conditioning-force-sensing-resistors" TargetMode="External"/><Relationship Id="rId4" Type="http://schemas.openxmlformats.org/officeDocument/2006/relationships/hyperlink" Target="https://learn.adafruit.com/force-sensitive-resistor-fsr/using-an-fsr" TargetMode="External"/><Relationship Id="rId5" Type="http://schemas.openxmlformats.org/officeDocument/2006/relationships/hyperlink" Target="https://circuitdigest.com/microcontroller-projects/esp8266-nodemcu-with-atmega16-avr-microcontroller-to-send-an-email" TargetMode="External"/><Relationship Id="rId6" Type="http://schemas.openxmlformats.org/officeDocument/2006/relationships/hyperlink" Target="https://lastminuteengineers.com/nrf24l01-arduino-wireless-communication/" TargetMode="External"/><Relationship Id="rId7" Type="http://schemas.openxmlformats.org/officeDocument/2006/relationships/hyperlink" Target="https://www.adafruit.com/product/107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876300" y="2163500"/>
            <a:ext cx="7391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800">
                <a:latin typeface="Arial"/>
                <a:ea typeface="Arial"/>
                <a:cs typeface="Arial"/>
                <a:sym typeface="Arial"/>
              </a:rPr>
              <a:t>Smart Coaster</a:t>
            </a:r>
            <a:endParaRPr b="1"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SDP20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Team 16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PDR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790700" y="4449500"/>
            <a:ext cx="5562600" cy="1752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1400"/>
              <a:t>October 11, 2019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Block Diagram - Sensing Components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81000" y="1371600"/>
            <a:ext cx="7909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Possible Implementations: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Load Cell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High precision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Bulky - adds thickness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High cost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Force Sensitive Capacitors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Thin/small form factor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Low precision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High cost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Velostat - Variable Resistor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Thin/small form factor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Low precision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Low cost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Block Diagram - Sensing Components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81000" y="1371600"/>
            <a:ext cx="7909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Force Sensitive Resistors:</a:t>
            </a:r>
            <a:endParaRPr sz="24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Compact and discrete form factor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Capable of measuring weight within desired weight range (50 - 300 grams)</a:t>
            </a:r>
            <a:endParaRPr sz="2000"/>
          </a:p>
        </p:txBody>
      </p:sp>
      <p:sp>
        <p:nvSpPr>
          <p:cNvPr id="136" name="Google Shape;136;p23"/>
          <p:cNvSpPr txBox="1"/>
          <p:nvPr>
            <p:ph idx="2" type="body"/>
          </p:nvPr>
        </p:nvSpPr>
        <p:spPr>
          <a:xfrm>
            <a:off x="4662488" y="3771025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900"/>
              <a:t>Figure 1. Plot of resistance vs force for a force sensing resistor. Source: </a:t>
            </a:r>
            <a:r>
              <a:rPr lang="en-US" sz="900" u="sng">
                <a:solidFill>
                  <a:schemeClr val="hlink"/>
                </a:solidFill>
                <a:hlinkClick r:id="rId3"/>
              </a:rPr>
              <a:t>https://learn.adafruit.com/assets/429</a:t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1075" y="3313038"/>
            <a:ext cx="37433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313050"/>
            <a:ext cx="3743326" cy="2808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Block Diagram - Sensing Components</a:t>
            </a:r>
            <a:endParaRPr/>
          </a:p>
        </p:txBody>
      </p:sp>
      <p:sp>
        <p:nvSpPr>
          <p:cNvPr id="144" name="Google Shape;144;p24"/>
          <p:cNvSpPr txBox="1"/>
          <p:nvPr>
            <p:ph idx="2" type="body"/>
          </p:nvPr>
        </p:nvSpPr>
        <p:spPr>
          <a:xfrm>
            <a:off x="1371611" y="3791500"/>
            <a:ext cx="7639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100"/>
              <a:t>Figure 1. Plot of resistance vs force for a force sensing resistor. Source: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https://learn.adafruit.com/assets/429</a:t>
            </a:r>
            <a:endParaRPr sz="11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313" y="1323948"/>
            <a:ext cx="6753375" cy="42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Analog Digital Converter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81000" y="1371600"/>
            <a:ext cx="4000500" cy="483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Needs to translate analog voltage into a force/weight measurement (ADC)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Has enough resolution to detect small changes in weight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Low power consumption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900"/>
              <a:t>Figure 2. Wiring diagram of the force resistive sensor into the </a:t>
            </a:r>
            <a:r>
              <a:rPr lang="en-US" sz="900"/>
              <a:t>Microcontroller</a:t>
            </a:r>
            <a:r>
              <a:rPr lang="en-US" sz="900"/>
              <a:t> ADC</a:t>
            </a:r>
            <a:endParaRPr sz="900"/>
          </a:p>
        </p:txBody>
      </p:sp>
      <p:sp>
        <p:nvSpPr>
          <p:cNvPr id="152" name="Google Shape;152;p25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900"/>
              <a:t>Figure 3. Expression for evaluating the ADC output value based on the input voltage</a:t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900"/>
              <a:t>Figure 4. Translation of ADC input voltage into output codes</a:t>
            </a:r>
            <a:endParaRPr sz="900"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548" y="3030574"/>
            <a:ext cx="3153224" cy="23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 rotWithShape="1">
          <a:blip r:embed="rId4">
            <a:alphaModFix/>
          </a:blip>
          <a:srcRect b="4545" l="0" r="0" t="4545"/>
          <a:stretch/>
        </p:blipFill>
        <p:spPr>
          <a:xfrm>
            <a:off x="1385875" y="3429000"/>
            <a:ext cx="199072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9250" y="1371601"/>
            <a:ext cx="2929798" cy="8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Wireless Communication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Requirements:</a:t>
            </a:r>
            <a:endParaRPr sz="2400"/>
          </a:p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Send status notification wirelessly to a central hub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Does not have to be real-time, i.e. report status every few seconds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Low power communication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Working range up to 100m in open space</a:t>
            </a:r>
            <a:endParaRPr sz="1800"/>
          </a:p>
        </p:txBody>
      </p:sp>
      <p:sp>
        <p:nvSpPr>
          <p:cNvPr id="162" name="Google Shape;162;p26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/>
              <a:t>Nordic Semiconductor's </a:t>
            </a:r>
            <a:r>
              <a:rPr b="1" lang="en-US" sz="1800"/>
              <a:t>nRF24L01+</a:t>
            </a:r>
            <a:r>
              <a:rPr lang="en-US" sz="1800"/>
              <a:t> is a common 2.4GHz radio transceiver IC for low power/bandwidth scenarios.</a:t>
            </a:r>
            <a:endParaRPr sz="1800"/>
          </a:p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1.9V-3.6V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</a:t>
            </a:r>
            <a:r>
              <a:rPr lang="en-US" sz="1800"/>
              <a:t>ransmission: </a:t>
            </a:r>
            <a:r>
              <a:rPr lang="en-US" sz="1800"/>
              <a:t>~12mA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Standby: 26µA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Power down: 0.9</a:t>
            </a:r>
            <a:r>
              <a:rPr lang="en-US" sz="1800"/>
              <a:t>µA</a:t>
            </a:r>
            <a:endParaRPr sz="1800"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326" y="4076324"/>
            <a:ext cx="2849350" cy="243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Block Diagram - Software Requirements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81000" y="1371600"/>
            <a:ext cx="83631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93700" lvl="0" marL="457200" rtl="0" algn="l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Determine expected empty and full weights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Each range is bounded by the empty weight and max full weight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Relate w</a:t>
            </a:r>
            <a:r>
              <a:rPr lang="en-US" sz="2200"/>
              <a:t>eight ranges to container types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Standard glass, coffee mug, wine glass, etc.</a:t>
            </a:r>
            <a:endParaRPr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Detect empty drinks with ice/other leftovers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Log the time when the weight last changed by more than some threshold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Track how long a drink has gone untouched</a:t>
            </a:r>
            <a:endParaRPr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Notify staff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Alert waiters/waitresses when drink is low/empty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Hub notifies app to send alerts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Deliverables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Arduino-driven coaster and hub prototype</a:t>
            </a:r>
            <a:endParaRPr sz="2800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Sensor Accuracy: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Weight error &lt;10 grams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Differentiate between drink levels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Coaster Functionality: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Full, half-full, empty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System Communication: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Hub </a:t>
            </a:r>
            <a:r>
              <a:rPr lang="en-US"/>
              <a:t>receives</a:t>
            </a:r>
            <a:r>
              <a:rPr lang="en-US"/>
              <a:t> and logs weight sent from coasters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Prototype Cost Analysis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381000" y="12954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Coaster: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Enclosure: $15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Processing unit: $25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Microcontroller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PCB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Passive Components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Wireless comms: $7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Battery: $5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Force sensors: $25</a:t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400"/>
              <a:t>Coaster </a:t>
            </a:r>
            <a:r>
              <a:rPr b="1" lang="en-US" sz="2400"/>
              <a:t>Total: $77</a:t>
            </a:r>
            <a:endParaRPr b="1" sz="2400"/>
          </a:p>
        </p:txBody>
      </p:sp>
      <p:sp>
        <p:nvSpPr>
          <p:cNvPr id="182" name="Google Shape;182;p29"/>
          <p:cNvSpPr txBox="1"/>
          <p:nvPr>
            <p:ph idx="2" type="body"/>
          </p:nvPr>
        </p:nvSpPr>
        <p:spPr>
          <a:xfrm>
            <a:off x="4533900" y="12954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Hub:</a:t>
            </a:r>
            <a:endParaRPr/>
          </a:p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Enclosure: $15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Processing unit: $25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Microcontroller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PCB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Passive Components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Wireless comms: $7</a:t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400"/>
              <a:t>HUB Total: $47</a:t>
            </a:r>
            <a:endParaRPr b="1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Major Tasks</a:t>
            </a:r>
            <a:endParaRPr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 i="1" sz="24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Wireless implementation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App/UI Development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Tim</a:t>
            </a:r>
            <a:endParaRPr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Hardware/Sensor implementation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Enclosure Design</a:t>
            </a:r>
            <a:endParaRPr sz="2000"/>
          </a:p>
        </p:txBody>
      </p:sp>
      <p:sp>
        <p:nvSpPr>
          <p:cNvPr id="189" name="Google Shape;189;p30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Angus</a:t>
            </a:r>
            <a:endParaRPr i="1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Embedded Software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Data analysis/processing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 i="1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PCB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Power budgeting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ctrTitle"/>
          </p:nvPr>
        </p:nvSpPr>
        <p:spPr>
          <a:xfrm>
            <a:off x="1143000" y="1447800"/>
            <a:ext cx="7391400" cy="22860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Questions?</a:t>
            </a:r>
            <a:endParaRPr sz="3600"/>
          </a:p>
        </p:txBody>
      </p:sp>
      <p:sp>
        <p:nvSpPr>
          <p:cNvPr id="195" name="Google Shape;195;p31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2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 the Team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668" y="2110056"/>
            <a:ext cx="1319275" cy="21033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1781400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Jonathan Capozzi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29577" l="6994" r="30827" t="0"/>
          <a:stretch/>
        </p:blipFill>
        <p:spPr>
          <a:xfrm>
            <a:off x="3698375" y="2110050"/>
            <a:ext cx="1392733" cy="210332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418825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Timothy Shum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b="0" l="7015" r="7015" t="0"/>
          <a:stretch/>
        </p:blipFill>
        <p:spPr>
          <a:xfrm>
            <a:off x="491025" y="2110050"/>
            <a:ext cx="1290409" cy="21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160325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Professor Joshua Yang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Advisor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6">
            <a:alphaModFix/>
          </a:blip>
          <a:srcRect b="0" l="4010" r="4010" t="0"/>
          <a:stretch/>
        </p:blipFill>
        <p:spPr>
          <a:xfrm>
            <a:off x="5388350" y="2110050"/>
            <a:ext cx="1475175" cy="21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150025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Angus Mo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7">
            <a:alphaModFix/>
          </a:blip>
          <a:srcRect b="23110" l="14986" r="17138" t="4304"/>
          <a:stretch/>
        </p:blipFill>
        <p:spPr>
          <a:xfrm>
            <a:off x="7113000" y="2110050"/>
            <a:ext cx="1475176" cy="21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6874688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Joshua Howell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CSE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92100" lvl="0" marL="457200" rtl="0" algn="l">
              <a:spcBef>
                <a:spcPts val="36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FSR Wiring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 u="sng">
                <a:solidFill>
                  <a:schemeClr val="hlink"/>
                </a:solidFill>
                <a:hlinkClick r:id="rId3"/>
              </a:rPr>
              <a:t>https://www.electronicdesign.com/analog/signal-conditioning-force-sensing-resistors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Connecting FSR to AVR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https://learn.adafruit.com/force-sensitive-resistor-fsr/using-an-fsr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MCU Wifi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 u="sng">
                <a:solidFill>
                  <a:schemeClr val="hlink"/>
                </a:solidFill>
                <a:hlinkClick r:id="rId5"/>
              </a:rPr>
              <a:t>https://circuitdigest.com/microcontroller-projects/esp8266-nodemcu-with-atmega16-avr-microcontroller-to-send-an-email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nRF24L01+ RF Transceiver IC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https://lastminuteengineers.com/nrf24l01-arduino-wireless-communication/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Force Sensing Resistor (FSR)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https://www.adafruit.com/product/1075</a:t>
            </a:r>
            <a:endParaRPr sz="1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At restaurants, fast and responsive service leads to higher customer satisfaction. Waiters/waitresses often juggle serving several tables at the same time. A customer might finish their drink and have to wait a while for service.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 - Smart Coaster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Monitor multiple tables’ drinks with ease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Coasters connect to a single device to easily see what table needs a drink/refill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Faster customer service response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Coasters send a notification to the smart device when a cup is emptied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Intuitive system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Low maintenance coaster with long lasting battery life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Similar Products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Brio Smart Coaster</a:t>
            </a:r>
            <a:endParaRPr sz="2000"/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i="1" lang="en-US" sz="1800"/>
              <a:t>New Potato Technologies</a:t>
            </a:r>
            <a:endParaRPr i="1" sz="1800"/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Interactive app recommends pubs and restaurants</a:t>
            </a:r>
            <a:endParaRPr sz="1800"/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Includes coaster position tracking</a:t>
            </a:r>
            <a:endParaRPr sz="1800"/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“Drink Guard” notifies if a drink has been tampered with</a:t>
            </a:r>
            <a:endParaRPr sz="18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975" y="1922012"/>
            <a:ext cx="3619799" cy="30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Similar Products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81000" y="1371600"/>
            <a:ext cx="76947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HYDRATE.ME</a:t>
            </a:r>
            <a:endParaRPr sz="2000"/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i="1" lang="en-US" sz="1800"/>
              <a:t>NYU Design Team</a:t>
            </a:r>
            <a:endParaRPr i="1" sz="1800"/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Coaster reminds user periodically to drink water</a:t>
            </a:r>
            <a:endParaRPr sz="1800"/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Notifies the user when to refill water bottle</a:t>
            </a:r>
            <a:endParaRPr sz="1800"/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Widget provides visual representation of water bottle</a:t>
            </a:r>
            <a:endParaRPr sz="1800"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10813" l="0" r="0" t="24893"/>
          <a:stretch/>
        </p:blipFill>
        <p:spPr>
          <a:xfrm>
            <a:off x="2495550" y="3742350"/>
            <a:ext cx="4457700" cy="188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Specifications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&gt;95% “empty glass” detection 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&lt;1% “empty glass” false positives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&gt;12hr battery life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&lt;5hr recharge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&lt;2cm coaster thickness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Supports multiple coasters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Accurately detects a new/refilled beverage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Accurately determines weight of glass itself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Accounts for ice or other leftovers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Reach Goal: Wireless charging station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047450"/>
            <a:ext cx="8991600" cy="320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5400"/>
            <a:ext cx="8734900" cy="50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