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Arim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Arimo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mo-italic.fntdata"/><Relationship Id="rId25" Type="http://schemas.openxmlformats.org/officeDocument/2006/relationships/font" Target="fonts/Arimo-bold.fntdata"/><Relationship Id="rId27" Type="http://schemas.openxmlformats.org/officeDocument/2006/relationships/font" Target="fonts/Arim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Tim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Possible military uses?...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Piezo sensor to trigger communication system to reduce power consumption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Resonant frequency?...</a:t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5c4443c76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5c4443c76_0_19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5c4443c76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5c4443c76_0_2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20fa53ae6_1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20fa53ae6_1_24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Angus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starts at ~8:15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20fa53ae6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20fa53ae6_0_21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Josh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starts at ~9:10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 practice, open-air ranges may be 80m or less with small payload… Smaller payload may increase range, not sure if true with static payload size.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216e4383b_1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216e4383b_1_1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starts at ~13:30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5c4443c7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5c4443c76_0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5c4443c76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5c4443c76_0_12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21df30f7b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21df30f7b_1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~16:30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More functionality!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   Add buttons, what type of drink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Power Consumption: specific numbers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Interrupts vs polling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MDR 2 prototypes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Different modes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ADC power hungry: alternatives?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20fa53ae6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20fa53ae6_0_1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216e4383b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216e4383b_0_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Everyone, starting with Tim then in order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21c9109de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21c9109de_0_8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Josh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20fa53ae6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20fa53ae6_1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starts at ~4:00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0fa53ae6_1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20fa53ae6_1_3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Josh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2276b8641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2276b8641_0_5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Tim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Edit: 3 coasters, 1 hub, 1 smart device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5c4443c76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5c4443c76_0_6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bdbd01a0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bdbd01a04_0_0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bdbd01a04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bdbd01a04_0_8:notes"/>
          <p:cNvSpPr txBox="1"/>
          <p:nvPr>
            <p:ph idx="1" type="body"/>
          </p:nvPr>
        </p:nvSpPr>
        <p:spPr>
          <a:xfrm>
            <a:off x="985838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 SEAL3.jpg                                                      00006BACMac OS X                       B94893B7:"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33600" y="2632075"/>
            <a:ext cx="4267200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790700" y="3124200"/>
            <a:ext cx="5562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algn="ctr">
              <a:spcBef>
                <a:spcPts val="220"/>
              </a:spcBef>
              <a:spcAft>
                <a:spcPts val="0"/>
              </a:spcAft>
              <a:buSzPts val="1100"/>
              <a:buFont typeface="Noto Sans Symbols"/>
              <a:buNone/>
              <a:defRPr sz="1100"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143000" y="1447800"/>
            <a:ext cx="7391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20" name="Google Shape;20;p2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Google Shape;21;p2"/>
          <p:cNvSpPr txBox="1"/>
          <p:nvPr/>
        </p:nvSpPr>
        <p:spPr>
          <a:xfrm>
            <a:off x="1676400" y="830263"/>
            <a:ext cx="12192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descr="Untitled-1.jpg                                                 00000893 keithpaul                      BC07756D:" id="22" name="Google Shape;2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23" name="Google Shape;2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013" y="357188"/>
            <a:ext cx="3049587" cy="40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553200"/>
            <a:ext cx="9144000" cy="31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"/>
          <p:cNvCxnSpPr/>
          <p:nvPr/>
        </p:nvCxnSpPr>
        <p:spPr>
          <a:xfrm>
            <a:off x="0" y="6546351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 rot="5400000">
            <a:off x="1981200" y="-228600"/>
            <a:ext cx="4953000" cy="81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 rot="5400000">
            <a:off x="5410200" y="2133600"/>
            <a:ext cx="525780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 rot="5400000">
            <a:off x="914400" y="0"/>
            <a:ext cx="5257800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body"/>
          </p:nvPr>
        </p:nvSpPr>
        <p:spPr>
          <a:xfrm>
            <a:off x="381000" y="1371600"/>
            <a:ext cx="8153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840C22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840C22"/>
              </a:buClr>
              <a:buSzPts val="2800"/>
              <a:buFont typeface="Times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Times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jpg"/><Relationship Id="rId2" Type="http://schemas.openxmlformats.org/officeDocument/2006/relationships/image" Target="../media/image3.jp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81000" y="1371600"/>
            <a:ext cx="8153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40C2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840C22"/>
              </a:buClr>
              <a:buSzPts val="2000"/>
              <a:buFont typeface="Times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840C22"/>
              </a:buClr>
              <a:buSzPts val="1800"/>
              <a:buFont typeface="Times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840C22"/>
              </a:buClr>
              <a:buSzPts val="1600"/>
              <a:buFont typeface="Times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6156325" y="5943600"/>
            <a:ext cx="3013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titled-1.jpg                                                 00000893 keithpaul                      BC07756D: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[blk-201].jpg                                                00000893 keithpaul                      BC07756D:"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88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53200"/>
            <a:ext cx="9144000" cy="3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8686800" y="6510764"/>
            <a:ext cx="609600" cy="309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1" sz="240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0" y="6546351"/>
            <a:ext cx="91440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electronicdesign.com/analog/signal-conditioning-force-sensing-resistors" TargetMode="External"/><Relationship Id="rId4" Type="http://schemas.openxmlformats.org/officeDocument/2006/relationships/hyperlink" Target="https://learn.adafruit.com/force-sensitive-resistor-fsr/using-an-fsr" TargetMode="External"/><Relationship Id="rId5" Type="http://schemas.openxmlformats.org/officeDocument/2006/relationships/hyperlink" Target="https://circuitdigest.com/microcontroller-projects/esp8266-nodemcu-with-atmega16-avr-microcontroller-to-send-an-email" TargetMode="External"/><Relationship Id="rId6" Type="http://schemas.openxmlformats.org/officeDocument/2006/relationships/hyperlink" Target="https://lastminuteengineers.com/nrf24l01-arduino-wireless-communication/" TargetMode="External"/><Relationship Id="rId7" Type="http://schemas.openxmlformats.org/officeDocument/2006/relationships/hyperlink" Target="https://www.adafruit.com/product/1075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2.jpg"/><Relationship Id="rId5" Type="http://schemas.openxmlformats.org/officeDocument/2006/relationships/image" Target="../media/image5.png"/><Relationship Id="rId6" Type="http://schemas.openxmlformats.org/officeDocument/2006/relationships/image" Target="../media/image17.png"/><Relationship Id="rId7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876300" y="2163500"/>
            <a:ext cx="7391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800">
                <a:latin typeface="Arial"/>
                <a:ea typeface="Arial"/>
                <a:cs typeface="Arial"/>
                <a:sym typeface="Arial"/>
              </a:rPr>
              <a:t>Smart Coaster</a:t>
            </a:r>
            <a:endParaRPr b="1" sz="4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SDP20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Team 16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MDR</a:t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790700" y="4449500"/>
            <a:ext cx="5562600" cy="17526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220"/>
              </a:spcBef>
              <a:spcAft>
                <a:spcPts val="0"/>
              </a:spcAft>
              <a:buNone/>
            </a:pPr>
            <a:r>
              <a:rPr lang="en-US" sz="1400"/>
              <a:t>December 4th, 2019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Load Cell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179000" y="1371600"/>
            <a:ext cx="8710800" cy="20574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High accuracy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Highly linear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Small output voltage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Needs an amplifier so that we can use the range of our ADC</a:t>
            </a:r>
            <a:endParaRPr sz="2400"/>
          </a:p>
        </p:txBody>
      </p:sp>
      <p:pic>
        <p:nvPicPr>
          <p:cNvPr id="132" name="Google Shape;132;p2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7462" y="3363325"/>
            <a:ext cx="4623676" cy="307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574" y="4059924"/>
            <a:ext cx="3107425" cy="16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Instrumentation Amplifier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81000" lvl="0" marL="457200" rtl="0" algn="l">
              <a:spcBef>
                <a:spcPts val="56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Needed to bring the output voltage range of the load cell to the range of the ADC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~ .4mV-3.7mV from the load cell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Picked a gain resistor to reach for 1000 V/V gain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Operating at a supply voltage of 5V</a:t>
            </a:r>
            <a:endParaRPr sz="2400"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975" y="2548651"/>
            <a:ext cx="4000501" cy="2385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ADC and Measurement Precision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361525" y="1760550"/>
            <a:ext cx="4000500" cy="483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457200" rtl="0" algn="l">
              <a:spcBef>
                <a:spcPts val="56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ATMEGA328 ADC maps analog input between 0-5V to a digital range 0-1023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Each ADC value represented roughly by 5mV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Considering noise ~ 7.5mV amplitude, expected +/- 1.5 error in ADC value</a:t>
            </a:r>
            <a:br>
              <a:rPr lang="en-US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Depending on calibration, accuracy of about X grams/ADC value</a:t>
            </a:r>
            <a:endParaRPr sz="1800"/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b="8999" l="4297" r="5040" t="0"/>
          <a:stretch/>
        </p:blipFill>
        <p:spPr>
          <a:xfrm>
            <a:off x="5027500" y="2139788"/>
            <a:ext cx="3631949" cy="273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Wireless Communication</a:t>
            </a:r>
            <a:endParaRPr/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381000" y="1371600"/>
            <a:ext cx="40005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/>
              <a:t>Requirements:</a:t>
            </a:r>
            <a:endParaRPr sz="2400"/>
          </a:p>
          <a:p>
            <a:pPr indent="-342900" lvl="0" marL="457200" rtl="0" algn="l">
              <a:spcBef>
                <a:spcPts val="56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Send status notification wirelessly to a central hub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Does not have to be real-time, i.e. report status every few seconds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Low power communication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Working range up to 100m in open space</a:t>
            </a:r>
            <a:endParaRPr sz="1800"/>
          </a:p>
        </p:txBody>
      </p:sp>
      <p:sp>
        <p:nvSpPr>
          <p:cNvPr id="154" name="Google Shape;154;p25"/>
          <p:cNvSpPr txBox="1"/>
          <p:nvPr>
            <p:ph idx="2" type="body"/>
          </p:nvPr>
        </p:nvSpPr>
        <p:spPr>
          <a:xfrm>
            <a:off x="4533900" y="1371600"/>
            <a:ext cx="40005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/>
              <a:t>Nordic Semiconductor's </a:t>
            </a:r>
            <a:r>
              <a:rPr b="1" lang="en-US" sz="1800"/>
              <a:t>nRF24L01+</a:t>
            </a:r>
            <a:r>
              <a:rPr lang="en-US" sz="1800"/>
              <a:t> is a common 2.4GHz radio transceiver IC for low power/bandwidth scenarios.</a:t>
            </a:r>
            <a:endParaRPr sz="1800"/>
          </a:p>
          <a:p>
            <a:pPr indent="-342900" lvl="0" marL="457200" rtl="0" algn="l">
              <a:spcBef>
                <a:spcPts val="56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1.9V-3.6V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</a:t>
            </a:r>
            <a:r>
              <a:rPr lang="en-US" sz="1800"/>
              <a:t>ransmission: </a:t>
            </a:r>
            <a:r>
              <a:rPr lang="en-US" sz="1800"/>
              <a:t>~12mA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Standby: 26µA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Power down: 0.9</a:t>
            </a:r>
            <a:r>
              <a:rPr lang="en-US" sz="1800"/>
              <a:t>µA</a:t>
            </a:r>
            <a:endParaRPr sz="1800"/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7326" y="4076324"/>
            <a:ext cx="2849350" cy="243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MDR Deliverables</a:t>
            </a:r>
            <a:endParaRPr/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381000" y="1371600"/>
            <a:ext cx="8153400" cy="4953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Arduino-driven coaster and hub prototype</a:t>
            </a:r>
            <a:endParaRPr sz="2800"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Sensor Accuracy: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Weight error &lt;10 grams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Differentiate between drink levels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Coaster Functionality: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Full, half-full, empty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System Communication: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Hub </a:t>
            </a:r>
            <a:r>
              <a:rPr lang="en-US"/>
              <a:t>receives</a:t>
            </a:r>
            <a:r>
              <a:rPr lang="en-US"/>
              <a:t> and logs weight sent from coasters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Gantt Chart</a:t>
            </a:r>
            <a:endParaRPr/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81000" y="1371600"/>
            <a:ext cx="8153400" cy="4953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9856"/>
            <a:ext cx="9143999" cy="5638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Responsibilities</a:t>
            </a:r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0" y="1267125"/>
            <a:ext cx="7411600" cy="53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ctrTitle"/>
          </p:nvPr>
        </p:nvSpPr>
        <p:spPr>
          <a:xfrm>
            <a:off x="1143000" y="2286000"/>
            <a:ext cx="7391400" cy="22860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Demo</a:t>
            </a:r>
            <a:endParaRPr sz="3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381000" y="1371600"/>
            <a:ext cx="8153400" cy="4953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292100" lvl="0" marL="457200" rtl="0" algn="l">
              <a:spcBef>
                <a:spcPts val="36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FSR Wiring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000" u="sng">
                <a:solidFill>
                  <a:schemeClr val="hlink"/>
                </a:solidFill>
                <a:hlinkClick r:id="rId3"/>
              </a:rPr>
              <a:t>https://www.electronicdesign.com/analog/signal-conditioning-force-sensing-resistors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Connecting FSR to AVR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000" u="sng">
                <a:solidFill>
                  <a:schemeClr val="hlink"/>
                </a:solidFill>
                <a:hlinkClick r:id="rId4"/>
              </a:rPr>
              <a:t>https://learn.adafruit.com/force-sensitive-resistor-fsr/using-an-fsr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MCU Wifi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000" u="sng">
                <a:solidFill>
                  <a:schemeClr val="hlink"/>
                </a:solidFill>
                <a:hlinkClick r:id="rId5"/>
              </a:rPr>
              <a:t>https://circuitdigest.com/microcontroller-projects/esp8266-nodemcu-with-atmega16-avr-microcontroller-to-send-an-email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nRF24L01+ RF Transceiver IC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https://lastminuteengineers.com/nrf24l01-arduino-wireless-communication/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▪"/>
            </a:pPr>
            <a:r>
              <a:rPr lang="en-US" sz="1000"/>
              <a:t>Force Sensing Resistor (FSR)</a:t>
            </a:r>
            <a:endParaRPr sz="1000"/>
          </a:p>
          <a:p>
            <a:pPr indent="-292100" lvl="1" marL="914400" rtl="0" algn="l">
              <a:spcBef>
                <a:spcPts val="0"/>
              </a:spcBef>
              <a:spcAft>
                <a:spcPts val="0"/>
              </a:spcAft>
              <a:buSzPts val="1000"/>
              <a:buChar char="•"/>
            </a:pP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https://www.adafruit.com/product/1075</a:t>
            </a:r>
            <a:endParaRPr sz="10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Meet the Team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7668" y="2110056"/>
            <a:ext cx="1319275" cy="21033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1781400" y="4312450"/>
            <a:ext cx="19518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Jonathan Capozzi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EE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 b="29577" l="6994" r="30827" t="0"/>
          <a:stretch/>
        </p:blipFill>
        <p:spPr>
          <a:xfrm>
            <a:off x="3698375" y="2110050"/>
            <a:ext cx="1392733" cy="210332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3418825" y="4312450"/>
            <a:ext cx="19518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Timothy Shum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EE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5">
            <a:alphaModFix/>
          </a:blip>
          <a:srcRect b="0" l="7015" r="7015" t="0"/>
          <a:stretch/>
        </p:blipFill>
        <p:spPr>
          <a:xfrm>
            <a:off x="491025" y="2110050"/>
            <a:ext cx="1290409" cy="21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160325" y="4312450"/>
            <a:ext cx="19518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Professor Joshua Yang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Advisor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6">
            <a:alphaModFix/>
          </a:blip>
          <a:srcRect b="0" l="4010" r="4010" t="0"/>
          <a:stretch/>
        </p:blipFill>
        <p:spPr>
          <a:xfrm>
            <a:off x="5388350" y="2110050"/>
            <a:ext cx="1475175" cy="21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5150025" y="4312450"/>
            <a:ext cx="19518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Angus Mo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EE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7">
            <a:alphaModFix/>
          </a:blip>
          <a:srcRect b="23110" l="14986" r="17138" t="4304"/>
          <a:stretch/>
        </p:blipFill>
        <p:spPr>
          <a:xfrm>
            <a:off x="7113000" y="2110050"/>
            <a:ext cx="1475176" cy="21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6874688" y="4312450"/>
            <a:ext cx="19518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Joshua Howell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CSE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381000" y="1371600"/>
            <a:ext cx="8153400" cy="4953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At restaurants, fast and responsive service leads to higher customer satisfaction. Waiters/waitresses often juggle serving several tables at the same time. A customer might finish their drink and have to wait a while for service.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Specifications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81000" y="1371600"/>
            <a:ext cx="8153400" cy="49530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&gt;95% “empty glass” detection rate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&lt;1% “empty glass” false positives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&gt;12hr battery life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&lt;5hr recharge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&lt;2cm coaster thickness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Supports multiple coasters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Accurately detects a new/refilled beverage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Accurately determines weight of glass itself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Accounts for ice or other leftovers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Reach Goal: Wireless charging station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Block Diagram - Software Requirements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81000" y="1371600"/>
            <a:ext cx="8363100" cy="4495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93700" lvl="0" marL="457200" rtl="0" algn="l">
              <a:spcBef>
                <a:spcPts val="36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Determine expected empty and full weights</a:t>
            </a:r>
            <a:endParaRPr sz="2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Each range is bounded by the empty weight and max full weight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Relate w</a:t>
            </a:r>
            <a:r>
              <a:rPr lang="en-US" sz="2200"/>
              <a:t>eight ranges to container types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Standard glass, coffee mug, wine glass, etc.</a:t>
            </a:r>
            <a:endParaRPr sz="22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Detect empty drinks with ice/other leftovers</a:t>
            </a:r>
            <a:endParaRPr sz="2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Log the time when the weight last changed by more than some threshold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Track how long a drink has gone untouched</a:t>
            </a:r>
            <a:endParaRPr sz="22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Notify staff</a:t>
            </a:r>
            <a:endParaRPr sz="26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Alert waiters/waitresses when drink is low/empty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Hub notifies app to send alerts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Block Diagram</a:t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5400"/>
            <a:ext cx="8734900" cy="50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MDR Block Diagram 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55325"/>
            <a:ext cx="8839198" cy="412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 Plan</a:t>
            </a: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1997050" y="1305225"/>
            <a:ext cx="5120400" cy="5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Verdana"/>
                <a:ea typeface="Verdana"/>
                <a:cs typeface="Verdana"/>
                <a:sym typeface="Verdana"/>
              </a:rPr>
              <a:t>Battery Choice: </a:t>
            </a:r>
            <a:endParaRPr b="1"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419700" y="2040750"/>
            <a:ext cx="8304600" cy="40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Each coaster will have two 3.7V 2600mAH Li-Ion rechargeable batteries in series.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This 7.4V supply voltage will be stepped down to the 5V operating voltage chosen.</a:t>
            </a:r>
            <a:endParaRPr sz="1800">
              <a:solidFill>
                <a:srgbClr val="06040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0404"/>
              </a:buClr>
              <a:buSzPts val="1800"/>
              <a:buFont typeface="Verdana"/>
              <a:buChar char="●"/>
            </a:pPr>
            <a:r>
              <a:rPr lang="en-US" sz="1800">
                <a:solidFill>
                  <a:srgbClr val="060404"/>
                </a:solidFill>
                <a:latin typeface="Verdana"/>
                <a:ea typeface="Verdana"/>
                <a:cs typeface="Verdana"/>
                <a:sym typeface="Verdana"/>
              </a:rPr>
              <a:t>If we were to bring down the operating voltage of our Amplifier we could potentially use a series of nickel metal hydride (NiMH) batteries. </a:t>
            </a:r>
            <a:endParaRPr sz="1800">
              <a:solidFill>
                <a:srgbClr val="060404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60404"/>
              </a:buClr>
              <a:buSzPts val="1800"/>
              <a:buFont typeface="Verdana"/>
              <a:buChar char="●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Subject to change based on the current needs of future part selection such as the microcontroller.</a:t>
            </a:r>
            <a:endParaRPr sz="1800">
              <a:solidFill>
                <a:srgbClr val="06040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778088" y="4431488"/>
            <a:ext cx="2007325" cy="22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04800" y="609600"/>
            <a:ext cx="8839200" cy="533400"/>
          </a:xfrm>
          <a:prstGeom prst="rect">
            <a:avLst/>
          </a:prstGeom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 Plan</a:t>
            </a: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304800" y="1729975"/>
            <a:ext cx="4914000" cy="46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Recharge station on the central hub (Regulated power supply using the same wall supply the hub is connected to)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●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coasters are rechargeable through the same process as restaurant pagers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-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Metal Contacts on the screws that hold the enclosure together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-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charge travels up through all the coasters that are stacked, charging them all simultaneously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-"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Metal plates make contact with the screws internally to charge the batteries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2661900" y="1246538"/>
            <a:ext cx="38202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Verdana"/>
                <a:ea typeface="Verdana"/>
                <a:cs typeface="Verdana"/>
                <a:sym typeface="Verdana"/>
              </a:rPr>
              <a:t>Charging:</a:t>
            </a:r>
            <a:endParaRPr b="1" sz="24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3050" y="2357650"/>
            <a:ext cx="3400950" cy="340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