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Arim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bold.fntdata"/><Relationship Id="rId25" Type="http://schemas.openxmlformats.org/officeDocument/2006/relationships/font" Target="fonts/Arimo-regular.fntdata"/><Relationship Id="rId28" Type="http://schemas.openxmlformats.org/officeDocument/2006/relationships/font" Target="fonts/Arimo-boldItalic.fntdata"/><Relationship Id="rId27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Problem Statement - Tim (1)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Alternative Solution - Tucker (3)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System Requirements - Tim (2)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Block Diagram, State Diagram - Brandon (2)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Microcontroller, Solar Panel - Omar (2)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Moisture Sensor - Tucker (4)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Wifi RX/TX - Brandon (3)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User Interface - Brandon (4)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Proposed Budget - Omar (3)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MDR Prototype - Tim (3)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Reach Goals - Omar (4)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Significant Hardware Component - Tim (4)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49796c58f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49796c58f_0_84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Noto Sans Symbols"/>
              <a:buChar char="▪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Demonstration of Working Sensor System (Spec 4)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Capable of processing data from connected sensors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Powered by 2,400 mAh AA battery (Spec 2)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Transfer processed data to UI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Noto Sans Symbols"/>
              <a:buChar char="▪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Demonstration of the User Interface (Spec 3)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Functional Android App 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App is able to read and display sensor data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Send notification to user if the plant needs attention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49796c58f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49796c58f_0_1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49796c58f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49796c58f_0_79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2142f44e8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2142f44e8_1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20df4e1e6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20df4e1e6_0_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0df4e1e6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0df4e1e6_0_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49796c58f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49796c58f_0_89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4c86eb40c_2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4c86eb40c_2_1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2e502f430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2e502f430_0_26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Main circuit board for integrating major subsystems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Interface with RX/TX and sensor modules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Regulate and control power supply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Noto Sans Symbols"/>
              <a:buChar char="▪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Will replace Arduino after MDR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2fe3205a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2fe3205a4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49796c58f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49796c58f_0_94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2e502f430_0_16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62e502f430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4c86eb40c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4c86eb40c_3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4c86eb40c_3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4c86eb40c_3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9796c58f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649796c58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9796c58f_0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649796c58f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4c86eb40c_3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4c86eb40c_3_23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Google Shape;21;p2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2"/>
          <p:cNvSpPr txBox="1"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Google Shape;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152400" y="6172200"/>
            <a:ext cx="3030538" cy="3063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SDP 20</a:t>
            </a:r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2209800" y="-457200"/>
            <a:ext cx="44958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52400" y="6172200"/>
            <a:ext cx="3084513" cy="3063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SDP 20</a:t>
            </a:r>
            <a:endParaRPr sz="14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3.jpg"/><Relationship Id="rId5" Type="http://schemas.openxmlformats.org/officeDocument/2006/relationships/image" Target="../media/image24.jpg"/><Relationship Id="rId6" Type="http://schemas.openxmlformats.org/officeDocument/2006/relationships/image" Target="../media/image11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www.amazon.com/Click-Grow-Garden-Gardening-Capsules/dp/B01MY0HC2H/ref=cm_cr_arp_d_product_top?ie=UTF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amazon.com/Click-Grow-Garden-Gardening-Capsules/dp/B01MY0HC2H/ref=cm_cr_arp_d_product_top?ie=UTF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s://www.amazon.com/Vistefly-Moisture-Sunlight-Fertility-Gardening/dp/B07NRYK2DB/ref=sr_1_1?keywords=vistefly&amp;qid=1570580604&amp;s=lawn-garden&amp;sr=1-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Times"/>
              <a:buNone/>
            </a:pPr>
            <a:r>
              <a:rPr lang="en-US"/>
              <a:t>October 10th,2019</a:t>
            </a:r>
            <a:endParaRPr/>
          </a:p>
          <a:p>
            <a:pPr indent="0" lvl="1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Times"/>
              <a:buNone/>
            </a:pPr>
            <a:r>
              <a:rPr lang="en-US"/>
              <a:t>Team 9</a:t>
            </a:r>
            <a:endParaRPr/>
          </a:p>
          <a:p>
            <a:pPr indent="0" lvl="1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Times"/>
              <a:buNone/>
            </a:pPr>
            <a:r>
              <a:t/>
            </a:r>
            <a:endParaRPr/>
          </a:p>
          <a:p>
            <a:pPr indent="0" lvl="1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Times"/>
              <a:buNone/>
            </a:pPr>
            <a:r>
              <a:rPr b="1" lang="en-US" sz="2400"/>
              <a:t>Clover</a:t>
            </a:r>
            <a:endParaRPr b="1" sz="2400"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SzPts val="2000"/>
              <a:buFont typeface="Times"/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Preliminary Design Review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Prototype </a:t>
            </a:r>
            <a:endParaRPr/>
          </a:p>
        </p:txBody>
      </p:sp>
      <p:grpSp>
        <p:nvGrpSpPr>
          <p:cNvPr id="181" name="Google Shape;181;p22"/>
          <p:cNvGrpSpPr/>
          <p:nvPr/>
        </p:nvGrpSpPr>
        <p:grpSpPr>
          <a:xfrm>
            <a:off x="1462875" y="3220249"/>
            <a:ext cx="2348261" cy="1079309"/>
            <a:chOff x="4566468" y="4182498"/>
            <a:chExt cx="2697600" cy="869639"/>
          </a:xfrm>
        </p:grpSpPr>
        <p:sp>
          <p:nvSpPr>
            <p:cNvPr id="182" name="Google Shape;182;p22"/>
            <p:cNvSpPr/>
            <p:nvPr/>
          </p:nvSpPr>
          <p:spPr>
            <a:xfrm>
              <a:off x="4566468" y="4243937"/>
              <a:ext cx="2697600" cy="8082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4986313" y="4182498"/>
              <a:ext cx="1766400" cy="2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/>
                <a:t>Sensor  Package</a:t>
              </a:r>
              <a:endParaRPr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2"/>
          <p:cNvSpPr txBox="1"/>
          <p:nvPr/>
        </p:nvSpPr>
        <p:spPr>
          <a:xfrm>
            <a:off x="1806000" y="3743250"/>
            <a:ext cx="522900" cy="370500"/>
          </a:xfrm>
          <a:prstGeom prst="rect">
            <a:avLst/>
          </a:prstGeom>
          <a:solidFill>
            <a:srgbClr val="A2C4C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Light</a:t>
            </a:r>
            <a:endParaRPr sz="1200"/>
          </a:p>
        </p:txBody>
      </p:sp>
      <p:sp>
        <p:nvSpPr>
          <p:cNvPr id="185" name="Google Shape;185;p22"/>
          <p:cNvSpPr txBox="1"/>
          <p:nvPr/>
        </p:nvSpPr>
        <p:spPr>
          <a:xfrm>
            <a:off x="2822338" y="3743250"/>
            <a:ext cx="745200" cy="370500"/>
          </a:xfrm>
          <a:prstGeom prst="rect">
            <a:avLst/>
          </a:prstGeom>
          <a:solidFill>
            <a:srgbClr val="A2C4C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Water</a:t>
            </a:r>
            <a:endParaRPr sz="1200"/>
          </a:p>
        </p:txBody>
      </p:sp>
      <p:grpSp>
        <p:nvGrpSpPr>
          <p:cNvPr id="186" name="Google Shape;186;p22"/>
          <p:cNvGrpSpPr/>
          <p:nvPr/>
        </p:nvGrpSpPr>
        <p:grpSpPr>
          <a:xfrm>
            <a:off x="4578550" y="3534400"/>
            <a:ext cx="3116100" cy="928600"/>
            <a:chOff x="4913750" y="3517750"/>
            <a:chExt cx="3116100" cy="928600"/>
          </a:xfrm>
        </p:grpSpPr>
        <p:sp>
          <p:nvSpPr>
            <p:cNvPr id="187" name="Google Shape;187;p22"/>
            <p:cNvSpPr/>
            <p:nvPr/>
          </p:nvSpPr>
          <p:spPr>
            <a:xfrm>
              <a:off x="4913750" y="3545150"/>
              <a:ext cx="3116100" cy="9012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 txBox="1"/>
            <p:nvPr/>
          </p:nvSpPr>
          <p:spPr>
            <a:xfrm>
              <a:off x="5658775" y="3517750"/>
              <a:ext cx="17316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Database/Server</a:t>
              </a:r>
              <a:endParaRPr/>
            </a:p>
          </p:txBody>
        </p:sp>
        <p:sp>
          <p:nvSpPr>
            <p:cNvPr id="189" name="Google Shape;189;p22"/>
            <p:cNvSpPr txBox="1"/>
            <p:nvPr/>
          </p:nvSpPr>
          <p:spPr>
            <a:xfrm>
              <a:off x="6525500" y="3920913"/>
              <a:ext cx="1139100" cy="482700"/>
            </a:xfrm>
            <a:prstGeom prst="rect">
              <a:avLst/>
            </a:prstGeom>
            <a:solidFill>
              <a:srgbClr val="FFE599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Plant Growth Parameters</a:t>
              </a:r>
              <a:endParaRPr sz="1200"/>
            </a:p>
          </p:txBody>
        </p:sp>
        <p:sp>
          <p:nvSpPr>
            <p:cNvPr id="190" name="Google Shape;190;p22"/>
            <p:cNvSpPr txBox="1"/>
            <p:nvPr/>
          </p:nvSpPr>
          <p:spPr>
            <a:xfrm>
              <a:off x="5210925" y="3920913"/>
              <a:ext cx="1139100" cy="482700"/>
            </a:xfrm>
            <a:prstGeom prst="rect">
              <a:avLst/>
            </a:prstGeom>
            <a:solidFill>
              <a:srgbClr val="FFE599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Active Plant Library </a:t>
              </a:r>
              <a:endParaRPr sz="1200"/>
            </a:p>
          </p:txBody>
        </p:sp>
      </p:grpSp>
      <p:cxnSp>
        <p:nvCxnSpPr>
          <p:cNvPr id="191" name="Google Shape;191;p22"/>
          <p:cNvCxnSpPr>
            <a:stCxn id="192" idx="3"/>
            <a:endCxn id="193" idx="1"/>
          </p:cNvCxnSpPr>
          <p:nvPr/>
        </p:nvCxnSpPr>
        <p:spPr>
          <a:xfrm>
            <a:off x="5195049" y="2767739"/>
            <a:ext cx="435600" cy="14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94" name="Google Shape;194;p22"/>
          <p:cNvGrpSpPr/>
          <p:nvPr/>
        </p:nvGrpSpPr>
        <p:grpSpPr>
          <a:xfrm>
            <a:off x="1419862" y="1487711"/>
            <a:ext cx="6304281" cy="1577121"/>
            <a:chOff x="1306370" y="476424"/>
            <a:chExt cx="6172800" cy="1700400"/>
          </a:xfrm>
        </p:grpSpPr>
        <p:sp>
          <p:nvSpPr>
            <p:cNvPr id="195" name="Google Shape;195;p22"/>
            <p:cNvSpPr/>
            <p:nvPr/>
          </p:nvSpPr>
          <p:spPr>
            <a:xfrm>
              <a:off x="1306370" y="476424"/>
              <a:ext cx="6172800" cy="17004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 txBox="1"/>
            <p:nvPr/>
          </p:nvSpPr>
          <p:spPr>
            <a:xfrm>
              <a:off x="3823223" y="786827"/>
              <a:ext cx="1139100" cy="5346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Power Supply</a:t>
              </a:r>
              <a:br>
                <a:rPr lang="en-US" sz="1200"/>
              </a:br>
              <a:r>
                <a:rPr lang="en-US" sz="1200"/>
                <a:t> </a:t>
              </a:r>
              <a:endParaRPr sz="1200"/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5429212" y="786814"/>
              <a:ext cx="1220100" cy="3318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LED Indicators</a:t>
              </a:r>
              <a:endParaRPr sz="1200"/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3782724" y="1601660"/>
              <a:ext cx="1220100" cy="5097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Controller</a:t>
              </a:r>
              <a:endParaRPr sz="1200"/>
            </a:p>
          </p:txBody>
        </p:sp>
        <p:sp>
          <p:nvSpPr>
            <p:cNvPr id="198" name="Google Shape;198;p22"/>
            <p:cNvSpPr txBox="1"/>
            <p:nvPr/>
          </p:nvSpPr>
          <p:spPr>
            <a:xfrm>
              <a:off x="1930600" y="1574025"/>
              <a:ext cx="1139100" cy="5556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Sensor Module</a:t>
              </a:r>
              <a:endParaRPr sz="1200"/>
            </a:p>
          </p:txBody>
        </p:sp>
      </p:grpSp>
      <p:cxnSp>
        <p:nvCxnSpPr>
          <p:cNvPr id="199" name="Google Shape;199;p22"/>
          <p:cNvCxnSpPr>
            <a:stCxn id="188" idx="0"/>
            <a:endCxn id="193" idx="2"/>
          </p:cNvCxnSpPr>
          <p:nvPr/>
        </p:nvCxnSpPr>
        <p:spPr>
          <a:xfrm flipH="1" rot="10800000">
            <a:off x="6189375" y="3023500"/>
            <a:ext cx="10800" cy="510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22"/>
          <p:cNvCxnSpPr>
            <a:stCxn id="193" idx="2"/>
            <a:endCxn id="188" idx="0"/>
          </p:cNvCxnSpPr>
          <p:nvPr/>
        </p:nvCxnSpPr>
        <p:spPr>
          <a:xfrm flipH="1">
            <a:off x="6189350" y="3023588"/>
            <a:ext cx="10800" cy="510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2"/>
          <p:cNvCxnSpPr>
            <a:stCxn id="196" idx="2"/>
            <a:endCxn id="192" idx="0"/>
          </p:cNvCxnSpPr>
          <p:nvPr/>
        </p:nvCxnSpPr>
        <p:spPr>
          <a:xfrm>
            <a:off x="4572005" y="2271451"/>
            <a:ext cx="0" cy="259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2"/>
          <p:cNvCxnSpPr>
            <a:endCxn id="197" idx="1"/>
          </p:cNvCxnSpPr>
          <p:nvPr/>
        </p:nvCxnSpPr>
        <p:spPr>
          <a:xfrm flipH="1" rot="10800000">
            <a:off x="5192520" y="1929469"/>
            <a:ext cx="438000" cy="596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2"/>
          <p:cNvCxnSpPr>
            <a:stCxn id="198" idx="3"/>
            <a:endCxn id="192" idx="1"/>
          </p:cNvCxnSpPr>
          <p:nvPr/>
        </p:nvCxnSpPr>
        <p:spPr>
          <a:xfrm>
            <a:off x="3220750" y="2763394"/>
            <a:ext cx="728100" cy="4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2"/>
          <p:cNvCxnSpPr>
            <a:stCxn id="205" idx="2"/>
          </p:cNvCxnSpPr>
          <p:nvPr/>
        </p:nvCxnSpPr>
        <p:spPr>
          <a:xfrm rot="10800000">
            <a:off x="6137616" y="4471398"/>
            <a:ext cx="16800" cy="551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2"/>
          <p:cNvCxnSpPr/>
          <p:nvPr/>
        </p:nvCxnSpPr>
        <p:spPr>
          <a:xfrm>
            <a:off x="6130116" y="4460482"/>
            <a:ext cx="18300" cy="422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07" name="Google Shape;207;p22"/>
          <p:cNvGrpSpPr/>
          <p:nvPr/>
        </p:nvGrpSpPr>
        <p:grpSpPr>
          <a:xfrm>
            <a:off x="4851364" y="4769182"/>
            <a:ext cx="2697600" cy="924685"/>
            <a:chOff x="4566468" y="4182500"/>
            <a:chExt cx="2697600" cy="869637"/>
          </a:xfrm>
        </p:grpSpPr>
        <p:sp>
          <p:nvSpPr>
            <p:cNvPr id="208" name="Google Shape;208;p22"/>
            <p:cNvSpPr/>
            <p:nvPr/>
          </p:nvSpPr>
          <p:spPr>
            <a:xfrm>
              <a:off x="4566468" y="4243937"/>
              <a:ext cx="2697600" cy="8082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4986320" y="4182500"/>
              <a:ext cx="17664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rgbClr val="000000"/>
                  </a:solidFill>
                </a:rPr>
                <a:t>Smartphone App </a:t>
              </a:r>
              <a:endParaRPr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2"/>
          <p:cNvSpPr txBox="1"/>
          <p:nvPr/>
        </p:nvSpPr>
        <p:spPr>
          <a:xfrm>
            <a:off x="5567050" y="5116450"/>
            <a:ext cx="1139100" cy="510900"/>
          </a:xfrm>
          <a:prstGeom prst="rect">
            <a:avLst/>
          </a:prstGeom>
          <a:solidFill>
            <a:srgbClr val="FFE59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User Interface</a:t>
            </a:r>
            <a:endParaRPr sz="1200"/>
          </a:p>
        </p:txBody>
      </p:sp>
      <p:cxnSp>
        <p:nvCxnSpPr>
          <p:cNvPr id="210" name="Google Shape;210;p22"/>
          <p:cNvCxnSpPr/>
          <p:nvPr/>
        </p:nvCxnSpPr>
        <p:spPr>
          <a:xfrm>
            <a:off x="2067450" y="5014075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2"/>
          <p:cNvCxnSpPr>
            <a:endCxn id="184" idx="0"/>
          </p:cNvCxnSpPr>
          <p:nvPr/>
        </p:nvCxnSpPr>
        <p:spPr>
          <a:xfrm flipH="1">
            <a:off x="2067450" y="2922450"/>
            <a:ext cx="498000" cy="820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2"/>
          <p:cNvCxnSpPr/>
          <p:nvPr/>
        </p:nvCxnSpPr>
        <p:spPr>
          <a:xfrm rot="10800000">
            <a:off x="2646013" y="3032850"/>
            <a:ext cx="522900" cy="792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22"/>
          <p:cNvSpPr txBox="1"/>
          <p:nvPr/>
        </p:nvSpPr>
        <p:spPr>
          <a:xfrm>
            <a:off x="1965750" y="1635450"/>
            <a:ext cx="1342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Enclosure </a:t>
            </a:r>
            <a:endParaRPr sz="1800"/>
          </a:p>
        </p:txBody>
      </p:sp>
      <p:sp>
        <p:nvSpPr>
          <p:cNvPr id="193" name="Google Shape;193;p22"/>
          <p:cNvSpPr txBox="1"/>
          <p:nvPr/>
        </p:nvSpPr>
        <p:spPr>
          <a:xfrm>
            <a:off x="5630600" y="2540888"/>
            <a:ext cx="1139100" cy="482700"/>
          </a:xfrm>
          <a:prstGeom prst="rect">
            <a:avLst/>
          </a:prstGeom>
          <a:solidFill>
            <a:srgbClr val="FFD9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     RX/TX</a:t>
            </a:r>
            <a:endParaRPr sz="1200"/>
          </a:p>
        </p:txBody>
      </p:sp>
      <p:cxnSp>
        <p:nvCxnSpPr>
          <p:cNvPr id="214" name="Google Shape;214;p22"/>
          <p:cNvCxnSpPr>
            <a:stCxn id="193" idx="1"/>
            <a:endCxn id="192" idx="3"/>
          </p:cNvCxnSpPr>
          <p:nvPr/>
        </p:nvCxnSpPr>
        <p:spPr>
          <a:xfrm rot="10800000">
            <a:off x="5195000" y="2767838"/>
            <a:ext cx="435600" cy="14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2"/>
          <p:cNvCxnSpPr/>
          <p:nvPr/>
        </p:nvCxnSpPr>
        <p:spPr>
          <a:xfrm flipH="1">
            <a:off x="2646025" y="2181825"/>
            <a:ext cx="1347900" cy="11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2"/>
          <p:cNvCxnSpPr>
            <a:endCxn id="198" idx="0"/>
          </p:cNvCxnSpPr>
          <p:nvPr/>
        </p:nvCxnSpPr>
        <p:spPr>
          <a:xfrm>
            <a:off x="2634869" y="2193135"/>
            <a:ext cx="4200" cy="312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22"/>
          <p:cNvCxnSpPr>
            <a:stCxn id="192" idx="1"/>
            <a:endCxn id="198" idx="3"/>
          </p:cNvCxnSpPr>
          <p:nvPr/>
        </p:nvCxnSpPr>
        <p:spPr>
          <a:xfrm rot="10800000">
            <a:off x="3220861" y="2763539"/>
            <a:ext cx="728100" cy="4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22"/>
          <p:cNvCxnSpPr/>
          <p:nvPr/>
        </p:nvCxnSpPr>
        <p:spPr>
          <a:xfrm>
            <a:off x="5239475" y="2777825"/>
            <a:ext cx="40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22"/>
          <p:cNvSpPr txBox="1"/>
          <p:nvPr/>
        </p:nvSpPr>
        <p:spPr>
          <a:xfrm>
            <a:off x="6200175" y="4471400"/>
            <a:ext cx="12795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Internet Link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0" name="Google Shape;220;p22"/>
          <p:cNvCxnSpPr>
            <a:endCxn id="196" idx="1"/>
          </p:cNvCxnSpPr>
          <p:nvPr/>
        </p:nvCxnSpPr>
        <p:spPr>
          <a:xfrm flipH="1" rot="10800000">
            <a:off x="1746624" y="2023530"/>
            <a:ext cx="2243700" cy="1978500"/>
          </a:xfrm>
          <a:prstGeom prst="bentConnector3">
            <a:avLst>
              <a:gd fmla="val -1742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1" name="Google Shape;221;p22"/>
          <p:cNvSpPr txBox="1"/>
          <p:nvPr/>
        </p:nvSpPr>
        <p:spPr>
          <a:xfrm>
            <a:off x="6250775" y="3111700"/>
            <a:ext cx="8394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WiFi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Subsystem: </a:t>
            </a:r>
            <a:r>
              <a:rPr lang="en-US"/>
              <a:t>Microcontroller</a:t>
            </a:r>
            <a:endParaRPr/>
          </a:p>
        </p:txBody>
      </p:sp>
      <p:sp>
        <p:nvSpPr>
          <p:cNvPr id="227" name="Google Shape;227;p2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Arduino UNO</a:t>
            </a:r>
            <a:endParaRPr/>
          </a:p>
          <a:p>
            <a:pPr indent="-3048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Sensing, Computation, LED Control</a:t>
            </a:r>
            <a:endParaRPr/>
          </a:p>
          <a:p>
            <a:pPr indent="-3048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Receives info from sensors</a:t>
            </a:r>
            <a:endParaRPr/>
          </a:p>
          <a:p>
            <a:pPr indent="-3048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Runs instruction set</a:t>
            </a:r>
            <a:endParaRPr/>
          </a:p>
          <a:p>
            <a:pPr indent="-3048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Transmits data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675" y="2179250"/>
            <a:ext cx="4059325" cy="36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 rotWithShape="1">
          <a:blip r:embed="rId4">
            <a:alphaModFix/>
          </a:blip>
          <a:srcRect b="10299" l="4172" r="6660" t="12552"/>
          <a:stretch/>
        </p:blipFill>
        <p:spPr>
          <a:xfrm>
            <a:off x="1604089" y="4159025"/>
            <a:ext cx="4080611" cy="1708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3"/>
          <p:cNvCxnSpPr>
            <a:stCxn id="231" idx="3"/>
          </p:cNvCxnSpPr>
          <p:nvPr/>
        </p:nvCxnSpPr>
        <p:spPr>
          <a:xfrm flipH="1" rot="10800000">
            <a:off x="1074000" y="5179300"/>
            <a:ext cx="1983000" cy="10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1" name="Google Shape;231;p23"/>
          <p:cNvSpPr txBox="1"/>
          <p:nvPr/>
        </p:nvSpPr>
        <p:spPr>
          <a:xfrm>
            <a:off x="0" y="5048800"/>
            <a:ext cx="1074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~45 mW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5999700" y="5519450"/>
            <a:ext cx="1289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~0.031 mW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33" name="Google Shape;233;p23"/>
          <p:cNvCxnSpPr>
            <a:stCxn id="232" idx="1"/>
          </p:cNvCxnSpPr>
          <p:nvPr/>
        </p:nvCxnSpPr>
        <p:spPr>
          <a:xfrm rot="10800000">
            <a:off x="5387400" y="5288000"/>
            <a:ext cx="6123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AMX3d Micro </a:t>
            </a:r>
            <a:r>
              <a:rPr lang="en-US" sz="2200"/>
              <a:t>Solar</a:t>
            </a:r>
            <a:r>
              <a:rPr lang="en-US" sz="2200"/>
              <a:t> Cell 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Supplies up to 150 mW of power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Excess power used to charge 2,400 mAh backup battery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Read in voltage to determine lighting conditions</a:t>
            </a:r>
            <a:endParaRPr sz="22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Subsystem: Solar Panel/</a:t>
            </a:r>
            <a:r>
              <a:rPr lang="en-US"/>
              <a:t>Light Sensor </a:t>
            </a:r>
            <a:endParaRPr/>
          </a:p>
        </p:txBody>
      </p:sp>
      <p:pic>
        <p:nvPicPr>
          <p:cNvPr id="240" name="Google Shape;240;p24"/>
          <p:cNvPicPr preferRelativeResize="0"/>
          <p:nvPr/>
        </p:nvPicPr>
        <p:blipFill rotWithShape="1">
          <a:blip r:embed="rId3">
            <a:alphaModFix/>
          </a:blip>
          <a:srcRect b="29912" l="20418" r="46869" t="31836"/>
          <a:stretch/>
        </p:blipFill>
        <p:spPr>
          <a:xfrm>
            <a:off x="5543300" y="3826100"/>
            <a:ext cx="2991099" cy="19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692" y="3428988"/>
            <a:ext cx="3095708" cy="2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4324050" y="3437700"/>
            <a:ext cx="4959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₁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Subsystem: Soil Moisture Sensor</a:t>
            </a:r>
            <a:endParaRPr/>
          </a:p>
        </p:txBody>
      </p:sp>
      <p:pic>
        <p:nvPicPr>
          <p:cNvPr id="248" name="Google Shape;248;p25"/>
          <p:cNvPicPr preferRelativeResize="0"/>
          <p:nvPr/>
        </p:nvPicPr>
        <p:blipFill rotWithShape="1">
          <a:blip r:embed="rId3">
            <a:alphaModFix/>
          </a:blip>
          <a:srcRect b="0" l="-9817" r="0" t="-9817"/>
          <a:stretch/>
        </p:blipFill>
        <p:spPr>
          <a:xfrm>
            <a:off x="6546750" y="4448200"/>
            <a:ext cx="2286750" cy="15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50250" y="1333925"/>
            <a:ext cx="90939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/>
              <a:t>Adafruit STEMMA Soil Sensor</a:t>
            </a:r>
            <a:r>
              <a:rPr lang="en-US" sz="1800"/>
              <a:t>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Dimensions: 76.2mm x 14.0mm x 7.0mm</a:t>
            </a:r>
            <a:r>
              <a:rPr lang="en-US" sz="1800"/>
              <a:t> 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This sensor is a capacitive measurement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200"/>
              <a:t>Measure the change in dielectric that is form by soil, water is the most important factor</a:t>
            </a:r>
            <a:endParaRPr b="1" sz="12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200"/>
              <a:t>Do not have any exposed metal, no Corrosion</a:t>
            </a:r>
            <a:endParaRPr b="1" sz="12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200"/>
              <a:t>Do not introduce any DC current to the plant</a:t>
            </a:r>
            <a:endParaRPr b="1" sz="12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Provide reading ranging from about 200 (very dry) to 2000 (very wet)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Connect a 4-pin JST-PH cable to microcontroller or single board computer to 3-5V power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675" y="4600025"/>
            <a:ext cx="2338750" cy="14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Subsystem: </a:t>
            </a:r>
            <a:r>
              <a:rPr lang="en-US"/>
              <a:t>WiFi RX/TX </a:t>
            </a:r>
            <a:endParaRPr/>
          </a:p>
        </p:txBody>
      </p:sp>
      <p:pic>
        <p:nvPicPr>
          <p:cNvPr id="256" name="Google Shape;2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200" y="3832075"/>
            <a:ext cx="22638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>
            <p:ph idx="1" type="body"/>
          </p:nvPr>
        </p:nvSpPr>
        <p:spPr>
          <a:xfrm>
            <a:off x="369975" y="1393675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MQTT- ESP8266 WiFi Module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Small and compact form factor (Spec 1)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Transfers data regarding sensor measurements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Tx 802.11b, 612mW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Capable of receiving data from user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Rx 802.11b, 180mW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Programmable Deep Sleep Mode, 72uW (Spec 2)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Subsystem: User Interface </a:t>
            </a:r>
            <a:endParaRPr/>
          </a:p>
        </p:txBody>
      </p:sp>
      <p:sp>
        <p:nvSpPr>
          <p:cNvPr id="263" name="Google Shape;263;p27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Noto Sans Symbols"/>
              <a:buChar char="▪"/>
            </a:pPr>
            <a:r>
              <a:rPr lang="en-US" sz="2000"/>
              <a:t>Display Plant Data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Light Intensity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Soil Moisture level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Notifies user if plant data is outside optimal plant conditioning threshold (Spec 3)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Plant Profiles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2000"/>
              <a:t>Implementation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Android Studio</a:t>
            </a:r>
            <a:r>
              <a:rPr lang="en-US"/>
              <a:t> </a:t>
            </a:r>
            <a:endParaRPr/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800" y="3808850"/>
            <a:ext cx="1831850" cy="21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Budget </a:t>
            </a:r>
            <a:endParaRPr/>
          </a:p>
        </p:txBody>
      </p:sp>
      <p:sp>
        <p:nvSpPr>
          <p:cNvPr id="270" name="Google Shape;270;p28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Arduino UNO R3 - $19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ESP8266 WiFi Module - $9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Linear Voltage Regulator LM317  - &lt;$1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Solar Panel - $6</a:t>
            </a:r>
            <a:endParaRPr sz="2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"/>
              <a:buChar char="▪"/>
            </a:pPr>
            <a:r>
              <a:rPr lang="en-US" sz="2000"/>
              <a:t>Soil moisture sensor - $7.5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AAA/AA Batteries - $10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Enclosure - ? (~$50)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PCB fabrication - ? (~$100)</a:t>
            </a:r>
            <a:br>
              <a:rPr lang="en-US" sz="2000"/>
            </a:br>
            <a:r>
              <a:rPr b="1" lang="en-US" sz="2000"/>
              <a:t>Total cost ≅ $200</a:t>
            </a:r>
            <a:endParaRPr b="1"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Reach Goals </a:t>
            </a:r>
            <a:endParaRPr/>
          </a:p>
        </p:txBody>
      </p:sp>
      <p:sp>
        <p:nvSpPr>
          <p:cNvPr id="276" name="Google Shape;276;p2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Additional sensors for temperature &amp; humidity</a:t>
            </a:r>
            <a:br>
              <a:rPr lang="en-US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Wider plant class database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Include 100 most common houseplants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10386" l="0" r="0" t="0"/>
          <a:stretch/>
        </p:blipFill>
        <p:spPr>
          <a:xfrm>
            <a:off x="3891388" y="1492438"/>
            <a:ext cx="1513625" cy="15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Significant Hardware Component </a:t>
            </a:r>
            <a:endParaRPr/>
          </a:p>
        </p:txBody>
      </p:sp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381000" y="14478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30"/>
          <p:cNvPicPr preferRelativeResize="0"/>
          <p:nvPr/>
        </p:nvPicPr>
        <p:blipFill rotWithShape="1">
          <a:blip r:embed="rId4">
            <a:alphaModFix/>
          </a:blip>
          <a:srcRect b="6524" l="0" r="0" t="0"/>
          <a:stretch/>
        </p:blipFill>
        <p:spPr>
          <a:xfrm>
            <a:off x="3167050" y="2836113"/>
            <a:ext cx="2581275" cy="24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8925" y="3195878"/>
            <a:ext cx="2581275" cy="145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525" y="3888275"/>
            <a:ext cx="1513625" cy="15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378" y="2307651"/>
            <a:ext cx="961926" cy="13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/>
          <p:nvPr/>
        </p:nvSpPr>
        <p:spPr>
          <a:xfrm>
            <a:off x="1862275" y="3562388"/>
            <a:ext cx="1147800" cy="721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5836700" y="3562375"/>
            <a:ext cx="1147800" cy="721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 txBox="1"/>
          <p:nvPr/>
        </p:nvSpPr>
        <p:spPr>
          <a:xfrm>
            <a:off x="611800" y="1716950"/>
            <a:ext cx="1513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Sensing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3510475" y="1316750"/>
            <a:ext cx="253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Power/Control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6364600" y="1774250"/>
            <a:ext cx="2723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Communication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1143000" y="1229075"/>
            <a:ext cx="6858000" cy="11430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Clover</a:t>
            </a:r>
            <a:r>
              <a:rPr b="1" lang="en-US" sz="4000"/>
              <a:t> Team</a:t>
            </a:r>
            <a:endParaRPr b="1" sz="4000"/>
          </a:p>
        </p:txBody>
      </p:sp>
      <p:sp>
        <p:nvSpPr>
          <p:cNvPr id="72" name="Google Shape;72;p14"/>
          <p:cNvSpPr txBox="1"/>
          <p:nvPr>
            <p:ph type="ctrTitle"/>
          </p:nvPr>
        </p:nvSpPr>
        <p:spPr>
          <a:xfrm>
            <a:off x="533400" y="3491825"/>
            <a:ext cx="3150900" cy="6207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Tucker Chaisit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EE</a:t>
            </a:r>
            <a:endParaRPr sz="1600"/>
          </a:p>
        </p:txBody>
      </p:sp>
      <p:sp>
        <p:nvSpPr>
          <p:cNvPr id="73" name="Google Shape;73;p14"/>
          <p:cNvSpPr txBox="1"/>
          <p:nvPr>
            <p:ph type="ctrTitle"/>
          </p:nvPr>
        </p:nvSpPr>
        <p:spPr>
          <a:xfrm>
            <a:off x="2146650" y="3491825"/>
            <a:ext cx="3150900" cy="6207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Omar Yacteen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EE</a:t>
            </a:r>
            <a:endParaRPr sz="1600"/>
          </a:p>
        </p:txBody>
      </p:sp>
      <p:sp>
        <p:nvSpPr>
          <p:cNvPr id="74" name="Google Shape;74;p14"/>
          <p:cNvSpPr txBox="1"/>
          <p:nvPr>
            <p:ph type="ctrTitle"/>
          </p:nvPr>
        </p:nvSpPr>
        <p:spPr>
          <a:xfrm>
            <a:off x="3810000" y="3491825"/>
            <a:ext cx="3150900" cy="6207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Brandon Zeng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CompE</a:t>
            </a:r>
            <a:endParaRPr sz="1600"/>
          </a:p>
        </p:txBody>
      </p:sp>
      <p:sp>
        <p:nvSpPr>
          <p:cNvPr id="75" name="Google Shape;75;p14"/>
          <p:cNvSpPr txBox="1"/>
          <p:nvPr>
            <p:ph type="ctrTitle"/>
          </p:nvPr>
        </p:nvSpPr>
        <p:spPr>
          <a:xfrm>
            <a:off x="5435700" y="3491825"/>
            <a:ext cx="3150900" cy="6207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Tim Zhang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EE</a:t>
            </a:r>
            <a:endParaRPr sz="1600"/>
          </a:p>
        </p:txBody>
      </p:sp>
      <p:sp>
        <p:nvSpPr>
          <p:cNvPr id="76" name="Google Shape;76;p14"/>
          <p:cNvSpPr txBox="1"/>
          <p:nvPr>
            <p:ph type="ctrTitle"/>
          </p:nvPr>
        </p:nvSpPr>
        <p:spPr>
          <a:xfrm>
            <a:off x="2996550" y="5583125"/>
            <a:ext cx="3150900" cy="6207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Christopher V. Hollot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Advisor</a:t>
            </a:r>
            <a:endParaRPr sz="14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500" y="4154349"/>
            <a:ext cx="1441000" cy="1434050"/>
          </a:xfrm>
          <a:prstGeom prst="rect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375" y="2222675"/>
            <a:ext cx="1440999" cy="1282210"/>
          </a:xfrm>
          <a:prstGeom prst="rect">
            <a:avLst/>
          </a:prstGeom>
          <a:noFill/>
          <a:ln cap="flat" cmpd="sng" w="381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525" y="2231150"/>
            <a:ext cx="1265250" cy="126525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4925" y="2188725"/>
            <a:ext cx="1341050" cy="13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7">
            <a:alphaModFix/>
          </a:blip>
          <a:srcRect b="66613" l="47936" r="27754" t="14802"/>
          <a:stretch/>
        </p:blipFill>
        <p:spPr>
          <a:xfrm>
            <a:off x="3076625" y="2231388"/>
            <a:ext cx="1341050" cy="1264763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185850" y="1063975"/>
            <a:ext cx="8772300" cy="3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Verdana"/>
              <a:buChar char="■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Plants are positive, welcoming, and healthy in homes </a:t>
            </a:r>
            <a:b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Verdana"/>
              <a:buChar char="■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Inexperienced plant owners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Verdana"/>
              <a:buChar char="■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Time, money, and resources wasted</a:t>
            </a:r>
            <a:br>
              <a:rPr lang="en-US" sz="1800">
                <a:latin typeface="Verdana"/>
                <a:ea typeface="Verdana"/>
                <a:cs typeface="Verdana"/>
                <a:sym typeface="Verdana"/>
              </a:rPr>
            </a:b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Verdana"/>
              <a:buChar char="■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Plants are living but hard to understand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Verdana"/>
              <a:buChar char="■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Technology enables convenience, improves understanding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Verdana"/>
              <a:buChar char="■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Clover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monitors light intensity and soil moisture </a:t>
            </a:r>
            <a:br>
              <a:rPr lang="en-US" sz="18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then notifies the owner when the plant needs attention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425" y="3429000"/>
            <a:ext cx="1630502" cy="244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04800" y="7620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Alternative Solution:</a:t>
            </a:r>
            <a:r>
              <a:rPr lang="en-US"/>
              <a:t> Automated Growing Stations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01925" y="1275450"/>
            <a:ext cx="5148900" cy="45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Verdana"/>
              <a:buChar char="■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Pros: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Artificial light included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Smart soil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Easy installation &amp; Maintenance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Verdana"/>
              <a:buChar char="■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Cons: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Fixed size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Pre-seeded plant capsule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Lack of programmability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❏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Relatively High Cost ($60-$200)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300" y="1655800"/>
            <a:ext cx="3123975" cy="31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571300" y="4916625"/>
            <a:ext cx="2974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Click and Grow Smart Garden on Amazon ($99)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 Solution: Smart Pot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04800" y="13716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Verdana"/>
              <a:buChar char="■"/>
            </a:pPr>
            <a:r>
              <a:rPr lang="en-US" sz="2000"/>
              <a:t>Pros: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lang="en-US"/>
              <a:t>Provides housing for the plant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lang="en-US"/>
              <a:t>Automatic watering system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lang="en-US"/>
              <a:t>Monitoring App</a:t>
            </a:r>
            <a:br>
              <a:rPr lang="en-US"/>
            </a:b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Arial"/>
              <a:buChar char="■"/>
            </a:pPr>
            <a:r>
              <a:rPr lang="en-US" sz="2000"/>
              <a:t>Cons:</a:t>
            </a:r>
            <a:endParaRPr sz="20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lang="en-US"/>
              <a:t>Only focus on watering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lang="en-US"/>
              <a:t>Prone to hardware failures </a:t>
            </a:r>
            <a:br>
              <a:rPr lang="en-US"/>
            </a:br>
            <a:r>
              <a:rPr lang="en-US"/>
              <a:t>(based on Amazon reviews)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lang="en-US"/>
              <a:t>Fixed Size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lang="en-US"/>
              <a:t>Only Bluetooth enabled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lang="en-US"/>
              <a:t>Lack of programmability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600" y="3686150"/>
            <a:ext cx="3909526" cy="21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037601" y="3224700"/>
            <a:ext cx="32370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Verdana"/>
                <a:ea typeface="Verdana"/>
                <a:cs typeface="Verdana"/>
                <a:sym typeface="Verdana"/>
              </a:rPr>
              <a:t>Parrot Pot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 on Amazon ($58.95)</a:t>
            </a:r>
            <a:endParaRPr u="sng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 Solution: Smart Sensor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Verdana"/>
              <a:buChar char="■"/>
            </a:pPr>
            <a:r>
              <a:rPr lang="en-US" sz="2000"/>
              <a:t>Pros: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Fits in most plant enclosures </a:t>
            </a:r>
            <a:r>
              <a:rPr lang="en-US" sz="1200"/>
              <a:t>(6.8 x 3 x 0.7 in)</a:t>
            </a:r>
            <a:endParaRPr sz="12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Real time analysis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Easy to connect App and set up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Waterproof</a:t>
            </a:r>
            <a:br>
              <a:rPr lang="en-US"/>
            </a:b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Verdana"/>
              <a:buChar char="■"/>
            </a:pPr>
            <a:r>
              <a:rPr lang="en-US" sz="2000"/>
              <a:t>Cons: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Resistive measurement</a:t>
            </a:r>
            <a:endParaRPr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❏"/>
            </a:pPr>
            <a:r>
              <a:rPr lang="en-US" sz="1200"/>
              <a:t>measure conductivity between 2 metal prongs</a:t>
            </a:r>
            <a:endParaRPr sz="12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Do not work in loose soil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Bluetooth only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lang="en-US"/>
              <a:t>No notification systems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❏"/>
            </a:pPr>
            <a:r>
              <a:rPr lang="en-US"/>
              <a:t>Lack of programmability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825" y="3115776"/>
            <a:ext cx="3576124" cy="14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5502300" y="4671625"/>
            <a:ext cx="349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Vistefly Flowers Smart Care Sensor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on Amazon ($25)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Requirements/Specifications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Compact form factor fits into most plant enclosures. 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3 x 2 x 7 in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Portable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Low Power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Onboard b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attery is charged via solar cell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Product will notify users when the plant requires attention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LED indicators show basic plant status on button press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Communication range up to 40m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IP64 dust and water resistance rating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Programmable Plant Library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Tracks and stores records of active plants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Supports 10 different plant classes (flowering, palm, foliage, etc.)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0"/>
          <p:cNvGrpSpPr/>
          <p:nvPr/>
        </p:nvGrpSpPr>
        <p:grpSpPr>
          <a:xfrm>
            <a:off x="853250" y="3192901"/>
            <a:ext cx="2348261" cy="1079307"/>
            <a:chOff x="4566468" y="4182500"/>
            <a:chExt cx="2697600" cy="869637"/>
          </a:xfrm>
        </p:grpSpPr>
        <p:sp>
          <p:nvSpPr>
            <p:cNvPr id="124" name="Google Shape;124;p20"/>
            <p:cNvSpPr/>
            <p:nvPr/>
          </p:nvSpPr>
          <p:spPr>
            <a:xfrm>
              <a:off x="4566468" y="4243937"/>
              <a:ext cx="2697600" cy="8082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 txBox="1"/>
            <p:nvPr/>
          </p:nvSpPr>
          <p:spPr>
            <a:xfrm>
              <a:off x="4986320" y="4182500"/>
              <a:ext cx="17664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/>
                <a:t>    Sensor  Package</a:t>
              </a:r>
              <a:endParaRPr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Solution: Block Diagram 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1121050" y="3813450"/>
            <a:ext cx="667500" cy="370500"/>
          </a:xfrm>
          <a:prstGeom prst="rect">
            <a:avLst/>
          </a:prstGeom>
          <a:solidFill>
            <a:srgbClr val="A2C4C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Ligh</a:t>
            </a:r>
            <a:r>
              <a:rPr lang="en-US" sz="1200"/>
              <a:t>t</a:t>
            </a:r>
            <a:endParaRPr sz="1200"/>
          </a:p>
        </p:txBody>
      </p:sp>
      <p:sp>
        <p:nvSpPr>
          <p:cNvPr id="128" name="Google Shape;128;p20"/>
          <p:cNvSpPr txBox="1"/>
          <p:nvPr/>
        </p:nvSpPr>
        <p:spPr>
          <a:xfrm>
            <a:off x="2179688" y="3813450"/>
            <a:ext cx="745200" cy="370500"/>
          </a:xfrm>
          <a:prstGeom prst="rect">
            <a:avLst/>
          </a:prstGeom>
          <a:solidFill>
            <a:srgbClr val="A2C4C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Water</a:t>
            </a:r>
            <a:endParaRPr sz="1200"/>
          </a:p>
        </p:txBody>
      </p:sp>
      <p:grpSp>
        <p:nvGrpSpPr>
          <p:cNvPr id="129" name="Google Shape;129;p20"/>
          <p:cNvGrpSpPr/>
          <p:nvPr/>
        </p:nvGrpSpPr>
        <p:grpSpPr>
          <a:xfrm>
            <a:off x="3853950" y="4045550"/>
            <a:ext cx="3116100" cy="928600"/>
            <a:chOff x="4913750" y="3517750"/>
            <a:chExt cx="3116100" cy="928600"/>
          </a:xfrm>
        </p:grpSpPr>
        <p:sp>
          <p:nvSpPr>
            <p:cNvPr id="130" name="Google Shape;130;p20"/>
            <p:cNvSpPr/>
            <p:nvPr/>
          </p:nvSpPr>
          <p:spPr>
            <a:xfrm>
              <a:off x="4913750" y="3545150"/>
              <a:ext cx="3116100" cy="9012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5658775" y="3517750"/>
              <a:ext cx="17316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     </a:t>
              </a:r>
              <a:r>
                <a:rPr lang="en-US"/>
                <a:t>Database</a:t>
              </a:r>
              <a:endParaRPr/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6525500" y="3920913"/>
              <a:ext cx="1139100" cy="482700"/>
            </a:xfrm>
            <a:prstGeom prst="rect">
              <a:avLst/>
            </a:prstGeom>
            <a:solidFill>
              <a:srgbClr val="FFE599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Plant Growth Parameters</a:t>
              </a:r>
              <a:endParaRPr sz="1200"/>
            </a:p>
          </p:txBody>
        </p:sp>
        <p:sp>
          <p:nvSpPr>
            <p:cNvPr id="133" name="Google Shape;133;p20"/>
            <p:cNvSpPr txBox="1"/>
            <p:nvPr/>
          </p:nvSpPr>
          <p:spPr>
            <a:xfrm>
              <a:off x="5210925" y="3920913"/>
              <a:ext cx="1139100" cy="482700"/>
            </a:xfrm>
            <a:prstGeom prst="rect">
              <a:avLst/>
            </a:prstGeom>
            <a:solidFill>
              <a:srgbClr val="FFE599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Active Plant Library </a:t>
              </a:r>
              <a:endParaRPr sz="1200"/>
            </a:p>
          </p:txBody>
        </p:sp>
      </p:grpSp>
      <p:cxnSp>
        <p:nvCxnSpPr>
          <p:cNvPr id="134" name="Google Shape;134;p20"/>
          <p:cNvCxnSpPr>
            <a:stCxn id="135" idx="3"/>
            <a:endCxn id="136" idx="1"/>
          </p:cNvCxnSpPr>
          <p:nvPr/>
        </p:nvCxnSpPr>
        <p:spPr>
          <a:xfrm flipH="1" rot="10800000">
            <a:off x="4585449" y="2383502"/>
            <a:ext cx="507600" cy="175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7" name="Google Shape;137;p20"/>
          <p:cNvGrpSpPr/>
          <p:nvPr/>
        </p:nvGrpSpPr>
        <p:grpSpPr>
          <a:xfrm>
            <a:off x="810262" y="1279273"/>
            <a:ext cx="6304281" cy="1577121"/>
            <a:chOff x="1306370" y="476424"/>
            <a:chExt cx="6172800" cy="1700400"/>
          </a:xfrm>
        </p:grpSpPr>
        <p:sp>
          <p:nvSpPr>
            <p:cNvPr id="138" name="Google Shape;138;p20"/>
            <p:cNvSpPr/>
            <p:nvPr/>
          </p:nvSpPr>
          <p:spPr>
            <a:xfrm>
              <a:off x="1306370" y="476424"/>
              <a:ext cx="6172800" cy="17004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3823223" y="786827"/>
              <a:ext cx="1139100" cy="5346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Power Supply</a:t>
              </a:r>
              <a:br>
                <a:rPr lang="en-US" sz="1200"/>
              </a:br>
              <a:r>
                <a:rPr lang="en-US" sz="1200"/>
                <a:t> </a:t>
              </a:r>
              <a:endParaRPr sz="1200"/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3782724" y="1601660"/>
              <a:ext cx="1220100" cy="5097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Controller</a:t>
              </a:r>
              <a:endParaRPr sz="1200"/>
            </a:p>
          </p:txBody>
        </p:sp>
        <p:sp>
          <p:nvSpPr>
            <p:cNvPr id="140" name="Google Shape;140;p20"/>
            <p:cNvSpPr txBox="1"/>
            <p:nvPr/>
          </p:nvSpPr>
          <p:spPr>
            <a:xfrm>
              <a:off x="1930600" y="1574025"/>
              <a:ext cx="1139100" cy="5556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Sensor Module</a:t>
              </a:r>
              <a:endParaRPr sz="1200"/>
            </a:p>
          </p:txBody>
        </p:sp>
      </p:grpSp>
      <p:cxnSp>
        <p:nvCxnSpPr>
          <p:cNvPr id="141" name="Google Shape;141;p20"/>
          <p:cNvCxnSpPr>
            <a:stCxn id="139" idx="2"/>
            <a:endCxn id="135" idx="0"/>
          </p:cNvCxnSpPr>
          <p:nvPr/>
        </p:nvCxnSpPr>
        <p:spPr>
          <a:xfrm>
            <a:off x="3962405" y="2063013"/>
            <a:ext cx="0" cy="259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20"/>
          <p:cNvCxnSpPr>
            <a:stCxn id="140" idx="3"/>
            <a:endCxn id="135" idx="1"/>
          </p:cNvCxnSpPr>
          <p:nvPr/>
        </p:nvCxnSpPr>
        <p:spPr>
          <a:xfrm>
            <a:off x="2611150" y="2554957"/>
            <a:ext cx="728100" cy="4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43" name="Google Shape;143;p20"/>
          <p:cNvGrpSpPr/>
          <p:nvPr/>
        </p:nvGrpSpPr>
        <p:grpSpPr>
          <a:xfrm>
            <a:off x="3962389" y="5118995"/>
            <a:ext cx="2697600" cy="912973"/>
            <a:chOff x="2546093" y="4429244"/>
            <a:chExt cx="2697600" cy="858622"/>
          </a:xfrm>
        </p:grpSpPr>
        <p:sp>
          <p:nvSpPr>
            <p:cNvPr id="144" name="Google Shape;144;p20"/>
            <p:cNvSpPr/>
            <p:nvPr/>
          </p:nvSpPr>
          <p:spPr>
            <a:xfrm>
              <a:off x="2546093" y="4479666"/>
              <a:ext cx="2697600" cy="8082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 txBox="1"/>
            <p:nvPr/>
          </p:nvSpPr>
          <p:spPr>
            <a:xfrm>
              <a:off x="3059145" y="4429244"/>
              <a:ext cx="17664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rgbClr val="000000"/>
                  </a:solidFill>
                </a:rPr>
                <a:t>Smartphone App </a:t>
              </a:r>
              <a:endParaRPr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20"/>
          <p:cNvSpPr txBox="1"/>
          <p:nvPr/>
        </p:nvSpPr>
        <p:spPr>
          <a:xfrm>
            <a:off x="4806500" y="5448275"/>
            <a:ext cx="1139100" cy="510900"/>
          </a:xfrm>
          <a:prstGeom prst="rect">
            <a:avLst/>
          </a:prstGeom>
          <a:solidFill>
            <a:srgbClr val="FFE59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User Interface</a:t>
            </a:r>
            <a:endParaRPr sz="1200"/>
          </a:p>
        </p:txBody>
      </p:sp>
      <p:cxnSp>
        <p:nvCxnSpPr>
          <p:cNvPr id="147" name="Google Shape;147;p20"/>
          <p:cNvCxnSpPr/>
          <p:nvPr/>
        </p:nvCxnSpPr>
        <p:spPr>
          <a:xfrm>
            <a:off x="1457850" y="5014075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0"/>
          <p:cNvCxnSpPr>
            <a:endCxn id="127" idx="0"/>
          </p:cNvCxnSpPr>
          <p:nvPr/>
        </p:nvCxnSpPr>
        <p:spPr>
          <a:xfrm flipH="1">
            <a:off x="1454800" y="2992650"/>
            <a:ext cx="498000" cy="820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0"/>
          <p:cNvCxnSpPr>
            <a:stCxn id="128" idx="0"/>
            <a:endCxn id="140" idx="2"/>
          </p:cNvCxnSpPr>
          <p:nvPr/>
        </p:nvCxnSpPr>
        <p:spPr>
          <a:xfrm rot="10800000">
            <a:off x="2029388" y="2812650"/>
            <a:ext cx="522900" cy="1000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0"/>
          <p:cNvSpPr txBox="1"/>
          <p:nvPr/>
        </p:nvSpPr>
        <p:spPr>
          <a:xfrm>
            <a:off x="1356150" y="1635450"/>
            <a:ext cx="1342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Enclosure </a:t>
            </a:r>
            <a:endParaRPr sz="1800"/>
          </a:p>
        </p:txBody>
      </p:sp>
      <p:sp>
        <p:nvSpPr>
          <p:cNvPr id="136" name="Google Shape;136;p20"/>
          <p:cNvSpPr txBox="1"/>
          <p:nvPr/>
        </p:nvSpPr>
        <p:spPr>
          <a:xfrm>
            <a:off x="5093138" y="2142138"/>
            <a:ext cx="1139100" cy="482700"/>
          </a:xfrm>
          <a:prstGeom prst="rect">
            <a:avLst/>
          </a:prstGeom>
          <a:solidFill>
            <a:srgbClr val="FFD9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     Bluetooth     RX/TX</a:t>
            </a:r>
            <a:endParaRPr sz="1200"/>
          </a:p>
        </p:txBody>
      </p:sp>
      <p:cxnSp>
        <p:nvCxnSpPr>
          <p:cNvPr id="151" name="Google Shape;151;p20"/>
          <p:cNvCxnSpPr>
            <a:stCxn id="136" idx="1"/>
            <a:endCxn id="135" idx="3"/>
          </p:cNvCxnSpPr>
          <p:nvPr/>
        </p:nvCxnSpPr>
        <p:spPr>
          <a:xfrm flipH="1">
            <a:off x="4585538" y="2383488"/>
            <a:ext cx="507600" cy="175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0"/>
          <p:cNvCxnSpPr>
            <a:endCxn id="140" idx="0"/>
          </p:cNvCxnSpPr>
          <p:nvPr/>
        </p:nvCxnSpPr>
        <p:spPr>
          <a:xfrm>
            <a:off x="2025269" y="1984697"/>
            <a:ext cx="4200" cy="312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0"/>
          <p:cNvSpPr/>
          <p:nvPr/>
        </p:nvSpPr>
        <p:spPr>
          <a:xfrm>
            <a:off x="3247788" y="1441875"/>
            <a:ext cx="1429200" cy="15021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14650" y="4697350"/>
            <a:ext cx="21432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-Brandon</a:t>
            </a:r>
            <a:endParaRPr sz="18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-Omar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-Tucker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-Tim </a:t>
            </a:r>
            <a:endParaRPr sz="1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821763" y="2142138"/>
            <a:ext cx="2339100" cy="2235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3761675" y="2909625"/>
            <a:ext cx="3461700" cy="3122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4989300" y="2050050"/>
            <a:ext cx="1429200" cy="710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cxnSp>
        <p:nvCxnSpPr>
          <p:cNvPr id="158" name="Google Shape;158;p20"/>
          <p:cNvCxnSpPr>
            <a:stCxn id="135" idx="1"/>
            <a:endCxn id="140" idx="3"/>
          </p:cNvCxnSpPr>
          <p:nvPr/>
        </p:nvCxnSpPr>
        <p:spPr>
          <a:xfrm rot="10800000">
            <a:off x="2611261" y="2555102"/>
            <a:ext cx="728100" cy="4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0"/>
          <p:cNvCxnSpPr>
            <a:endCxn id="136" idx="1"/>
          </p:cNvCxnSpPr>
          <p:nvPr/>
        </p:nvCxnSpPr>
        <p:spPr>
          <a:xfrm flipH="1" rot="10800000">
            <a:off x="4598738" y="2383488"/>
            <a:ext cx="49440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0"/>
          <p:cNvCxnSpPr>
            <a:endCxn id="139" idx="1"/>
          </p:cNvCxnSpPr>
          <p:nvPr/>
        </p:nvCxnSpPr>
        <p:spPr>
          <a:xfrm flipH="1" rot="10800000">
            <a:off x="1137024" y="1815093"/>
            <a:ext cx="2243700" cy="1978500"/>
          </a:xfrm>
          <a:prstGeom prst="bentConnector3">
            <a:avLst>
              <a:gd fmla="val -2385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1" name="Google Shape;161;p20"/>
          <p:cNvSpPr txBox="1"/>
          <p:nvPr/>
        </p:nvSpPr>
        <p:spPr>
          <a:xfrm>
            <a:off x="5564750" y="3739588"/>
            <a:ext cx="6675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WiFi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2" name="Google Shape;162;p20"/>
          <p:cNvGrpSpPr/>
          <p:nvPr/>
        </p:nvGrpSpPr>
        <p:grpSpPr>
          <a:xfrm>
            <a:off x="4740799" y="3022572"/>
            <a:ext cx="1843810" cy="776357"/>
            <a:chOff x="4566468" y="4243937"/>
            <a:chExt cx="2697600" cy="808200"/>
          </a:xfrm>
        </p:grpSpPr>
        <p:sp>
          <p:nvSpPr>
            <p:cNvPr id="163" name="Google Shape;163;p20"/>
            <p:cNvSpPr/>
            <p:nvPr/>
          </p:nvSpPr>
          <p:spPr>
            <a:xfrm>
              <a:off x="4566468" y="4243937"/>
              <a:ext cx="2697600" cy="808200"/>
            </a:xfrm>
            <a:prstGeom prst="flowChartAlternateProcess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4979272" y="4582040"/>
              <a:ext cx="1872000" cy="3453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BT/WiFi Hub</a:t>
              </a:r>
              <a:endParaRPr/>
            </a:p>
          </p:txBody>
        </p:sp>
      </p:grpSp>
      <p:sp>
        <p:nvSpPr>
          <p:cNvPr id="165" name="Google Shape;165;p20"/>
          <p:cNvSpPr txBox="1"/>
          <p:nvPr/>
        </p:nvSpPr>
        <p:spPr>
          <a:xfrm>
            <a:off x="5751000" y="2748513"/>
            <a:ext cx="6675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BT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6" name="Google Shape;166;p20"/>
          <p:cNvCxnSpPr>
            <a:stCxn id="157" idx="2"/>
            <a:endCxn id="163" idx="0"/>
          </p:cNvCxnSpPr>
          <p:nvPr/>
        </p:nvCxnSpPr>
        <p:spPr>
          <a:xfrm flipH="1">
            <a:off x="5662800" y="2760750"/>
            <a:ext cx="41100" cy="2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0"/>
          <p:cNvCxnSpPr>
            <a:stCxn id="163" idx="2"/>
            <a:endCxn id="131" idx="0"/>
          </p:cNvCxnSpPr>
          <p:nvPr/>
        </p:nvCxnSpPr>
        <p:spPr>
          <a:xfrm flipH="1">
            <a:off x="5464704" y="3798929"/>
            <a:ext cx="198000" cy="2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0"/>
          <p:cNvCxnSpPr>
            <a:endCxn id="145" idx="0"/>
          </p:cNvCxnSpPr>
          <p:nvPr/>
        </p:nvCxnSpPr>
        <p:spPr>
          <a:xfrm flipH="1">
            <a:off x="5358641" y="4889495"/>
            <a:ext cx="34800" cy="22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0"/>
          <p:cNvSpPr txBox="1"/>
          <p:nvPr/>
        </p:nvSpPr>
        <p:spPr>
          <a:xfrm>
            <a:off x="5500425" y="3023825"/>
            <a:ext cx="13479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Pi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Solution: State Diagram </a:t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000" y="1290200"/>
            <a:ext cx="6916600" cy="47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