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Arim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rim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mo-italic.fntdata"/><Relationship Id="rId14" Type="http://schemas.openxmlformats.org/officeDocument/2006/relationships/slide" Target="slides/slide9.xml"/><Relationship Id="rId36" Type="http://schemas.openxmlformats.org/officeDocument/2006/relationships/font" Target="fonts/Arim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Arim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 name="Google Shape;4;n"/>
          <p:cNvSpPr txBox="1"/>
          <p:nvPr>
            <p:ph idx="1" type="body"/>
          </p:nvPr>
        </p:nvSpPr>
        <p:spPr>
          <a:xfrm>
            <a:off x="985838" y="4343400"/>
            <a:ext cx="5029200" cy="4114800"/>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Problem Statement - Tim (1)</a:t>
            </a:r>
            <a:endParaRPr/>
          </a:p>
          <a:p>
            <a:pPr indent="0" lvl="0" marL="0" rtl="0" algn="l">
              <a:spcBef>
                <a:spcPts val="360"/>
              </a:spcBef>
              <a:spcAft>
                <a:spcPts val="0"/>
              </a:spcAft>
              <a:buNone/>
            </a:pPr>
            <a:r>
              <a:rPr lang="en-US"/>
              <a:t>Alternative Solution - Tucker (3)</a:t>
            </a:r>
            <a:endParaRPr/>
          </a:p>
          <a:p>
            <a:pPr indent="0" lvl="0" marL="0" rtl="0" algn="l">
              <a:spcBef>
                <a:spcPts val="360"/>
              </a:spcBef>
              <a:spcAft>
                <a:spcPts val="0"/>
              </a:spcAft>
              <a:buNone/>
            </a:pPr>
            <a:r>
              <a:rPr lang="en-US"/>
              <a:t>System Requirements - Tim (2)</a:t>
            </a:r>
            <a:endParaRPr/>
          </a:p>
          <a:p>
            <a:pPr indent="0" lvl="0" marL="0" rtl="0" algn="l">
              <a:spcBef>
                <a:spcPts val="360"/>
              </a:spcBef>
              <a:spcAft>
                <a:spcPts val="0"/>
              </a:spcAft>
              <a:buNone/>
            </a:pPr>
            <a:r>
              <a:rPr lang="en-US"/>
              <a:t>Block Diagram, State Diagram - Brandon (2)</a:t>
            </a:r>
            <a:endParaRPr/>
          </a:p>
          <a:p>
            <a:pPr indent="0" lvl="0" marL="0" rtl="0" algn="l">
              <a:spcBef>
                <a:spcPts val="360"/>
              </a:spcBef>
              <a:spcAft>
                <a:spcPts val="0"/>
              </a:spcAft>
              <a:buNone/>
            </a:pPr>
            <a:r>
              <a:rPr lang="en-US"/>
              <a:t>Microcontroller, Solar Panel - Omar (2)</a:t>
            </a:r>
            <a:endParaRPr/>
          </a:p>
          <a:p>
            <a:pPr indent="0" lvl="0" marL="0" rtl="0" algn="l">
              <a:spcBef>
                <a:spcPts val="360"/>
              </a:spcBef>
              <a:spcAft>
                <a:spcPts val="0"/>
              </a:spcAft>
              <a:buNone/>
            </a:pPr>
            <a:r>
              <a:rPr lang="en-US"/>
              <a:t>Moisture Sensor - Tucker (4)</a:t>
            </a:r>
            <a:endParaRPr/>
          </a:p>
          <a:p>
            <a:pPr indent="0" lvl="0" marL="0" rtl="0" algn="l">
              <a:spcBef>
                <a:spcPts val="360"/>
              </a:spcBef>
              <a:spcAft>
                <a:spcPts val="0"/>
              </a:spcAft>
              <a:buNone/>
            </a:pPr>
            <a:r>
              <a:rPr lang="en-US"/>
              <a:t>Wifi RX/TX - Brandon (3)</a:t>
            </a:r>
            <a:endParaRPr/>
          </a:p>
          <a:p>
            <a:pPr indent="0" lvl="0" marL="0" rtl="0" algn="l">
              <a:spcBef>
                <a:spcPts val="360"/>
              </a:spcBef>
              <a:spcAft>
                <a:spcPts val="0"/>
              </a:spcAft>
              <a:buNone/>
            </a:pPr>
            <a:r>
              <a:rPr lang="en-US"/>
              <a:t>User Interface - Brandon (4)</a:t>
            </a:r>
            <a:endParaRPr/>
          </a:p>
          <a:p>
            <a:pPr indent="0" lvl="0" marL="0" rtl="0" algn="l">
              <a:spcBef>
                <a:spcPts val="360"/>
              </a:spcBef>
              <a:spcAft>
                <a:spcPts val="0"/>
              </a:spcAft>
              <a:buNone/>
            </a:pPr>
            <a:r>
              <a:rPr lang="en-US"/>
              <a:t>Proposed Budget - Omar (3)</a:t>
            </a:r>
            <a:endParaRPr/>
          </a:p>
          <a:p>
            <a:pPr indent="0" lvl="0" marL="0" rtl="0" algn="l">
              <a:spcBef>
                <a:spcPts val="360"/>
              </a:spcBef>
              <a:spcAft>
                <a:spcPts val="0"/>
              </a:spcAft>
              <a:buNone/>
            </a:pPr>
            <a:r>
              <a:rPr lang="en-US"/>
              <a:t>MDR Prototype - Tim (3)</a:t>
            </a:r>
            <a:endParaRPr/>
          </a:p>
          <a:p>
            <a:pPr indent="0" lvl="0" marL="0" rtl="0" algn="l">
              <a:spcBef>
                <a:spcPts val="360"/>
              </a:spcBef>
              <a:spcAft>
                <a:spcPts val="0"/>
              </a:spcAft>
              <a:buNone/>
            </a:pPr>
            <a:r>
              <a:rPr lang="en-US"/>
              <a:t>Reach Goals - Omar (4) </a:t>
            </a:r>
            <a:endParaRPr/>
          </a:p>
          <a:p>
            <a:pPr indent="0" lvl="0" marL="0" rtl="0" algn="l">
              <a:spcBef>
                <a:spcPts val="360"/>
              </a:spcBef>
              <a:spcAft>
                <a:spcPts val="0"/>
              </a:spcAft>
              <a:buNone/>
            </a:pPr>
            <a:r>
              <a:rPr lang="en-US"/>
              <a:t>Significant Hardware Component - Tim (4)</a:t>
            </a:r>
            <a:endParaRPr/>
          </a:p>
          <a:p>
            <a:pPr indent="0" lvl="0" marL="0" rtl="0" algn="l">
              <a:spcBef>
                <a:spcPts val="360"/>
              </a:spcBef>
              <a:spcAft>
                <a:spcPts val="0"/>
              </a:spcAft>
              <a:buNone/>
            </a:pPr>
            <a:r>
              <a:rPr lang="en-US"/>
              <a:t>Questions</a:t>
            </a:r>
            <a:endParaRPr/>
          </a:p>
          <a:p>
            <a:pPr indent="0" lvl="0" marL="0" rtl="0" algn="l">
              <a:spcBef>
                <a:spcPts val="360"/>
              </a:spcBef>
              <a:spcAft>
                <a:spcPts val="0"/>
              </a:spcAft>
              <a:buNone/>
            </a:pPr>
            <a:r>
              <a:t/>
            </a:r>
            <a:endParaRPr/>
          </a:p>
        </p:txBody>
      </p:sp>
      <p:sp>
        <p:nvSpPr>
          <p:cNvPr id="63" name="Google Shape;6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2142f44e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2142f44e8_1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Tucker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20df4e1e6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20df4e1e6_0_2: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Brandon(2)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bd301a737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bd301a737_2_1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Tim(4)</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bd301a737_2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bd301a737_2_2: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Brandon(3)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20df4e1e6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20df4e1e6_0_8: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Brandon(4)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bd301a737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bd301a737_0_59: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Tucker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4c86eb40c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4c86eb40c_2_1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Omar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62e502f430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2e502f430_0_26: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266700" lvl="0" marL="342900" rtl="0" algn="l">
              <a:lnSpc>
                <a:spcPct val="115000"/>
              </a:lnSpc>
              <a:spcBef>
                <a:spcPts val="0"/>
              </a:spcBef>
              <a:spcAft>
                <a:spcPts val="0"/>
              </a:spcAft>
              <a:buClr>
                <a:srgbClr val="840C22"/>
              </a:buClr>
              <a:buSzPts val="1200"/>
              <a:buFont typeface="Noto Sans Symbols"/>
              <a:buChar char="▪"/>
            </a:pPr>
            <a:r>
              <a:rPr lang="en-US">
                <a:latin typeface="Verdana"/>
                <a:ea typeface="Verdana"/>
                <a:cs typeface="Verdana"/>
                <a:sym typeface="Verdana"/>
              </a:rPr>
              <a:t>Tucker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6bd301a737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6bd301a737_0_5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Tucker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bd301a737_2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bd301a737_2_22: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All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49796c58f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49796c58f_0_94: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62fe3205a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2fe3205a4_0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All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bd8c74138_1_17: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Tim(3)</a:t>
            </a:r>
            <a:endParaRPr/>
          </a:p>
          <a:p>
            <a:pPr indent="0" lvl="0" marL="0" rtl="0" algn="l">
              <a:spcBef>
                <a:spcPts val="360"/>
              </a:spcBef>
              <a:spcAft>
                <a:spcPts val="0"/>
              </a:spcAft>
              <a:buNone/>
            </a:pPr>
            <a:r>
              <a:t/>
            </a:r>
            <a:endParaRPr/>
          </a:p>
        </p:txBody>
      </p:sp>
      <p:sp>
        <p:nvSpPr>
          <p:cNvPr id="269" name="Google Shape;269;g6bd8c74138_1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bd8c74138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bd8c74138_2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bd8c74138_2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bd8c74138_2_6: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7a881149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a88114916_0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a88114916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a88114916_0_6: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a88114916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a88114916_1_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a88114916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a88114916_1_7: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be008fdd4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be008fdd4_0_6: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bec71f08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bec71f08c_0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 (1)</a:t>
            </a:r>
            <a:endParaRPr/>
          </a:p>
        </p:txBody>
      </p:sp>
      <p:sp>
        <p:nvSpPr>
          <p:cNvPr id="84" name="Google Shape;8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49796c58f_0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Tim(2)</a:t>
            </a:r>
            <a:endParaRPr/>
          </a:p>
        </p:txBody>
      </p:sp>
      <p:sp>
        <p:nvSpPr>
          <p:cNvPr id="91" name="Google Shape;91;g649796c5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49796c58f_0_5: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Brandon(1)</a:t>
            </a:r>
            <a:endParaRPr/>
          </a:p>
        </p:txBody>
      </p:sp>
      <p:sp>
        <p:nvSpPr>
          <p:cNvPr id="97" name="Google Shape;97;g649796c58f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bd301a737_0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Tim(3)</a:t>
            </a:r>
            <a:endParaRPr/>
          </a:p>
          <a:p>
            <a:pPr indent="0" lvl="0" marL="0" rtl="0" algn="l">
              <a:spcBef>
                <a:spcPts val="360"/>
              </a:spcBef>
              <a:spcAft>
                <a:spcPts val="0"/>
              </a:spcAft>
              <a:buNone/>
            </a:pPr>
            <a:r>
              <a:t/>
            </a:r>
            <a:endParaRPr/>
          </a:p>
        </p:txBody>
      </p:sp>
      <p:sp>
        <p:nvSpPr>
          <p:cNvPr id="149" name="Google Shape;149;g6bd301a73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bd8c74138_1_0: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Tim(3)</a:t>
            </a:r>
            <a:endParaRPr/>
          </a:p>
          <a:p>
            <a:pPr indent="0" lvl="0" marL="0" rtl="0" algn="l">
              <a:spcBef>
                <a:spcPts val="360"/>
              </a:spcBef>
              <a:spcAft>
                <a:spcPts val="0"/>
              </a:spcAft>
              <a:buNone/>
            </a:pPr>
            <a:r>
              <a:t/>
            </a:r>
            <a:endParaRPr/>
          </a:p>
        </p:txBody>
      </p:sp>
      <p:sp>
        <p:nvSpPr>
          <p:cNvPr id="155" name="Google Shape;155;g6bd8c7413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49796c58f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49796c58f_0_11: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Omar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49796c58f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49796c58f_0_79:notes"/>
          <p:cNvSpPr txBox="1"/>
          <p:nvPr>
            <p:ph idx="1" type="body"/>
          </p:nvPr>
        </p:nvSpPr>
        <p:spPr>
          <a:xfrm>
            <a:off x="985838"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rPr lang="en-US"/>
              <a:t>Omar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6" name="Shape 16"/>
        <p:cNvGrpSpPr/>
        <p:nvPr/>
      </p:nvGrpSpPr>
      <p:grpSpPr>
        <a:xfrm>
          <a:off x="0" y="0"/>
          <a:ext cx="0" cy="0"/>
          <a:chOff x="0" y="0"/>
          <a:chExt cx="0" cy="0"/>
        </a:xfrm>
      </p:grpSpPr>
      <p:pic>
        <p:nvPicPr>
          <p:cNvPr descr=" SEAL3.jpg                                                      00006BACMac OS X                       B94893B7:" id="17" name="Google Shape;17;p2"/>
          <p:cNvPicPr preferRelativeResize="0"/>
          <p:nvPr/>
        </p:nvPicPr>
        <p:blipFill rotWithShape="1">
          <a:blip r:embed="rId2">
            <a:alphaModFix/>
          </a:blip>
          <a:srcRect b="0" l="0" r="0" t="0"/>
          <a:stretch/>
        </p:blipFill>
        <p:spPr>
          <a:xfrm>
            <a:off x="-2133600" y="2632075"/>
            <a:ext cx="4267200" cy="4225925"/>
          </a:xfrm>
          <a:prstGeom prst="rect">
            <a:avLst/>
          </a:prstGeom>
          <a:noFill/>
          <a:ln>
            <a:noFill/>
          </a:ln>
        </p:spPr>
      </p:pic>
      <p:sp>
        <p:nvSpPr>
          <p:cNvPr id="18" name="Google Shape;18;p2"/>
          <p:cNvSpPr txBox="1"/>
          <p:nvPr>
            <p:ph idx="1" type="subTitle"/>
          </p:nvPr>
        </p:nvSpPr>
        <p:spPr>
          <a:xfrm>
            <a:off x="1790700" y="3124200"/>
            <a:ext cx="5562600" cy="1752600"/>
          </a:xfrm>
          <a:prstGeom prst="rect">
            <a:avLst/>
          </a:prstGeom>
          <a:noFill/>
          <a:ln>
            <a:noFill/>
          </a:ln>
        </p:spPr>
        <p:txBody>
          <a:bodyPr anchorCtr="0" anchor="t" bIns="44450" lIns="90475" spcFirstLastPara="1" rIns="90475" wrap="square" tIns="44450">
            <a:noAutofit/>
          </a:bodyPr>
          <a:lstStyle>
            <a:lvl1pPr lvl="0" algn="ctr">
              <a:spcBef>
                <a:spcPts val="560"/>
              </a:spcBef>
              <a:spcAft>
                <a:spcPts val="0"/>
              </a:spcAft>
              <a:buSzPts val="2800"/>
              <a:buFont typeface="Noto Sans Symbols"/>
              <a:buNone/>
              <a:defRPr sz="28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9" name="Google Shape;19;p2"/>
          <p:cNvSpPr txBox="1"/>
          <p:nvPr>
            <p:ph type="ctrTitle"/>
          </p:nvPr>
        </p:nvSpPr>
        <p:spPr>
          <a:xfrm>
            <a:off x="1143000" y="1447800"/>
            <a:ext cx="6858000" cy="1143000"/>
          </a:xfrm>
          <a:prstGeom prst="rect">
            <a:avLst/>
          </a:prstGeom>
          <a:noFill/>
          <a:ln>
            <a:noFill/>
          </a:ln>
        </p:spPr>
        <p:txBody>
          <a:bodyPr anchorCtr="0" anchor="ctr" bIns="44450" lIns="90475" spcFirstLastPara="1" rIns="90475" wrap="square" tIns="44450">
            <a:noAutofit/>
          </a:bodyPr>
          <a:lstStyle>
            <a:lvl1pPr lvl="0" algn="ctr">
              <a:spcBef>
                <a:spcPts val="0"/>
              </a:spcBef>
              <a:spcAft>
                <a:spcPts val="0"/>
              </a:spcAft>
              <a:buSzPts val="1400"/>
              <a:buNone/>
              <a:defRPr sz="4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p:nvPr/>
        </p:nvSpPr>
        <p:spPr>
          <a:xfrm>
            <a:off x="6156325" y="5943600"/>
            <a:ext cx="30130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21" name="Google Shape;21;p2"/>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22" name="Google Shape;22;p2"/>
          <p:cNvSpPr txBox="1"/>
          <p:nvPr/>
        </p:nvSpPr>
        <p:spPr>
          <a:xfrm>
            <a:off x="1676400" y="830263"/>
            <a:ext cx="1219200" cy="473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23" name="Google Shape;23;p2"/>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descr="A [blk-201].jpg                                                00000893 keithpaul                      BC07756D:" id="24" name="Google Shape;24;p2"/>
          <p:cNvPicPr preferRelativeResize="0"/>
          <p:nvPr/>
        </p:nvPicPr>
        <p:blipFill rotWithShape="1">
          <a:blip r:embed="rId4">
            <a:alphaModFix/>
          </a:blip>
          <a:srcRect b="0" l="0" r="0" t="0"/>
          <a:stretch/>
        </p:blipFill>
        <p:spPr>
          <a:xfrm>
            <a:off x="227013" y="357188"/>
            <a:ext cx="3049587" cy="404812"/>
          </a:xfrm>
          <a:prstGeom prst="rect">
            <a:avLst/>
          </a:prstGeom>
          <a:noFill/>
          <a:ln>
            <a:noFill/>
          </a:ln>
        </p:spPr>
      </p:pic>
      <p:pic>
        <p:nvPicPr>
          <p:cNvPr id="25" name="Google Shape;25;p2"/>
          <p:cNvPicPr preferRelativeResize="0"/>
          <p:nvPr/>
        </p:nvPicPr>
        <p:blipFill rotWithShape="1">
          <a:blip r:embed="rId5">
            <a:alphaModFix/>
          </a:blip>
          <a:srcRect b="0" l="0" r="0" t="0"/>
          <a:stretch/>
        </p:blipFill>
        <p:spPr>
          <a:xfrm>
            <a:off x="0" y="6096000"/>
            <a:ext cx="9144000" cy="774700"/>
          </a:xfrm>
          <a:prstGeom prst="rect">
            <a:avLst/>
          </a:prstGeom>
          <a:noFill/>
          <a:ln>
            <a:noFill/>
          </a:ln>
        </p:spPr>
      </p:pic>
      <p:sp>
        <p:nvSpPr>
          <p:cNvPr id="26" name="Google Shape;26;p2"/>
          <p:cNvSpPr/>
          <p:nvPr/>
        </p:nvSpPr>
        <p:spPr>
          <a:xfrm>
            <a:off x="152400" y="6172200"/>
            <a:ext cx="3030538" cy="306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SDP 20</a:t>
            </a:r>
            <a:endParaRPr/>
          </a:p>
        </p:txBody>
      </p:sp>
      <p:cxnSp>
        <p:nvCxnSpPr>
          <p:cNvPr id="27" name="Google Shape;27;p2"/>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5" name="Shape 55"/>
        <p:cNvGrpSpPr/>
        <p:nvPr/>
      </p:nvGrpSpPr>
      <p:grpSpPr>
        <a:xfrm>
          <a:off x="0" y="0"/>
          <a:ext cx="0" cy="0"/>
          <a:chOff x="0" y="0"/>
          <a:chExt cx="0" cy="0"/>
        </a:xfrm>
      </p:grpSpPr>
      <p:sp>
        <p:nvSpPr>
          <p:cNvPr id="56" name="Google Shape;56;p11"/>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
          <p:cNvSpPr txBox="1"/>
          <p:nvPr>
            <p:ph idx="1" type="body"/>
          </p:nvPr>
        </p:nvSpPr>
        <p:spPr>
          <a:xfrm rot="5400000">
            <a:off x="2209800" y="-457200"/>
            <a:ext cx="4495800" cy="81534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8" name="Shape 58"/>
        <p:cNvGrpSpPr/>
        <p:nvPr/>
      </p:nvGrpSpPr>
      <p:grpSpPr>
        <a:xfrm>
          <a:off x="0" y="0"/>
          <a:ext cx="0" cy="0"/>
          <a:chOff x="0" y="0"/>
          <a:chExt cx="0" cy="0"/>
        </a:xfrm>
      </p:grpSpPr>
      <p:sp>
        <p:nvSpPr>
          <p:cNvPr id="59" name="Google Shape;59;p12"/>
          <p:cNvSpPr txBox="1"/>
          <p:nvPr>
            <p:ph type="title"/>
          </p:nvPr>
        </p:nvSpPr>
        <p:spPr>
          <a:xfrm rot="5400000">
            <a:off x="5410200" y="2133600"/>
            <a:ext cx="5257800" cy="22098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 type="body"/>
          </p:nvPr>
        </p:nvSpPr>
        <p:spPr>
          <a:xfrm rot="5400000">
            <a:off x="914400" y="0"/>
            <a:ext cx="5257800" cy="64770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 type="body"/>
          </p:nvPr>
        </p:nvSpPr>
        <p:spPr>
          <a:xfrm>
            <a:off x="381000" y="1371600"/>
            <a:ext cx="8153400" cy="4495800"/>
          </a:xfrm>
          <a:prstGeom prst="rect">
            <a:avLst/>
          </a:prstGeom>
          <a:noFill/>
          <a:ln>
            <a:noFill/>
          </a:ln>
        </p:spPr>
        <p:txBody>
          <a:bodyPr anchorCtr="0" anchor="t" bIns="44450" lIns="90475" spcFirstLastPara="1" rIns="90475" wrap="square" tIns="444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722313" y="4406900"/>
            <a:ext cx="7772400" cy="1362075"/>
          </a:xfrm>
          <a:prstGeom prst="rect">
            <a:avLst/>
          </a:prstGeom>
          <a:noFill/>
          <a:ln>
            <a:noFill/>
          </a:ln>
        </p:spPr>
        <p:txBody>
          <a:bodyPr anchorCtr="0" anchor="t" bIns="44450" lIns="90475" spcFirstLastPara="1" rIns="90475" wrap="square" tIns="4445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 type="body"/>
          </p:nvPr>
        </p:nvSpPr>
        <p:spPr>
          <a:xfrm>
            <a:off x="722313" y="2906713"/>
            <a:ext cx="7772400" cy="1500187"/>
          </a:xfrm>
          <a:prstGeom prst="rect">
            <a:avLst/>
          </a:prstGeom>
          <a:noFill/>
          <a:ln>
            <a:noFill/>
          </a:ln>
        </p:spPr>
        <p:txBody>
          <a:bodyPr anchorCtr="0" anchor="b" bIns="44450" lIns="90475" spcFirstLastPara="1" rIns="90475" wrap="square" tIns="4445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 type="body"/>
          </p:nvPr>
        </p:nvSpPr>
        <p:spPr>
          <a:xfrm>
            <a:off x="381000" y="1371600"/>
            <a:ext cx="4000500" cy="449580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5"/>
          <p:cNvSpPr txBox="1"/>
          <p:nvPr>
            <p:ph idx="2" type="body"/>
          </p:nvPr>
        </p:nvSpPr>
        <p:spPr>
          <a:xfrm>
            <a:off x="4533900" y="1371600"/>
            <a:ext cx="4000500" cy="4495800"/>
          </a:xfrm>
          <a:prstGeom prst="rect">
            <a:avLst/>
          </a:prstGeom>
          <a:noFill/>
          <a:ln>
            <a:noFill/>
          </a:ln>
        </p:spPr>
        <p:txBody>
          <a:bodyPr anchorCtr="0" anchor="t" bIns="44450" lIns="90475" spcFirstLastPara="1" rIns="90475" wrap="square" tIns="4445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 type="body"/>
          </p:nvPr>
        </p:nvSpPr>
        <p:spPr>
          <a:xfrm>
            <a:off x="457200" y="1535113"/>
            <a:ext cx="4040188" cy="63976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1" name="Google Shape;41;p6"/>
          <p:cNvSpPr txBox="1"/>
          <p:nvPr>
            <p:ph idx="2" type="body"/>
          </p:nvPr>
        </p:nvSpPr>
        <p:spPr>
          <a:xfrm>
            <a:off x="457200" y="2174875"/>
            <a:ext cx="4040188" cy="3951288"/>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2" name="Google Shape;42;p6"/>
          <p:cNvSpPr txBox="1"/>
          <p:nvPr>
            <p:ph idx="3" type="body"/>
          </p:nvPr>
        </p:nvSpPr>
        <p:spPr>
          <a:xfrm>
            <a:off x="4645025" y="1535113"/>
            <a:ext cx="4041775" cy="639762"/>
          </a:xfrm>
          <a:prstGeom prst="rect">
            <a:avLst/>
          </a:prstGeom>
          <a:noFill/>
          <a:ln>
            <a:noFill/>
          </a:ln>
        </p:spPr>
        <p:txBody>
          <a:bodyPr anchorCtr="0" anchor="b" bIns="44450" lIns="90475" spcFirstLastPara="1" rIns="90475" wrap="square" tIns="4445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3" name="Google Shape;43;p6"/>
          <p:cNvSpPr txBox="1"/>
          <p:nvPr>
            <p:ph idx="4" type="body"/>
          </p:nvPr>
        </p:nvSpPr>
        <p:spPr>
          <a:xfrm>
            <a:off x="4645025" y="2174875"/>
            <a:ext cx="4041775" cy="3951288"/>
          </a:xfrm>
          <a:prstGeom prst="rect">
            <a:avLst/>
          </a:prstGeom>
          <a:noFill/>
          <a:ln>
            <a:noFill/>
          </a:ln>
        </p:spPr>
        <p:txBody>
          <a:bodyPr anchorCtr="0" anchor="t" bIns="44450" lIns="90475" spcFirstLastPara="1" rIns="90475" wrap="square" tIns="4445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7" name="Shape 47"/>
        <p:cNvGrpSpPr/>
        <p:nvPr/>
      </p:nvGrpSpPr>
      <p:grpSpPr>
        <a:xfrm>
          <a:off x="0" y="0"/>
          <a:ext cx="0" cy="0"/>
          <a:chOff x="0" y="0"/>
          <a:chExt cx="0" cy="0"/>
        </a:xfrm>
      </p:grpSpPr>
      <p:sp>
        <p:nvSpPr>
          <p:cNvPr id="48" name="Google Shape;48;p9"/>
          <p:cNvSpPr txBox="1"/>
          <p:nvPr>
            <p:ph type="title"/>
          </p:nvPr>
        </p:nvSpPr>
        <p:spPr>
          <a:xfrm>
            <a:off x="457200" y="273050"/>
            <a:ext cx="3008313" cy="1162050"/>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 type="body"/>
          </p:nvPr>
        </p:nvSpPr>
        <p:spPr>
          <a:xfrm>
            <a:off x="3575050" y="273050"/>
            <a:ext cx="5111750" cy="5853113"/>
          </a:xfrm>
          <a:prstGeom prst="rect">
            <a:avLst/>
          </a:prstGeom>
          <a:noFill/>
          <a:ln>
            <a:noFill/>
          </a:ln>
        </p:spPr>
        <p:txBody>
          <a:bodyPr anchorCtr="0" anchor="t" bIns="44450" lIns="90475" spcFirstLastPara="1" rIns="90475" wrap="square" tIns="4445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50" name="Google Shape;50;p9"/>
          <p:cNvSpPr txBox="1"/>
          <p:nvPr>
            <p:ph idx="2" type="body"/>
          </p:nvPr>
        </p:nvSpPr>
        <p:spPr>
          <a:xfrm>
            <a:off x="457200" y="1435100"/>
            <a:ext cx="3008313" cy="4691063"/>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1792288" y="4800600"/>
            <a:ext cx="5486400" cy="566738"/>
          </a:xfrm>
          <a:prstGeom prst="rect">
            <a:avLst/>
          </a:prstGeom>
          <a:noFill/>
          <a:ln>
            <a:noFill/>
          </a:ln>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p:nvPr>
            <p:ph idx="2" type="pic"/>
          </p:nvPr>
        </p:nvSpPr>
        <p:spPr>
          <a:xfrm>
            <a:off x="1792288" y="612775"/>
            <a:ext cx="5486400" cy="4114800"/>
          </a:xfrm>
          <a:prstGeom prst="rect">
            <a:avLst/>
          </a:prstGeom>
          <a:noFill/>
          <a:ln>
            <a:noFill/>
          </a:ln>
        </p:spPr>
        <p:txBody>
          <a:bodyPr anchorCtr="0" anchor="t" bIns="44450" lIns="90475" spcFirstLastPara="1" rIns="90475" wrap="square" tIns="44450">
            <a:noAutofit/>
          </a:bodyPr>
          <a:lstStyle>
            <a:lvl1pPr lvl="0" marR="0" rtl="0" algn="l">
              <a:spcBef>
                <a:spcPts val="640"/>
              </a:spcBef>
              <a:spcAft>
                <a:spcPts val="0"/>
              </a:spcAft>
              <a:buClr>
                <a:srgbClr val="840C22"/>
              </a:buClr>
              <a:buSzPts val="3200"/>
              <a:buFont typeface="Noto Sans Symbols"/>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rgbClr val="840C22"/>
              </a:buClr>
              <a:buSzPts val="2800"/>
              <a:buFont typeface="Times"/>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rgbClr val="840C22"/>
              </a:buClr>
              <a:buSzPts val="2400"/>
              <a:buFont typeface="Times"/>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rgbClr val="840C22"/>
              </a:buClr>
              <a:buSzPts val="2000"/>
              <a:buFont typeface="Times"/>
              <a:buNone/>
              <a:defRPr b="0" i="0" sz="2000" u="none" cap="none" strike="noStrike">
                <a:solidFill>
                  <a:schemeClr val="dk1"/>
                </a:solidFill>
                <a:latin typeface="Verdana"/>
                <a:ea typeface="Verdana"/>
                <a:cs typeface="Verdana"/>
                <a:sym typeface="Verdana"/>
              </a:defRPr>
            </a:lvl9pPr>
          </a:lstStyle>
          <a:p/>
        </p:txBody>
      </p:sp>
      <p:sp>
        <p:nvSpPr>
          <p:cNvPr id="54" name="Google Shape;54;p10"/>
          <p:cNvSpPr txBox="1"/>
          <p:nvPr>
            <p:ph idx="1" type="body"/>
          </p:nvPr>
        </p:nvSpPr>
        <p:spPr>
          <a:xfrm>
            <a:off x="1792288" y="5367338"/>
            <a:ext cx="5486400" cy="804862"/>
          </a:xfrm>
          <a:prstGeom prst="rect">
            <a:avLst/>
          </a:prstGeom>
          <a:noFill/>
          <a:ln>
            <a:noFill/>
          </a:ln>
        </p:spPr>
        <p:txBody>
          <a:bodyPr anchorCtr="0" anchor="t" bIns="44450" lIns="90475" spcFirstLastPara="1" rIns="90475" wrap="square" tIns="4445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1000" y="1371600"/>
            <a:ext cx="8153400" cy="4495800"/>
          </a:xfrm>
          <a:prstGeom prst="rect">
            <a:avLst/>
          </a:prstGeom>
          <a:noFill/>
          <a:ln>
            <a:noFill/>
          </a:ln>
        </p:spPr>
        <p:txBody>
          <a:bodyPr anchorCtr="0" anchor="t" bIns="44450" lIns="90475" spcFirstLastPara="1" rIns="90475" wrap="square" tIns="44450">
            <a:noAutofit/>
          </a:bodyPr>
          <a:lstStyle>
            <a:lvl1pPr indent="-381000" lvl="0" marL="4572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355600" lvl="2" marL="13716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342900" lvl="3" marL="18288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330200" lvl="5" marL="2743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330200" lvl="6" marL="3200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330200" lvl="7" marL="3657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330200" lvl="8" marL="4114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7" name="Google Shape;7;p1"/>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lvl1pPr lv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lvl="1"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lvl="2"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lvl="3"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lvl="4"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lvl="5"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lvl="6"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lvl="7"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lvl="8"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8" name="Google Shape;8;p1"/>
          <p:cNvSpPr/>
          <p:nvPr/>
        </p:nvSpPr>
        <p:spPr>
          <a:xfrm>
            <a:off x="6156325" y="5943600"/>
            <a:ext cx="30130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9" name="Google Shape;9;p1"/>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10" name="Google Shape;10;p1"/>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descr="A [blk-201].jpg                                                00000893 keithpaul                      BC07756D:" id="11" name="Google Shape;11;p1"/>
          <p:cNvPicPr preferRelativeResize="0"/>
          <p:nvPr/>
        </p:nvPicPr>
        <p:blipFill rotWithShape="1">
          <a:blip r:embed="rId2">
            <a:alphaModFix/>
          </a:blip>
          <a:srcRect b="0" l="0" r="0" t="0"/>
          <a:stretch/>
        </p:blipFill>
        <p:spPr>
          <a:xfrm>
            <a:off x="152400" y="114300"/>
            <a:ext cx="2592388" cy="342900"/>
          </a:xfrm>
          <a:prstGeom prst="rect">
            <a:avLst/>
          </a:prstGeom>
          <a:noFill/>
          <a:ln>
            <a:noFill/>
          </a:ln>
        </p:spPr>
      </p:pic>
      <p:pic>
        <p:nvPicPr>
          <p:cNvPr id="12" name="Google Shape;12;p1"/>
          <p:cNvPicPr preferRelativeResize="0"/>
          <p:nvPr/>
        </p:nvPicPr>
        <p:blipFill rotWithShape="1">
          <a:blip r:embed="rId3">
            <a:alphaModFix/>
          </a:blip>
          <a:srcRect b="0" l="0" r="0" t="0"/>
          <a:stretch/>
        </p:blipFill>
        <p:spPr>
          <a:xfrm>
            <a:off x="0" y="6096000"/>
            <a:ext cx="9144000" cy="774700"/>
          </a:xfrm>
          <a:prstGeom prst="rect">
            <a:avLst/>
          </a:prstGeom>
          <a:noFill/>
          <a:ln>
            <a:noFill/>
          </a:ln>
        </p:spPr>
      </p:pic>
      <p:sp>
        <p:nvSpPr>
          <p:cNvPr id="13" name="Google Shape;13;p1"/>
          <p:cNvSpPr txBox="1"/>
          <p:nvPr/>
        </p:nvSpPr>
        <p:spPr>
          <a:xfrm>
            <a:off x="8382000" y="6172200"/>
            <a:ext cx="609600" cy="309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Verdana"/>
                <a:ea typeface="Verdana"/>
                <a:cs typeface="Verdana"/>
                <a:sym typeface="Verdana"/>
              </a:rPr>
              <a:t>‹#›</a:t>
            </a:fld>
            <a:endParaRPr b="1" sz="2400">
              <a:solidFill>
                <a:srgbClr val="336699"/>
              </a:solidFill>
              <a:latin typeface="Verdana"/>
              <a:ea typeface="Verdana"/>
              <a:cs typeface="Verdana"/>
              <a:sym typeface="Verdana"/>
            </a:endParaRPr>
          </a:p>
        </p:txBody>
      </p:sp>
      <p:sp>
        <p:nvSpPr>
          <p:cNvPr id="14" name="Google Shape;14;p1"/>
          <p:cNvSpPr/>
          <p:nvPr/>
        </p:nvSpPr>
        <p:spPr>
          <a:xfrm>
            <a:off x="152400" y="6172200"/>
            <a:ext cx="3084513" cy="306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SDP 20</a:t>
            </a:r>
            <a:endParaRPr sz="1400">
              <a:solidFill>
                <a:srgbClr val="0B3D91"/>
              </a:solidFill>
              <a:latin typeface="Arial"/>
              <a:ea typeface="Arial"/>
              <a:cs typeface="Arial"/>
              <a:sym typeface="Arial"/>
            </a:endParaRPr>
          </a:p>
        </p:txBody>
      </p:sp>
      <p:cxnSp>
        <p:nvCxnSpPr>
          <p:cNvPr id="15" name="Google Shape;15;p1"/>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jpg"/><Relationship Id="rId5" Type="http://schemas.openxmlformats.org/officeDocument/2006/relationships/image" Target="../media/image24.jpg"/><Relationship Id="rId6" Type="http://schemas.openxmlformats.org/officeDocument/2006/relationships/image" Target="../media/image5.png"/><Relationship Id="rId7"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drive.google.com/file/d/1F4BEhmkobE5rJpfZnJKMa1JB-ke1wuA-/view" TargetMode="Externa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drive.google.com/file/d/1UyzTuyC-NsHZTvKDZ_ENyk0unT0nkXNU/view" TargetMode="Externa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drive.google.com/file/d/1Opwkl4-zVC7EFECxviDbMY1wIRVbyQNg/view" TargetMode="Externa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drive.google.com/file/d/1Mxo_fGrG-xElswbbFy3kF0bakCtKVqYm/view" TargetMode="Externa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youtube.com/watch?v=nLvBajUPRb4" TargetMode="Externa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3"/>
          <p:cNvSpPr txBox="1"/>
          <p:nvPr>
            <p:ph idx="1" type="subTitle"/>
          </p:nvPr>
        </p:nvSpPr>
        <p:spPr>
          <a:xfrm>
            <a:off x="1790700" y="3124200"/>
            <a:ext cx="5562600" cy="1752600"/>
          </a:xfrm>
          <a:prstGeom prst="rect">
            <a:avLst/>
          </a:prstGeom>
          <a:noFill/>
          <a:ln>
            <a:noFill/>
          </a:ln>
        </p:spPr>
        <p:txBody>
          <a:bodyPr anchorCtr="0" anchor="t" bIns="44450" lIns="90475" spcFirstLastPara="1" rIns="90475" wrap="square" tIns="44450">
            <a:noAutofit/>
          </a:bodyPr>
          <a:lstStyle/>
          <a:p>
            <a:pPr indent="0" lvl="1" marL="457200" rtl="0" algn="ctr">
              <a:spcBef>
                <a:spcPts val="0"/>
              </a:spcBef>
              <a:spcAft>
                <a:spcPts val="0"/>
              </a:spcAft>
              <a:buSzPts val="2000"/>
              <a:buFont typeface="Times"/>
              <a:buNone/>
            </a:pPr>
            <a:r>
              <a:rPr lang="en-US"/>
              <a:t>December 3rd,2019</a:t>
            </a:r>
            <a:endParaRPr/>
          </a:p>
          <a:p>
            <a:pPr indent="0" lvl="1" marL="457200" rtl="0" algn="ctr">
              <a:spcBef>
                <a:spcPts val="0"/>
              </a:spcBef>
              <a:spcAft>
                <a:spcPts val="0"/>
              </a:spcAft>
              <a:buSzPts val="2000"/>
              <a:buFont typeface="Times"/>
              <a:buNone/>
            </a:pPr>
            <a:r>
              <a:rPr lang="en-US"/>
              <a:t>Team 9</a:t>
            </a:r>
            <a:endParaRPr/>
          </a:p>
          <a:p>
            <a:pPr indent="0" lvl="1" marL="457200" rtl="0" algn="ctr">
              <a:spcBef>
                <a:spcPts val="0"/>
              </a:spcBef>
              <a:spcAft>
                <a:spcPts val="0"/>
              </a:spcAft>
              <a:buSzPts val="2000"/>
              <a:buFont typeface="Times"/>
              <a:buNone/>
            </a:pPr>
            <a:r>
              <a:t/>
            </a:r>
            <a:endParaRPr/>
          </a:p>
          <a:p>
            <a:pPr indent="0" lvl="1" marL="457200" rtl="0" algn="ctr">
              <a:spcBef>
                <a:spcPts val="0"/>
              </a:spcBef>
              <a:spcAft>
                <a:spcPts val="0"/>
              </a:spcAft>
              <a:buSzPts val="2000"/>
              <a:buFont typeface="Times"/>
              <a:buNone/>
            </a:pPr>
            <a:r>
              <a:rPr b="1" lang="en-US" sz="2400"/>
              <a:t>Clover</a:t>
            </a:r>
            <a:endParaRPr b="1" sz="2400"/>
          </a:p>
          <a:p>
            <a:pPr indent="0" lvl="1" marL="0" rtl="0" algn="l">
              <a:spcBef>
                <a:spcPts val="0"/>
              </a:spcBef>
              <a:spcAft>
                <a:spcPts val="0"/>
              </a:spcAft>
              <a:buSzPts val="2000"/>
              <a:buFont typeface="Times"/>
              <a:buNone/>
            </a:pPr>
            <a:r>
              <a:t/>
            </a:r>
            <a:endParaRPr/>
          </a:p>
        </p:txBody>
      </p:sp>
      <p:sp>
        <p:nvSpPr>
          <p:cNvPr id="66" name="Google Shape;66;p13"/>
          <p:cNvSpPr txBox="1"/>
          <p:nvPr>
            <p:ph type="ctrTitle"/>
          </p:nvPr>
        </p:nvSpPr>
        <p:spPr>
          <a:xfrm>
            <a:off x="1526025" y="1981200"/>
            <a:ext cx="6858000" cy="1143000"/>
          </a:xfrm>
          <a:prstGeom prst="rect">
            <a:avLst/>
          </a:prstGeom>
          <a:noFill/>
          <a:ln>
            <a:noFill/>
          </a:ln>
        </p:spPr>
        <p:txBody>
          <a:bodyPr anchorCtr="0" anchor="ctr" bIns="44450" lIns="90475" spcFirstLastPara="1" rIns="90475" wrap="square" tIns="44450">
            <a:noAutofit/>
          </a:bodyPr>
          <a:lstStyle/>
          <a:p>
            <a:pPr indent="0" lvl="0" marL="0" rtl="0" algn="ctr">
              <a:spcBef>
                <a:spcPts val="0"/>
              </a:spcBef>
              <a:spcAft>
                <a:spcPts val="0"/>
              </a:spcAft>
              <a:buNone/>
            </a:pPr>
            <a:r>
              <a:rPr lang="en-US"/>
              <a:t>Mid-year Design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Soil Moisture Sensor</a:t>
            </a:r>
            <a:endParaRPr/>
          </a:p>
        </p:txBody>
      </p:sp>
      <p:pic>
        <p:nvPicPr>
          <p:cNvPr id="197" name="Google Shape;197;p22"/>
          <p:cNvPicPr preferRelativeResize="0"/>
          <p:nvPr/>
        </p:nvPicPr>
        <p:blipFill>
          <a:blip r:embed="rId3">
            <a:alphaModFix/>
          </a:blip>
          <a:stretch>
            <a:fillRect/>
          </a:stretch>
        </p:blipFill>
        <p:spPr>
          <a:xfrm>
            <a:off x="0" y="3513050"/>
            <a:ext cx="3863027" cy="2571601"/>
          </a:xfrm>
          <a:prstGeom prst="rect">
            <a:avLst/>
          </a:prstGeom>
          <a:noFill/>
          <a:ln>
            <a:noFill/>
          </a:ln>
        </p:spPr>
      </p:pic>
      <p:sp>
        <p:nvSpPr>
          <p:cNvPr id="198" name="Google Shape;198;p22"/>
          <p:cNvSpPr txBox="1"/>
          <p:nvPr>
            <p:ph idx="1" type="body"/>
          </p:nvPr>
        </p:nvSpPr>
        <p:spPr>
          <a:xfrm>
            <a:off x="381000" y="1371600"/>
            <a:ext cx="8153400" cy="4495800"/>
          </a:xfrm>
          <a:prstGeom prst="rect">
            <a:avLst/>
          </a:prstGeom>
        </p:spPr>
        <p:txBody>
          <a:bodyPr anchorCtr="0" anchor="t" bIns="44450" lIns="90475" spcFirstLastPara="1" rIns="90475" wrap="square" tIns="44450">
            <a:noAutofit/>
          </a:bodyPr>
          <a:lstStyle/>
          <a:p>
            <a:pPr indent="-368300" lvl="0" marL="457200" rtl="0" algn="l">
              <a:lnSpc>
                <a:spcPct val="150000"/>
              </a:lnSpc>
              <a:spcBef>
                <a:spcPts val="360"/>
              </a:spcBef>
              <a:spcAft>
                <a:spcPts val="0"/>
              </a:spcAft>
              <a:buSzPts val="2200"/>
              <a:buChar char="●"/>
            </a:pPr>
            <a:r>
              <a:rPr lang="en-US" sz="2200"/>
              <a:t>Capacitive Soil Moisture Sensor</a:t>
            </a:r>
            <a:endParaRPr sz="2200"/>
          </a:p>
          <a:p>
            <a:pPr indent="-330200" lvl="0" marL="1371600" rtl="0" algn="l">
              <a:lnSpc>
                <a:spcPct val="115000"/>
              </a:lnSpc>
              <a:spcBef>
                <a:spcPts val="0"/>
              </a:spcBef>
              <a:spcAft>
                <a:spcPts val="0"/>
              </a:spcAft>
              <a:buSzPts val="1600"/>
              <a:buChar char="-"/>
            </a:pPr>
            <a:r>
              <a:rPr lang="en-US" sz="1600"/>
              <a:t>Small and compact form factor (Spec 1)</a:t>
            </a:r>
            <a:endParaRPr sz="1600"/>
          </a:p>
          <a:p>
            <a:pPr indent="-330200" lvl="1" marL="1828800" rtl="0" algn="l">
              <a:lnSpc>
                <a:spcPct val="115000"/>
              </a:lnSpc>
              <a:spcBef>
                <a:spcPts val="0"/>
              </a:spcBef>
              <a:spcAft>
                <a:spcPts val="0"/>
              </a:spcAft>
              <a:buSzPts val="1600"/>
              <a:buChar char="-"/>
            </a:pPr>
            <a:r>
              <a:rPr lang="en-US" sz="1600"/>
              <a:t>98mm x 23mm </a:t>
            </a:r>
            <a:endParaRPr sz="1600"/>
          </a:p>
          <a:p>
            <a:pPr indent="-330200" lvl="0" marL="1371600" rtl="0" algn="l">
              <a:lnSpc>
                <a:spcPct val="115000"/>
              </a:lnSpc>
              <a:spcBef>
                <a:spcPts val="0"/>
              </a:spcBef>
              <a:spcAft>
                <a:spcPts val="0"/>
              </a:spcAft>
              <a:buSzPts val="1600"/>
              <a:buChar char="-"/>
            </a:pPr>
            <a:r>
              <a:rPr lang="en-US" sz="1600"/>
              <a:t>Output analog values</a:t>
            </a:r>
            <a:r>
              <a:rPr lang="en-US" sz="1600"/>
              <a:t> </a:t>
            </a:r>
            <a:endParaRPr sz="1600"/>
          </a:p>
          <a:p>
            <a:pPr indent="-330200" lvl="1" marL="1828800" rtl="0" algn="l">
              <a:lnSpc>
                <a:spcPct val="115000"/>
              </a:lnSpc>
              <a:spcBef>
                <a:spcPts val="0"/>
              </a:spcBef>
              <a:spcAft>
                <a:spcPts val="0"/>
              </a:spcAft>
              <a:buSzPts val="1600"/>
              <a:buChar char="-"/>
            </a:pPr>
            <a:r>
              <a:rPr lang="en-US" sz="1600"/>
              <a:t>1.2 ~ 2.5V</a:t>
            </a:r>
            <a:endParaRPr sz="1600"/>
          </a:p>
          <a:p>
            <a:pPr indent="-330200" lvl="1" marL="1828800" rtl="0" algn="l">
              <a:lnSpc>
                <a:spcPct val="115000"/>
              </a:lnSpc>
              <a:spcBef>
                <a:spcPts val="0"/>
              </a:spcBef>
              <a:spcAft>
                <a:spcPts val="0"/>
              </a:spcAft>
              <a:buSzPts val="1600"/>
              <a:buChar char="-"/>
            </a:pPr>
            <a:r>
              <a:rPr lang="en-US" sz="1600"/>
              <a:t>analogRead() from port 0 on Arduino board</a:t>
            </a:r>
            <a:endParaRPr sz="1600"/>
          </a:p>
          <a:p>
            <a:pPr indent="-330200" lvl="0" marL="1371600" rtl="0" algn="l">
              <a:lnSpc>
                <a:spcPct val="115000"/>
              </a:lnSpc>
              <a:spcBef>
                <a:spcPts val="0"/>
              </a:spcBef>
              <a:spcAft>
                <a:spcPts val="0"/>
              </a:spcAft>
              <a:buSzPts val="1600"/>
              <a:buChar char="-"/>
            </a:pPr>
            <a:r>
              <a:rPr lang="en-US" sz="1600"/>
              <a:t>Power</a:t>
            </a:r>
            <a:endParaRPr sz="1600"/>
          </a:p>
          <a:p>
            <a:pPr indent="-330200" lvl="1" marL="1828800" rtl="0" algn="l">
              <a:lnSpc>
                <a:spcPct val="115000"/>
              </a:lnSpc>
              <a:spcBef>
                <a:spcPts val="0"/>
              </a:spcBef>
              <a:spcAft>
                <a:spcPts val="0"/>
              </a:spcAft>
              <a:buSzPts val="1600"/>
              <a:buChar char="-"/>
            </a:pPr>
            <a:r>
              <a:rPr lang="en-US" sz="1600"/>
              <a:t>draw about 5mA</a:t>
            </a:r>
            <a:endParaRPr sz="1600"/>
          </a:p>
          <a:p>
            <a:pPr indent="0" lvl="0" marL="0" rtl="0" algn="l">
              <a:lnSpc>
                <a:spcPct val="115000"/>
              </a:lnSpc>
              <a:spcBef>
                <a:spcPts val="0"/>
              </a:spcBef>
              <a:spcAft>
                <a:spcPts val="0"/>
              </a:spcAft>
              <a:buNone/>
            </a:pPr>
            <a:r>
              <a:rPr lang="en-US" sz="1800"/>
              <a:t>		</a:t>
            </a:r>
            <a:endParaRPr sz="1800"/>
          </a:p>
          <a:p>
            <a:pPr indent="0" lvl="0" marL="45720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pic>
        <p:nvPicPr>
          <p:cNvPr id="199" name="Google Shape;199;p22"/>
          <p:cNvPicPr preferRelativeResize="0"/>
          <p:nvPr/>
        </p:nvPicPr>
        <p:blipFill>
          <a:blip r:embed="rId4">
            <a:alphaModFix/>
          </a:blip>
          <a:stretch>
            <a:fillRect/>
          </a:stretch>
        </p:blipFill>
        <p:spPr>
          <a:xfrm>
            <a:off x="3908275" y="4217450"/>
            <a:ext cx="4626125" cy="1587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Bluetooth Low Energy (BLE)</a:t>
            </a:r>
            <a:endParaRPr/>
          </a:p>
        </p:txBody>
      </p:sp>
      <p:sp>
        <p:nvSpPr>
          <p:cNvPr id="205" name="Google Shape;205;p23"/>
          <p:cNvSpPr txBox="1"/>
          <p:nvPr>
            <p:ph idx="1" type="body"/>
          </p:nvPr>
        </p:nvSpPr>
        <p:spPr>
          <a:xfrm>
            <a:off x="647700" y="1402600"/>
            <a:ext cx="8153400" cy="4495800"/>
          </a:xfrm>
          <a:prstGeom prst="rect">
            <a:avLst/>
          </a:prstGeom>
        </p:spPr>
        <p:txBody>
          <a:bodyPr anchorCtr="0" anchor="t" bIns="44450" lIns="90475" spcFirstLastPara="1" rIns="90475" wrap="square" tIns="44450">
            <a:noAutofit/>
          </a:bodyPr>
          <a:lstStyle/>
          <a:p>
            <a:pPr indent="-342900" lvl="0" marL="457200" rtl="0" algn="l">
              <a:lnSpc>
                <a:spcPct val="150000"/>
              </a:lnSpc>
              <a:spcBef>
                <a:spcPts val="0"/>
              </a:spcBef>
              <a:spcAft>
                <a:spcPts val="0"/>
              </a:spcAft>
              <a:buSzPts val="1800"/>
              <a:buChar char="▪"/>
            </a:pPr>
            <a:r>
              <a:rPr lang="en-US" sz="1800"/>
              <a:t>DSD Tech HM-10 </a:t>
            </a:r>
            <a:endParaRPr sz="1800"/>
          </a:p>
          <a:p>
            <a:pPr indent="-342900" lvl="1" marL="914400" rtl="0" algn="l">
              <a:lnSpc>
                <a:spcPct val="115000"/>
              </a:lnSpc>
              <a:spcBef>
                <a:spcPts val="0"/>
              </a:spcBef>
              <a:spcAft>
                <a:spcPts val="0"/>
              </a:spcAft>
              <a:buSzPts val="1800"/>
              <a:buChar char="•"/>
            </a:pPr>
            <a:r>
              <a:rPr lang="en-US" sz="1800"/>
              <a:t>Small and compact form factor (Spec 1)</a:t>
            </a:r>
            <a:endParaRPr sz="1800"/>
          </a:p>
          <a:p>
            <a:pPr indent="-342900" lvl="2" marL="1371600" rtl="0" algn="l">
              <a:lnSpc>
                <a:spcPct val="115000"/>
              </a:lnSpc>
              <a:spcBef>
                <a:spcPts val="0"/>
              </a:spcBef>
              <a:spcAft>
                <a:spcPts val="0"/>
              </a:spcAft>
              <a:buSzPts val="1800"/>
              <a:buChar char="•"/>
            </a:pPr>
            <a:r>
              <a:rPr lang="en-US" sz="1800"/>
              <a:t>27mm x 13mm x 2.2 mm</a:t>
            </a:r>
            <a:endParaRPr sz="1800"/>
          </a:p>
          <a:p>
            <a:pPr indent="-342900" lvl="2" marL="1371600" rtl="0" algn="l">
              <a:lnSpc>
                <a:spcPct val="115000"/>
              </a:lnSpc>
              <a:spcBef>
                <a:spcPts val="0"/>
              </a:spcBef>
              <a:spcAft>
                <a:spcPts val="0"/>
              </a:spcAft>
              <a:buSzPts val="1800"/>
              <a:buChar char="•"/>
            </a:pPr>
            <a:r>
              <a:rPr lang="en-US" sz="1800"/>
              <a:t>2.4GHz bandwidth</a:t>
            </a:r>
            <a:endParaRPr sz="1800"/>
          </a:p>
          <a:p>
            <a:pPr indent="-342900" lvl="2" marL="1371600" rtl="0" algn="l">
              <a:lnSpc>
                <a:spcPct val="115000"/>
              </a:lnSpc>
              <a:spcBef>
                <a:spcPts val="0"/>
              </a:spcBef>
              <a:spcAft>
                <a:spcPts val="0"/>
              </a:spcAft>
              <a:buSzPts val="1800"/>
              <a:buChar char="•"/>
            </a:pPr>
            <a:r>
              <a:rPr lang="en-US" sz="1800"/>
              <a:t>Bluetooth range: 50 meters</a:t>
            </a:r>
            <a:endParaRPr sz="1800"/>
          </a:p>
          <a:p>
            <a:pPr indent="-342900" lvl="0" marL="914400" rtl="0" algn="l">
              <a:lnSpc>
                <a:spcPct val="115000"/>
              </a:lnSpc>
              <a:spcBef>
                <a:spcPts val="0"/>
              </a:spcBef>
              <a:spcAft>
                <a:spcPts val="0"/>
              </a:spcAft>
              <a:buSzPts val="1800"/>
              <a:buChar char="▪"/>
            </a:pPr>
            <a:r>
              <a:rPr lang="en-US" sz="1800"/>
              <a:t>Programmable Sleep Mode (Spec 2)</a:t>
            </a:r>
            <a:endParaRPr sz="1800"/>
          </a:p>
          <a:p>
            <a:pPr indent="-342900" lvl="1" marL="1371600" rtl="0" algn="l">
              <a:lnSpc>
                <a:spcPct val="115000"/>
              </a:lnSpc>
              <a:spcBef>
                <a:spcPts val="0"/>
              </a:spcBef>
              <a:spcAft>
                <a:spcPts val="0"/>
              </a:spcAft>
              <a:buSzPts val="1800"/>
              <a:buChar char="•"/>
            </a:pPr>
            <a:r>
              <a:rPr lang="en-US" sz="1800"/>
              <a:t>Power: Active state 8.5mA; Sleep state 50~200uA</a:t>
            </a:r>
            <a:endParaRPr sz="1800"/>
          </a:p>
          <a:p>
            <a:pPr indent="0" lvl="0" marL="0" rtl="0" algn="l">
              <a:lnSpc>
                <a:spcPct val="115000"/>
              </a:lnSpc>
              <a:spcBef>
                <a:spcPts val="0"/>
              </a:spcBef>
              <a:spcAft>
                <a:spcPts val="0"/>
              </a:spcAft>
              <a:buNone/>
            </a:pPr>
            <a:r>
              <a:rPr lang="en-US" sz="1800"/>
              <a:t> 	</a:t>
            </a:r>
            <a:endParaRPr sz="1800"/>
          </a:p>
          <a:p>
            <a:pPr indent="0" lvl="0" marL="0" rtl="0" algn="l">
              <a:lnSpc>
                <a:spcPct val="115000"/>
              </a:lnSpc>
              <a:spcBef>
                <a:spcPts val="0"/>
              </a:spcBef>
              <a:spcAft>
                <a:spcPts val="0"/>
              </a:spcAft>
              <a:buNone/>
            </a:pPr>
            <a:r>
              <a:rPr lang="en-US" sz="1800"/>
              <a:t>	</a:t>
            </a:r>
            <a:endParaRPr sz="1800"/>
          </a:p>
          <a:p>
            <a:pPr indent="0" lvl="0" marL="0" marR="0" rtl="0" algn="l">
              <a:lnSpc>
                <a:spcPct val="100000"/>
              </a:lnSpc>
              <a:spcBef>
                <a:spcPts val="360"/>
              </a:spcBef>
              <a:spcAft>
                <a:spcPts val="0"/>
              </a:spcAft>
              <a:buNone/>
            </a:pPr>
            <a:r>
              <a:t/>
            </a:r>
            <a:endParaRPr sz="1800"/>
          </a:p>
          <a:p>
            <a:pPr indent="0" lvl="0" marL="0" rtl="0" algn="l">
              <a:spcBef>
                <a:spcPts val="36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pic>
        <p:nvPicPr>
          <p:cNvPr id="206" name="Google Shape;206;p23"/>
          <p:cNvPicPr preferRelativeResize="0"/>
          <p:nvPr/>
        </p:nvPicPr>
        <p:blipFill>
          <a:blip r:embed="rId3">
            <a:alphaModFix/>
          </a:blip>
          <a:stretch>
            <a:fillRect/>
          </a:stretch>
        </p:blipFill>
        <p:spPr>
          <a:xfrm>
            <a:off x="6683019" y="3715944"/>
            <a:ext cx="2264550" cy="226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Cross-Device Communications </a:t>
            </a:r>
            <a:endParaRPr/>
          </a:p>
        </p:txBody>
      </p:sp>
      <p:sp>
        <p:nvSpPr>
          <p:cNvPr id="212" name="Google Shape;212;p24"/>
          <p:cNvSpPr txBox="1"/>
          <p:nvPr>
            <p:ph idx="1" type="body"/>
          </p:nvPr>
        </p:nvSpPr>
        <p:spPr>
          <a:xfrm>
            <a:off x="304800" y="1413000"/>
            <a:ext cx="8153400" cy="4495800"/>
          </a:xfrm>
          <a:prstGeom prst="rect">
            <a:avLst/>
          </a:prstGeom>
        </p:spPr>
        <p:txBody>
          <a:bodyPr anchorCtr="0" anchor="t" bIns="44450" lIns="90475" spcFirstLastPara="1" rIns="90475" wrap="square" tIns="44450">
            <a:noAutofit/>
          </a:bodyPr>
          <a:lstStyle/>
          <a:p>
            <a:pPr indent="-342900" lvl="0" marL="457200" rtl="0" algn="l">
              <a:lnSpc>
                <a:spcPct val="115000"/>
              </a:lnSpc>
              <a:spcBef>
                <a:spcPts val="360"/>
              </a:spcBef>
              <a:spcAft>
                <a:spcPts val="0"/>
              </a:spcAft>
              <a:buSzPts val="1800"/>
              <a:buChar char="▪"/>
            </a:pPr>
            <a:r>
              <a:rPr lang="en-US"/>
              <a:t>Arduino to Raspberry Pi</a:t>
            </a:r>
            <a:endParaRPr/>
          </a:p>
          <a:p>
            <a:pPr indent="-342900" lvl="1" marL="914400" rtl="0" algn="l">
              <a:lnSpc>
                <a:spcPct val="115000"/>
              </a:lnSpc>
              <a:spcBef>
                <a:spcPts val="0"/>
              </a:spcBef>
              <a:spcAft>
                <a:spcPts val="0"/>
              </a:spcAft>
              <a:buSzPts val="1800"/>
              <a:buChar char="•"/>
            </a:pPr>
            <a:r>
              <a:rPr lang="en-US"/>
              <a:t>Handles “configuration” services</a:t>
            </a:r>
            <a:endParaRPr/>
          </a:p>
          <a:p>
            <a:pPr indent="-342900" lvl="1" marL="914400" rtl="0" algn="l">
              <a:lnSpc>
                <a:spcPct val="115000"/>
              </a:lnSpc>
              <a:spcBef>
                <a:spcPts val="0"/>
              </a:spcBef>
              <a:spcAft>
                <a:spcPts val="0"/>
              </a:spcAft>
              <a:buSzPts val="1800"/>
              <a:buChar char="•"/>
            </a:pPr>
            <a:r>
              <a:rPr lang="en-US"/>
              <a:t>Pairs the BLE module with it’s MAC address</a:t>
            </a:r>
            <a:endParaRPr/>
          </a:p>
          <a:p>
            <a:pPr indent="-342900" lvl="2" marL="1371600" rtl="0" algn="l">
              <a:lnSpc>
                <a:spcPct val="115000"/>
              </a:lnSpc>
              <a:spcBef>
                <a:spcPts val="0"/>
              </a:spcBef>
              <a:spcAft>
                <a:spcPts val="0"/>
              </a:spcAft>
              <a:buSzPts val="1800"/>
              <a:buChar char="•"/>
            </a:pPr>
            <a:r>
              <a:rPr lang="en-US" sz="2000"/>
              <a:t>BluePy library</a:t>
            </a:r>
            <a:br>
              <a:rPr lang="en-US" sz="2000"/>
            </a:br>
            <a:endParaRPr/>
          </a:p>
          <a:p>
            <a:pPr indent="-342900" lvl="0" marL="457200" rtl="0" algn="l">
              <a:lnSpc>
                <a:spcPct val="115000"/>
              </a:lnSpc>
              <a:spcBef>
                <a:spcPts val="0"/>
              </a:spcBef>
              <a:spcAft>
                <a:spcPts val="0"/>
              </a:spcAft>
              <a:buSzPts val="1800"/>
              <a:buChar char="▪"/>
            </a:pPr>
            <a:r>
              <a:rPr lang="en-US"/>
              <a:t>Raspberry Pi to Server</a:t>
            </a:r>
            <a:endParaRPr/>
          </a:p>
          <a:p>
            <a:pPr indent="-342900" lvl="1" marL="914400" rtl="0" algn="l">
              <a:lnSpc>
                <a:spcPct val="115000"/>
              </a:lnSpc>
              <a:spcBef>
                <a:spcPts val="0"/>
              </a:spcBef>
              <a:spcAft>
                <a:spcPts val="0"/>
              </a:spcAft>
              <a:buSzPts val="1800"/>
              <a:buChar char="•"/>
            </a:pPr>
            <a:r>
              <a:rPr lang="en-US"/>
              <a:t>Uploads “plant data” characteristics</a:t>
            </a:r>
            <a:endParaRPr/>
          </a:p>
          <a:p>
            <a:pPr indent="-342900" lvl="2" marL="1371600" rtl="0" algn="l">
              <a:lnSpc>
                <a:spcPct val="115000"/>
              </a:lnSpc>
              <a:spcBef>
                <a:spcPts val="0"/>
              </a:spcBef>
              <a:spcAft>
                <a:spcPts val="0"/>
              </a:spcAft>
              <a:buSzPts val="1800"/>
              <a:buChar char="•"/>
            </a:pPr>
            <a:r>
              <a:rPr lang="en-US"/>
              <a:t>Reads data stored inside </a:t>
            </a:r>
            <a:r>
              <a:rPr lang="en-US"/>
              <a:t>BLE Module</a:t>
            </a:r>
            <a:r>
              <a:rPr lang="en-US"/>
              <a:t> and inserts it into MySQL database</a:t>
            </a:r>
            <a:endParaRPr/>
          </a:p>
          <a:p>
            <a:pPr indent="0" lvl="0" marL="0" rtl="0" algn="l">
              <a:spcBef>
                <a:spcPts val="36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Amazon Web Services</a:t>
            </a:r>
            <a:endParaRPr/>
          </a:p>
        </p:txBody>
      </p:sp>
      <p:sp>
        <p:nvSpPr>
          <p:cNvPr id="218" name="Google Shape;218;p25"/>
          <p:cNvSpPr txBox="1"/>
          <p:nvPr>
            <p:ph idx="1" type="body"/>
          </p:nvPr>
        </p:nvSpPr>
        <p:spPr>
          <a:xfrm>
            <a:off x="381000" y="1371600"/>
            <a:ext cx="8153400" cy="4495800"/>
          </a:xfrm>
          <a:prstGeom prst="rect">
            <a:avLst/>
          </a:prstGeom>
        </p:spPr>
        <p:txBody>
          <a:bodyPr anchorCtr="0" anchor="t" bIns="44450" lIns="90475" spcFirstLastPara="1" rIns="90475" wrap="square" tIns="44450">
            <a:noAutofit/>
          </a:bodyPr>
          <a:lstStyle/>
          <a:p>
            <a:pPr indent="-342900" lvl="0" marL="457200" rtl="0" algn="l">
              <a:lnSpc>
                <a:spcPct val="115000"/>
              </a:lnSpc>
              <a:spcBef>
                <a:spcPts val="360"/>
              </a:spcBef>
              <a:spcAft>
                <a:spcPts val="0"/>
              </a:spcAft>
              <a:buSzPts val="1800"/>
              <a:buChar char="▪"/>
            </a:pPr>
            <a:r>
              <a:rPr lang="en-US"/>
              <a:t>MySQL Clover Database</a:t>
            </a:r>
            <a:endParaRPr/>
          </a:p>
          <a:p>
            <a:pPr indent="-342900" lvl="1" marL="914400" rtl="0" algn="l">
              <a:lnSpc>
                <a:spcPct val="115000"/>
              </a:lnSpc>
              <a:spcBef>
                <a:spcPts val="0"/>
              </a:spcBef>
              <a:spcAft>
                <a:spcPts val="0"/>
              </a:spcAft>
              <a:buSzPts val="1800"/>
              <a:buChar char="•"/>
            </a:pPr>
            <a:r>
              <a:rPr lang="en-US"/>
              <a:t>Contains two tables</a:t>
            </a:r>
            <a:endParaRPr/>
          </a:p>
          <a:p>
            <a:pPr indent="-342900" lvl="2" marL="1371600" rtl="0" algn="l">
              <a:lnSpc>
                <a:spcPct val="115000"/>
              </a:lnSpc>
              <a:spcBef>
                <a:spcPts val="0"/>
              </a:spcBef>
              <a:spcAft>
                <a:spcPts val="0"/>
              </a:spcAft>
              <a:buSzPts val="1800"/>
              <a:buChar char="•"/>
            </a:pPr>
            <a:r>
              <a:rPr lang="en-US"/>
              <a:t>Sensor Measurement Table</a:t>
            </a:r>
            <a:endParaRPr/>
          </a:p>
          <a:p>
            <a:pPr indent="-342900" lvl="2" marL="1371600" rtl="0" algn="l">
              <a:lnSpc>
                <a:spcPct val="115000"/>
              </a:lnSpc>
              <a:spcBef>
                <a:spcPts val="0"/>
              </a:spcBef>
              <a:spcAft>
                <a:spcPts val="0"/>
              </a:spcAft>
              <a:buSzPts val="1800"/>
              <a:buChar char="•"/>
            </a:pPr>
            <a:r>
              <a:rPr lang="en-US"/>
              <a:t>Plant Profile List </a:t>
            </a:r>
            <a:endParaRPr/>
          </a:p>
          <a:p>
            <a:pPr indent="-342900" lvl="0" marL="457200" rtl="0" algn="l">
              <a:lnSpc>
                <a:spcPct val="115000"/>
              </a:lnSpc>
              <a:spcBef>
                <a:spcPts val="0"/>
              </a:spcBef>
              <a:spcAft>
                <a:spcPts val="0"/>
              </a:spcAft>
              <a:buSzPts val="1800"/>
              <a:buChar char="▪"/>
            </a:pPr>
            <a:r>
              <a:rPr lang="en-US"/>
              <a:t>EC2 Instance </a:t>
            </a:r>
            <a:r>
              <a:rPr lang="en-US"/>
              <a:t>(</a:t>
            </a:r>
            <a:r>
              <a:rPr lang="en-US"/>
              <a:t>Server)</a:t>
            </a:r>
            <a:endParaRPr/>
          </a:p>
          <a:p>
            <a:pPr indent="-342900" lvl="1" marL="914400" rtl="0" algn="l">
              <a:lnSpc>
                <a:spcPct val="115000"/>
              </a:lnSpc>
              <a:spcBef>
                <a:spcPts val="0"/>
              </a:spcBef>
              <a:spcAft>
                <a:spcPts val="0"/>
              </a:spcAft>
              <a:buSzPts val="1800"/>
              <a:buChar char="•"/>
            </a:pPr>
            <a:r>
              <a:rPr lang="en-US"/>
              <a:t>Backend server that will allow the User Interface to read sensor data from the database.</a:t>
            </a:r>
            <a:endParaRPr/>
          </a:p>
          <a:p>
            <a:pPr indent="-342900" lvl="1" marL="914400" rtl="0" algn="l">
              <a:lnSpc>
                <a:spcPct val="115000"/>
              </a:lnSpc>
              <a:spcBef>
                <a:spcPts val="0"/>
              </a:spcBef>
              <a:spcAft>
                <a:spcPts val="0"/>
              </a:spcAft>
              <a:buSzPts val="1800"/>
              <a:buChar char="•"/>
            </a:pPr>
            <a:r>
              <a:rPr lang="en-US"/>
              <a:t>Contains PHP files that will make queries to and from the MySQL database</a:t>
            </a:r>
            <a:endParaRPr/>
          </a:p>
          <a:p>
            <a:pPr indent="-342900" lvl="1" marL="914400" rtl="0" algn="l">
              <a:lnSpc>
                <a:spcPct val="115000"/>
              </a:lnSpc>
              <a:spcBef>
                <a:spcPts val="0"/>
              </a:spcBef>
              <a:spcAft>
                <a:spcPts val="0"/>
              </a:spcAft>
              <a:buSzPts val="1800"/>
              <a:buChar char="•"/>
            </a:pPr>
            <a:r>
              <a:rPr lang="en-US"/>
              <a:t>The PHP scripts are executed by calling it’s URL file location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User Interface </a:t>
            </a:r>
            <a:endParaRPr/>
          </a:p>
        </p:txBody>
      </p:sp>
      <p:sp>
        <p:nvSpPr>
          <p:cNvPr id="224" name="Google Shape;224;p26"/>
          <p:cNvSpPr txBox="1"/>
          <p:nvPr>
            <p:ph idx="1" type="body"/>
          </p:nvPr>
        </p:nvSpPr>
        <p:spPr>
          <a:xfrm>
            <a:off x="381000" y="1371600"/>
            <a:ext cx="8153400" cy="4495800"/>
          </a:xfrm>
          <a:prstGeom prst="rect">
            <a:avLst/>
          </a:prstGeom>
        </p:spPr>
        <p:txBody>
          <a:bodyPr anchorCtr="0" anchor="t" bIns="44450" lIns="90475" spcFirstLastPara="1" rIns="90475" wrap="square" tIns="44450">
            <a:noAutofit/>
          </a:bodyPr>
          <a:lstStyle/>
          <a:p>
            <a:pPr indent="-342900" lvl="0" marL="457200" marR="0" rtl="0" algn="l">
              <a:lnSpc>
                <a:spcPct val="150000"/>
              </a:lnSpc>
              <a:spcBef>
                <a:spcPts val="360"/>
              </a:spcBef>
              <a:spcAft>
                <a:spcPts val="0"/>
              </a:spcAft>
              <a:buClr>
                <a:srgbClr val="840C22"/>
              </a:buClr>
              <a:buSzPts val="1800"/>
              <a:buFont typeface="Noto Sans Symbols"/>
              <a:buChar char="▪"/>
            </a:pPr>
            <a:r>
              <a:rPr lang="en-US" sz="1800"/>
              <a:t>Display Most Recent Plant Measurement</a:t>
            </a:r>
            <a:endParaRPr sz="1800"/>
          </a:p>
          <a:p>
            <a:pPr indent="-342900" lvl="1" marL="914400" marR="0" rtl="0" algn="l">
              <a:lnSpc>
                <a:spcPct val="150000"/>
              </a:lnSpc>
              <a:spcBef>
                <a:spcPts val="0"/>
              </a:spcBef>
              <a:spcAft>
                <a:spcPts val="0"/>
              </a:spcAft>
              <a:buSzPts val="1800"/>
              <a:buChar char="•"/>
            </a:pPr>
            <a:r>
              <a:rPr lang="en-US" sz="1800"/>
              <a:t>Light Intensity</a:t>
            </a:r>
            <a:endParaRPr sz="1800"/>
          </a:p>
          <a:p>
            <a:pPr indent="-342900" lvl="1" marL="914400" marR="0" rtl="0" algn="l">
              <a:lnSpc>
                <a:spcPct val="150000"/>
              </a:lnSpc>
              <a:spcBef>
                <a:spcPts val="0"/>
              </a:spcBef>
              <a:spcAft>
                <a:spcPts val="0"/>
              </a:spcAft>
              <a:buSzPts val="1800"/>
              <a:buChar char="•"/>
            </a:pPr>
            <a:r>
              <a:rPr lang="en-US" sz="1800"/>
              <a:t>Soil Moisture level</a:t>
            </a:r>
            <a:endParaRPr sz="1800"/>
          </a:p>
          <a:p>
            <a:pPr indent="-342900" lvl="0" marL="457200" marR="0" rtl="0" algn="l">
              <a:lnSpc>
                <a:spcPct val="150000"/>
              </a:lnSpc>
              <a:spcBef>
                <a:spcPts val="0"/>
              </a:spcBef>
              <a:spcAft>
                <a:spcPts val="0"/>
              </a:spcAft>
              <a:buSzPts val="1800"/>
              <a:buChar char="▪"/>
            </a:pPr>
            <a:r>
              <a:rPr lang="en-US" sz="1800"/>
              <a:t>Allow users to add personal plants to database</a:t>
            </a:r>
            <a:endParaRPr sz="1800"/>
          </a:p>
          <a:p>
            <a:pPr indent="-342900" lvl="1" marL="914400" marR="0" rtl="0" algn="l">
              <a:lnSpc>
                <a:spcPct val="150000"/>
              </a:lnSpc>
              <a:spcBef>
                <a:spcPts val="0"/>
              </a:spcBef>
              <a:spcAft>
                <a:spcPts val="0"/>
              </a:spcAft>
              <a:buSzPts val="1800"/>
              <a:buChar char="•"/>
            </a:pPr>
            <a:r>
              <a:rPr lang="en-US" sz="1800"/>
              <a:t>Plant List</a:t>
            </a:r>
            <a:endParaRPr sz="1800"/>
          </a:p>
          <a:p>
            <a:pPr indent="-342900" lvl="0" marL="457200" marR="0" rtl="0" algn="l">
              <a:lnSpc>
                <a:spcPct val="150000"/>
              </a:lnSpc>
              <a:spcBef>
                <a:spcPts val="0"/>
              </a:spcBef>
              <a:spcAft>
                <a:spcPts val="0"/>
              </a:spcAft>
              <a:buSzPts val="1800"/>
              <a:buChar char="▪"/>
            </a:pPr>
            <a:r>
              <a:rPr lang="en-US" sz="1800"/>
              <a:t>Notification system that will remind users to care for their plant (Spec 3)</a:t>
            </a:r>
            <a:endParaRPr sz="1800"/>
          </a:p>
          <a:p>
            <a:pPr indent="-342900" lvl="1" marL="914400" marR="0" rtl="0" algn="l">
              <a:lnSpc>
                <a:spcPct val="150000"/>
              </a:lnSpc>
              <a:spcBef>
                <a:spcPts val="0"/>
              </a:spcBef>
              <a:spcAft>
                <a:spcPts val="0"/>
              </a:spcAft>
              <a:buSzPts val="1800"/>
              <a:buChar char="•"/>
            </a:pPr>
            <a:r>
              <a:rPr lang="en-US" sz="1800"/>
              <a:t>Notify user every 15 min</a:t>
            </a:r>
            <a:endParaRPr sz="1800"/>
          </a:p>
          <a:p>
            <a:pPr indent="-342900" lvl="0" marL="457200" rtl="0" algn="l">
              <a:lnSpc>
                <a:spcPct val="150000"/>
              </a:lnSpc>
              <a:spcBef>
                <a:spcPts val="0"/>
              </a:spcBef>
              <a:spcAft>
                <a:spcPts val="0"/>
              </a:spcAft>
              <a:buSzPts val="1800"/>
              <a:buChar char="▪"/>
            </a:pPr>
            <a:r>
              <a:rPr lang="en-US" sz="1800"/>
              <a:t>Implementation</a:t>
            </a:r>
            <a:endParaRPr sz="1800"/>
          </a:p>
          <a:p>
            <a:pPr indent="-342900" lvl="1" marL="914400" rtl="0" algn="l">
              <a:lnSpc>
                <a:spcPct val="150000"/>
              </a:lnSpc>
              <a:spcBef>
                <a:spcPts val="0"/>
              </a:spcBef>
              <a:spcAft>
                <a:spcPts val="0"/>
              </a:spcAft>
              <a:buSzPts val="1800"/>
              <a:buChar char="•"/>
            </a:pPr>
            <a:r>
              <a:rPr lang="en-US" sz="1800"/>
              <a:t>Android Studio</a:t>
            </a:r>
            <a:r>
              <a:rPr lang="en-US" sz="1800"/>
              <a:t> </a:t>
            </a:r>
            <a:endParaRPr sz="1800"/>
          </a:p>
        </p:txBody>
      </p:sp>
      <p:pic>
        <p:nvPicPr>
          <p:cNvPr id="225" name="Google Shape;225;p26"/>
          <p:cNvPicPr preferRelativeResize="0"/>
          <p:nvPr/>
        </p:nvPicPr>
        <p:blipFill>
          <a:blip r:embed="rId3">
            <a:alphaModFix/>
          </a:blip>
          <a:stretch>
            <a:fillRect/>
          </a:stretch>
        </p:blipFill>
        <p:spPr>
          <a:xfrm>
            <a:off x="6429475" y="3862375"/>
            <a:ext cx="1831850" cy="212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Moisture Sensor Test Results</a:t>
            </a:r>
            <a:endParaRPr/>
          </a:p>
        </p:txBody>
      </p:sp>
      <p:sp>
        <p:nvSpPr>
          <p:cNvPr id="231" name="Google Shape;231;p27"/>
          <p:cNvSpPr txBox="1"/>
          <p:nvPr/>
        </p:nvSpPr>
        <p:spPr>
          <a:xfrm>
            <a:off x="6883125" y="2180550"/>
            <a:ext cx="2135400" cy="182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latin typeface="Verdana"/>
                <a:ea typeface="Verdana"/>
                <a:cs typeface="Verdana"/>
                <a:sym typeface="Verdana"/>
              </a:rPr>
              <a:t>Soil Meter Reading:</a:t>
            </a:r>
            <a:endParaRPr>
              <a:latin typeface="Verdana"/>
              <a:ea typeface="Verdana"/>
              <a:cs typeface="Verdana"/>
              <a:sym typeface="Verdana"/>
            </a:endParaRPr>
          </a:p>
          <a:p>
            <a:pPr indent="0" lvl="0" marL="0" rtl="0" algn="l">
              <a:lnSpc>
                <a:spcPct val="115000"/>
              </a:lnSpc>
              <a:spcBef>
                <a:spcPts val="0"/>
              </a:spcBef>
              <a:spcAft>
                <a:spcPts val="0"/>
              </a:spcAft>
              <a:buNone/>
            </a:pPr>
            <a:r>
              <a:rPr lang="en-US">
                <a:latin typeface="Verdana"/>
                <a:ea typeface="Verdana"/>
                <a:cs typeface="Verdana"/>
                <a:sym typeface="Verdana"/>
              </a:rPr>
              <a:t>	Dry:     0-3</a:t>
            </a:r>
            <a:endParaRPr>
              <a:latin typeface="Verdana"/>
              <a:ea typeface="Verdana"/>
              <a:cs typeface="Verdana"/>
              <a:sym typeface="Verdana"/>
            </a:endParaRPr>
          </a:p>
          <a:p>
            <a:pPr indent="0" lvl="0" marL="0" rtl="0" algn="l">
              <a:lnSpc>
                <a:spcPct val="115000"/>
              </a:lnSpc>
              <a:spcBef>
                <a:spcPts val="0"/>
              </a:spcBef>
              <a:spcAft>
                <a:spcPts val="0"/>
              </a:spcAft>
              <a:buNone/>
            </a:pPr>
            <a:r>
              <a:rPr lang="en-US">
                <a:latin typeface="Verdana"/>
                <a:ea typeface="Verdana"/>
                <a:cs typeface="Verdana"/>
                <a:sym typeface="Verdana"/>
              </a:rPr>
              <a:t>	Moist :  4-7</a:t>
            </a:r>
            <a:endParaRPr>
              <a:latin typeface="Verdana"/>
              <a:ea typeface="Verdana"/>
              <a:cs typeface="Verdana"/>
              <a:sym typeface="Verdana"/>
            </a:endParaRPr>
          </a:p>
          <a:p>
            <a:pPr indent="0" lvl="0" marL="0" rtl="0" algn="l">
              <a:lnSpc>
                <a:spcPct val="115000"/>
              </a:lnSpc>
              <a:spcBef>
                <a:spcPts val="0"/>
              </a:spcBef>
              <a:spcAft>
                <a:spcPts val="0"/>
              </a:spcAft>
              <a:buNone/>
            </a:pPr>
            <a:r>
              <a:rPr lang="en-US">
                <a:latin typeface="Verdana"/>
                <a:ea typeface="Verdana"/>
                <a:cs typeface="Verdana"/>
                <a:sym typeface="Verdana"/>
              </a:rPr>
              <a:t>	Wet:     8-10</a:t>
            </a:r>
            <a:endParaRPr>
              <a:latin typeface="Verdana"/>
              <a:ea typeface="Verdana"/>
              <a:cs typeface="Verdana"/>
              <a:sym typeface="Verdana"/>
            </a:endParaRPr>
          </a:p>
        </p:txBody>
      </p:sp>
      <p:pic>
        <p:nvPicPr>
          <p:cNvPr id="232" name="Google Shape;232;p27"/>
          <p:cNvPicPr preferRelativeResize="0"/>
          <p:nvPr/>
        </p:nvPicPr>
        <p:blipFill>
          <a:blip r:embed="rId3">
            <a:alphaModFix/>
          </a:blip>
          <a:stretch>
            <a:fillRect/>
          </a:stretch>
        </p:blipFill>
        <p:spPr>
          <a:xfrm>
            <a:off x="6730725" y="3650525"/>
            <a:ext cx="2413275" cy="2413275"/>
          </a:xfrm>
          <a:prstGeom prst="rect">
            <a:avLst/>
          </a:prstGeom>
          <a:noFill/>
          <a:ln>
            <a:noFill/>
          </a:ln>
        </p:spPr>
      </p:pic>
      <p:pic>
        <p:nvPicPr>
          <p:cNvPr id="233" name="Google Shape;233;p27" title="Sensor reading vs. Meter Reading"/>
          <p:cNvPicPr preferRelativeResize="0"/>
          <p:nvPr/>
        </p:nvPicPr>
        <p:blipFill>
          <a:blip r:embed="rId4">
            <a:alphaModFix/>
          </a:blip>
          <a:stretch>
            <a:fillRect/>
          </a:stretch>
        </p:blipFill>
        <p:spPr>
          <a:xfrm>
            <a:off x="152400" y="1295400"/>
            <a:ext cx="6578325" cy="40675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Proposed MDR Deliverables</a:t>
            </a:r>
            <a:endParaRPr/>
          </a:p>
        </p:txBody>
      </p:sp>
      <p:sp>
        <p:nvSpPr>
          <p:cNvPr id="239" name="Google Shape;239;p28"/>
          <p:cNvSpPr txBox="1"/>
          <p:nvPr/>
        </p:nvSpPr>
        <p:spPr>
          <a:xfrm>
            <a:off x="113975" y="1320300"/>
            <a:ext cx="8957100" cy="471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360"/>
              </a:spcBef>
              <a:spcAft>
                <a:spcPts val="0"/>
              </a:spcAft>
              <a:buClr>
                <a:srgbClr val="840C22"/>
              </a:buClr>
              <a:buSzPts val="1800"/>
              <a:buFont typeface="Noto Sans Symbols"/>
              <a:buChar char="▪"/>
            </a:pPr>
            <a:r>
              <a:rPr lang="en-US" sz="1800">
                <a:solidFill>
                  <a:schemeClr val="dk1"/>
                </a:solidFill>
                <a:latin typeface="Verdana"/>
                <a:ea typeface="Verdana"/>
                <a:cs typeface="Verdana"/>
                <a:sym typeface="Verdana"/>
              </a:rPr>
              <a:t>Demonstration of Working Sensor System</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Capable of processing data from connected sensor</a:t>
            </a:r>
            <a:r>
              <a:rPr lang="en-US" sz="1800">
                <a:solidFill>
                  <a:schemeClr val="dk1"/>
                </a:solidFill>
                <a:latin typeface="Verdana"/>
                <a:ea typeface="Verdana"/>
                <a:cs typeface="Verdana"/>
                <a:sym typeface="Verdana"/>
              </a:rPr>
              <a:t>s</a:t>
            </a:r>
            <a:endParaRPr sz="1800">
              <a:solidFill>
                <a:schemeClr val="dk1"/>
              </a:solidFill>
              <a:latin typeface="Verdana"/>
              <a:ea typeface="Verdana"/>
              <a:cs typeface="Verdana"/>
              <a:sym typeface="Verdana"/>
            </a:endParaRPr>
          </a:p>
          <a:p>
            <a:pPr indent="-304800" lvl="2" marL="1371600" rtl="0" algn="l">
              <a:lnSpc>
                <a:spcPct val="115000"/>
              </a:lnSpc>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Currently only moisture sensor connected, but data process is implemented</a:t>
            </a:r>
            <a:endParaRPr sz="12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Powered by 2,400 mAh AA battery</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Transfer processed data to UI</a:t>
            </a:r>
            <a:endParaRPr sz="1800">
              <a:solidFill>
                <a:schemeClr val="dk1"/>
              </a:solidFill>
              <a:latin typeface="Verdana"/>
              <a:ea typeface="Verdana"/>
              <a:cs typeface="Verdana"/>
              <a:sym typeface="Verdana"/>
            </a:endParaRPr>
          </a:p>
          <a:p>
            <a:pPr indent="0" lvl="0" marL="0" rtl="0" algn="l">
              <a:lnSpc>
                <a:spcPct val="115000"/>
              </a:lnSpc>
              <a:spcBef>
                <a:spcPts val="360"/>
              </a:spcBef>
              <a:spcAft>
                <a:spcPts val="0"/>
              </a:spcAft>
              <a:buClr>
                <a:schemeClr val="dk1"/>
              </a:buClr>
              <a:buSzPts val="1100"/>
              <a:buFont typeface="Arial"/>
              <a:buNone/>
            </a:pPr>
            <a:r>
              <a:t/>
            </a:r>
            <a:endParaRPr sz="1800">
              <a:solidFill>
                <a:schemeClr val="dk1"/>
              </a:solidFill>
              <a:latin typeface="Verdana"/>
              <a:ea typeface="Verdana"/>
              <a:cs typeface="Verdana"/>
              <a:sym typeface="Verdana"/>
            </a:endParaRPr>
          </a:p>
          <a:p>
            <a:pPr indent="-342900" lvl="0" marL="457200" rtl="0" algn="l">
              <a:lnSpc>
                <a:spcPct val="115000"/>
              </a:lnSpc>
              <a:spcBef>
                <a:spcPts val="360"/>
              </a:spcBef>
              <a:spcAft>
                <a:spcPts val="0"/>
              </a:spcAft>
              <a:buClr>
                <a:srgbClr val="840C22"/>
              </a:buClr>
              <a:buSzPts val="1800"/>
              <a:buFont typeface="Noto Sans Symbols"/>
              <a:buChar char="▪"/>
            </a:pPr>
            <a:r>
              <a:rPr lang="en-US" sz="1800">
                <a:solidFill>
                  <a:schemeClr val="dk1"/>
                </a:solidFill>
                <a:latin typeface="Verdana"/>
                <a:ea typeface="Verdana"/>
                <a:cs typeface="Verdana"/>
                <a:sym typeface="Verdana"/>
              </a:rPr>
              <a:t>Demonstration of the User Interface</a:t>
            </a:r>
            <a:endParaRPr sz="1800">
              <a:solidFill>
                <a:schemeClr val="dk1"/>
              </a:solidFill>
              <a:latin typeface="Verdana"/>
              <a:ea typeface="Verdana"/>
              <a:cs typeface="Verdana"/>
              <a:sym typeface="Verdana"/>
            </a:endParaRPr>
          </a:p>
          <a:p>
            <a:pPr indent="-342900" lvl="1" marL="9144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Functional Android App and Server database </a:t>
            </a:r>
            <a:endParaRPr sz="1800">
              <a:solidFill>
                <a:schemeClr val="dk1"/>
              </a:solidFill>
              <a:latin typeface="Verdana"/>
              <a:ea typeface="Verdana"/>
              <a:cs typeface="Verdana"/>
              <a:sym typeface="Verdana"/>
            </a:endParaRPr>
          </a:p>
          <a:p>
            <a:pPr indent="-342900" lvl="2" marL="13716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App is able to read and display sensor data</a:t>
            </a:r>
            <a:endParaRPr sz="1800">
              <a:solidFill>
                <a:schemeClr val="dk1"/>
              </a:solidFill>
              <a:latin typeface="Verdana"/>
              <a:ea typeface="Verdana"/>
              <a:cs typeface="Verdana"/>
              <a:sym typeface="Verdana"/>
            </a:endParaRPr>
          </a:p>
          <a:p>
            <a:pPr indent="-342900" lvl="2" marL="1371600" rtl="0" algn="l">
              <a:lnSpc>
                <a:spcPct val="115000"/>
              </a:lnSpc>
              <a:spcBef>
                <a:spcPts val="0"/>
              </a:spcBef>
              <a:spcAft>
                <a:spcPts val="0"/>
              </a:spcAft>
              <a:buClr>
                <a:srgbClr val="840C22"/>
              </a:buClr>
              <a:buSzPts val="1800"/>
              <a:buFont typeface="Times"/>
              <a:buChar char="•"/>
            </a:pPr>
            <a:r>
              <a:rPr lang="en-US" sz="1800">
                <a:solidFill>
                  <a:schemeClr val="dk1"/>
                </a:solidFill>
                <a:latin typeface="Verdana"/>
                <a:ea typeface="Verdana"/>
                <a:cs typeface="Verdana"/>
                <a:sym typeface="Verdana"/>
              </a:rPr>
              <a:t>Send notification to user if the plant needs attention</a:t>
            </a:r>
            <a:endParaRPr sz="1800">
              <a:latin typeface="Verdana"/>
              <a:ea typeface="Verdana"/>
              <a:cs typeface="Verdana"/>
              <a:sym typeface="Verdana"/>
            </a:endParaRPr>
          </a:p>
        </p:txBody>
      </p:sp>
      <p:sp>
        <p:nvSpPr>
          <p:cNvPr id="240" name="Google Shape;240;p28"/>
          <p:cNvSpPr/>
          <p:nvPr/>
        </p:nvSpPr>
        <p:spPr>
          <a:xfrm>
            <a:off x="6385375" y="3614325"/>
            <a:ext cx="294300" cy="28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6679675" y="3949050"/>
            <a:ext cx="294300" cy="28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7170975" y="1781675"/>
            <a:ext cx="294300" cy="28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5128300" y="2321250"/>
            <a:ext cx="294300" cy="2871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Proposed CDR Deliverables</a:t>
            </a:r>
            <a:endParaRPr/>
          </a:p>
        </p:txBody>
      </p:sp>
      <p:sp>
        <p:nvSpPr>
          <p:cNvPr id="249" name="Google Shape;249;p29"/>
          <p:cNvSpPr txBox="1"/>
          <p:nvPr/>
        </p:nvSpPr>
        <p:spPr>
          <a:xfrm>
            <a:off x="19000" y="1234825"/>
            <a:ext cx="9071100" cy="4815900"/>
          </a:xfrm>
          <a:prstGeom prst="rect">
            <a:avLst/>
          </a:prstGeom>
          <a:noFill/>
          <a:ln>
            <a:noFill/>
          </a:ln>
        </p:spPr>
        <p:txBody>
          <a:bodyPr anchorCtr="0" anchor="t" bIns="91425" lIns="91425" spcFirstLastPara="1" rIns="91425" wrap="square" tIns="91425">
            <a:noAutofit/>
          </a:bodyPr>
          <a:lstStyle/>
          <a:p>
            <a:pPr indent="-342900" lvl="0" marL="457200" rtl="0" algn="l">
              <a:spcBef>
                <a:spcPts val="360"/>
              </a:spcBef>
              <a:spcAft>
                <a:spcPts val="0"/>
              </a:spcAft>
              <a:buClr>
                <a:srgbClr val="840C22"/>
              </a:buClr>
              <a:buSzPts val="1800"/>
              <a:buFont typeface="Noto Sans Symbols"/>
              <a:buChar char="▪"/>
            </a:pPr>
            <a:r>
              <a:rPr lang="en-US" sz="1800">
                <a:solidFill>
                  <a:schemeClr val="dk1"/>
                </a:solidFill>
                <a:latin typeface="Verdana"/>
                <a:ea typeface="Verdana"/>
                <a:cs typeface="Verdana"/>
                <a:sym typeface="Verdana"/>
              </a:rPr>
              <a:t>Integration of custom HW component as primary microcontroller</a:t>
            </a:r>
            <a:endParaRPr sz="1800">
              <a:solidFill>
                <a:schemeClr val="dk1"/>
              </a:solidFill>
              <a:latin typeface="Verdana"/>
              <a:ea typeface="Verdana"/>
              <a:cs typeface="Verdana"/>
              <a:sym typeface="Verdana"/>
            </a:endParaRPr>
          </a:p>
          <a:p>
            <a:pPr indent="0" lvl="0" marL="457200" rtl="0" algn="l">
              <a:spcBef>
                <a:spcPts val="360"/>
              </a:spcBef>
              <a:spcAft>
                <a:spcPts val="0"/>
              </a:spcAft>
              <a:buNone/>
            </a:pPr>
            <a:r>
              <a:t/>
            </a:r>
            <a:endParaRPr sz="1800">
              <a:solidFill>
                <a:schemeClr val="dk1"/>
              </a:solidFill>
              <a:latin typeface="Verdana"/>
              <a:ea typeface="Verdana"/>
              <a:cs typeface="Verdana"/>
              <a:sym typeface="Verdana"/>
            </a:endParaRPr>
          </a:p>
          <a:p>
            <a:pPr indent="-342900" lvl="0" marL="457200" rtl="0" algn="l">
              <a:spcBef>
                <a:spcPts val="360"/>
              </a:spcBef>
              <a:spcAft>
                <a:spcPts val="0"/>
              </a:spcAft>
              <a:buClr>
                <a:srgbClr val="840C22"/>
              </a:buClr>
              <a:buSzPts val="1800"/>
              <a:buFont typeface="Noto Sans Symbols"/>
              <a:buChar char="▪"/>
            </a:pPr>
            <a:r>
              <a:rPr lang="en-US" sz="1800">
                <a:solidFill>
                  <a:schemeClr val="dk1"/>
                </a:solidFill>
                <a:latin typeface="Verdana"/>
                <a:ea typeface="Verdana"/>
                <a:cs typeface="Verdana"/>
                <a:sym typeface="Verdana"/>
              </a:rPr>
              <a:t>Develop the structure and an enclosure of the device</a:t>
            </a:r>
            <a:endParaRPr sz="1800">
              <a:solidFill>
                <a:schemeClr val="dk1"/>
              </a:solidFill>
              <a:latin typeface="Verdana"/>
              <a:ea typeface="Verdana"/>
              <a:cs typeface="Verdana"/>
              <a:sym typeface="Verdana"/>
            </a:endParaRPr>
          </a:p>
          <a:p>
            <a:pPr indent="0" lvl="0" marL="457200" rtl="0" algn="l">
              <a:spcBef>
                <a:spcPts val="360"/>
              </a:spcBef>
              <a:spcAft>
                <a:spcPts val="0"/>
              </a:spcAft>
              <a:buNone/>
            </a:pPr>
            <a:r>
              <a:t/>
            </a:r>
            <a:endParaRPr sz="1800">
              <a:solidFill>
                <a:schemeClr val="dk1"/>
              </a:solidFill>
              <a:latin typeface="Verdana"/>
              <a:ea typeface="Verdana"/>
              <a:cs typeface="Verdana"/>
              <a:sym typeface="Verdana"/>
            </a:endParaRPr>
          </a:p>
          <a:p>
            <a:pPr indent="-342900" lvl="0" marL="457200" rtl="0" algn="l">
              <a:spcBef>
                <a:spcPts val="36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Modify Android app and database to </a:t>
            </a:r>
            <a:r>
              <a:rPr lang="en-US" sz="1800">
                <a:solidFill>
                  <a:schemeClr val="dk1"/>
                </a:solidFill>
                <a:latin typeface="Verdana"/>
                <a:ea typeface="Verdana"/>
                <a:cs typeface="Verdana"/>
                <a:sym typeface="Verdana"/>
              </a:rPr>
              <a:t>accommodate</a:t>
            </a:r>
            <a:r>
              <a:rPr lang="en-US" sz="1800">
                <a:solidFill>
                  <a:schemeClr val="dk1"/>
                </a:solidFill>
                <a:latin typeface="Verdana"/>
                <a:ea typeface="Verdana"/>
                <a:cs typeface="Verdana"/>
                <a:sym typeface="Verdana"/>
              </a:rPr>
              <a:t> for different users </a:t>
            </a:r>
            <a:endParaRPr sz="1800">
              <a:solidFill>
                <a:schemeClr val="dk1"/>
              </a:solidFill>
              <a:latin typeface="Verdana"/>
              <a:ea typeface="Verdana"/>
              <a:cs typeface="Verdana"/>
              <a:sym typeface="Verdana"/>
            </a:endParaRPr>
          </a:p>
          <a:p>
            <a:pPr indent="0" lvl="0" marL="0" rtl="0" algn="l">
              <a:spcBef>
                <a:spcPts val="360"/>
              </a:spcBef>
              <a:spcAft>
                <a:spcPts val="0"/>
              </a:spcAft>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Gantt chart</a:t>
            </a:r>
            <a:endParaRPr/>
          </a:p>
        </p:txBody>
      </p:sp>
      <p:pic>
        <p:nvPicPr>
          <p:cNvPr id="255" name="Google Shape;255;p30"/>
          <p:cNvPicPr preferRelativeResize="0"/>
          <p:nvPr/>
        </p:nvPicPr>
        <p:blipFill>
          <a:blip r:embed="rId3">
            <a:alphaModFix/>
          </a:blip>
          <a:stretch>
            <a:fillRect/>
          </a:stretch>
        </p:blipFill>
        <p:spPr>
          <a:xfrm>
            <a:off x="152400" y="1411475"/>
            <a:ext cx="8839198" cy="4080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flipH="1" rot="10800000">
            <a:off x="9087525" y="556775"/>
            <a:ext cx="56400" cy="6921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solidFill>
                  <a:srgbClr val="FFFFFF"/>
                </a:solidFill>
              </a:rPr>
              <a:t>o</a:t>
            </a:r>
            <a:endParaRPr>
              <a:solidFill>
                <a:srgbClr val="FFFFFF"/>
              </a:solidFill>
            </a:endParaRPr>
          </a:p>
        </p:txBody>
      </p:sp>
      <p:sp>
        <p:nvSpPr>
          <p:cNvPr id="261" name="Google Shape;261;p31"/>
          <p:cNvSpPr txBox="1"/>
          <p:nvPr>
            <p:ph idx="1" type="body"/>
          </p:nvPr>
        </p:nvSpPr>
        <p:spPr>
          <a:xfrm>
            <a:off x="2651250" y="1248875"/>
            <a:ext cx="3841500" cy="2602500"/>
          </a:xfrm>
          <a:prstGeom prst="rect">
            <a:avLst/>
          </a:prstGeom>
        </p:spPr>
        <p:txBody>
          <a:bodyPr anchorCtr="0" anchor="t" bIns="44450" lIns="90475" spcFirstLastPara="1" rIns="90475" wrap="square" tIns="44450">
            <a:noAutofit/>
          </a:bodyPr>
          <a:lstStyle/>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US"/>
              <a:t>Demo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ctrTitle"/>
          </p:nvPr>
        </p:nvSpPr>
        <p:spPr>
          <a:xfrm>
            <a:off x="1143000" y="1229075"/>
            <a:ext cx="6858000" cy="11430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b="1" lang="en-US" sz="4000"/>
              <a:t>Clover</a:t>
            </a:r>
            <a:r>
              <a:rPr b="1" lang="en-US" sz="4000"/>
              <a:t> Team</a:t>
            </a:r>
            <a:endParaRPr b="1" sz="4000"/>
          </a:p>
        </p:txBody>
      </p:sp>
      <p:sp>
        <p:nvSpPr>
          <p:cNvPr id="72" name="Google Shape;72;p14"/>
          <p:cNvSpPr txBox="1"/>
          <p:nvPr>
            <p:ph type="ctrTitle"/>
          </p:nvPr>
        </p:nvSpPr>
        <p:spPr>
          <a:xfrm>
            <a:off x="533400" y="3491825"/>
            <a:ext cx="3150900" cy="6207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1600"/>
              <a:t>Tucker Chaisit</a:t>
            </a:r>
            <a:endParaRPr sz="1600"/>
          </a:p>
          <a:p>
            <a:pPr indent="0" lvl="0" marL="0" rtl="0" algn="ctr">
              <a:spcBef>
                <a:spcPts val="0"/>
              </a:spcBef>
              <a:spcAft>
                <a:spcPts val="0"/>
              </a:spcAft>
              <a:buNone/>
            </a:pPr>
            <a:r>
              <a:rPr lang="en-US" sz="1600"/>
              <a:t>EE</a:t>
            </a:r>
            <a:endParaRPr sz="1600"/>
          </a:p>
        </p:txBody>
      </p:sp>
      <p:sp>
        <p:nvSpPr>
          <p:cNvPr id="73" name="Google Shape;73;p14"/>
          <p:cNvSpPr txBox="1"/>
          <p:nvPr>
            <p:ph type="ctrTitle"/>
          </p:nvPr>
        </p:nvSpPr>
        <p:spPr>
          <a:xfrm>
            <a:off x="2146650" y="3491825"/>
            <a:ext cx="3150900" cy="6207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1600"/>
              <a:t>Omar Yacteen</a:t>
            </a:r>
            <a:endParaRPr sz="1600"/>
          </a:p>
          <a:p>
            <a:pPr indent="0" lvl="0" marL="0" rtl="0" algn="ctr">
              <a:spcBef>
                <a:spcPts val="0"/>
              </a:spcBef>
              <a:spcAft>
                <a:spcPts val="0"/>
              </a:spcAft>
              <a:buNone/>
            </a:pPr>
            <a:r>
              <a:rPr lang="en-US" sz="1600"/>
              <a:t>EE</a:t>
            </a:r>
            <a:endParaRPr sz="1600"/>
          </a:p>
        </p:txBody>
      </p:sp>
      <p:sp>
        <p:nvSpPr>
          <p:cNvPr id="74" name="Google Shape;74;p14"/>
          <p:cNvSpPr txBox="1"/>
          <p:nvPr>
            <p:ph type="ctrTitle"/>
          </p:nvPr>
        </p:nvSpPr>
        <p:spPr>
          <a:xfrm>
            <a:off x="3810000" y="3491825"/>
            <a:ext cx="3150900" cy="6207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1600"/>
              <a:t>Brandon Zeng</a:t>
            </a:r>
            <a:endParaRPr sz="1600"/>
          </a:p>
          <a:p>
            <a:pPr indent="0" lvl="0" marL="0" rtl="0" algn="ctr">
              <a:spcBef>
                <a:spcPts val="0"/>
              </a:spcBef>
              <a:spcAft>
                <a:spcPts val="0"/>
              </a:spcAft>
              <a:buNone/>
            </a:pPr>
            <a:r>
              <a:rPr lang="en-US" sz="1600"/>
              <a:t>CompE</a:t>
            </a:r>
            <a:endParaRPr sz="1600"/>
          </a:p>
        </p:txBody>
      </p:sp>
      <p:sp>
        <p:nvSpPr>
          <p:cNvPr id="75" name="Google Shape;75;p14"/>
          <p:cNvSpPr txBox="1"/>
          <p:nvPr>
            <p:ph type="ctrTitle"/>
          </p:nvPr>
        </p:nvSpPr>
        <p:spPr>
          <a:xfrm>
            <a:off x="5435700" y="3491825"/>
            <a:ext cx="3150900" cy="6207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1600"/>
              <a:t>Tim Zhang</a:t>
            </a:r>
            <a:endParaRPr sz="1600"/>
          </a:p>
          <a:p>
            <a:pPr indent="0" lvl="0" marL="0" rtl="0" algn="ctr">
              <a:spcBef>
                <a:spcPts val="0"/>
              </a:spcBef>
              <a:spcAft>
                <a:spcPts val="0"/>
              </a:spcAft>
              <a:buNone/>
            </a:pPr>
            <a:r>
              <a:rPr lang="en-US" sz="1600"/>
              <a:t>EE</a:t>
            </a:r>
            <a:endParaRPr sz="1600"/>
          </a:p>
        </p:txBody>
      </p:sp>
      <p:sp>
        <p:nvSpPr>
          <p:cNvPr id="76" name="Google Shape;76;p14"/>
          <p:cNvSpPr txBox="1"/>
          <p:nvPr>
            <p:ph type="ctrTitle"/>
          </p:nvPr>
        </p:nvSpPr>
        <p:spPr>
          <a:xfrm>
            <a:off x="2996550" y="5583125"/>
            <a:ext cx="3150900" cy="6207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1400"/>
              <a:t>Christopher V. Hollot</a:t>
            </a:r>
            <a:endParaRPr sz="1400"/>
          </a:p>
          <a:p>
            <a:pPr indent="0" lvl="0" marL="0" rtl="0" algn="ctr">
              <a:spcBef>
                <a:spcPts val="0"/>
              </a:spcBef>
              <a:spcAft>
                <a:spcPts val="0"/>
              </a:spcAft>
              <a:buNone/>
            </a:pPr>
            <a:r>
              <a:rPr lang="en-US" sz="1400"/>
              <a:t>Advisor</a:t>
            </a:r>
            <a:endParaRPr sz="1400"/>
          </a:p>
        </p:txBody>
      </p:sp>
      <p:pic>
        <p:nvPicPr>
          <p:cNvPr id="77" name="Google Shape;77;p14"/>
          <p:cNvPicPr preferRelativeResize="0"/>
          <p:nvPr/>
        </p:nvPicPr>
        <p:blipFill>
          <a:blip r:embed="rId3">
            <a:alphaModFix/>
          </a:blip>
          <a:stretch>
            <a:fillRect/>
          </a:stretch>
        </p:blipFill>
        <p:spPr>
          <a:xfrm>
            <a:off x="3851500" y="4154349"/>
            <a:ext cx="1441000" cy="1434050"/>
          </a:xfrm>
          <a:prstGeom prst="rect">
            <a:avLst/>
          </a:prstGeom>
          <a:noFill/>
          <a:ln cap="flat" cmpd="sng" w="38100">
            <a:solidFill>
              <a:srgbClr val="A61C00"/>
            </a:solidFill>
            <a:prstDash val="solid"/>
            <a:round/>
            <a:headEnd len="sm" w="sm" type="none"/>
            <a:tailEnd len="sm" w="sm" type="none"/>
          </a:ln>
        </p:spPr>
      </p:pic>
      <p:pic>
        <p:nvPicPr>
          <p:cNvPr id="78" name="Google Shape;78;p14"/>
          <p:cNvPicPr preferRelativeResize="0"/>
          <p:nvPr/>
        </p:nvPicPr>
        <p:blipFill>
          <a:blip r:embed="rId4">
            <a:alphaModFix/>
          </a:blip>
          <a:stretch>
            <a:fillRect/>
          </a:stretch>
        </p:blipFill>
        <p:spPr>
          <a:xfrm>
            <a:off x="1338375" y="2222675"/>
            <a:ext cx="1440999" cy="1282210"/>
          </a:xfrm>
          <a:prstGeom prst="rect">
            <a:avLst/>
          </a:prstGeom>
          <a:noFill/>
          <a:ln cap="flat" cmpd="sng" w="38100">
            <a:solidFill>
              <a:srgbClr val="85200C"/>
            </a:solidFill>
            <a:prstDash val="solid"/>
            <a:round/>
            <a:headEnd len="sm" w="sm" type="none"/>
            <a:tailEnd len="sm" w="sm" type="none"/>
          </a:ln>
        </p:spPr>
      </p:pic>
      <p:pic>
        <p:nvPicPr>
          <p:cNvPr id="79" name="Google Shape;79;p14"/>
          <p:cNvPicPr preferRelativeResize="0"/>
          <p:nvPr/>
        </p:nvPicPr>
        <p:blipFill>
          <a:blip r:embed="rId5">
            <a:alphaModFix/>
          </a:blip>
          <a:stretch>
            <a:fillRect/>
          </a:stretch>
        </p:blipFill>
        <p:spPr>
          <a:xfrm>
            <a:off x="6378525" y="2231150"/>
            <a:ext cx="1265250" cy="1265250"/>
          </a:xfrm>
          <a:prstGeom prst="rect">
            <a:avLst/>
          </a:prstGeom>
          <a:noFill/>
          <a:ln cap="flat" cmpd="sng" w="38100">
            <a:solidFill>
              <a:srgbClr val="980000"/>
            </a:solidFill>
            <a:prstDash val="solid"/>
            <a:round/>
            <a:headEnd len="sm" w="sm" type="none"/>
            <a:tailEnd len="sm" w="sm" type="none"/>
          </a:ln>
        </p:spPr>
      </p:pic>
      <p:pic>
        <p:nvPicPr>
          <p:cNvPr id="80" name="Google Shape;80;p14"/>
          <p:cNvPicPr preferRelativeResize="0"/>
          <p:nvPr/>
        </p:nvPicPr>
        <p:blipFill>
          <a:blip r:embed="rId6">
            <a:alphaModFix/>
          </a:blip>
          <a:stretch>
            <a:fillRect/>
          </a:stretch>
        </p:blipFill>
        <p:spPr>
          <a:xfrm>
            <a:off x="4714925" y="2188725"/>
            <a:ext cx="1341050" cy="1350100"/>
          </a:xfrm>
          <a:prstGeom prst="rect">
            <a:avLst/>
          </a:prstGeom>
          <a:noFill/>
          <a:ln>
            <a:noFill/>
          </a:ln>
        </p:spPr>
      </p:pic>
      <p:pic>
        <p:nvPicPr>
          <p:cNvPr id="81" name="Google Shape;81;p14"/>
          <p:cNvPicPr preferRelativeResize="0"/>
          <p:nvPr/>
        </p:nvPicPr>
        <p:blipFill rotWithShape="1">
          <a:blip r:embed="rId7">
            <a:alphaModFix/>
          </a:blip>
          <a:srcRect b="66613" l="47936" r="27754" t="14802"/>
          <a:stretch/>
        </p:blipFill>
        <p:spPr>
          <a:xfrm>
            <a:off x="3076625" y="2231388"/>
            <a:ext cx="1341050" cy="1264763"/>
          </a:xfrm>
          <a:prstGeom prst="rect">
            <a:avLst/>
          </a:prstGeom>
          <a:noFill/>
          <a:ln cap="flat" cmpd="sng" w="28575">
            <a:solidFill>
              <a:srgbClr val="990000"/>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2"/>
          <p:cNvSpPr txBox="1"/>
          <p:nvPr>
            <p:ph type="ctrTitle"/>
          </p:nvPr>
        </p:nvSpPr>
        <p:spPr>
          <a:xfrm>
            <a:off x="1143000" y="1447800"/>
            <a:ext cx="6858000" cy="11430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grpSp>
        <p:nvGrpSpPr>
          <p:cNvPr id="271" name="Google Shape;271;p33"/>
          <p:cNvGrpSpPr/>
          <p:nvPr/>
        </p:nvGrpSpPr>
        <p:grpSpPr>
          <a:xfrm>
            <a:off x="2536550" y="1228925"/>
            <a:ext cx="6306700" cy="4587625"/>
            <a:chOff x="2536550" y="1228925"/>
            <a:chExt cx="6306700" cy="4587625"/>
          </a:xfrm>
        </p:grpSpPr>
        <p:pic>
          <p:nvPicPr>
            <p:cNvPr id="272" name="Google Shape;272;p33"/>
            <p:cNvPicPr preferRelativeResize="0"/>
            <p:nvPr/>
          </p:nvPicPr>
          <p:blipFill>
            <a:blip r:embed="rId3">
              <a:alphaModFix/>
            </a:blip>
            <a:stretch>
              <a:fillRect/>
            </a:stretch>
          </p:blipFill>
          <p:spPr>
            <a:xfrm>
              <a:off x="2536550" y="1228925"/>
              <a:ext cx="4169475" cy="4587625"/>
            </a:xfrm>
            <a:prstGeom prst="rect">
              <a:avLst/>
            </a:prstGeom>
            <a:noFill/>
            <a:ln>
              <a:noFill/>
            </a:ln>
          </p:spPr>
        </p:pic>
        <p:sp>
          <p:nvSpPr>
            <p:cNvPr id="273" name="Google Shape;273;p33"/>
            <p:cNvSpPr txBox="1"/>
            <p:nvPr/>
          </p:nvSpPr>
          <p:spPr>
            <a:xfrm>
              <a:off x="3913650" y="1806000"/>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MySQL DB</a:t>
              </a:r>
              <a:endParaRPr sz="1200">
                <a:latin typeface="Verdana"/>
                <a:ea typeface="Verdana"/>
                <a:cs typeface="Verdana"/>
                <a:sym typeface="Verdana"/>
              </a:endParaRPr>
            </a:p>
          </p:txBody>
        </p:sp>
        <p:sp>
          <p:nvSpPr>
            <p:cNvPr id="274" name="Google Shape;274;p33"/>
            <p:cNvSpPr txBox="1"/>
            <p:nvPr/>
          </p:nvSpPr>
          <p:spPr>
            <a:xfrm>
              <a:off x="4921350" y="3506675"/>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PHP + Python</a:t>
              </a:r>
              <a:endParaRPr sz="1200">
                <a:latin typeface="Verdana"/>
                <a:ea typeface="Verdana"/>
                <a:cs typeface="Verdana"/>
                <a:sym typeface="Verdana"/>
              </a:endParaRPr>
            </a:p>
          </p:txBody>
        </p:sp>
        <p:sp>
          <p:nvSpPr>
            <p:cNvPr id="275" name="Google Shape;275;p33"/>
            <p:cNvSpPr txBox="1"/>
            <p:nvPr/>
          </p:nvSpPr>
          <p:spPr>
            <a:xfrm>
              <a:off x="2822150" y="3506675"/>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Android Studio</a:t>
              </a:r>
              <a:endParaRPr sz="1200">
                <a:latin typeface="Verdana"/>
                <a:ea typeface="Verdana"/>
                <a:cs typeface="Verdana"/>
                <a:sym typeface="Verdana"/>
              </a:endParaRPr>
            </a:p>
          </p:txBody>
        </p:sp>
        <p:sp>
          <p:nvSpPr>
            <p:cNvPr id="276" name="Google Shape;276;p33"/>
            <p:cNvSpPr/>
            <p:nvPr/>
          </p:nvSpPr>
          <p:spPr>
            <a:xfrm>
              <a:off x="7266450" y="4197750"/>
              <a:ext cx="1576800" cy="731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txBox="1"/>
            <p:nvPr/>
          </p:nvSpPr>
          <p:spPr>
            <a:xfrm>
              <a:off x="7646800" y="4245025"/>
              <a:ext cx="11115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Verdana"/>
                  <a:ea typeface="Verdana"/>
                  <a:cs typeface="Verdana"/>
                  <a:sym typeface="Verdana"/>
                </a:rPr>
                <a:t>Sensing System</a:t>
              </a:r>
              <a:endParaRPr>
                <a:latin typeface="Verdana"/>
                <a:ea typeface="Verdana"/>
                <a:cs typeface="Verdana"/>
                <a:sym typeface="Verdana"/>
              </a:endParaRPr>
            </a:p>
          </p:txBody>
        </p:sp>
        <p:cxnSp>
          <p:nvCxnSpPr>
            <p:cNvPr id="278" name="Google Shape;278;p33"/>
            <p:cNvCxnSpPr/>
            <p:nvPr/>
          </p:nvCxnSpPr>
          <p:spPr>
            <a:xfrm rot="10800000">
              <a:off x="6563675" y="3789312"/>
              <a:ext cx="675000" cy="826500"/>
            </a:xfrm>
            <a:prstGeom prst="straightConnector1">
              <a:avLst/>
            </a:prstGeom>
            <a:noFill/>
            <a:ln cap="flat" cmpd="sng" w="9525">
              <a:solidFill>
                <a:schemeClr val="dk2"/>
              </a:solidFill>
              <a:prstDash val="solid"/>
              <a:round/>
              <a:headEnd len="med" w="med" type="none"/>
              <a:tailEnd len="med" w="med" type="triangle"/>
            </a:ln>
          </p:spPr>
        </p:cxnSp>
        <p:sp>
          <p:nvSpPr>
            <p:cNvPr id="279" name="Google Shape;279;p33"/>
            <p:cNvSpPr txBox="1"/>
            <p:nvPr/>
          </p:nvSpPr>
          <p:spPr>
            <a:xfrm>
              <a:off x="6791500" y="3789300"/>
              <a:ext cx="12633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Sensor Data</a:t>
              </a:r>
              <a:endParaRPr sz="1200">
                <a:latin typeface="Verdana"/>
                <a:ea typeface="Verdana"/>
                <a:cs typeface="Verdana"/>
                <a:sym typeface="Verdana"/>
              </a:endParaRPr>
            </a:p>
          </p:txBody>
        </p:sp>
        <p:sp>
          <p:nvSpPr>
            <p:cNvPr id="280" name="Google Shape;280;p33"/>
            <p:cNvSpPr txBox="1"/>
            <p:nvPr/>
          </p:nvSpPr>
          <p:spPr>
            <a:xfrm>
              <a:off x="7314875" y="4919825"/>
              <a:ext cx="1447800" cy="2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Verdana"/>
                  <a:ea typeface="Verdana"/>
                  <a:cs typeface="Verdana"/>
                  <a:sym typeface="Verdana"/>
                </a:rPr>
                <a:t>Arduino</a:t>
              </a:r>
              <a:endParaRPr sz="1200">
                <a:latin typeface="Verdana"/>
                <a:ea typeface="Verdana"/>
                <a:cs typeface="Verdana"/>
                <a:sym typeface="Verdana"/>
              </a:endParaRPr>
            </a:p>
            <a:p>
              <a:pPr indent="0" lvl="0" marL="0" rtl="0" algn="ctr">
                <a:spcBef>
                  <a:spcPts val="0"/>
                </a:spcBef>
                <a:spcAft>
                  <a:spcPts val="0"/>
                </a:spcAft>
                <a:buNone/>
              </a:pPr>
              <a:r>
                <a:rPr lang="en-US" sz="1200">
                  <a:latin typeface="Verdana"/>
                  <a:ea typeface="Verdana"/>
                  <a:cs typeface="Verdana"/>
                  <a:sym typeface="Verdana"/>
                </a:rPr>
                <a:t>+</a:t>
              </a:r>
              <a:endParaRPr sz="1200">
                <a:latin typeface="Verdana"/>
                <a:ea typeface="Verdana"/>
                <a:cs typeface="Verdana"/>
                <a:sym typeface="Verdana"/>
              </a:endParaRPr>
            </a:p>
            <a:p>
              <a:pPr indent="0" lvl="0" marL="0" rtl="0" algn="ctr">
                <a:spcBef>
                  <a:spcPts val="0"/>
                </a:spcBef>
                <a:spcAft>
                  <a:spcPts val="0"/>
                </a:spcAft>
                <a:buNone/>
              </a:pPr>
              <a:r>
                <a:rPr lang="en-US" sz="1200">
                  <a:latin typeface="Verdana"/>
                  <a:ea typeface="Verdana"/>
                  <a:cs typeface="Verdana"/>
                  <a:sym typeface="Verdana"/>
                </a:rPr>
                <a:t>Raspberry Pi</a:t>
              </a:r>
              <a:endParaRPr sz="1200">
                <a:latin typeface="Verdana"/>
                <a:ea typeface="Verdana"/>
                <a:cs typeface="Verdana"/>
                <a:sym typeface="Verdana"/>
              </a:endParaRPr>
            </a:p>
          </p:txBody>
        </p:sp>
        <p:grpSp>
          <p:nvGrpSpPr>
            <p:cNvPr id="281" name="Google Shape;281;p33"/>
            <p:cNvGrpSpPr/>
            <p:nvPr/>
          </p:nvGrpSpPr>
          <p:grpSpPr>
            <a:xfrm rot="3283153">
              <a:off x="3022530" y="3878508"/>
              <a:ext cx="1126898" cy="417236"/>
              <a:chOff x="1709604" y="3642952"/>
              <a:chExt cx="1333221" cy="372861"/>
            </a:xfrm>
          </p:grpSpPr>
          <p:sp>
            <p:nvSpPr>
              <p:cNvPr id="282" name="Google Shape;282;p33"/>
              <p:cNvSpPr txBox="1"/>
              <p:nvPr/>
            </p:nvSpPr>
            <p:spPr>
              <a:xfrm rot="1784">
                <a:off x="1709604" y="3643102"/>
                <a:ext cx="5781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Verdana"/>
                  <a:ea typeface="Verdana"/>
                  <a:cs typeface="Verdana"/>
                  <a:sym typeface="Verdana"/>
                </a:endParaRPr>
              </a:p>
            </p:txBody>
          </p:sp>
          <p:sp>
            <p:nvSpPr>
              <p:cNvPr id="283" name="Google Shape;283;p33"/>
              <p:cNvSpPr/>
              <p:nvPr/>
            </p:nvSpPr>
            <p:spPr>
              <a:xfrm>
                <a:off x="2254424" y="3778213"/>
                <a:ext cx="788400" cy="237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t>Inform</a:t>
                </a:r>
                <a:endParaRPr b="1" sz="1200"/>
              </a:p>
            </p:txBody>
          </p:sp>
        </p:grpSp>
        <p:sp>
          <p:nvSpPr>
            <p:cNvPr id="284" name="Google Shape;284;p33"/>
            <p:cNvSpPr/>
            <p:nvPr/>
          </p:nvSpPr>
          <p:spPr>
            <a:xfrm rot="-2696319">
              <a:off x="4905312" y="4199093"/>
              <a:ext cx="792526" cy="266014"/>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t>Interact</a:t>
              </a:r>
              <a:endParaRPr b="1" sz="1200"/>
            </a:p>
          </p:txBody>
        </p:sp>
      </p:grpSp>
      <p:sp>
        <p:nvSpPr>
          <p:cNvPr id="285" name="Google Shape;285;p33"/>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Clr>
                <a:schemeClr val="dk1"/>
              </a:buClr>
              <a:buFont typeface="Arial"/>
              <a:buNone/>
            </a:pPr>
            <a:r>
              <a:rPr lang="en-US"/>
              <a:t>Software Flow Diagram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4"/>
          <p:cNvSpPr txBox="1"/>
          <p:nvPr>
            <p:ph type="ctrTitle"/>
          </p:nvPr>
        </p:nvSpPr>
        <p:spPr>
          <a:xfrm>
            <a:off x="1143000" y="935525"/>
            <a:ext cx="6858000" cy="11430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sz="3000"/>
              <a:t>Solar Panel Battery Charger Curve</a:t>
            </a:r>
            <a:endParaRPr sz="3000"/>
          </a:p>
        </p:txBody>
      </p:sp>
      <p:pic>
        <p:nvPicPr>
          <p:cNvPr id="291" name="Google Shape;291;p34"/>
          <p:cNvPicPr preferRelativeResize="0"/>
          <p:nvPr/>
        </p:nvPicPr>
        <p:blipFill rotWithShape="1">
          <a:blip r:embed="rId3">
            <a:alphaModFix/>
          </a:blip>
          <a:srcRect b="13216" l="26321" r="23224" t="32127"/>
          <a:stretch/>
        </p:blipFill>
        <p:spPr>
          <a:xfrm>
            <a:off x="1101688" y="1751700"/>
            <a:ext cx="6940626" cy="42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5"/>
          <p:cNvSpPr txBox="1"/>
          <p:nvPr>
            <p:ph type="ctrTitle"/>
          </p:nvPr>
        </p:nvSpPr>
        <p:spPr>
          <a:xfrm>
            <a:off x="1143000" y="869425"/>
            <a:ext cx="6858000" cy="11430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3000"/>
              <a:t>Solar Panel Voltage vs Light Intensity</a:t>
            </a:r>
            <a:endParaRPr sz="3000"/>
          </a:p>
        </p:txBody>
      </p:sp>
      <p:pic>
        <p:nvPicPr>
          <p:cNvPr id="297" name="Google Shape;297;p35"/>
          <p:cNvPicPr preferRelativeResize="0"/>
          <p:nvPr/>
        </p:nvPicPr>
        <p:blipFill rotWithShape="1">
          <a:blip r:embed="rId3">
            <a:alphaModFix/>
          </a:blip>
          <a:srcRect b="17387" l="37399" r="31499" t="48766"/>
          <a:stretch/>
        </p:blipFill>
        <p:spPr>
          <a:xfrm>
            <a:off x="1085163" y="1751675"/>
            <a:ext cx="6973676" cy="42667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6"/>
          <p:cNvSpPr txBox="1"/>
          <p:nvPr>
            <p:ph idx="1" type="subTitle"/>
          </p:nvPr>
        </p:nvSpPr>
        <p:spPr>
          <a:xfrm>
            <a:off x="237300" y="1633750"/>
            <a:ext cx="8669400" cy="4479000"/>
          </a:xfrm>
          <a:prstGeom prst="rect">
            <a:avLst/>
          </a:prstGeom>
        </p:spPr>
        <p:txBody>
          <a:bodyPr anchorCtr="0" anchor="t" bIns="44450" lIns="90475" spcFirstLastPara="1" rIns="90475" wrap="square" tIns="44450">
            <a:noAutofit/>
          </a:bodyPr>
          <a:lstStyle/>
          <a:p>
            <a:pPr indent="0" lvl="0" marL="0" rtl="0" algn="l">
              <a:lnSpc>
                <a:spcPct val="115000"/>
              </a:lnSpc>
              <a:spcBef>
                <a:spcPts val="0"/>
              </a:spcBef>
              <a:spcAft>
                <a:spcPts val="0"/>
              </a:spcAft>
              <a:buClr>
                <a:schemeClr val="dk1"/>
              </a:buClr>
              <a:buSzPts val="1100"/>
              <a:buFont typeface="Arial"/>
              <a:buNone/>
            </a:pPr>
            <a:r>
              <a:rPr lang="en-US" sz="1800"/>
              <a:t>Goal: Allow Product to run for 48 hrs </a:t>
            </a:r>
            <a:r>
              <a:rPr lang="en-US" sz="1800"/>
              <a:t>solely</a:t>
            </a:r>
            <a:r>
              <a:rPr lang="en-US" sz="1800"/>
              <a:t> on battery power</a:t>
            </a:r>
            <a:endParaRPr sz="1800"/>
          </a:p>
          <a:p>
            <a:pPr indent="-304800" lvl="0" marL="342900" rtl="0" algn="l">
              <a:lnSpc>
                <a:spcPct val="115000"/>
              </a:lnSpc>
              <a:spcBef>
                <a:spcPts val="0"/>
              </a:spcBef>
              <a:spcAft>
                <a:spcPts val="0"/>
              </a:spcAft>
              <a:buSzPts val="1800"/>
              <a:buChar char="▪"/>
            </a:pPr>
            <a:r>
              <a:rPr lang="en-US" sz="1800"/>
              <a:t>Battery can provide ~2.4 Wh [according to duracell datasheet]</a:t>
            </a:r>
            <a:endParaRPr sz="1800"/>
          </a:p>
          <a:p>
            <a:pPr indent="-304800" lvl="0" marL="342900" rtl="0" algn="l">
              <a:lnSpc>
                <a:spcPct val="115000"/>
              </a:lnSpc>
              <a:spcBef>
                <a:spcPts val="0"/>
              </a:spcBef>
              <a:spcAft>
                <a:spcPts val="0"/>
              </a:spcAft>
              <a:buSzPts val="1800"/>
              <a:buChar char="▪"/>
            </a:pPr>
            <a:r>
              <a:rPr lang="en-US" sz="1800"/>
              <a:t>2.4 Wh/48 hours = 50 mW</a:t>
            </a:r>
            <a:endParaRPr sz="1800"/>
          </a:p>
          <a:p>
            <a:pPr indent="0" lvl="0" marL="342900" rtl="0" algn="l">
              <a:lnSpc>
                <a:spcPct val="115000"/>
              </a:lnSpc>
              <a:spcBef>
                <a:spcPts val="0"/>
              </a:spcBef>
              <a:spcAft>
                <a:spcPts val="0"/>
              </a:spcAft>
              <a:buNone/>
            </a:pPr>
            <a:r>
              <a:rPr lang="en-US" sz="1800"/>
              <a:t>→ Need to keep average power consumption under 50 mW</a:t>
            </a:r>
            <a:endParaRPr sz="1800"/>
          </a:p>
          <a:p>
            <a:pPr indent="-304800" lvl="0" marL="342900" rtl="0" algn="l">
              <a:lnSpc>
                <a:spcPct val="115000"/>
              </a:lnSpc>
              <a:spcBef>
                <a:spcPts val="0"/>
              </a:spcBef>
              <a:spcAft>
                <a:spcPts val="0"/>
              </a:spcAft>
              <a:buSzPts val="1800"/>
              <a:buChar char="▪"/>
            </a:pPr>
            <a:r>
              <a:rPr lang="en-US" sz="1800"/>
              <a:t>When in wake mode, only possible running at 8 MHz on Arduino Uno (default is 16 MHz)</a:t>
            </a:r>
            <a:endParaRPr sz="1800"/>
          </a:p>
          <a:p>
            <a:pPr indent="-304800" lvl="0" marL="342900" rtl="0" algn="l">
              <a:lnSpc>
                <a:spcPct val="115000"/>
              </a:lnSpc>
              <a:spcBef>
                <a:spcPts val="0"/>
              </a:spcBef>
              <a:spcAft>
                <a:spcPts val="0"/>
              </a:spcAft>
              <a:buSzPts val="1800"/>
              <a:buChar char="▪"/>
            </a:pPr>
            <a:r>
              <a:rPr lang="en-US" sz="1800"/>
              <a:t>Fully integrated product will get rid of unused power pins, LEDs, run at slower clock speeds, sleep longer, and utilize only what is necessary from our prototyping this semester in order to save power </a:t>
            </a:r>
            <a:endParaRPr sz="1800"/>
          </a:p>
          <a:p>
            <a:pPr indent="0" lvl="0" marL="0" rtl="0" algn="l">
              <a:lnSpc>
                <a:spcPct val="115000"/>
              </a:lnSpc>
              <a:spcBef>
                <a:spcPts val="0"/>
              </a:spcBef>
              <a:spcAft>
                <a:spcPts val="0"/>
              </a:spcAft>
              <a:buNone/>
            </a:pPr>
            <a:r>
              <a:t/>
            </a:r>
            <a:endParaRPr sz="1800"/>
          </a:p>
        </p:txBody>
      </p:sp>
      <p:sp>
        <p:nvSpPr>
          <p:cNvPr id="303" name="Google Shape;303;p36"/>
          <p:cNvSpPr txBox="1"/>
          <p:nvPr>
            <p:ph type="ctrTitle"/>
          </p:nvPr>
        </p:nvSpPr>
        <p:spPr>
          <a:xfrm>
            <a:off x="2774250" y="1151950"/>
            <a:ext cx="4461900" cy="4818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3000"/>
              <a:t>Power Limitations</a:t>
            </a:r>
            <a:endParaRPr sz="3000"/>
          </a:p>
        </p:txBody>
      </p:sp>
      <p:pic>
        <p:nvPicPr>
          <p:cNvPr id="304" name="Google Shape;304;p36"/>
          <p:cNvPicPr preferRelativeResize="0"/>
          <p:nvPr/>
        </p:nvPicPr>
        <p:blipFill rotWithShape="1">
          <a:blip r:embed="rId3">
            <a:alphaModFix/>
          </a:blip>
          <a:srcRect b="22583" l="29606" r="30882" t="59443"/>
          <a:stretch/>
        </p:blipFill>
        <p:spPr>
          <a:xfrm>
            <a:off x="3969875" y="4622300"/>
            <a:ext cx="4755898" cy="12169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7"/>
          <p:cNvSpPr txBox="1"/>
          <p:nvPr>
            <p:ph type="ctrTitle"/>
          </p:nvPr>
        </p:nvSpPr>
        <p:spPr>
          <a:xfrm>
            <a:off x="1143000" y="1136475"/>
            <a:ext cx="6858000" cy="4578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3000"/>
              <a:t>1.2v to 5v Step-up Demo</a:t>
            </a:r>
            <a:endParaRPr sz="3000"/>
          </a:p>
        </p:txBody>
      </p:sp>
      <p:pic>
        <p:nvPicPr>
          <p:cNvPr id="310" name="Google Shape;310;p37" title="20191203_131147.mp4">
            <a:hlinkClick r:id="rId3"/>
          </p:cNvPr>
          <p:cNvPicPr preferRelativeResize="0"/>
          <p:nvPr/>
        </p:nvPicPr>
        <p:blipFill>
          <a:blip r:embed="rId4">
            <a:alphaModFix/>
          </a:blip>
          <a:stretch>
            <a:fillRect/>
          </a:stretch>
        </p:blipFill>
        <p:spPr>
          <a:xfrm>
            <a:off x="795911" y="1645525"/>
            <a:ext cx="7552176" cy="42481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8"/>
          <p:cNvSpPr txBox="1"/>
          <p:nvPr>
            <p:ph type="ctrTitle"/>
          </p:nvPr>
        </p:nvSpPr>
        <p:spPr>
          <a:xfrm>
            <a:off x="556575" y="820675"/>
            <a:ext cx="8310900" cy="11430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3000"/>
              <a:t>Arduino Uno w/Sensors Battery Power Demo</a:t>
            </a:r>
            <a:endParaRPr sz="3000"/>
          </a:p>
        </p:txBody>
      </p:sp>
      <p:pic>
        <p:nvPicPr>
          <p:cNvPr id="316" name="Google Shape;316;p38" title="20191203_131835_1.mp4">
            <a:hlinkClick r:id="rId3"/>
          </p:cNvPr>
          <p:cNvPicPr preferRelativeResize="0"/>
          <p:nvPr/>
        </p:nvPicPr>
        <p:blipFill>
          <a:blip r:embed="rId4">
            <a:alphaModFix/>
          </a:blip>
          <a:stretch>
            <a:fillRect/>
          </a:stretch>
        </p:blipFill>
        <p:spPr>
          <a:xfrm>
            <a:off x="635638" y="1640675"/>
            <a:ext cx="7872726" cy="442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9"/>
          <p:cNvSpPr txBox="1"/>
          <p:nvPr>
            <p:ph type="ctrTitle"/>
          </p:nvPr>
        </p:nvSpPr>
        <p:spPr>
          <a:xfrm>
            <a:off x="1143000" y="871225"/>
            <a:ext cx="6858000" cy="11430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sz="3000"/>
              <a:t>Arduino Micro Battery Power Demo</a:t>
            </a:r>
            <a:endParaRPr sz="3000"/>
          </a:p>
        </p:txBody>
      </p:sp>
      <p:pic>
        <p:nvPicPr>
          <p:cNvPr id="322" name="Google Shape;322;p39" title="20191203_131754.mp4">
            <a:hlinkClick r:id="rId3"/>
          </p:cNvPr>
          <p:cNvPicPr preferRelativeResize="0"/>
          <p:nvPr/>
        </p:nvPicPr>
        <p:blipFill>
          <a:blip r:embed="rId4">
            <a:alphaModFix/>
          </a:blip>
          <a:stretch>
            <a:fillRect/>
          </a:stretch>
        </p:blipFill>
        <p:spPr>
          <a:xfrm>
            <a:off x="762451" y="1676125"/>
            <a:ext cx="7619101" cy="42857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ctr">
              <a:spcBef>
                <a:spcPts val="0"/>
              </a:spcBef>
              <a:spcAft>
                <a:spcPts val="0"/>
              </a:spcAft>
              <a:buNone/>
            </a:pPr>
            <a:r>
              <a:rPr lang="en-US"/>
              <a:t>Sensing System Demo Video</a:t>
            </a:r>
            <a:endParaRPr/>
          </a:p>
        </p:txBody>
      </p:sp>
      <p:pic>
        <p:nvPicPr>
          <p:cNvPr id="328" name="Google Shape;328;p40" title="SensorSystemDemo">
            <a:hlinkClick r:id="rId3"/>
          </p:cNvPr>
          <p:cNvPicPr preferRelativeResize="0"/>
          <p:nvPr/>
        </p:nvPicPr>
        <p:blipFill>
          <a:blip r:embed="rId4">
            <a:alphaModFix/>
          </a:blip>
          <a:stretch>
            <a:fillRect/>
          </a:stretch>
        </p:blipFill>
        <p:spPr>
          <a:xfrm>
            <a:off x="312075" y="1228500"/>
            <a:ext cx="8519827" cy="4792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1"/>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User Interface Demo Video</a:t>
            </a:r>
            <a:endParaRPr/>
          </a:p>
        </p:txBody>
      </p:sp>
      <p:pic>
        <p:nvPicPr>
          <p:cNvPr id="334" name="Google Shape;334;p41" title="User Interface Demo">
            <a:hlinkClick r:id="rId3"/>
          </p:cNvPr>
          <p:cNvPicPr preferRelativeResize="0"/>
          <p:nvPr/>
        </p:nvPicPr>
        <p:blipFill>
          <a:blip r:embed="rId4">
            <a:alphaModFix/>
          </a:blip>
          <a:stretch>
            <a:fillRect/>
          </a:stretch>
        </p:blipFill>
        <p:spPr>
          <a:xfrm>
            <a:off x="557225" y="1238275"/>
            <a:ext cx="7572376" cy="481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5"/>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a:t>Problem Statement</a:t>
            </a:r>
            <a:endParaRPr/>
          </a:p>
        </p:txBody>
      </p:sp>
      <p:sp>
        <p:nvSpPr>
          <p:cNvPr id="87" name="Google Shape;87;p15"/>
          <p:cNvSpPr txBox="1"/>
          <p:nvPr/>
        </p:nvSpPr>
        <p:spPr>
          <a:xfrm>
            <a:off x="185850" y="1063975"/>
            <a:ext cx="8772300" cy="395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People like to keep indoor plants (for health, decoration, etc)</a:t>
            </a:r>
            <a:br>
              <a:rPr lang="en-US" sz="1800">
                <a:solidFill>
                  <a:schemeClr val="dk1"/>
                </a:solidFill>
                <a:latin typeface="Verdana"/>
                <a:ea typeface="Verdana"/>
                <a:cs typeface="Verdana"/>
                <a:sym typeface="Verdana"/>
              </a:rPr>
            </a:b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People don’t like their plants dying</a:t>
            </a: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Time, money, and resources wasted</a:t>
            </a: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It can be easy to forget to care for your plants</a:t>
            </a:r>
            <a:br>
              <a:rPr lang="en-US" sz="1800">
                <a:latin typeface="Verdana"/>
                <a:ea typeface="Verdana"/>
                <a:cs typeface="Verdana"/>
                <a:sym typeface="Verdana"/>
              </a:rPr>
            </a:b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Plants are living but hard to understand their needs</a:t>
            </a: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Technology enables convenience, improves understanding</a:t>
            </a:r>
            <a:endParaRPr sz="1800">
              <a:latin typeface="Verdana"/>
              <a:ea typeface="Verdana"/>
              <a:cs typeface="Verdana"/>
              <a:sym typeface="Verdana"/>
            </a:endParaRPr>
          </a:p>
          <a:p>
            <a:pPr indent="0" lvl="0" marL="914400" rtl="0" algn="l">
              <a:lnSpc>
                <a:spcPct val="115000"/>
              </a:lnSpc>
              <a:spcBef>
                <a:spcPts val="0"/>
              </a:spcBef>
              <a:spcAft>
                <a:spcPts val="0"/>
              </a:spcAft>
              <a:buNone/>
            </a:pPr>
            <a:r>
              <a:t/>
            </a:r>
            <a:endParaRPr sz="1800">
              <a:latin typeface="Verdana"/>
              <a:ea typeface="Verdana"/>
              <a:cs typeface="Verdana"/>
              <a:sym typeface="Verdana"/>
            </a:endParaRPr>
          </a:p>
          <a:p>
            <a:pPr indent="-342900" lvl="0" marL="457200" rtl="0" algn="l">
              <a:lnSpc>
                <a:spcPct val="115000"/>
              </a:lnSpc>
              <a:spcBef>
                <a:spcPts val="0"/>
              </a:spcBef>
              <a:spcAft>
                <a:spcPts val="0"/>
              </a:spcAft>
              <a:buClr>
                <a:srgbClr val="980000"/>
              </a:buClr>
              <a:buSzPts val="1800"/>
              <a:buFont typeface="Verdana"/>
              <a:buChar char="■"/>
            </a:pPr>
            <a:r>
              <a:rPr lang="en-US" sz="1800">
                <a:latin typeface="Verdana"/>
                <a:ea typeface="Verdana"/>
                <a:cs typeface="Verdana"/>
                <a:sym typeface="Verdana"/>
              </a:rPr>
              <a:t>The </a:t>
            </a:r>
            <a:r>
              <a:rPr b="1" lang="en-US" sz="1800">
                <a:latin typeface="Verdana"/>
                <a:ea typeface="Verdana"/>
                <a:cs typeface="Verdana"/>
                <a:sym typeface="Verdana"/>
              </a:rPr>
              <a:t>Clover </a:t>
            </a:r>
            <a:r>
              <a:rPr lang="en-US" sz="1800">
                <a:latin typeface="Verdana"/>
                <a:ea typeface="Verdana"/>
                <a:cs typeface="Verdana"/>
                <a:sym typeface="Verdana"/>
              </a:rPr>
              <a:t>IoT sensor is a wireless device that </a:t>
            </a:r>
            <a:br>
              <a:rPr lang="en-US" sz="1800">
                <a:latin typeface="Verdana"/>
                <a:ea typeface="Verdana"/>
                <a:cs typeface="Verdana"/>
                <a:sym typeface="Verdana"/>
              </a:rPr>
            </a:br>
            <a:r>
              <a:rPr lang="en-US" sz="1800">
                <a:latin typeface="Verdana"/>
                <a:ea typeface="Verdana"/>
                <a:cs typeface="Verdana"/>
                <a:sym typeface="Verdana"/>
              </a:rPr>
              <a:t>monitors light intensity and soil moisture then </a:t>
            </a:r>
            <a:br>
              <a:rPr lang="en-US" sz="1800">
                <a:latin typeface="Verdana"/>
                <a:ea typeface="Verdana"/>
                <a:cs typeface="Verdana"/>
                <a:sym typeface="Verdana"/>
              </a:rPr>
            </a:br>
            <a:r>
              <a:rPr lang="en-US" sz="1800">
                <a:latin typeface="Verdana"/>
                <a:ea typeface="Verdana"/>
                <a:cs typeface="Verdana"/>
                <a:sym typeface="Verdana"/>
              </a:rPr>
              <a:t>notifies the owner when the plant needs attention.</a:t>
            </a:r>
            <a:endParaRPr sz="1800">
              <a:latin typeface="Verdana"/>
              <a:ea typeface="Verdana"/>
              <a:cs typeface="Verdana"/>
              <a:sym typeface="Verdana"/>
            </a:endParaRPr>
          </a:p>
          <a:p>
            <a:pPr indent="0" lvl="0" marL="914400" rtl="0" algn="l">
              <a:lnSpc>
                <a:spcPct val="115000"/>
              </a:lnSpc>
              <a:spcBef>
                <a:spcPts val="0"/>
              </a:spcBef>
              <a:spcAft>
                <a:spcPts val="0"/>
              </a:spcAft>
              <a:buNone/>
            </a:pPr>
            <a:r>
              <a:t/>
            </a:r>
            <a:endParaRPr sz="1800">
              <a:latin typeface="Verdana"/>
              <a:ea typeface="Verdana"/>
              <a:cs typeface="Verdana"/>
              <a:sym typeface="Verdana"/>
            </a:endParaRPr>
          </a:p>
          <a:p>
            <a:pPr indent="0" lvl="0" marL="914400" rtl="0" algn="l">
              <a:spcBef>
                <a:spcPts val="0"/>
              </a:spcBef>
              <a:spcAft>
                <a:spcPts val="0"/>
              </a:spcAft>
              <a:buNone/>
            </a:pPr>
            <a:r>
              <a:t/>
            </a:r>
            <a:endParaRPr sz="1800">
              <a:latin typeface="Verdana"/>
              <a:ea typeface="Verdana"/>
              <a:cs typeface="Verdana"/>
              <a:sym typeface="Verdana"/>
            </a:endParaRPr>
          </a:p>
          <a:p>
            <a:pPr indent="0" lvl="0" marL="914400" rtl="0" algn="l">
              <a:spcBef>
                <a:spcPts val="0"/>
              </a:spcBef>
              <a:spcAft>
                <a:spcPts val="0"/>
              </a:spcAft>
              <a:buNone/>
            </a:pPr>
            <a:r>
              <a:t/>
            </a:r>
            <a:endParaRPr>
              <a:latin typeface="Verdana"/>
              <a:ea typeface="Verdana"/>
              <a:cs typeface="Verdana"/>
              <a:sym typeface="Verdana"/>
            </a:endParaRPr>
          </a:p>
        </p:txBody>
      </p:sp>
      <p:pic>
        <p:nvPicPr>
          <p:cNvPr id="88" name="Google Shape;88;p15"/>
          <p:cNvPicPr preferRelativeResize="0"/>
          <p:nvPr/>
        </p:nvPicPr>
        <p:blipFill>
          <a:blip r:embed="rId3">
            <a:alphaModFix/>
          </a:blip>
          <a:stretch>
            <a:fillRect/>
          </a:stretch>
        </p:blipFill>
        <p:spPr>
          <a:xfrm>
            <a:off x="7476625" y="3505200"/>
            <a:ext cx="1630502" cy="24457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6"/>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a:t>System Requirements/Specifications</a:t>
            </a:r>
            <a:endParaRPr/>
          </a:p>
        </p:txBody>
      </p:sp>
      <p:sp>
        <p:nvSpPr>
          <p:cNvPr id="94" name="Google Shape;94;p16"/>
          <p:cNvSpPr txBox="1"/>
          <p:nvPr>
            <p:ph idx="1" type="body"/>
          </p:nvPr>
        </p:nvSpPr>
        <p:spPr>
          <a:xfrm>
            <a:off x="381000" y="1371600"/>
            <a:ext cx="8153400" cy="4495800"/>
          </a:xfrm>
          <a:prstGeom prst="rect">
            <a:avLst/>
          </a:prstGeom>
          <a:noFill/>
          <a:ln>
            <a:noFill/>
          </a:ln>
        </p:spPr>
        <p:txBody>
          <a:bodyPr anchorCtr="0" anchor="t" bIns="44450" lIns="90475" spcFirstLastPara="1" rIns="90475" wrap="square" tIns="44450">
            <a:noAutofit/>
          </a:bodyPr>
          <a:lstStyle/>
          <a:p>
            <a:pPr indent="-342900" lvl="0" marL="457200" rtl="0" algn="l">
              <a:lnSpc>
                <a:spcPct val="115000"/>
              </a:lnSpc>
              <a:spcBef>
                <a:spcPts val="0"/>
              </a:spcBef>
              <a:spcAft>
                <a:spcPts val="0"/>
              </a:spcAft>
              <a:buSzPts val="1800"/>
              <a:buFont typeface="Arial"/>
              <a:buAutoNum type="arabicPeriod"/>
            </a:pPr>
            <a:r>
              <a:rPr lang="en-US" sz="1800">
                <a:latin typeface="Arial"/>
                <a:ea typeface="Arial"/>
                <a:cs typeface="Arial"/>
                <a:sym typeface="Arial"/>
              </a:rPr>
              <a:t>Compact form factor fits into most plant enclosures.  </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US" sz="1800">
                <a:latin typeface="Arial"/>
                <a:ea typeface="Arial"/>
                <a:cs typeface="Arial"/>
                <a:sym typeface="Arial"/>
              </a:rPr>
              <a:t>3 x 2 x 7 in </a:t>
            </a:r>
            <a:endParaRPr sz="1800">
              <a:latin typeface="Arial"/>
              <a:ea typeface="Arial"/>
              <a:cs typeface="Arial"/>
              <a:sym typeface="Arial"/>
            </a:endParaRPr>
          </a:p>
          <a:p>
            <a:pPr indent="-342900" lvl="1" marL="914400" rtl="0" algn="l">
              <a:lnSpc>
                <a:spcPct val="150000"/>
              </a:lnSpc>
              <a:spcBef>
                <a:spcPts val="0"/>
              </a:spcBef>
              <a:spcAft>
                <a:spcPts val="0"/>
              </a:spcAft>
              <a:buSzPts val="1800"/>
              <a:buFont typeface="Arial"/>
              <a:buChar char="•"/>
            </a:pPr>
            <a:r>
              <a:rPr lang="en-US" sz="1800">
                <a:latin typeface="Arial"/>
                <a:ea typeface="Arial"/>
                <a:cs typeface="Arial"/>
                <a:sym typeface="Arial"/>
              </a:rPr>
              <a:t>Portable</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AutoNum type="arabicPeriod"/>
            </a:pPr>
            <a:r>
              <a:rPr lang="en-US" sz="1800">
                <a:latin typeface="Arial"/>
                <a:ea typeface="Arial"/>
                <a:cs typeface="Arial"/>
                <a:sym typeface="Arial"/>
              </a:rPr>
              <a:t>Low Power</a:t>
            </a:r>
            <a:endParaRPr sz="1800">
              <a:latin typeface="Arial"/>
              <a:ea typeface="Arial"/>
              <a:cs typeface="Arial"/>
              <a:sym typeface="Arial"/>
            </a:endParaRPr>
          </a:p>
          <a:p>
            <a:pPr indent="-285750" lvl="1" marL="742950" rtl="0" algn="l">
              <a:lnSpc>
                <a:spcPct val="150000"/>
              </a:lnSpc>
              <a:spcBef>
                <a:spcPts val="0"/>
              </a:spcBef>
              <a:spcAft>
                <a:spcPts val="0"/>
              </a:spcAft>
              <a:buSzPts val="1800"/>
              <a:buFont typeface="Arial"/>
              <a:buChar char="•"/>
            </a:pPr>
            <a:r>
              <a:rPr lang="en-US" sz="1800">
                <a:latin typeface="Arial"/>
                <a:ea typeface="Arial"/>
                <a:cs typeface="Arial"/>
                <a:sym typeface="Arial"/>
              </a:rPr>
              <a:t>Onboard b</a:t>
            </a:r>
            <a:r>
              <a:rPr lang="en-US" sz="1800">
                <a:latin typeface="Arial"/>
                <a:ea typeface="Arial"/>
                <a:cs typeface="Arial"/>
                <a:sym typeface="Arial"/>
              </a:rPr>
              <a:t>attery is charged via solar cell</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AutoNum type="arabicPeriod"/>
            </a:pPr>
            <a:r>
              <a:rPr lang="en-US" sz="1800">
                <a:latin typeface="Arial"/>
                <a:ea typeface="Arial"/>
                <a:cs typeface="Arial"/>
                <a:sym typeface="Arial"/>
              </a:rPr>
              <a:t>Product will notify users when the plant requires attention </a:t>
            </a:r>
            <a:endParaRPr sz="1800">
              <a:latin typeface="Arial"/>
              <a:ea typeface="Arial"/>
              <a:cs typeface="Arial"/>
              <a:sym typeface="Arial"/>
            </a:endParaRPr>
          </a:p>
          <a:p>
            <a:pPr indent="-285750" lvl="1" marL="742950" rtl="0" algn="l">
              <a:lnSpc>
                <a:spcPct val="150000"/>
              </a:lnSpc>
              <a:spcBef>
                <a:spcPts val="0"/>
              </a:spcBef>
              <a:spcAft>
                <a:spcPts val="0"/>
              </a:spcAft>
              <a:buSzPts val="1800"/>
              <a:buFont typeface="Arial"/>
              <a:buChar char="•"/>
            </a:pPr>
            <a:r>
              <a:rPr lang="en-US" sz="1800">
                <a:latin typeface="Arial"/>
                <a:ea typeface="Arial"/>
                <a:cs typeface="Arial"/>
                <a:sym typeface="Arial"/>
              </a:rPr>
              <a:t>Effective Bluetooth transmission range: 40m with 90% success rate</a:t>
            </a:r>
            <a:endParaRPr sz="1800">
              <a:latin typeface="Arial"/>
              <a:ea typeface="Arial"/>
              <a:cs typeface="Arial"/>
              <a:sym typeface="Arial"/>
            </a:endParaRPr>
          </a:p>
          <a:p>
            <a:pPr indent="-342900" lvl="0" marL="457200" rtl="0" algn="l">
              <a:lnSpc>
                <a:spcPct val="150000"/>
              </a:lnSpc>
              <a:spcBef>
                <a:spcPts val="0"/>
              </a:spcBef>
              <a:spcAft>
                <a:spcPts val="0"/>
              </a:spcAft>
              <a:buSzPts val="1800"/>
              <a:buFont typeface="Arial"/>
              <a:buAutoNum type="arabicPeriod"/>
            </a:pPr>
            <a:r>
              <a:rPr lang="en-US" sz="1800">
                <a:latin typeface="Arial"/>
                <a:ea typeface="Arial"/>
                <a:cs typeface="Arial"/>
                <a:sym typeface="Arial"/>
              </a:rPr>
              <a:t>IP64 dust and water resistance rating </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AutoNum type="arabicPeriod"/>
            </a:pPr>
            <a:r>
              <a:rPr lang="en-US" sz="1800">
                <a:latin typeface="Arial"/>
                <a:ea typeface="Arial"/>
                <a:cs typeface="Arial"/>
                <a:sym typeface="Arial"/>
              </a:rPr>
              <a:t>Programmable Plant Library </a:t>
            </a:r>
            <a:endParaRPr sz="18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US" sz="1800">
                <a:latin typeface="Arial"/>
                <a:ea typeface="Arial"/>
                <a:cs typeface="Arial"/>
                <a:sym typeface="Arial"/>
              </a:rPr>
              <a:t>Tracks and stores records of active plants </a:t>
            </a:r>
            <a:endParaRPr sz="18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US" sz="1800">
                <a:latin typeface="Arial"/>
                <a:ea typeface="Arial"/>
                <a:cs typeface="Arial"/>
                <a:sym typeface="Arial"/>
              </a:rPr>
              <a:t>Supports 10 different plant classes (flowering, palm, foliage, etc.)</a:t>
            </a:r>
            <a:endParaRPr sz="1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a:t>Our Previous </a:t>
            </a:r>
            <a:r>
              <a:rPr lang="en-US"/>
              <a:t>Solution: Block Diagram </a:t>
            </a:r>
            <a:endParaRPr/>
          </a:p>
        </p:txBody>
      </p:sp>
      <p:cxnSp>
        <p:nvCxnSpPr>
          <p:cNvPr id="100" name="Google Shape;100;p17"/>
          <p:cNvCxnSpPr/>
          <p:nvPr/>
        </p:nvCxnSpPr>
        <p:spPr>
          <a:xfrm>
            <a:off x="2067450" y="5014075"/>
            <a:ext cx="0" cy="0"/>
          </a:xfrm>
          <a:prstGeom prst="straightConnector1">
            <a:avLst/>
          </a:prstGeom>
          <a:noFill/>
          <a:ln cap="flat" cmpd="sng" w="9525">
            <a:solidFill>
              <a:srgbClr val="595959"/>
            </a:solidFill>
            <a:prstDash val="solid"/>
            <a:round/>
            <a:headEnd len="med" w="med" type="none"/>
            <a:tailEnd len="med" w="med" type="none"/>
          </a:ln>
        </p:spPr>
      </p:cxnSp>
      <p:grpSp>
        <p:nvGrpSpPr>
          <p:cNvPr id="101" name="Google Shape;101;p17"/>
          <p:cNvGrpSpPr/>
          <p:nvPr/>
        </p:nvGrpSpPr>
        <p:grpSpPr>
          <a:xfrm>
            <a:off x="1462850" y="3192901"/>
            <a:ext cx="2348261" cy="1079307"/>
            <a:chOff x="4566468" y="4182500"/>
            <a:chExt cx="2697600" cy="869637"/>
          </a:xfrm>
        </p:grpSpPr>
        <p:sp>
          <p:nvSpPr>
            <p:cNvPr id="102" name="Google Shape;102;p17"/>
            <p:cNvSpPr/>
            <p:nvPr/>
          </p:nvSpPr>
          <p:spPr>
            <a:xfrm>
              <a:off x="4566468" y="4243937"/>
              <a:ext cx="2697600" cy="808200"/>
            </a:xfrm>
            <a:prstGeom prst="flowChartAlternateProcess">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7"/>
            <p:cNvSpPr txBox="1"/>
            <p:nvPr/>
          </p:nvSpPr>
          <p:spPr>
            <a:xfrm>
              <a:off x="4986320" y="4182500"/>
              <a:ext cx="1766400" cy="2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a:t>    Sensor  Package</a:t>
              </a:r>
              <a:endParaRPr>
                <a:solidFill>
                  <a:srgbClr val="000000"/>
                </a:solidFill>
              </a:endParaRPr>
            </a:p>
            <a:p>
              <a:pPr indent="0" lvl="0" marL="0" rtl="0" algn="l">
                <a:spcBef>
                  <a:spcPts val="0"/>
                </a:spcBef>
                <a:spcAft>
                  <a:spcPts val="0"/>
                </a:spcAft>
                <a:buNone/>
              </a:pPr>
              <a:r>
                <a:t/>
              </a:r>
              <a:endParaRPr/>
            </a:p>
          </p:txBody>
        </p:sp>
      </p:grpSp>
      <p:sp>
        <p:nvSpPr>
          <p:cNvPr id="104" name="Google Shape;104;p17"/>
          <p:cNvSpPr txBox="1"/>
          <p:nvPr/>
        </p:nvSpPr>
        <p:spPr>
          <a:xfrm>
            <a:off x="1730650" y="3813450"/>
            <a:ext cx="667500" cy="370500"/>
          </a:xfrm>
          <a:prstGeom prst="rect">
            <a:avLst/>
          </a:prstGeom>
          <a:solidFill>
            <a:srgbClr val="A2C4C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Light</a:t>
            </a:r>
            <a:endParaRPr sz="1200"/>
          </a:p>
        </p:txBody>
      </p:sp>
      <p:sp>
        <p:nvSpPr>
          <p:cNvPr id="105" name="Google Shape;105;p17"/>
          <p:cNvSpPr txBox="1"/>
          <p:nvPr/>
        </p:nvSpPr>
        <p:spPr>
          <a:xfrm>
            <a:off x="2789288" y="3813450"/>
            <a:ext cx="745200" cy="370500"/>
          </a:xfrm>
          <a:prstGeom prst="rect">
            <a:avLst/>
          </a:prstGeom>
          <a:solidFill>
            <a:srgbClr val="A2C4C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Water</a:t>
            </a:r>
            <a:endParaRPr sz="1200"/>
          </a:p>
        </p:txBody>
      </p:sp>
      <p:grpSp>
        <p:nvGrpSpPr>
          <p:cNvPr id="106" name="Google Shape;106;p17"/>
          <p:cNvGrpSpPr/>
          <p:nvPr/>
        </p:nvGrpSpPr>
        <p:grpSpPr>
          <a:xfrm>
            <a:off x="4578550" y="3534400"/>
            <a:ext cx="3116100" cy="928600"/>
            <a:chOff x="4913750" y="3517750"/>
            <a:chExt cx="3116100" cy="928600"/>
          </a:xfrm>
        </p:grpSpPr>
        <p:sp>
          <p:nvSpPr>
            <p:cNvPr id="107" name="Google Shape;107;p17"/>
            <p:cNvSpPr/>
            <p:nvPr/>
          </p:nvSpPr>
          <p:spPr>
            <a:xfrm>
              <a:off x="4913750" y="3545150"/>
              <a:ext cx="3116100" cy="901200"/>
            </a:xfrm>
            <a:prstGeom prst="flowChartAlternateProcess">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5658775" y="3517750"/>
              <a:ext cx="17316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Database/Server</a:t>
              </a:r>
              <a:endParaRPr/>
            </a:p>
          </p:txBody>
        </p:sp>
        <p:sp>
          <p:nvSpPr>
            <p:cNvPr id="109" name="Google Shape;109;p17"/>
            <p:cNvSpPr txBox="1"/>
            <p:nvPr/>
          </p:nvSpPr>
          <p:spPr>
            <a:xfrm>
              <a:off x="6525500" y="3920913"/>
              <a:ext cx="1139100" cy="482700"/>
            </a:xfrm>
            <a:prstGeom prst="rect">
              <a:avLst/>
            </a:prstGeom>
            <a:solidFill>
              <a:srgbClr val="FFE5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Plant Growth Parameters</a:t>
              </a:r>
              <a:endParaRPr sz="1200"/>
            </a:p>
          </p:txBody>
        </p:sp>
        <p:sp>
          <p:nvSpPr>
            <p:cNvPr id="110" name="Google Shape;110;p17"/>
            <p:cNvSpPr txBox="1"/>
            <p:nvPr/>
          </p:nvSpPr>
          <p:spPr>
            <a:xfrm>
              <a:off x="5210925" y="3920913"/>
              <a:ext cx="1139100" cy="482700"/>
            </a:xfrm>
            <a:prstGeom prst="rect">
              <a:avLst/>
            </a:prstGeom>
            <a:solidFill>
              <a:srgbClr val="FFE5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Active Plant Library </a:t>
              </a:r>
              <a:endParaRPr sz="1200"/>
            </a:p>
          </p:txBody>
        </p:sp>
      </p:grpSp>
      <p:cxnSp>
        <p:nvCxnSpPr>
          <p:cNvPr id="111" name="Google Shape;111;p17"/>
          <p:cNvCxnSpPr>
            <a:stCxn id="112" idx="3"/>
            <a:endCxn id="113" idx="1"/>
          </p:cNvCxnSpPr>
          <p:nvPr/>
        </p:nvCxnSpPr>
        <p:spPr>
          <a:xfrm>
            <a:off x="5195049" y="2767739"/>
            <a:ext cx="435600" cy="14400"/>
          </a:xfrm>
          <a:prstGeom prst="straightConnector1">
            <a:avLst/>
          </a:prstGeom>
          <a:noFill/>
          <a:ln cap="flat" cmpd="sng" w="9525">
            <a:solidFill>
              <a:srgbClr val="595959"/>
            </a:solidFill>
            <a:prstDash val="solid"/>
            <a:round/>
            <a:headEnd len="med" w="med" type="none"/>
            <a:tailEnd len="med" w="med" type="triangle"/>
          </a:ln>
        </p:spPr>
      </p:cxnSp>
      <p:cxnSp>
        <p:nvCxnSpPr>
          <p:cNvPr id="114" name="Google Shape;114;p17"/>
          <p:cNvCxnSpPr>
            <a:stCxn id="108" idx="0"/>
            <a:endCxn id="113" idx="2"/>
          </p:cNvCxnSpPr>
          <p:nvPr/>
        </p:nvCxnSpPr>
        <p:spPr>
          <a:xfrm flipH="1" rot="10800000">
            <a:off x="6189375" y="3023500"/>
            <a:ext cx="10800" cy="510900"/>
          </a:xfrm>
          <a:prstGeom prst="straightConnector1">
            <a:avLst/>
          </a:prstGeom>
          <a:noFill/>
          <a:ln cap="flat" cmpd="sng" w="9525">
            <a:solidFill>
              <a:srgbClr val="595959"/>
            </a:solidFill>
            <a:prstDash val="solid"/>
            <a:round/>
            <a:headEnd len="med" w="med" type="none"/>
            <a:tailEnd len="med" w="med" type="triangle"/>
          </a:ln>
        </p:spPr>
      </p:cxnSp>
      <p:cxnSp>
        <p:nvCxnSpPr>
          <p:cNvPr id="115" name="Google Shape;115;p17"/>
          <p:cNvCxnSpPr>
            <a:stCxn id="113" idx="2"/>
            <a:endCxn id="108" idx="0"/>
          </p:cNvCxnSpPr>
          <p:nvPr/>
        </p:nvCxnSpPr>
        <p:spPr>
          <a:xfrm flipH="1">
            <a:off x="6189350" y="3023588"/>
            <a:ext cx="10800" cy="510900"/>
          </a:xfrm>
          <a:prstGeom prst="straightConnector1">
            <a:avLst/>
          </a:prstGeom>
          <a:noFill/>
          <a:ln cap="flat" cmpd="sng" w="9525">
            <a:solidFill>
              <a:srgbClr val="595959"/>
            </a:solidFill>
            <a:prstDash val="solid"/>
            <a:round/>
            <a:headEnd len="med" w="med" type="none"/>
            <a:tailEnd len="med" w="med" type="triangle"/>
          </a:ln>
        </p:spPr>
      </p:cxnSp>
      <p:cxnSp>
        <p:nvCxnSpPr>
          <p:cNvPr id="116" name="Google Shape;116;p17"/>
          <p:cNvCxnSpPr>
            <a:stCxn id="117" idx="2"/>
            <a:endCxn id="112" idx="0"/>
          </p:cNvCxnSpPr>
          <p:nvPr/>
        </p:nvCxnSpPr>
        <p:spPr>
          <a:xfrm>
            <a:off x="4572005" y="2271451"/>
            <a:ext cx="0" cy="259800"/>
          </a:xfrm>
          <a:prstGeom prst="straightConnector1">
            <a:avLst/>
          </a:prstGeom>
          <a:noFill/>
          <a:ln cap="flat" cmpd="sng" w="9525">
            <a:solidFill>
              <a:srgbClr val="595959"/>
            </a:solidFill>
            <a:prstDash val="solid"/>
            <a:round/>
            <a:headEnd len="med" w="med" type="none"/>
            <a:tailEnd len="med" w="med" type="triangle"/>
          </a:ln>
        </p:spPr>
      </p:cxnSp>
      <p:grpSp>
        <p:nvGrpSpPr>
          <p:cNvPr id="118" name="Google Shape;118;p17"/>
          <p:cNvGrpSpPr/>
          <p:nvPr/>
        </p:nvGrpSpPr>
        <p:grpSpPr>
          <a:xfrm>
            <a:off x="1419862" y="1487711"/>
            <a:ext cx="6304281" cy="1577121"/>
            <a:chOff x="1306370" y="476424"/>
            <a:chExt cx="6172800" cy="1700400"/>
          </a:xfrm>
        </p:grpSpPr>
        <p:sp>
          <p:nvSpPr>
            <p:cNvPr id="119" name="Google Shape;119;p17"/>
            <p:cNvSpPr/>
            <p:nvPr/>
          </p:nvSpPr>
          <p:spPr>
            <a:xfrm>
              <a:off x="1306370" y="476424"/>
              <a:ext cx="6172800" cy="1700400"/>
            </a:xfrm>
            <a:prstGeom prst="flowChartAlternateProcess">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txBox="1"/>
            <p:nvPr/>
          </p:nvSpPr>
          <p:spPr>
            <a:xfrm>
              <a:off x="3823223" y="786827"/>
              <a:ext cx="1139100" cy="534600"/>
            </a:xfrm>
            <a:prstGeom prst="rect">
              <a:avLst/>
            </a:prstGeom>
            <a:solidFill>
              <a:srgbClr val="FFD9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Power Supply</a:t>
              </a:r>
              <a:br>
                <a:rPr lang="en-US" sz="1200"/>
              </a:br>
              <a:r>
                <a:rPr lang="en-US" sz="1200"/>
                <a:t> </a:t>
              </a:r>
              <a:endParaRPr sz="1200"/>
            </a:p>
          </p:txBody>
        </p:sp>
        <p:sp>
          <p:nvSpPr>
            <p:cNvPr id="120" name="Google Shape;120;p17"/>
            <p:cNvSpPr txBox="1"/>
            <p:nvPr/>
          </p:nvSpPr>
          <p:spPr>
            <a:xfrm>
              <a:off x="5429212" y="786814"/>
              <a:ext cx="1220100" cy="331800"/>
            </a:xfrm>
            <a:prstGeom prst="rect">
              <a:avLst/>
            </a:prstGeom>
            <a:solidFill>
              <a:srgbClr val="FFD9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LED Indicators</a:t>
              </a:r>
              <a:endParaRPr sz="1200"/>
            </a:p>
          </p:txBody>
        </p:sp>
        <p:sp>
          <p:nvSpPr>
            <p:cNvPr id="112" name="Google Shape;112;p17"/>
            <p:cNvSpPr txBox="1"/>
            <p:nvPr/>
          </p:nvSpPr>
          <p:spPr>
            <a:xfrm>
              <a:off x="3782724" y="1601660"/>
              <a:ext cx="1220100" cy="509700"/>
            </a:xfrm>
            <a:prstGeom prst="rect">
              <a:avLst/>
            </a:prstGeom>
            <a:solidFill>
              <a:srgbClr val="FFD9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Controller</a:t>
              </a:r>
              <a:endParaRPr sz="1200"/>
            </a:p>
          </p:txBody>
        </p:sp>
        <p:sp>
          <p:nvSpPr>
            <p:cNvPr id="121" name="Google Shape;121;p17"/>
            <p:cNvSpPr txBox="1"/>
            <p:nvPr/>
          </p:nvSpPr>
          <p:spPr>
            <a:xfrm>
              <a:off x="1930600" y="1574025"/>
              <a:ext cx="1139100" cy="555600"/>
            </a:xfrm>
            <a:prstGeom prst="rect">
              <a:avLst/>
            </a:prstGeom>
            <a:solidFill>
              <a:srgbClr val="FFD9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Sensor Module</a:t>
              </a:r>
              <a:endParaRPr sz="1200"/>
            </a:p>
          </p:txBody>
        </p:sp>
      </p:grpSp>
      <p:cxnSp>
        <p:nvCxnSpPr>
          <p:cNvPr id="122" name="Google Shape;122;p17"/>
          <p:cNvCxnSpPr>
            <a:endCxn id="120" idx="1"/>
          </p:cNvCxnSpPr>
          <p:nvPr/>
        </p:nvCxnSpPr>
        <p:spPr>
          <a:xfrm flipH="1" rot="10800000">
            <a:off x="5192520" y="1929469"/>
            <a:ext cx="438000" cy="596700"/>
          </a:xfrm>
          <a:prstGeom prst="straightConnector1">
            <a:avLst/>
          </a:prstGeom>
          <a:noFill/>
          <a:ln cap="flat" cmpd="sng" w="9525">
            <a:solidFill>
              <a:srgbClr val="595959"/>
            </a:solidFill>
            <a:prstDash val="solid"/>
            <a:round/>
            <a:headEnd len="med" w="med" type="none"/>
            <a:tailEnd len="med" w="med" type="triangle"/>
          </a:ln>
        </p:spPr>
      </p:cxnSp>
      <p:cxnSp>
        <p:nvCxnSpPr>
          <p:cNvPr id="123" name="Google Shape;123;p17"/>
          <p:cNvCxnSpPr>
            <a:stCxn id="121" idx="3"/>
            <a:endCxn id="112" idx="1"/>
          </p:cNvCxnSpPr>
          <p:nvPr/>
        </p:nvCxnSpPr>
        <p:spPr>
          <a:xfrm>
            <a:off x="3220750" y="2763394"/>
            <a:ext cx="728100" cy="4200"/>
          </a:xfrm>
          <a:prstGeom prst="straightConnector1">
            <a:avLst/>
          </a:prstGeom>
          <a:noFill/>
          <a:ln cap="flat" cmpd="sng" w="9525">
            <a:solidFill>
              <a:srgbClr val="595959"/>
            </a:solidFill>
            <a:prstDash val="solid"/>
            <a:round/>
            <a:headEnd len="med" w="med" type="none"/>
            <a:tailEnd len="med" w="med" type="triangle"/>
          </a:ln>
        </p:spPr>
      </p:cxnSp>
      <p:cxnSp>
        <p:nvCxnSpPr>
          <p:cNvPr id="124" name="Google Shape;124;p17"/>
          <p:cNvCxnSpPr>
            <a:stCxn id="125" idx="2"/>
          </p:cNvCxnSpPr>
          <p:nvPr/>
        </p:nvCxnSpPr>
        <p:spPr>
          <a:xfrm rot="10800000">
            <a:off x="6137616" y="4471398"/>
            <a:ext cx="16800" cy="551700"/>
          </a:xfrm>
          <a:prstGeom prst="straightConnector1">
            <a:avLst/>
          </a:prstGeom>
          <a:noFill/>
          <a:ln cap="flat" cmpd="sng" w="9525">
            <a:solidFill>
              <a:srgbClr val="595959"/>
            </a:solidFill>
            <a:prstDash val="solid"/>
            <a:round/>
            <a:headEnd len="med" w="med" type="none"/>
            <a:tailEnd len="med" w="med" type="triangle"/>
          </a:ln>
        </p:spPr>
      </p:cxnSp>
      <p:cxnSp>
        <p:nvCxnSpPr>
          <p:cNvPr id="126" name="Google Shape;126;p17"/>
          <p:cNvCxnSpPr/>
          <p:nvPr/>
        </p:nvCxnSpPr>
        <p:spPr>
          <a:xfrm>
            <a:off x="6130116" y="4460482"/>
            <a:ext cx="18300" cy="422700"/>
          </a:xfrm>
          <a:prstGeom prst="straightConnector1">
            <a:avLst/>
          </a:prstGeom>
          <a:noFill/>
          <a:ln cap="flat" cmpd="sng" w="9525">
            <a:solidFill>
              <a:srgbClr val="595959"/>
            </a:solidFill>
            <a:prstDash val="solid"/>
            <a:round/>
            <a:headEnd len="med" w="med" type="none"/>
            <a:tailEnd len="med" w="med" type="triangle"/>
          </a:ln>
        </p:spPr>
      </p:cxnSp>
      <p:grpSp>
        <p:nvGrpSpPr>
          <p:cNvPr id="127" name="Google Shape;127;p17"/>
          <p:cNvGrpSpPr/>
          <p:nvPr/>
        </p:nvGrpSpPr>
        <p:grpSpPr>
          <a:xfrm>
            <a:off x="4851364" y="4769182"/>
            <a:ext cx="2697600" cy="924685"/>
            <a:chOff x="4566468" y="4182500"/>
            <a:chExt cx="2697600" cy="869637"/>
          </a:xfrm>
        </p:grpSpPr>
        <p:sp>
          <p:nvSpPr>
            <p:cNvPr id="128" name="Google Shape;128;p17"/>
            <p:cNvSpPr/>
            <p:nvPr/>
          </p:nvSpPr>
          <p:spPr>
            <a:xfrm>
              <a:off x="4566468" y="4243937"/>
              <a:ext cx="2697600" cy="808200"/>
            </a:xfrm>
            <a:prstGeom prst="flowChartAlternateProcess">
              <a:avLst/>
            </a:prstGeom>
            <a:gradFill>
              <a:gsLst>
                <a:gs pos="0">
                  <a:srgbClr val="DCECD5"/>
                </a:gs>
                <a:gs pos="100000">
                  <a:srgbClr val="93BC81"/>
                </a:gs>
              </a:gsLst>
              <a:path path="circle">
                <a:fillToRect b="50%" l="50%" r="50%" t="50%"/>
              </a:path>
              <a:tileRect/>
            </a:gra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7"/>
            <p:cNvSpPr txBox="1"/>
            <p:nvPr/>
          </p:nvSpPr>
          <p:spPr>
            <a:xfrm>
              <a:off x="4986320" y="4182500"/>
              <a:ext cx="1766400" cy="2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a:solidFill>
                    <a:srgbClr val="000000"/>
                  </a:solidFill>
                </a:rPr>
                <a:t>Smartphone App </a:t>
              </a:r>
              <a:endParaRPr>
                <a:solidFill>
                  <a:srgbClr val="000000"/>
                </a:solidFill>
              </a:endParaRPr>
            </a:p>
            <a:p>
              <a:pPr indent="0" lvl="0" marL="0" rtl="0" algn="l">
                <a:spcBef>
                  <a:spcPts val="0"/>
                </a:spcBef>
                <a:spcAft>
                  <a:spcPts val="0"/>
                </a:spcAft>
                <a:buNone/>
              </a:pPr>
              <a:r>
                <a:t/>
              </a:r>
              <a:endParaRPr/>
            </a:p>
          </p:txBody>
        </p:sp>
      </p:grpSp>
      <p:sp>
        <p:nvSpPr>
          <p:cNvPr id="129" name="Google Shape;129;p17"/>
          <p:cNvSpPr txBox="1"/>
          <p:nvPr/>
        </p:nvSpPr>
        <p:spPr>
          <a:xfrm>
            <a:off x="5567050" y="5116450"/>
            <a:ext cx="1139100" cy="510900"/>
          </a:xfrm>
          <a:prstGeom prst="rect">
            <a:avLst/>
          </a:prstGeom>
          <a:solidFill>
            <a:srgbClr val="FFE5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User Interface</a:t>
            </a:r>
            <a:endParaRPr sz="1200"/>
          </a:p>
        </p:txBody>
      </p:sp>
      <p:sp>
        <p:nvSpPr>
          <p:cNvPr id="113" name="Google Shape;113;p17"/>
          <p:cNvSpPr txBox="1"/>
          <p:nvPr/>
        </p:nvSpPr>
        <p:spPr>
          <a:xfrm>
            <a:off x="5630600" y="2540888"/>
            <a:ext cx="1139100" cy="482700"/>
          </a:xfrm>
          <a:prstGeom prst="rect">
            <a:avLst/>
          </a:prstGeom>
          <a:solidFill>
            <a:srgbClr val="FFD9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a:t>      RX/TX</a:t>
            </a:r>
            <a:endParaRPr sz="1200"/>
          </a:p>
        </p:txBody>
      </p:sp>
      <p:cxnSp>
        <p:nvCxnSpPr>
          <p:cNvPr id="130" name="Google Shape;130;p17"/>
          <p:cNvCxnSpPr>
            <a:endCxn id="104" idx="0"/>
          </p:cNvCxnSpPr>
          <p:nvPr/>
        </p:nvCxnSpPr>
        <p:spPr>
          <a:xfrm flipH="1">
            <a:off x="2064400" y="2992650"/>
            <a:ext cx="498000" cy="820800"/>
          </a:xfrm>
          <a:prstGeom prst="straightConnector1">
            <a:avLst/>
          </a:prstGeom>
          <a:noFill/>
          <a:ln cap="flat" cmpd="sng" w="9525">
            <a:solidFill>
              <a:srgbClr val="595959"/>
            </a:solidFill>
            <a:prstDash val="solid"/>
            <a:round/>
            <a:headEnd len="med" w="med" type="none"/>
            <a:tailEnd len="med" w="med" type="none"/>
          </a:ln>
        </p:spPr>
      </p:cxnSp>
      <p:cxnSp>
        <p:nvCxnSpPr>
          <p:cNvPr id="131" name="Google Shape;131;p17"/>
          <p:cNvCxnSpPr>
            <a:stCxn id="105" idx="0"/>
            <a:endCxn id="121" idx="2"/>
          </p:cNvCxnSpPr>
          <p:nvPr/>
        </p:nvCxnSpPr>
        <p:spPr>
          <a:xfrm rot="10800000">
            <a:off x="2638988" y="3021150"/>
            <a:ext cx="522900" cy="792300"/>
          </a:xfrm>
          <a:prstGeom prst="straightConnector1">
            <a:avLst/>
          </a:prstGeom>
          <a:noFill/>
          <a:ln cap="flat" cmpd="sng" w="9525">
            <a:solidFill>
              <a:srgbClr val="595959"/>
            </a:solidFill>
            <a:prstDash val="solid"/>
            <a:round/>
            <a:headEnd len="med" w="med" type="none"/>
            <a:tailEnd len="med" w="med" type="none"/>
          </a:ln>
        </p:spPr>
      </p:cxnSp>
      <p:sp>
        <p:nvSpPr>
          <p:cNvPr id="132" name="Google Shape;132;p17"/>
          <p:cNvSpPr txBox="1"/>
          <p:nvPr/>
        </p:nvSpPr>
        <p:spPr>
          <a:xfrm>
            <a:off x="1965750" y="1635450"/>
            <a:ext cx="1342500" cy="3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Enclo</a:t>
            </a:r>
            <a:r>
              <a:rPr lang="en-US" sz="1800"/>
              <a:t>s</a:t>
            </a:r>
            <a:r>
              <a:rPr lang="en-US" sz="1800"/>
              <a:t>ure </a:t>
            </a:r>
            <a:endParaRPr sz="1800"/>
          </a:p>
        </p:txBody>
      </p:sp>
      <p:cxnSp>
        <p:nvCxnSpPr>
          <p:cNvPr id="133" name="Google Shape;133;p17"/>
          <p:cNvCxnSpPr>
            <a:stCxn id="113" idx="1"/>
            <a:endCxn id="112" idx="3"/>
          </p:cNvCxnSpPr>
          <p:nvPr/>
        </p:nvCxnSpPr>
        <p:spPr>
          <a:xfrm rot="10800000">
            <a:off x="5195000" y="2767838"/>
            <a:ext cx="435600" cy="14400"/>
          </a:xfrm>
          <a:prstGeom prst="straightConnector1">
            <a:avLst/>
          </a:prstGeom>
          <a:noFill/>
          <a:ln cap="flat" cmpd="sng" w="9525">
            <a:solidFill>
              <a:srgbClr val="595959"/>
            </a:solidFill>
            <a:prstDash val="solid"/>
            <a:round/>
            <a:headEnd len="med" w="med" type="none"/>
            <a:tailEnd len="med" w="med" type="triangle"/>
          </a:ln>
        </p:spPr>
      </p:cxnSp>
      <p:sp>
        <p:nvSpPr>
          <p:cNvPr id="134" name="Google Shape;134;p17"/>
          <p:cNvSpPr/>
          <p:nvPr/>
        </p:nvSpPr>
        <p:spPr>
          <a:xfrm>
            <a:off x="4415175" y="3409525"/>
            <a:ext cx="3461700" cy="2374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3857400" y="1650300"/>
            <a:ext cx="1429200" cy="15021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17"/>
          <p:cNvCxnSpPr/>
          <p:nvPr/>
        </p:nvCxnSpPr>
        <p:spPr>
          <a:xfrm flipH="1">
            <a:off x="2646025" y="2181825"/>
            <a:ext cx="1347900" cy="11400"/>
          </a:xfrm>
          <a:prstGeom prst="straightConnector1">
            <a:avLst/>
          </a:prstGeom>
          <a:noFill/>
          <a:ln cap="flat" cmpd="sng" w="9525">
            <a:solidFill>
              <a:srgbClr val="595959"/>
            </a:solidFill>
            <a:prstDash val="solid"/>
            <a:round/>
            <a:headEnd len="med" w="med" type="none"/>
            <a:tailEnd len="med" w="med" type="none"/>
          </a:ln>
        </p:spPr>
      </p:cxnSp>
      <p:cxnSp>
        <p:nvCxnSpPr>
          <p:cNvPr id="137" name="Google Shape;137;p17"/>
          <p:cNvCxnSpPr>
            <a:endCxn id="121" idx="0"/>
          </p:cNvCxnSpPr>
          <p:nvPr/>
        </p:nvCxnSpPr>
        <p:spPr>
          <a:xfrm>
            <a:off x="2634869" y="2193135"/>
            <a:ext cx="4200" cy="312600"/>
          </a:xfrm>
          <a:prstGeom prst="straightConnector1">
            <a:avLst/>
          </a:prstGeom>
          <a:noFill/>
          <a:ln cap="flat" cmpd="sng" w="9525">
            <a:solidFill>
              <a:srgbClr val="595959"/>
            </a:solidFill>
            <a:prstDash val="solid"/>
            <a:round/>
            <a:headEnd len="med" w="med" type="none"/>
            <a:tailEnd len="med" w="med" type="triangle"/>
          </a:ln>
        </p:spPr>
      </p:cxnSp>
      <p:sp>
        <p:nvSpPr>
          <p:cNvPr id="138" name="Google Shape;138;p17"/>
          <p:cNvSpPr txBox="1"/>
          <p:nvPr/>
        </p:nvSpPr>
        <p:spPr>
          <a:xfrm>
            <a:off x="395650" y="4697350"/>
            <a:ext cx="2143200" cy="13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0000"/>
                </a:solidFill>
                <a:latin typeface="Verdana"/>
                <a:ea typeface="Verdana"/>
                <a:cs typeface="Verdana"/>
                <a:sym typeface="Verdana"/>
              </a:rPr>
              <a:t>-Brandon</a:t>
            </a:r>
            <a:endParaRPr sz="1800">
              <a:solidFill>
                <a:srgbClr val="FF0000"/>
              </a:solidFill>
              <a:latin typeface="Verdana"/>
              <a:ea typeface="Verdana"/>
              <a:cs typeface="Verdana"/>
              <a:sym typeface="Verdana"/>
            </a:endParaRPr>
          </a:p>
          <a:p>
            <a:pPr indent="0" lvl="0" marL="0" rtl="0" algn="l">
              <a:spcBef>
                <a:spcPts val="0"/>
              </a:spcBef>
              <a:spcAft>
                <a:spcPts val="0"/>
              </a:spcAft>
              <a:buNone/>
            </a:pPr>
            <a:r>
              <a:rPr lang="en-US" sz="1800">
                <a:latin typeface="Verdana"/>
                <a:ea typeface="Verdana"/>
                <a:cs typeface="Verdana"/>
                <a:sym typeface="Verdana"/>
              </a:rPr>
              <a:t>-Omar</a:t>
            </a:r>
            <a:endParaRPr sz="1800">
              <a:latin typeface="Verdana"/>
              <a:ea typeface="Verdana"/>
              <a:cs typeface="Verdana"/>
              <a:sym typeface="Verdana"/>
            </a:endParaRPr>
          </a:p>
          <a:p>
            <a:pPr indent="0" lvl="0" marL="0" rtl="0" algn="l">
              <a:spcBef>
                <a:spcPts val="0"/>
              </a:spcBef>
              <a:spcAft>
                <a:spcPts val="0"/>
              </a:spcAft>
              <a:buNone/>
            </a:pPr>
            <a:r>
              <a:rPr lang="en-US" sz="1800">
                <a:latin typeface="Verdana"/>
                <a:ea typeface="Verdana"/>
                <a:cs typeface="Verdana"/>
                <a:sym typeface="Verdana"/>
              </a:rPr>
              <a:t>-Tucker</a:t>
            </a:r>
            <a:endParaRPr sz="1800">
              <a:latin typeface="Verdana"/>
              <a:ea typeface="Verdana"/>
              <a:cs typeface="Verdana"/>
              <a:sym typeface="Verdana"/>
            </a:endParaRPr>
          </a:p>
          <a:p>
            <a:pPr indent="0" lvl="0" marL="0" rtl="0" algn="l">
              <a:spcBef>
                <a:spcPts val="0"/>
              </a:spcBef>
              <a:spcAft>
                <a:spcPts val="0"/>
              </a:spcAft>
              <a:buNone/>
            </a:pPr>
            <a:r>
              <a:rPr lang="en-US" sz="1800">
                <a:solidFill>
                  <a:srgbClr val="0000FF"/>
                </a:solidFill>
                <a:latin typeface="Verdana"/>
                <a:ea typeface="Verdana"/>
                <a:cs typeface="Verdana"/>
                <a:sym typeface="Verdana"/>
              </a:rPr>
              <a:t>-Tim </a:t>
            </a:r>
            <a:endParaRPr sz="1800">
              <a:solidFill>
                <a:srgbClr val="0000FF"/>
              </a:solidFill>
              <a:latin typeface="Verdana"/>
              <a:ea typeface="Verdana"/>
              <a:cs typeface="Verdana"/>
              <a:sym typeface="Verdana"/>
            </a:endParaRPr>
          </a:p>
          <a:p>
            <a:pPr indent="0" lvl="0" marL="0" rtl="0" algn="l">
              <a:spcBef>
                <a:spcPts val="0"/>
              </a:spcBef>
              <a:spcAft>
                <a:spcPts val="0"/>
              </a:spcAft>
              <a:buNone/>
            </a:pPr>
            <a:r>
              <a:t/>
            </a:r>
            <a:endParaRPr sz="1800">
              <a:latin typeface="Verdana"/>
              <a:ea typeface="Verdana"/>
              <a:cs typeface="Verdana"/>
              <a:sym typeface="Verdana"/>
            </a:endParaRPr>
          </a:p>
        </p:txBody>
      </p:sp>
      <p:sp>
        <p:nvSpPr>
          <p:cNvPr id="139" name="Google Shape;139;p17"/>
          <p:cNvSpPr/>
          <p:nvPr/>
        </p:nvSpPr>
        <p:spPr>
          <a:xfrm>
            <a:off x="5485575" y="1565100"/>
            <a:ext cx="1429200" cy="8076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1419850" y="2214338"/>
            <a:ext cx="2339100" cy="2235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5485575" y="2397925"/>
            <a:ext cx="1429200" cy="666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7"/>
          <p:cNvCxnSpPr/>
          <p:nvPr/>
        </p:nvCxnSpPr>
        <p:spPr>
          <a:xfrm>
            <a:off x="5239475" y="2777825"/>
            <a:ext cx="406500" cy="0"/>
          </a:xfrm>
          <a:prstGeom prst="straightConnector1">
            <a:avLst/>
          </a:prstGeom>
          <a:noFill/>
          <a:ln cap="flat" cmpd="sng" w="9525">
            <a:solidFill>
              <a:schemeClr val="dk2"/>
            </a:solidFill>
            <a:prstDash val="solid"/>
            <a:round/>
            <a:headEnd len="med" w="med" type="none"/>
            <a:tailEnd len="med" w="med" type="triangle"/>
          </a:ln>
        </p:spPr>
      </p:cxnSp>
      <p:cxnSp>
        <p:nvCxnSpPr>
          <p:cNvPr id="143" name="Google Shape;143;p17"/>
          <p:cNvCxnSpPr>
            <a:stCxn id="112" idx="1"/>
            <a:endCxn id="121" idx="3"/>
          </p:cNvCxnSpPr>
          <p:nvPr/>
        </p:nvCxnSpPr>
        <p:spPr>
          <a:xfrm rot="10800000">
            <a:off x="3220861" y="2763539"/>
            <a:ext cx="728100" cy="4200"/>
          </a:xfrm>
          <a:prstGeom prst="straightConnector1">
            <a:avLst/>
          </a:prstGeom>
          <a:noFill/>
          <a:ln cap="flat" cmpd="sng" w="9525">
            <a:solidFill>
              <a:srgbClr val="595959"/>
            </a:solidFill>
            <a:prstDash val="solid"/>
            <a:round/>
            <a:headEnd len="med" w="med" type="none"/>
            <a:tailEnd len="med" w="med" type="triangle"/>
          </a:ln>
        </p:spPr>
      </p:cxnSp>
      <p:sp>
        <p:nvSpPr>
          <p:cNvPr id="144" name="Google Shape;144;p17"/>
          <p:cNvSpPr txBox="1"/>
          <p:nvPr/>
        </p:nvSpPr>
        <p:spPr>
          <a:xfrm>
            <a:off x="6200175" y="4471400"/>
            <a:ext cx="1279500" cy="1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Internet Link</a:t>
            </a:r>
            <a:endParaRPr sz="1200">
              <a:latin typeface="Verdana"/>
              <a:ea typeface="Verdana"/>
              <a:cs typeface="Verdana"/>
              <a:sym typeface="Verdana"/>
            </a:endParaRPr>
          </a:p>
        </p:txBody>
      </p:sp>
      <p:sp>
        <p:nvSpPr>
          <p:cNvPr id="145" name="Google Shape;145;p17"/>
          <p:cNvSpPr txBox="1"/>
          <p:nvPr/>
        </p:nvSpPr>
        <p:spPr>
          <a:xfrm>
            <a:off x="6200175" y="3049175"/>
            <a:ext cx="667500" cy="1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Verdana"/>
                <a:ea typeface="Verdana"/>
                <a:cs typeface="Verdana"/>
                <a:sym typeface="Verdana"/>
              </a:rPr>
              <a:t>WiFi</a:t>
            </a:r>
            <a:endParaRPr>
              <a:latin typeface="Verdana"/>
              <a:ea typeface="Verdana"/>
              <a:cs typeface="Verdana"/>
              <a:sym typeface="Verdana"/>
            </a:endParaRPr>
          </a:p>
        </p:txBody>
      </p:sp>
      <p:cxnSp>
        <p:nvCxnSpPr>
          <p:cNvPr id="146" name="Google Shape;146;p17"/>
          <p:cNvCxnSpPr>
            <a:endCxn id="117" idx="1"/>
          </p:cNvCxnSpPr>
          <p:nvPr/>
        </p:nvCxnSpPr>
        <p:spPr>
          <a:xfrm flipH="1" rot="10800000">
            <a:off x="1746624" y="2023530"/>
            <a:ext cx="2243700" cy="1978500"/>
          </a:xfrm>
          <a:prstGeom prst="bentConnector3">
            <a:avLst>
              <a:gd fmla="val -23850"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8"/>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a:t>Our Redesigned </a:t>
            </a:r>
            <a:r>
              <a:rPr lang="en-US"/>
              <a:t>Solution: Block Diagram </a:t>
            </a:r>
            <a:endParaRPr/>
          </a:p>
        </p:txBody>
      </p:sp>
      <p:pic>
        <p:nvPicPr>
          <p:cNvPr id="152" name="Google Shape;152;p18"/>
          <p:cNvPicPr preferRelativeResize="0"/>
          <p:nvPr/>
        </p:nvPicPr>
        <p:blipFill>
          <a:blip r:embed="rId3">
            <a:alphaModFix/>
          </a:blip>
          <a:stretch>
            <a:fillRect/>
          </a:stretch>
        </p:blipFill>
        <p:spPr>
          <a:xfrm>
            <a:off x="383525" y="1415650"/>
            <a:ext cx="8681750" cy="402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9"/>
          <p:cNvSpPr txBox="1"/>
          <p:nvPr>
            <p:ph type="title"/>
          </p:nvPr>
        </p:nvSpPr>
        <p:spPr>
          <a:xfrm>
            <a:off x="304800" y="609600"/>
            <a:ext cx="8839200" cy="5334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a:t>Our Redesigned </a:t>
            </a:r>
            <a:r>
              <a:rPr lang="en-US"/>
              <a:t>Solution: Software Flow Diagram </a:t>
            </a:r>
            <a:endParaRPr/>
          </a:p>
        </p:txBody>
      </p:sp>
      <p:grpSp>
        <p:nvGrpSpPr>
          <p:cNvPr id="158" name="Google Shape;158;p19"/>
          <p:cNvGrpSpPr/>
          <p:nvPr/>
        </p:nvGrpSpPr>
        <p:grpSpPr>
          <a:xfrm>
            <a:off x="2536550" y="1228925"/>
            <a:ext cx="6306700" cy="4587625"/>
            <a:chOff x="2536550" y="1228925"/>
            <a:chExt cx="6306700" cy="4587625"/>
          </a:xfrm>
        </p:grpSpPr>
        <p:pic>
          <p:nvPicPr>
            <p:cNvPr id="159" name="Google Shape;159;p19"/>
            <p:cNvPicPr preferRelativeResize="0"/>
            <p:nvPr/>
          </p:nvPicPr>
          <p:blipFill>
            <a:blip r:embed="rId3">
              <a:alphaModFix/>
            </a:blip>
            <a:stretch>
              <a:fillRect/>
            </a:stretch>
          </p:blipFill>
          <p:spPr>
            <a:xfrm>
              <a:off x="2536550" y="1228925"/>
              <a:ext cx="4169475" cy="4587625"/>
            </a:xfrm>
            <a:prstGeom prst="rect">
              <a:avLst/>
            </a:prstGeom>
            <a:noFill/>
            <a:ln>
              <a:noFill/>
            </a:ln>
          </p:spPr>
        </p:pic>
        <p:sp>
          <p:nvSpPr>
            <p:cNvPr id="160" name="Google Shape;160;p19"/>
            <p:cNvSpPr txBox="1"/>
            <p:nvPr/>
          </p:nvSpPr>
          <p:spPr>
            <a:xfrm>
              <a:off x="3913650" y="1806000"/>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MySQL DB</a:t>
              </a:r>
              <a:endParaRPr sz="1200">
                <a:latin typeface="Verdana"/>
                <a:ea typeface="Verdana"/>
                <a:cs typeface="Verdana"/>
                <a:sym typeface="Verdana"/>
              </a:endParaRPr>
            </a:p>
          </p:txBody>
        </p:sp>
        <p:sp>
          <p:nvSpPr>
            <p:cNvPr id="161" name="Google Shape;161;p19"/>
            <p:cNvSpPr txBox="1"/>
            <p:nvPr/>
          </p:nvSpPr>
          <p:spPr>
            <a:xfrm>
              <a:off x="4921350" y="3506675"/>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PHP + Python</a:t>
              </a:r>
              <a:endParaRPr sz="1200">
                <a:latin typeface="Verdana"/>
                <a:ea typeface="Verdana"/>
                <a:cs typeface="Verdana"/>
                <a:sym typeface="Verdana"/>
              </a:endParaRPr>
            </a:p>
          </p:txBody>
        </p:sp>
        <p:sp>
          <p:nvSpPr>
            <p:cNvPr id="162" name="Google Shape;162;p19"/>
            <p:cNvSpPr txBox="1"/>
            <p:nvPr/>
          </p:nvSpPr>
          <p:spPr>
            <a:xfrm>
              <a:off x="2822150" y="3506675"/>
              <a:ext cx="13392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Android Studio</a:t>
              </a:r>
              <a:endParaRPr sz="1200">
                <a:latin typeface="Verdana"/>
                <a:ea typeface="Verdana"/>
                <a:cs typeface="Verdana"/>
                <a:sym typeface="Verdana"/>
              </a:endParaRPr>
            </a:p>
          </p:txBody>
        </p:sp>
        <p:sp>
          <p:nvSpPr>
            <p:cNvPr id="163" name="Google Shape;163;p19"/>
            <p:cNvSpPr/>
            <p:nvPr/>
          </p:nvSpPr>
          <p:spPr>
            <a:xfrm>
              <a:off x="7266450" y="4197750"/>
              <a:ext cx="1576800" cy="7314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7646800" y="4245025"/>
              <a:ext cx="11115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Verdana"/>
                  <a:ea typeface="Verdana"/>
                  <a:cs typeface="Verdana"/>
                  <a:sym typeface="Verdana"/>
                </a:rPr>
                <a:t>Sensing System</a:t>
              </a:r>
              <a:endParaRPr>
                <a:latin typeface="Verdana"/>
                <a:ea typeface="Verdana"/>
                <a:cs typeface="Verdana"/>
                <a:sym typeface="Verdana"/>
              </a:endParaRPr>
            </a:p>
          </p:txBody>
        </p:sp>
        <p:cxnSp>
          <p:nvCxnSpPr>
            <p:cNvPr id="165" name="Google Shape;165;p19"/>
            <p:cNvCxnSpPr/>
            <p:nvPr/>
          </p:nvCxnSpPr>
          <p:spPr>
            <a:xfrm rot="10800000">
              <a:off x="6563675" y="3789312"/>
              <a:ext cx="675000" cy="826500"/>
            </a:xfrm>
            <a:prstGeom prst="straightConnector1">
              <a:avLst/>
            </a:prstGeom>
            <a:noFill/>
            <a:ln cap="flat" cmpd="sng" w="9525">
              <a:solidFill>
                <a:schemeClr val="dk2"/>
              </a:solidFill>
              <a:prstDash val="solid"/>
              <a:round/>
              <a:headEnd len="med" w="med" type="none"/>
              <a:tailEnd len="med" w="med" type="triangle"/>
            </a:ln>
          </p:spPr>
        </p:cxnSp>
        <p:sp>
          <p:nvSpPr>
            <p:cNvPr id="166" name="Google Shape;166;p19"/>
            <p:cNvSpPr txBox="1"/>
            <p:nvPr/>
          </p:nvSpPr>
          <p:spPr>
            <a:xfrm>
              <a:off x="6791500" y="3789300"/>
              <a:ext cx="12633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Verdana"/>
                  <a:ea typeface="Verdana"/>
                  <a:cs typeface="Verdana"/>
                  <a:sym typeface="Verdana"/>
                </a:rPr>
                <a:t>Sensor Data</a:t>
              </a:r>
              <a:endParaRPr sz="1200">
                <a:latin typeface="Verdana"/>
                <a:ea typeface="Verdana"/>
                <a:cs typeface="Verdana"/>
                <a:sym typeface="Verdana"/>
              </a:endParaRPr>
            </a:p>
          </p:txBody>
        </p:sp>
        <p:sp>
          <p:nvSpPr>
            <p:cNvPr id="167" name="Google Shape;167;p19"/>
            <p:cNvSpPr txBox="1"/>
            <p:nvPr/>
          </p:nvSpPr>
          <p:spPr>
            <a:xfrm>
              <a:off x="7314875" y="4919825"/>
              <a:ext cx="1447800" cy="2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Verdana"/>
                  <a:ea typeface="Verdana"/>
                  <a:cs typeface="Verdana"/>
                  <a:sym typeface="Verdana"/>
                </a:rPr>
                <a:t>Arduino</a:t>
              </a:r>
              <a:endParaRPr sz="1200">
                <a:latin typeface="Verdana"/>
                <a:ea typeface="Verdana"/>
                <a:cs typeface="Verdana"/>
                <a:sym typeface="Verdana"/>
              </a:endParaRPr>
            </a:p>
            <a:p>
              <a:pPr indent="0" lvl="0" marL="0" rtl="0" algn="ctr">
                <a:spcBef>
                  <a:spcPts val="0"/>
                </a:spcBef>
                <a:spcAft>
                  <a:spcPts val="0"/>
                </a:spcAft>
                <a:buNone/>
              </a:pPr>
              <a:r>
                <a:rPr lang="en-US" sz="1200">
                  <a:latin typeface="Verdana"/>
                  <a:ea typeface="Verdana"/>
                  <a:cs typeface="Verdana"/>
                  <a:sym typeface="Verdana"/>
                </a:rPr>
                <a:t>+</a:t>
              </a:r>
              <a:endParaRPr sz="1200">
                <a:latin typeface="Verdana"/>
                <a:ea typeface="Verdana"/>
                <a:cs typeface="Verdana"/>
                <a:sym typeface="Verdana"/>
              </a:endParaRPr>
            </a:p>
            <a:p>
              <a:pPr indent="0" lvl="0" marL="0" rtl="0" algn="ctr">
                <a:spcBef>
                  <a:spcPts val="0"/>
                </a:spcBef>
                <a:spcAft>
                  <a:spcPts val="0"/>
                </a:spcAft>
                <a:buNone/>
              </a:pPr>
              <a:r>
                <a:rPr lang="en-US" sz="1200">
                  <a:latin typeface="Verdana"/>
                  <a:ea typeface="Verdana"/>
                  <a:cs typeface="Verdana"/>
                  <a:sym typeface="Verdana"/>
                </a:rPr>
                <a:t>Raspberry Pi</a:t>
              </a:r>
              <a:endParaRPr sz="1200">
                <a:latin typeface="Verdana"/>
                <a:ea typeface="Verdana"/>
                <a:cs typeface="Verdana"/>
                <a:sym typeface="Verdana"/>
              </a:endParaRPr>
            </a:p>
          </p:txBody>
        </p:sp>
        <p:grpSp>
          <p:nvGrpSpPr>
            <p:cNvPr id="168" name="Google Shape;168;p19"/>
            <p:cNvGrpSpPr/>
            <p:nvPr/>
          </p:nvGrpSpPr>
          <p:grpSpPr>
            <a:xfrm rot="3283153">
              <a:off x="3022530" y="3878508"/>
              <a:ext cx="1126898" cy="417236"/>
              <a:chOff x="1709604" y="3642952"/>
              <a:chExt cx="1333221" cy="372861"/>
            </a:xfrm>
          </p:grpSpPr>
          <p:sp>
            <p:nvSpPr>
              <p:cNvPr id="169" name="Google Shape;169;p19"/>
              <p:cNvSpPr txBox="1"/>
              <p:nvPr/>
            </p:nvSpPr>
            <p:spPr>
              <a:xfrm rot="1784">
                <a:off x="1709604" y="3643102"/>
                <a:ext cx="5781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Verdana"/>
                  <a:ea typeface="Verdana"/>
                  <a:cs typeface="Verdana"/>
                  <a:sym typeface="Verdana"/>
                </a:endParaRPr>
              </a:p>
            </p:txBody>
          </p:sp>
          <p:sp>
            <p:nvSpPr>
              <p:cNvPr id="170" name="Google Shape;170;p19"/>
              <p:cNvSpPr/>
              <p:nvPr/>
            </p:nvSpPr>
            <p:spPr>
              <a:xfrm>
                <a:off x="2254424" y="3778213"/>
                <a:ext cx="788400" cy="237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t>Inform</a:t>
                </a:r>
                <a:endParaRPr b="1" sz="1200"/>
              </a:p>
            </p:txBody>
          </p:sp>
        </p:grpSp>
        <p:sp>
          <p:nvSpPr>
            <p:cNvPr id="171" name="Google Shape;171;p19"/>
            <p:cNvSpPr/>
            <p:nvPr/>
          </p:nvSpPr>
          <p:spPr>
            <a:xfrm rot="-2696319">
              <a:off x="4905312" y="4199093"/>
              <a:ext cx="792526" cy="266014"/>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t>Interact</a:t>
              </a:r>
              <a:endParaRPr b="1" sz="12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a:t>
            </a:r>
            <a:r>
              <a:rPr lang="en-US"/>
              <a:t>Microcontroller</a:t>
            </a:r>
            <a:endParaRPr/>
          </a:p>
        </p:txBody>
      </p:sp>
      <p:sp>
        <p:nvSpPr>
          <p:cNvPr id="177" name="Google Shape;177;p20"/>
          <p:cNvSpPr txBox="1"/>
          <p:nvPr>
            <p:ph idx="1" type="body"/>
          </p:nvPr>
        </p:nvSpPr>
        <p:spPr>
          <a:xfrm>
            <a:off x="381000" y="1371600"/>
            <a:ext cx="8153400" cy="4495800"/>
          </a:xfrm>
          <a:prstGeom prst="rect">
            <a:avLst/>
          </a:prstGeom>
        </p:spPr>
        <p:txBody>
          <a:bodyPr anchorCtr="0" anchor="t" bIns="44450" lIns="90475" spcFirstLastPara="1" rIns="90475" wrap="square" tIns="44450">
            <a:noAutofit/>
          </a:bodyPr>
          <a:lstStyle/>
          <a:p>
            <a:pPr indent="0" lvl="0" marL="0" rtl="0" algn="l">
              <a:lnSpc>
                <a:spcPct val="115000"/>
              </a:lnSpc>
              <a:spcBef>
                <a:spcPts val="0"/>
              </a:spcBef>
              <a:spcAft>
                <a:spcPts val="0"/>
              </a:spcAft>
              <a:buNone/>
            </a:pPr>
            <a:r>
              <a:rPr lang="en-US"/>
              <a:t>Arduino UNO</a:t>
            </a:r>
            <a:endParaRPr/>
          </a:p>
          <a:p>
            <a:pPr indent="-304800" lvl="0" marL="342900" rtl="0" algn="l">
              <a:lnSpc>
                <a:spcPct val="115000"/>
              </a:lnSpc>
              <a:spcBef>
                <a:spcPts val="0"/>
              </a:spcBef>
              <a:spcAft>
                <a:spcPts val="0"/>
              </a:spcAft>
              <a:buSzPts val="1800"/>
              <a:buChar char="▪"/>
            </a:pPr>
            <a:r>
              <a:rPr lang="en-US"/>
              <a:t>Sensing, Computation, Communication</a:t>
            </a:r>
            <a:endParaRPr/>
          </a:p>
          <a:p>
            <a:pPr indent="-304800" lvl="0" marL="342900" rtl="0" algn="l">
              <a:lnSpc>
                <a:spcPct val="115000"/>
              </a:lnSpc>
              <a:spcBef>
                <a:spcPts val="0"/>
              </a:spcBef>
              <a:spcAft>
                <a:spcPts val="0"/>
              </a:spcAft>
              <a:buSzPts val="1800"/>
              <a:buChar char="▪"/>
            </a:pPr>
            <a:r>
              <a:rPr lang="en-US"/>
              <a:t>Receives info from sensors</a:t>
            </a:r>
            <a:endParaRPr/>
          </a:p>
          <a:p>
            <a:pPr indent="-304800" lvl="0" marL="342900" rtl="0" algn="l">
              <a:lnSpc>
                <a:spcPct val="115000"/>
              </a:lnSpc>
              <a:spcBef>
                <a:spcPts val="0"/>
              </a:spcBef>
              <a:spcAft>
                <a:spcPts val="0"/>
              </a:spcAft>
              <a:buSzPts val="1800"/>
              <a:buChar char="▪"/>
            </a:pPr>
            <a:r>
              <a:rPr lang="en-US"/>
              <a:t>Runs instruction set</a:t>
            </a:r>
            <a:endParaRPr/>
          </a:p>
          <a:p>
            <a:pPr indent="-304800" lvl="0" marL="342900" rtl="0" algn="l">
              <a:lnSpc>
                <a:spcPct val="115000"/>
              </a:lnSpc>
              <a:spcBef>
                <a:spcPts val="0"/>
              </a:spcBef>
              <a:spcAft>
                <a:spcPts val="0"/>
              </a:spcAft>
              <a:buSzPts val="1800"/>
              <a:buChar char="▪"/>
            </a:pPr>
            <a:r>
              <a:rPr lang="en-US"/>
              <a:t>Transmits data</a:t>
            </a:r>
            <a:endParaRPr/>
          </a:p>
          <a:p>
            <a:pPr indent="0" lvl="0" marL="0" rtl="0" algn="l">
              <a:lnSpc>
                <a:spcPct val="115000"/>
              </a:lnSpc>
              <a:spcBef>
                <a:spcPts val="0"/>
              </a:spcBef>
              <a:spcAft>
                <a:spcPts val="0"/>
              </a:spcAft>
              <a:buNone/>
            </a:pPr>
            <a:r>
              <a:t/>
            </a:r>
            <a:endParaRPr/>
          </a:p>
          <a:p>
            <a:pPr indent="0" lvl="0" marL="342900" rtl="0" algn="l">
              <a:lnSpc>
                <a:spcPct val="115000"/>
              </a:lnSpc>
              <a:spcBef>
                <a:spcPts val="0"/>
              </a:spcBef>
              <a:spcAft>
                <a:spcPts val="0"/>
              </a:spcAft>
              <a:buNone/>
            </a:pPr>
            <a:r>
              <a:t/>
            </a:r>
            <a:endParaRPr/>
          </a:p>
          <a:p>
            <a:pPr indent="0" lvl="0" marL="342900" rtl="0" algn="l">
              <a:lnSpc>
                <a:spcPct val="115000"/>
              </a:lnSpc>
              <a:spcBef>
                <a:spcPts val="0"/>
              </a:spcBef>
              <a:spcAft>
                <a:spcPts val="0"/>
              </a:spcAft>
              <a:buNone/>
            </a:pPr>
            <a:r>
              <a:t/>
            </a:r>
            <a:endParaRPr/>
          </a:p>
          <a:p>
            <a:pPr indent="0" lvl="0" marL="0" rtl="0" algn="l">
              <a:spcBef>
                <a:spcPts val="360"/>
              </a:spcBef>
              <a:spcAft>
                <a:spcPts val="0"/>
              </a:spcAft>
              <a:buNone/>
            </a:pPr>
            <a:r>
              <a:t/>
            </a:r>
            <a:endParaRPr/>
          </a:p>
        </p:txBody>
      </p:sp>
      <p:pic>
        <p:nvPicPr>
          <p:cNvPr id="178" name="Google Shape;178;p20"/>
          <p:cNvPicPr preferRelativeResize="0"/>
          <p:nvPr/>
        </p:nvPicPr>
        <p:blipFill>
          <a:blip r:embed="rId3">
            <a:alphaModFix/>
          </a:blip>
          <a:stretch>
            <a:fillRect/>
          </a:stretch>
        </p:blipFill>
        <p:spPr>
          <a:xfrm>
            <a:off x="5084675" y="2179250"/>
            <a:ext cx="4059325" cy="3688150"/>
          </a:xfrm>
          <a:prstGeom prst="rect">
            <a:avLst/>
          </a:prstGeom>
          <a:noFill/>
          <a:ln>
            <a:noFill/>
          </a:ln>
        </p:spPr>
      </p:pic>
      <p:pic>
        <p:nvPicPr>
          <p:cNvPr id="179" name="Google Shape;179;p20"/>
          <p:cNvPicPr preferRelativeResize="0"/>
          <p:nvPr/>
        </p:nvPicPr>
        <p:blipFill rotWithShape="1">
          <a:blip r:embed="rId4">
            <a:alphaModFix/>
          </a:blip>
          <a:srcRect b="10299" l="4172" r="6660" t="12552"/>
          <a:stretch/>
        </p:blipFill>
        <p:spPr>
          <a:xfrm>
            <a:off x="1604089" y="4159025"/>
            <a:ext cx="4080611" cy="1708376"/>
          </a:xfrm>
          <a:prstGeom prst="rect">
            <a:avLst/>
          </a:prstGeom>
          <a:noFill/>
          <a:ln>
            <a:noFill/>
          </a:ln>
        </p:spPr>
      </p:pic>
      <p:cxnSp>
        <p:nvCxnSpPr>
          <p:cNvPr id="180" name="Google Shape;180;p20"/>
          <p:cNvCxnSpPr>
            <a:stCxn id="181" idx="3"/>
          </p:cNvCxnSpPr>
          <p:nvPr/>
        </p:nvCxnSpPr>
        <p:spPr>
          <a:xfrm flipH="1" rot="10800000">
            <a:off x="1074000" y="5179300"/>
            <a:ext cx="1983000" cy="101100"/>
          </a:xfrm>
          <a:prstGeom prst="straightConnector1">
            <a:avLst/>
          </a:prstGeom>
          <a:noFill/>
          <a:ln cap="flat" cmpd="sng" w="9525">
            <a:solidFill>
              <a:schemeClr val="dk2"/>
            </a:solidFill>
            <a:prstDash val="solid"/>
            <a:round/>
            <a:headEnd len="med" w="med" type="none"/>
            <a:tailEnd len="med" w="med" type="triangle"/>
          </a:ln>
        </p:spPr>
      </p:cxnSp>
      <p:sp>
        <p:nvSpPr>
          <p:cNvPr id="181" name="Google Shape;181;p20"/>
          <p:cNvSpPr txBox="1"/>
          <p:nvPr/>
        </p:nvSpPr>
        <p:spPr>
          <a:xfrm>
            <a:off x="0" y="5048800"/>
            <a:ext cx="10740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Verdana"/>
                <a:ea typeface="Verdana"/>
                <a:cs typeface="Verdana"/>
                <a:sym typeface="Verdana"/>
              </a:rPr>
              <a:t>~45 mW </a:t>
            </a:r>
            <a:endParaRPr>
              <a:latin typeface="Verdana"/>
              <a:ea typeface="Verdana"/>
              <a:cs typeface="Verdana"/>
              <a:sym typeface="Verdana"/>
            </a:endParaRPr>
          </a:p>
        </p:txBody>
      </p:sp>
      <p:sp>
        <p:nvSpPr>
          <p:cNvPr id="182" name="Google Shape;182;p20"/>
          <p:cNvSpPr txBox="1"/>
          <p:nvPr/>
        </p:nvSpPr>
        <p:spPr>
          <a:xfrm>
            <a:off x="5999700" y="5519450"/>
            <a:ext cx="12891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Verdana"/>
                <a:ea typeface="Verdana"/>
                <a:cs typeface="Verdana"/>
                <a:sym typeface="Verdana"/>
              </a:rPr>
              <a:t>~0.031 mW</a:t>
            </a:r>
            <a:endParaRPr>
              <a:latin typeface="Verdana"/>
              <a:ea typeface="Verdana"/>
              <a:cs typeface="Verdana"/>
              <a:sym typeface="Verdana"/>
            </a:endParaRPr>
          </a:p>
        </p:txBody>
      </p:sp>
      <p:cxnSp>
        <p:nvCxnSpPr>
          <p:cNvPr id="183" name="Google Shape;183;p20"/>
          <p:cNvCxnSpPr>
            <a:stCxn id="182" idx="1"/>
          </p:cNvCxnSpPr>
          <p:nvPr/>
        </p:nvCxnSpPr>
        <p:spPr>
          <a:xfrm rot="10800000">
            <a:off x="5387400" y="5288000"/>
            <a:ext cx="612300" cy="463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304800" y="609600"/>
            <a:ext cx="8839200" cy="533400"/>
          </a:xfrm>
          <a:prstGeom prst="rect">
            <a:avLst/>
          </a:prstGeom>
        </p:spPr>
        <p:txBody>
          <a:bodyPr anchorCtr="0" anchor="ctr" bIns="44450" lIns="90475" spcFirstLastPara="1" rIns="90475" wrap="square" tIns="44450">
            <a:noAutofit/>
          </a:bodyPr>
          <a:lstStyle/>
          <a:p>
            <a:pPr indent="0" lvl="0" marL="0" rtl="0" algn="l">
              <a:spcBef>
                <a:spcPts val="0"/>
              </a:spcBef>
              <a:spcAft>
                <a:spcPts val="0"/>
              </a:spcAft>
              <a:buNone/>
            </a:pPr>
            <a:r>
              <a:rPr lang="en-US"/>
              <a:t>Subsystem: Solar Panel/</a:t>
            </a:r>
            <a:r>
              <a:rPr lang="en-US"/>
              <a:t>Light Sensor </a:t>
            </a:r>
            <a:endParaRPr/>
          </a:p>
        </p:txBody>
      </p:sp>
      <p:pic>
        <p:nvPicPr>
          <p:cNvPr id="189" name="Google Shape;189;p21"/>
          <p:cNvPicPr preferRelativeResize="0"/>
          <p:nvPr/>
        </p:nvPicPr>
        <p:blipFill>
          <a:blip r:embed="rId3">
            <a:alphaModFix/>
          </a:blip>
          <a:stretch>
            <a:fillRect/>
          </a:stretch>
        </p:blipFill>
        <p:spPr>
          <a:xfrm>
            <a:off x="4572000" y="3794619"/>
            <a:ext cx="4012725" cy="2257156"/>
          </a:xfrm>
          <a:prstGeom prst="rect">
            <a:avLst/>
          </a:prstGeom>
          <a:noFill/>
          <a:ln>
            <a:noFill/>
          </a:ln>
        </p:spPr>
      </p:pic>
      <p:sp>
        <p:nvSpPr>
          <p:cNvPr id="190" name="Google Shape;190;p21"/>
          <p:cNvSpPr txBox="1"/>
          <p:nvPr/>
        </p:nvSpPr>
        <p:spPr>
          <a:xfrm>
            <a:off x="283650" y="1331350"/>
            <a:ext cx="8576700" cy="361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Solar Panel for Power, &amp; Sensing</a:t>
            </a:r>
            <a:endParaRPr sz="2400">
              <a:solidFill>
                <a:schemeClr val="dk1"/>
              </a:solidFill>
              <a:latin typeface="Verdana"/>
              <a:ea typeface="Verdana"/>
              <a:cs typeface="Verdana"/>
              <a:sym typeface="Verdana"/>
            </a:endParaRPr>
          </a:p>
          <a:p>
            <a:pPr indent="-304800" lvl="0" marL="342900" rtl="0" algn="l">
              <a:lnSpc>
                <a:spcPct val="115000"/>
              </a:lnSpc>
              <a:spcBef>
                <a:spcPts val="0"/>
              </a:spcBef>
              <a:spcAft>
                <a:spcPts val="0"/>
              </a:spcAft>
              <a:buClr>
                <a:srgbClr val="840C22"/>
              </a:buClr>
              <a:buSzPts val="1800"/>
              <a:buFont typeface="Noto Sans Symbols"/>
              <a:buChar char="▪"/>
            </a:pPr>
            <a:r>
              <a:rPr lang="en-US" sz="2400">
                <a:solidFill>
                  <a:schemeClr val="dk1"/>
                </a:solidFill>
                <a:latin typeface="Verdana"/>
                <a:ea typeface="Verdana"/>
                <a:cs typeface="Verdana"/>
                <a:sym typeface="Verdana"/>
              </a:rPr>
              <a:t>Solar panel recharges the onboard battery.</a:t>
            </a:r>
            <a:endParaRPr sz="2400">
              <a:solidFill>
                <a:schemeClr val="dk1"/>
              </a:solidFill>
              <a:latin typeface="Verdana"/>
              <a:ea typeface="Verdana"/>
              <a:cs typeface="Verdana"/>
              <a:sym typeface="Verdana"/>
            </a:endParaRPr>
          </a:p>
          <a:p>
            <a:pPr indent="-304800" lvl="0" marL="342900" rtl="0" algn="l">
              <a:lnSpc>
                <a:spcPct val="115000"/>
              </a:lnSpc>
              <a:spcBef>
                <a:spcPts val="0"/>
              </a:spcBef>
              <a:spcAft>
                <a:spcPts val="0"/>
              </a:spcAft>
              <a:buClr>
                <a:srgbClr val="840C22"/>
              </a:buClr>
              <a:buSzPts val="1800"/>
              <a:buFont typeface="Noto Sans Symbols"/>
              <a:buChar char="▪"/>
            </a:pPr>
            <a:r>
              <a:rPr lang="en-US" sz="2400">
                <a:solidFill>
                  <a:schemeClr val="dk1"/>
                </a:solidFill>
                <a:latin typeface="Verdana"/>
                <a:ea typeface="Verdana"/>
                <a:cs typeface="Verdana"/>
                <a:sym typeface="Verdana"/>
              </a:rPr>
              <a:t>Arduino also reads in voltage from solar panel to determine light intensity.</a:t>
            </a:r>
            <a:endParaRPr sz="2400">
              <a:solidFill>
                <a:schemeClr val="dk1"/>
              </a:solidFill>
              <a:latin typeface="Verdana"/>
              <a:ea typeface="Verdana"/>
              <a:cs typeface="Verdana"/>
              <a:sym typeface="Verdana"/>
            </a:endParaRPr>
          </a:p>
          <a:p>
            <a:pPr indent="0" lvl="0" marL="342900" rtl="0" algn="l">
              <a:lnSpc>
                <a:spcPct val="115000"/>
              </a:lnSpc>
              <a:spcBef>
                <a:spcPts val="0"/>
              </a:spcBef>
              <a:spcAft>
                <a:spcPts val="0"/>
              </a:spcAft>
              <a:buNone/>
            </a:pPr>
            <a:r>
              <a:t/>
            </a:r>
            <a:endParaRPr sz="2400">
              <a:solidFill>
                <a:schemeClr val="dk1"/>
              </a:solidFill>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pic>
        <p:nvPicPr>
          <p:cNvPr id="191" name="Google Shape;191;p21"/>
          <p:cNvPicPr preferRelativeResize="0"/>
          <p:nvPr/>
        </p:nvPicPr>
        <p:blipFill rotWithShape="1">
          <a:blip r:embed="rId4">
            <a:alphaModFix/>
          </a:blip>
          <a:srcRect b="40200" l="22698" r="32390" t="29553"/>
          <a:stretch/>
        </p:blipFill>
        <p:spPr>
          <a:xfrm>
            <a:off x="205649" y="3263750"/>
            <a:ext cx="4209600" cy="159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