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firstSlideNum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5" roundtripDataSignature="AMtx7mh6DjzzNXtaX9K0zYQrl3y61nQN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241B850B-783B-4CA9-8610-0CB580EC2952}">
  <a:tblStyle styleId="{241B850B-783B-4CA9-8610-0CB580EC2952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" name="Google Shape;4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30c502734_3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630c502734_3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Stephan</a:t>
            </a:r>
            <a:endParaRPr/>
          </a:p>
        </p:txBody>
      </p:sp>
      <p:sp>
        <p:nvSpPr>
          <p:cNvPr id="125" name="Google Shape;125;g630c502734_3_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30c502734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630c50273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Tina</a:t>
            </a:r>
            <a:endParaRPr/>
          </a:p>
        </p:txBody>
      </p:sp>
      <p:sp>
        <p:nvSpPr>
          <p:cNvPr id="133" name="Google Shape;133;g630c502734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2149e0988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62149e098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Anthony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Bosch Sensor: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20 uW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Dust Sensor: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150 mW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Air Quality: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Measures co2 and VOC (Volatile Organic Compounds) in the air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200 mW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Wind Sensor: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0 to 150 mph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Hotwire technique: Tracks how much voltage is needed to keep a hotwire at the same temperature.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600 mW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Can’t use a physical wind anemometer because it will be too big, too heavy, and cost too much money.</a:t>
            </a:r>
            <a:endParaRPr/>
          </a:p>
        </p:txBody>
      </p:sp>
      <p:sp>
        <p:nvSpPr>
          <p:cNvPr id="142" name="Google Shape;142;g62149e0988_0_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630c502734_1_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630c502734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Tina/Stephan</a:t>
            </a:r>
            <a:endParaRPr/>
          </a:p>
        </p:txBody>
      </p:sp>
      <p:sp>
        <p:nvSpPr>
          <p:cNvPr id="154" name="Google Shape;154;g630c502734_1_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630c502734_1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630c502734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Anthony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Server takes in data from each Weather Box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Process data and display it on a map to the user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Azure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Discounted and Free student resources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Using a Linux Virtual Machine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Python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Quick to prototype with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Libraries with extensive documentation will make the process of getting website up more efficient</a:t>
            </a:r>
            <a:endParaRPr/>
          </a:p>
        </p:txBody>
      </p:sp>
      <p:sp>
        <p:nvSpPr>
          <p:cNvPr id="165" name="Google Shape;165;g630c502734_1_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2149e0988_0_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62149e0988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Stephan</a:t>
            </a:r>
            <a:endParaRPr/>
          </a:p>
        </p:txBody>
      </p:sp>
      <p:sp>
        <p:nvSpPr>
          <p:cNvPr id="173" name="Google Shape;173;g62149e0988_0_4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2149e0988_0_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62149e098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Anthony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Sensing system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$98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About half is for the sensors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Development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Two STM Development Kits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Extra set of components in case anything goes wrong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Dedicating $30 to give our system a 3D Printed Enclosure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Total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3 Sensing systems run us close to $293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Development components will cost us about $152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$445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Leaves about a $55 buffer in our budget</a:t>
            </a:r>
            <a:endParaRPr/>
          </a:p>
        </p:txBody>
      </p:sp>
      <p:sp>
        <p:nvSpPr>
          <p:cNvPr id="182" name="Google Shape;182;g62149e0988_0_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30c502734_3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30c502734_3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Tina</a:t>
            </a:r>
            <a:endParaRPr/>
          </a:p>
        </p:txBody>
      </p:sp>
      <p:sp>
        <p:nvSpPr>
          <p:cNvPr id="191" name="Google Shape;191;g630c502734_3_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2149e0988_0_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62149e0988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Anthony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Handle programming sensors data capture and processing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Assist in programming and setting up the Web Server</a:t>
            </a:r>
            <a:endParaRPr/>
          </a:p>
        </p:txBody>
      </p:sp>
      <p:sp>
        <p:nvSpPr>
          <p:cNvPr id="199" name="Google Shape;199;g62149e0988_0_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Tina pic to be changed</a:t>
            </a:r>
            <a:endParaRPr/>
          </a:p>
        </p:txBody>
      </p:sp>
      <p:sp>
        <p:nvSpPr>
          <p:cNvPr id="53" name="Google Shape;53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2107647c7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g62107647c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Christian</a:t>
            </a:r>
            <a:endParaRPr/>
          </a:p>
        </p:txBody>
      </p:sp>
      <p:sp>
        <p:nvSpPr>
          <p:cNvPr id="69" name="Google Shape;69;g62107647c7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" name="Google Shape;7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Tina</a:t>
            </a:r>
            <a:endParaRPr/>
          </a:p>
        </p:txBody>
      </p:sp>
      <p:sp>
        <p:nvSpPr>
          <p:cNvPr id="76" name="Google Shape;76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6216a893ee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g6216a893e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Christian</a:t>
            </a:r>
            <a:endParaRPr/>
          </a:p>
        </p:txBody>
      </p:sp>
      <p:sp>
        <p:nvSpPr>
          <p:cNvPr id="83" name="Google Shape;83;g6216a893ee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630c502734_2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g630c502734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/>
              <a:t>Christian</a:t>
            </a:r>
            <a:endParaRPr/>
          </a:p>
        </p:txBody>
      </p:sp>
      <p:sp>
        <p:nvSpPr>
          <p:cNvPr id="92" name="Google Shape;92;g630c502734_2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630c502734_2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g630c502734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/>
              <a:t>Christian</a:t>
            </a:r>
            <a:endParaRPr/>
          </a:p>
        </p:txBody>
      </p:sp>
      <p:sp>
        <p:nvSpPr>
          <p:cNvPr id="101" name="Google Shape;101;g630c502734_2_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Anthony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Low cost, Low Power, Light Weight. Records weather data that is sent to our web server.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Server will process the data and present it on the website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Website will present the following data points: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Temperature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Humidity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Pressure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Wind Speed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Wind Direction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Air Quality</a:t>
            </a:r>
            <a:endParaRPr/>
          </a:p>
        </p:txBody>
      </p:sp>
      <p:sp>
        <p:nvSpPr>
          <p:cNvPr id="110" name="Google Shape;110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62149e098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62149e098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Stephan</a:t>
            </a:r>
            <a:endParaRPr/>
          </a:p>
        </p:txBody>
      </p:sp>
      <p:sp>
        <p:nvSpPr>
          <p:cNvPr id="117" name="Google Shape;117;g62149e0988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_B">
  <p:cSld name="Title Slide_B">
    <p:bg>
      <p:bgPr>
        <a:solidFill>
          <a:schemeClr val="lt1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5-0192_MG_1898-Edit.jpg" id="14" name="Google Shape;14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8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ogo">
  <p:cSld name="Logo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/>
          <p:nvPr/>
        </p:nvSpPr>
        <p:spPr>
          <a:xfrm>
            <a:off x="5946223" y="0"/>
            <a:ext cx="3197777" cy="545042"/>
          </a:xfrm>
          <a:prstGeom prst="rect">
            <a:avLst/>
          </a:prstGeom>
          <a:solidFill>
            <a:srgbClr val="661023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wordmark2 white.png" id="17" name="Google Shape;17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01612" y="171924"/>
            <a:ext cx="1485779" cy="18810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0"/>
          <p:cNvSpPr/>
          <p:nvPr/>
        </p:nvSpPr>
        <p:spPr>
          <a:xfrm>
            <a:off x="1" y="4953000"/>
            <a:ext cx="9144000" cy="634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10"/>
          <p:cNvSpPr/>
          <p:nvPr/>
        </p:nvSpPr>
        <p:spPr>
          <a:xfrm>
            <a:off x="1" y="5016499"/>
            <a:ext cx="9144000" cy="127001"/>
          </a:xfrm>
          <a:prstGeom prst="rect">
            <a:avLst/>
          </a:prstGeom>
          <a:solidFill>
            <a:srgbClr val="6610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0"/>
          <p:cNvSpPr txBox="1"/>
          <p:nvPr>
            <p:ph idx="12" type="sldNum"/>
          </p:nvPr>
        </p:nvSpPr>
        <p:spPr>
          <a:xfrm>
            <a:off x="6774061" y="4688375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/>
          <p:nvPr/>
        </p:nvSpPr>
        <p:spPr>
          <a:xfrm>
            <a:off x="5946223" y="0"/>
            <a:ext cx="3197777" cy="545042"/>
          </a:xfrm>
          <a:prstGeom prst="rect">
            <a:avLst/>
          </a:prstGeom>
          <a:solidFill>
            <a:srgbClr val="661023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wordmark2 white.png" id="23" name="Google Shape;23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01612" y="171924"/>
            <a:ext cx="1485779" cy="18810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1"/>
          <p:cNvSpPr txBox="1"/>
          <p:nvPr>
            <p:ph type="title"/>
          </p:nvPr>
        </p:nvSpPr>
        <p:spPr>
          <a:xfrm>
            <a:off x="443319" y="327040"/>
            <a:ext cx="7311309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1"/>
          <p:cNvSpPr/>
          <p:nvPr/>
        </p:nvSpPr>
        <p:spPr>
          <a:xfrm>
            <a:off x="1" y="4953000"/>
            <a:ext cx="9144000" cy="634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1"/>
          <p:cNvSpPr/>
          <p:nvPr/>
        </p:nvSpPr>
        <p:spPr>
          <a:xfrm>
            <a:off x="1" y="5016499"/>
            <a:ext cx="9144000" cy="127001"/>
          </a:xfrm>
          <a:prstGeom prst="rect">
            <a:avLst/>
          </a:prstGeom>
          <a:solidFill>
            <a:srgbClr val="6610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1"/>
          <p:cNvSpPr txBox="1"/>
          <p:nvPr>
            <p:ph idx="12" type="sldNum"/>
          </p:nvPr>
        </p:nvSpPr>
        <p:spPr>
          <a:xfrm>
            <a:off x="6774061" y="4688375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llets">
  <p:cSld name="Bullet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2"/>
          <p:cNvSpPr txBox="1"/>
          <p:nvPr>
            <p:ph type="title"/>
          </p:nvPr>
        </p:nvSpPr>
        <p:spPr>
          <a:xfrm>
            <a:off x="443320" y="327040"/>
            <a:ext cx="7316928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2800"/>
              <a:buFont typeface="Arial"/>
              <a:buNone/>
              <a:defRPr>
                <a:solidFill>
                  <a:srgbClr val="86111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2"/>
          <p:cNvSpPr/>
          <p:nvPr/>
        </p:nvSpPr>
        <p:spPr>
          <a:xfrm>
            <a:off x="5946223" y="0"/>
            <a:ext cx="3197777" cy="545042"/>
          </a:xfrm>
          <a:prstGeom prst="rect">
            <a:avLst/>
          </a:prstGeom>
          <a:solidFill>
            <a:srgbClr val="661023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wordmark2 white.png" id="31" name="Google Shape;31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01612" y="171924"/>
            <a:ext cx="1485779" cy="18810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2"/>
          <p:cNvSpPr/>
          <p:nvPr/>
        </p:nvSpPr>
        <p:spPr>
          <a:xfrm>
            <a:off x="1" y="5016499"/>
            <a:ext cx="9144000" cy="127001"/>
          </a:xfrm>
          <a:prstGeom prst="rect">
            <a:avLst/>
          </a:prstGeom>
          <a:solidFill>
            <a:srgbClr val="6610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12"/>
          <p:cNvSpPr/>
          <p:nvPr/>
        </p:nvSpPr>
        <p:spPr>
          <a:xfrm>
            <a:off x="1" y="4953000"/>
            <a:ext cx="9144000" cy="634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12"/>
          <p:cNvSpPr txBox="1"/>
          <p:nvPr>
            <p:ph idx="1" type="body"/>
          </p:nvPr>
        </p:nvSpPr>
        <p:spPr>
          <a:xfrm>
            <a:off x="386720" y="1303788"/>
            <a:ext cx="7986032" cy="3288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12"/>
          <p:cNvSpPr txBox="1"/>
          <p:nvPr>
            <p:ph idx="12" type="sldNum"/>
          </p:nvPr>
        </p:nvSpPr>
        <p:spPr>
          <a:xfrm>
            <a:off x="6774061" y="4688375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/>
          <p:nvPr>
            <p:ph idx="12" type="sldNum"/>
          </p:nvPr>
        </p:nvSpPr>
        <p:spPr>
          <a:xfrm>
            <a:off x="6774061" y="4688375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_A">
  <p:cSld name="Title Slide_A">
    <p:bg>
      <p:bgPr>
        <a:solidFill>
          <a:schemeClr val="lt1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5-0192_MG_1945.jpg" id="39" name="Google Shape;39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52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/>
          <p:nvPr>
            <p:ph type="title"/>
          </p:nvPr>
        </p:nvSpPr>
        <p:spPr>
          <a:xfrm>
            <a:off x="443319" y="327040"/>
            <a:ext cx="7794569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86111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8"/>
          <p:cNvSpPr txBox="1"/>
          <p:nvPr/>
        </p:nvSpPr>
        <p:spPr>
          <a:xfrm>
            <a:off x="76337" y="150935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8"/>
          <p:cNvSpPr txBox="1"/>
          <p:nvPr>
            <p:ph idx="12" type="sldNum"/>
          </p:nvPr>
        </p:nvSpPr>
        <p:spPr>
          <a:xfrm>
            <a:off x="6774061" y="4688375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17.png"/><Relationship Id="rId6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9.jpg"/><Relationship Id="rId5" Type="http://schemas.openxmlformats.org/officeDocument/2006/relationships/image" Target="../media/image22.png"/><Relationship Id="rId6" Type="http://schemas.openxmlformats.org/officeDocument/2006/relationships/image" Target="../media/image16.png"/><Relationship Id="rId7" Type="http://schemas.openxmlformats.org/officeDocument/2006/relationships/image" Target="../media/image2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" title="Maroon Backdrop"/>
          <p:cNvSpPr/>
          <p:nvPr/>
        </p:nvSpPr>
        <p:spPr>
          <a:xfrm>
            <a:off x="3660559" y="0"/>
            <a:ext cx="5483441" cy="3556496"/>
          </a:xfrm>
          <a:prstGeom prst="rect">
            <a:avLst/>
          </a:prstGeom>
          <a:solidFill>
            <a:srgbClr val="5C0D1C">
              <a:alpha val="8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MAwordmark_wtag_white.png" id="46" name="Google Shape;46;p1" title="UMass Amherst Wordmark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5300" y="205020"/>
            <a:ext cx="2125517" cy="42313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" title="Title"/>
          <p:cNvSpPr txBox="1"/>
          <p:nvPr/>
        </p:nvSpPr>
        <p:spPr>
          <a:xfrm>
            <a:off x="3981775" y="685800"/>
            <a:ext cx="5162100" cy="112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lang="en-US" sz="2800">
                <a:solidFill>
                  <a:schemeClr val="lt1"/>
                </a:solidFill>
              </a:rPr>
              <a:t>Weather Box </a:t>
            </a:r>
            <a:endParaRPr b="1" sz="2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b="1" sz="2800">
              <a:solidFill>
                <a:schemeClr val="lt1"/>
              </a:solidFill>
            </a:endParaRPr>
          </a:p>
        </p:txBody>
      </p:sp>
      <p:sp>
        <p:nvSpPr>
          <p:cNvPr id="48" name="Google Shape;48;p1"/>
          <p:cNvSpPr txBox="1"/>
          <p:nvPr/>
        </p:nvSpPr>
        <p:spPr>
          <a:xfrm>
            <a:off x="3981787" y="2163915"/>
            <a:ext cx="4199568" cy="353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</a:rPr>
              <a:t>Team 3/LH 6</a:t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</a:rPr>
              <a:t>SDP 20</a:t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</a:rPr>
              <a:t>PDR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49" name="Google Shape;49;p1"/>
          <p:cNvSpPr txBox="1"/>
          <p:nvPr/>
        </p:nvSpPr>
        <p:spPr>
          <a:xfrm>
            <a:off x="4971058" y="3037656"/>
            <a:ext cx="3925406" cy="3458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lt1"/>
                </a:solidFill>
              </a:rPr>
              <a:t>October 11</a:t>
            </a: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201</a:t>
            </a:r>
            <a:r>
              <a:rPr lang="en-US" sz="1200">
                <a:solidFill>
                  <a:schemeClr val="lt1"/>
                </a:solidFill>
              </a:rPr>
              <a:t>9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30c502734_3_2"/>
          <p:cNvSpPr txBox="1"/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Deployment of System</a:t>
            </a:r>
            <a:endParaRPr/>
          </a:p>
        </p:txBody>
      </p:sp>
      <p:sp>
        <p:nvSpPr>
          <p:cNvPr id="128" name="Google Shape;128;g630c502734_3_2"/>
          <p:cNvSpPr txBox="1"/>
          <p:nvPr>
            <p:ph idx="1" type="body"/>
          </p:nvPr>
        </p:nvSpPr>
        <p:spPr>
          <a:xfrm>
            <a:off x="386720" y="1303788"/>
            <a:ext cx="7986000" cy="328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9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When one of the sensor packages is mounted, its location will be recorded by the installer</a:t>
            </a:r>
            <a:endParaRPr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9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The location of the installer’s phone will then be stored on the web application </a:t>
            </a:r>
            <a:endParaRPr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9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This eliminates the need for a GPS unit on each sensor module</a:t>
            </a:r>
            <a:endParaRPr/>
          </a:p>
        </p:txBody>
      </p:sp>
      <p:sp>
        <p:nvSpPr>
          <p:cNvPr id="129" name="Google Shape;129;g630c502734_3_2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630c502734_1_0"/>
          <p:cNvSpPr txBox="1"/>
          <p:nvPr>
            <p:ph type="title"/>
          </p:nvPr>
        </p:nvSpPr>
        <p:spPr>
          <a:xfrm>
            <a:off x="457200" y="257101"/>
            <a:ext cx="7317000" cy="885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Subsystems - Power Source </a:t>
            </a:r>
            <a:endParaRPr/>
          </a:p>
        </p:txBody>
      </p:sp>
      <p:sp>
        <p:nvSpPr>
          <p:cNvPr id="136" name="Google Shape;136;g630c502734_1_0"/>
          <p:cNvSpPr txBox="1"/>
          <p:nvPr>
            <p:ph idx="1" type="body"/>
          </p:nvPr>
        </p:nvSpPr>
        <p:spPr>
          <a:xfrm>
            <a:off x="457200" y="1143000"/>
            <a:ext cx="5058000" cy="344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9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Solar cell will act as both a battery charger and power source to power all on board components and sensors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When acting as a battery charger, we will use maximum power point tracking to create a more reliable power source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Based on data from the voltage monitoring, the backup battery will be used as the primary power source should the power source drop below a threshold voltage</a:t>
            </a:r>
            <a:endParaRPr/>
          </a:p>
        </p:txBody>
      </p:sp>
      <p:sp>
        <p:nvSpPr>
          <p:cNvPr id="137" name="Google Shape;137;g630c502734_1_0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8" name="Google Shape;138;g630c502734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7600" y="1295401"/>
            <a:ext cx="3240574" cy="324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62149e0988_0_7"/>
          <p:cNvSpPr txBox="1"/>
          <p:nvPr>
            <p:ph type="title"/>
          </p:nvPr>
        </p:nvSpPr>
        <p:spPr>
          <a:xfrm>
            <a:off x="457200" y="350125"/>
            <a:ext cx="7317000" cy="792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Subsystems - Sensors </a:t>
            </a:r>
            <a:endParaRPr/>
          </a:p>
        </p:txBody>
      </p:sp>
      <p:sp>
        <p:nvSpPr>
          <p:cNvPr id="145" name="Google Shape;145;g62149e0988_0_7"/>
          <p:cNvSpPr txBox="1"/>
          <p:nvPr>
            <p:ph idx="1" type="body"/>
          </p:nvPr>
        </p:nvSpPr>
        <p:spPr>
          <a:xfrm>
            <a:off x="457200" y="1143025"/>
            <a:ext cx="8229600" cy="344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9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Bosch BME280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○"/>
            </a:pPr>
            <a:r>
              <a:rPr lang="en-US" sz="1800"/>
              <a:t>Temperature, Pressure, Humidity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SHARP GP2Y1010AU0F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○"/>
            </a:pPr>
            <a:r>
              <a:rPr lang="en-US" sz="1800"/>
              <a:t>Dust Sensor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ams CCS811B-JOPD500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○"/>
            </a:pPr>
            <a:r>
              <a:rPr lang="en-US" sz="1800"/>
              <a:t>Air Quality Sensor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Modern Device Wind Sensor Rev. P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○"/>
            </a:pPr>
            <a:r>
              <a:rPr lang="en-US" sz="1800"/>
              <a:t>Thermal Anemometer / Wind Speed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Sensors will record weather measurements at a sample rate of at least 1 measurement per 10 seconds</a:t>
            </a:r>
            <a:endParaRPr/>
          </a:p>
        </p:txBody>
      </p:sp>
      <p:sp>
        <p:nvSpPr>
          <p:cNvPr id="146" name="Google Shape;146;g62149e0988_0_7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7" name="Google Shape;147;g62149e0988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7650" y="974075"/>
            <a:ext cx="993625" cy="89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62149e0988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6811" y="1536925"/>
            <a:ext cx="1379215" cy="7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62149e0988_0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922846">
            <a:off x="7343996" y="2070794"/>
            <a:ext cx="548208" cy="174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62149e0988_0_7"/>
          <p:cNvPicPr preferRelativeResize="0"/>
          <p:nvPr/>
        </p:nvPicPr>
        <p:blipFill rotWithShape="1">
          <a:blip r:embed="rId6">
            <a:alphaModFix/>
          </a:blip>
          <a:srcRect b="5517" l="11383" r="11383" t="5783"/>
          <a:stretch/>
        </p:blipFill>
        <p:spPr>
          <a:xfrm>
            <a:off x="5396910" y="1959688"/>
            <a:ext cx="1065866" cy="12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630c502734_1_14"/>
          <p:cNvSpPr txBox="1"/>
          <p:nvPr>
            <p:ph type="title"/>
          </p:nvPr>
        </p:nvSpPr>
        <p:spPr>
          <a:xfrm>
            <a:off x="457200" y="350125"/>
            <a:ext cx="7317000" cy="792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Subsystems - Microcontroller/WiFi Module</a:t>
            </a:r>
            <a:endParaRPr/>
          </a:p>
        </p:txBody>
      </p:sp>
      <p:sp>
        <p:nvSpPr>
          <p:cNvPr id="157" name="Google Shape;157;g630c502734_1_14"/>
          <p:cNvSpPr txBox="1"/>
          <p:nvPr>
            <p:ph idx="1" type="body"/>
          </p:nvPr>
        </p:nvSpPr>
        <p:spPr>
          <a:xfrm>
            <a:off x="457200" y="1143000"/>
            <a:ext cx="8229600" cy="344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9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Microcontroller will monitor both the solar cell and backup battery in addition to processing weather measurements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The microcontroller will determine when the solar cell passes a low voltage threshold in order to switch to the backup battery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Espressif Systems ESP8266 WiFi module will communicate data to a remote server</a:t>
            </a:r>
            <a:endParaRPr/>
          </a:p>
        </p:txBody>
      </p:sp>
      <p:sp>
        <p:nvSpPr>
          <p:cNvPr id="158" name="Google Shape;158;g630c502734_1_14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9" name="Google Shape;159;g630c502734_1_14"/>
          <p:cNvPicPr preferRelativeResize="0"/>
          <p:nvPr/>
        </p:nvPicPr>
        <p:blipFill rotWithShape="1">
          <a:blip r:embed="rId3">
            <a:alphaModFix/>
          </a:blip>
          <a:srcRect b="17702" l="0" r="0" t="18182"/>
          <a:stretch/>
        </p:blipFill>
        <p:spPr>
          <a:xfrm>
            <a:off x="457200" y="3282375"/>
            <a:ext cx="2042750" cy="13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630c502734_1_14"/>
          <p:cNvPicPr preferRelativeResize="0"/>
          <p:nvPr/>
        </p:nvPicPr>
        <p:blipFill rotWithShape="1">
          <a:blip r:embed="rId4">
            <a:alphaModFix/>
          </a:blip>
          <a:srcRect b="9778" l="0" r="0" t="8933"/>
          <a:stretch/>
        </p:blipFill>
        <p:spPr>
          <a:xfrm>
            <a:off x="3750000" y="3325750"/>
            <a:ext cx="1504501" cy="122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630c502734_1_14"/>
          <p:cNvPicPr preferRelativeResize="0"/>
          <p:nvPr/>
        </p:nvPicPr>
        <p:blipFill rotWithShape="1">
          <a:blip r:embed="rId5">
            <a:alphaModFix/>
          </a:blip>
          <a:srcRect b="10645" l="7696" r="5917" t="7151"/>
          <a:stretch/>
        </p:blipFill>
        <p:spPr>
          <a:xfrm>
            <a:off x="6353900" y="2971825"/>
            <a:ext cx="1875700" cy="178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630c502734_1_7"/>
          <p:cNvSpPr txBox="1"/>
          <p:nvPr>
            <p:ph type="title"/>
          </p:nvPr>
        </p:nvSpPr>
        <p:spPr>
          <a:xfrm>
            <a:off x="457200" y="350125"/>
            <a:ext cx="7317000" cy="792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Subsystems - Web Server/Web Application</a:t>
            </a:r>
            <a:endParaRPr/>
          </a:p>
        </p:txBody>
      </p:sp>
      <p:sp>
        <p:nvSpPr>
          <p:cNvPr id="168" name="Google Shape;168;g630c502734_1_7"/>
          <p:cNvSpPr txBox="1"/>
          <p:nvPr>
            <p:ph idx="1" type="body"/>
          </p:nvPr>
        </p:nvSpPr>
        <p:spPr>
          <a:xfrm>
            <a:off x="457200" y="1353725"/>
            <a:ext cx="8229600" cy="344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9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The server will receive data from each Weather Box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Process data and display the information to a user logged into the Weather Box website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Microsoft Azure for the web server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○"/>
            </a:pPr>
            <a:r>
              <a:rPr lang="en-US" sz="1800"/>
              <a:t>Offers discounted and free resources for students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○"/>
            </a:pPr>
            <a:r>
              <a:rPr lang="en-US" sz="1800"/>
              <a:t>Linux Virtual Machine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Python for the back-end web application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○"/>
            </a:pPr>
            <a:r>
              <a:rPr lang="en-US" sz="1800"/>
              <a:t>Easy to prototype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○"/>
            </a:pPr>
            <a:r>
              <a:rPr lang="en-US" sz="1800"/>
              <a:t>Extensive libraries with documentation</a:t>
            </a:r>
            <a:endParaRPr sz="1800"/>
          </a:p>
        </p:txBody>
      </p:sp>
      <p:sp>
        <p:nvSpPr>
          <p:cNvPr id="169" name="Google Shape;169;g630c502734_1_7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2149e0988_0_42"/>
          <p:cNvSpPr txBox="1"/>
          <p:nvPr>
            <p:ph type="title"/>
          </p:nvPr>
        </p:nvSpPr>
        <p:spPr>
          <a:xfrm>
            <a:off x="457200" y="350125"/>
            <a:ext cx="7317000" cy="792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Stretch Goals</a:t>
            </a:r>
            <a:endParaRPr/>
          </a:p>
        </p:txBody>
      </p:sp>
      <p:sp>
        <p:nvSpPr>
          <p:cNvPr id="176" name="Google Shape;176;g62149e0988_0_42"/>
          <p:cNvSpPr txBox="1"/>
          <p:nvPr>
            <p:ph idx="1" type="body"/>
          </p:nvPr>
        </p:nvSpPr>
        <p:spPr>
          <a:xfrm>
            <a:off x="457200" y="1143025"/>
            <a:ext cx="8229600" cy="344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90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Mount a Weather Box to a drone for real time weather conditions at different altitudes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Char char="○"/>
            </a:pPr>
            <a:r>
              <a:rPr lang="en-US"/>
              <a:t>More focus on public safety aspect in terms of helping police decide if conditions are suitable for a drone mission</a:t>
            </a:r>
            <a:endParaRPr/>
          </a:p>
          <a:p>
            <a:pPr indent="0" lvl="0" marL="45720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62149e0988_0_42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8" name="Google Shape;178;g62149e0988_0_42"/>
          <p:cNvPicPr preferRelativeResize="0"/>
          <p:nvPr/>
        </p:nvPicPr>
        <p:blipFill rotWithShape="1">
          <a:blip r:embed="rId3">
            <a:alphaModFix/>
          </a:blip>
          <a:srcRect b="23892" l="-6152" r="-6320" t="5230"/>
          <a:stretch/>
        </p:blipFill>
        <p:spPr>
          <a:xfrm>
            <a:off x="457200" y="2598075"/>
            <a:ext cx="8229600" cy="213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2149e0988_0_14"/>
          <p:cNvSpPr txBox="1"/>
          <p:nvPr>
            <p:ph type="title"/>
          </p:nvPr>
        </p:nvSpPr>
        <p:spPr>
          <a:xfrm>
            <a:off x="457200" y="348375"/>
            <a:ext cx="7303200" cy="794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Budget</a:t>
            </a:r>
            <a:endParaRPr/>
          </a:p>
        </p:txBody>
      </p:sp>
      <p:sp>
        <p:nvSpPr>
          <p:cNvPr id="185" name="Google Shape;185;g62149e0988_0_14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6" name="Google Shape;186;g62149e0988_0_14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187" name="Google Shape;187;g62149e0988_0_14"/>
          <p:cNvGraphicFramePr/>
          <p:nvPr/>
        </p:nvGraphicFramePr>
        <p:xfrm>
          <a:off x="1824038" y="1271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{241B850B-783B-4CA9-8610-0CB580EC2952}</a:tableStyleId>
              </a:tblPr>
              <a:tblGrid>
                <a:gridCol w="1704975"/>
                <a:gridCol w="1885950"/>
                <a:gridCol w="952500"/>
                <a:gridCol w="952500"/>
              </a:tblGrid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Part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Price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Total Prices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Sensing System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$98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Sensors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$49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Solar Cell/Backup Battery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$27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Custom PCB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$10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WiFi Module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$7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Microcontroller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$5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Development &amp; Testing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$152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MCU Development Kit (x2)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$24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Extra Sets of Components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$98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3D Printed Materials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$30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Total Cost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/>
                        <a:t>$445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3x Sensing Systems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$293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Development Components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$152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630c502734_3_9"/>
          <p:cNvSpPr txBox="1"/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MDR Deliverables</a:t>
            </a:r>
            <a:endParaRPr/>
          </a:p>
        </p:txBody>
      </p:sp>
      <p:sp>
        <p:nvSpPr>
          <p:cNvPr id="194" name="Google Shape;194;g630c502734_3_9"/>
          <p:cNvSpPr txBox="1"/>
          <p:nvPr>
            <p:ph idx="1" type="body"/>
          </p:nvPr>
        </p:nvSpPr>
        <p:spPr>
          <a:xfrm>
            <a:off x="386720" y="1303788"/>
            <a:ext cx="7986000" cy="328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9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Two sensor packages capable of measuring simulated wind speed, temperature, and barometric pressure (including protoboard for custom sensor PCB)</a:t>
            </a:r>
            <a:endParaRPr/>
          </a:p>
          <a:p>
            <a:pPr indent="0" lvl="0" marL="45720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spcBef>
                <a:spcPts val="9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Basic weather map created by the two sensor packages in a small and simulated test environment</a:t>
            </a:r>
            <a:endParaRPr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spcBef>
                <a:spcPts val="9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UI able to display raw data from Weather Boxes to remote server terminal</a:t>
            </a:r>
            <a:endParaRPr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630c502734_3_9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62149e0988_0_28"/>
          <p:cNvSpPr txBox="1"/>
          <p:nvPr>
            <p:ph type="title"/>
          </p:nvPr>
        </p:nvSpPr>
        <p:spPr>
          <a:xfrm>
            <a:off x="457200" y="350125"/>
            <a:ext cx="7317000" cy="907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Team Responsibilities</a:t>
            </a:r>
            <a:endParaRPr/>
          </a:p>
        </p:txBody>
      </p:sp>
      <p:sp>
        <p:nvSpPr>
          <p:cNvPr id="202" name="Google Shape;202;g62149e0988_0_28"/>
          <p:cNvSpPr txBox="1"/>
          <p:nvPr>
            <p:ph idx="1" type="body"/>
          </p:nvPr>
        </p:nvSpPr>
        <p:spPr>
          <a:xfrm>
            <a:off x="386720" y="1303788"/>
            <a:ext cx="7986000" cy="328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spcBef>
                <a:spcPts val="900"/>
              </a:spcBef>
              <a:spcAft>
                <a:spcPts val="0"/>
              </a:spcAft>
              <a:buSzPts val="1600"/>
              <a:buChar char="●"/>
            </a:pPr>
            <a:r>
              <a:rPr lang="en-US" sz="1800"/>
              <a:t>Anthony</a:t>
            </a:r>
            <a:endParaRPr sz="18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Char char="○"/>
            </a:pPr>
            <a:r>
              <a:rPr lang="en-US"/>
              <a:t>Microcontroller </a:t>
            </a:r>
            <a:r>
              <a:rPr lang="en-US"/>
              <a:t>Firmware (Sensor Data)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Char char="○"/>
            </a:pPr>
            <a:r>
              <a:rPr lang="en-US"/>
              <a:t>Web Server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800"/>
              <a:t>Tina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Char char="○"/>
            </a:pPr>
            <a:r>
              <a:rPr lang="en-US"/>
              <a:t>Hardware and PCB </a:t>
            </a:r>
            <a:r>
              <a:rPr lang="en-US"/>
              <a:t>Design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Power Systems and Sensors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800"/>
              <a:t>Stephan</a:t>
            </a:r>
            <a:endParaRPr sz="18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Char char="○"/>
            </a:pPr>
            <a:r>
              <a:rPr lang="en-US"/>
              <a:t>Microcontroller Firmware (WiFi)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Char char="○"/>
            </a:pPr>
            <a:r>
              <a:rPr lang="en-US"/>
              <a:t>Web Server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800"/>
              <a:t>Christian</a:t>
            </a:r>
            <a:endParaRPr sz="18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Char char="○"/>
            </a:pPr>
            <a:r>
              <a:rPr lang="en-US"/>
              <a:t>Web Server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Char char="○"/>
            </a:pPr>
            <a:r>
              <a:rPr lang="en-US"/>
              <a:t>Web Application</a:t>
            </a:r>
            <a:endParaRPr/>
          </a:p>
          <a:p>
            <a:pPr indent="0" lvl="0" marL="91440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03" name="Google Shape;203;g62149e0988_0_28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" title="Maroon Backdrop"/>
          <p:cNvSpPr/>
          <p:nvPr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5C0D1C">
              <a:alpha val="8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MAwordmark_wtag_white.png" id="209" name="Google Shape;209;p7" title="University of Massachusetts Amherst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5328" y="2282003"/>
            <a:ext cx="2125517" cy="423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 txBox="1"/>
          <p:nvPr>
            <p:ph type="title"/>
          </p:nvPr>
        </p:nvSpPr>
        <p:spPr>
          <a:xfrm>
            <a:off x="457195" y="28559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2800"/>
              <a:buFont typeface="Arial"/>
              <a:buNone/>
            </a:pPr>
            <a:r>
              <a:rPr lang="en-US"/>
              <a:t>Introduction</a:t>
            </a:r>
            <a:endParaRPr/>
          </a:p>
        </p:txBody>
      </p:sp>
      <p:pic>
        <p:nvPicPr>
          <p:cNvPr id="56" name="Google Shape;5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650" y="1514575"/>
            <a:ext cx="1466850" cy="21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4"/>
          <p:cNvSpPr txBox="1"/>
          <p:nvPr/>
        </p:nvSpPr>
        <p:spPr>
          <a:xfrm>
            <a:off x="380900" y="3600575"/>
            <a:ext cx="14667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Professor Zink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Advisor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4"/>
          <p:cNvSpPr txBox="1"/>
          <p:nvPr/>
        </p:nvSpPr>
        <p:spPr>
          <a:xfrm>
            <a:off x="2030500" y="3600575"/>
            <a:ext cx="15954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Anthony Mendez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Team Manager</a:t>
            </a:r>
            <a:endParaRPr/>
          </a:p>
        </p:txBody>
      </p:sp>
      <p:sp>
        <p:nvSpPr>
          <p:cNvPr id="59" name="Google Shape;59;p4"/>
          <p:cNvSpPr txBox="1"/>
          <p:nvPr/>
        </p:nvSpPr>
        <p:spPr>
          <a:xfrm>
            <a:off x="3842900" y="3600575"/>
            <a:ext cx="14667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Tina Maurer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Hardware Lead</a:t>
            </a:r>
            <a:endParaRPr/>
          </a:p>
        </p:txBody>
      </p:sp>
      <p:sp>
        <p:nvSpPr>
          <p:cNvPr id="60" name="Google Shape;60;p4"/>
          <p:cNvSpPr txBox="1"/>
          <p:nvPr/>
        </p:nvSpPr>
        <p:spPr>
          <a:xfrm>
            <a:off x="5550025" y="3600575"/>
            <a:ext cx="15954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Stephan Kim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CompE</a:t>
            </a:r>
            <a:endParaRPr/>
          </a:p>
        </p:txBody>
      </p:sp>
      <p:sp>
        <p:nvSpPr>
          <p:cNvPr id="61" name="Google Shape;61;p4"/>
          <p:cNvSpPr txBox="1"/>
          <p:nvPr/>
        </p:nvSpPr>
        <p:spPr>
          <a:xfrm>
            <a:off x="7304900" y="3600575"/>
            <a:ext cx="15954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Christian Norton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CompE</a:t>
            </a:r>
            <a:endParaRPr/>
          </a:p>
        </p:txBody>
      </p:sp>
      <p:pic>
        <p:nvPicPr>
          <p:cNvPr id="62" name="Google Shape;62;p4"/>
          <p:cNvPicPr preferRelativeResize="0"/>
          <p:nvPr/>
        </p:nvPicPr>
        <p:blipFill rotWithShape="1">
          <a:blip r:embed="rId4">
            <a:alphaModFix/>
          </a:blip>
          <a:srcRect b="0" l="27836" r="16166" t="0"/>
          <a:stretch/>
        </p:blipFill>
        <p:spPr>
          <a:xfrm>
            <a:off x="2111825" y="1514575"/>
            <a:ext cx="1466848" cy="2143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4"/>
          <p:cNvPicPr preferRelativeResize="0"/>
          <p:nvPr/>
        </p:nvPicPr>
        <p:blipFill rotWithShape="1">
          <a:blip r:embed="rId5">
            <a:alphaModFix/>
          </a:blip>
          <a:srcRect b="-525" l="32254" r="32229" t="8266"/>
          <a:stretch/>
        </p:blipFill>
        <p:spPr>
          <a:xfrm>
            <a:off x="7374050" y="1514570"/>
            <a:ext cx="1466853" cy="2143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4"/>
          <p:cNvPicPr preferRelativeResize="0"/>
          <p:nvPr/>
        </p:nvPicPr>
        <p:blipFill rotWithShape="1">
          <a:blip r:embed="rId6">
            <a:alphaModFix/>
          </a:blip>
          <a:srcRect b="-699" l="26737" r="32461" t="-689"/>
          <a:stretch/>
        </p:blipFill>
        <p:spPr>
          <a:xfrm>
            <a:off x="5614288" y="1497325"/>
            <a:ext cx="1466876" cy="214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4"/>
          <p:cNvPicPr preferRelativeResize="0"/>
          <p:nvPr/>
        </p:nvPicPr>
        <p:blipFill rotWithShape="1">
          <a:blip r:embed="rId7">
            <a:alphaModFix/>
          </a:blip>
          <a:srcRect b="9453" l="0" r="0" t="8906"/>
          <a:stretch/>
        </p:blipFill>
        <p:spPr>
          <a:xfrm>
            <a:off x="3854538" y="1514575"/>
            <a:ext cx="1466850" cy="2143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62107647c7_0_0"/>
          <p:cNvSpPr txBox="1"/>
          <p:nvPr>
            <p:ph type="title"/>
          </p:nvPr>
        </p:nvSpPr>
        <p:spPr>
          <a:xfrm>
            <a:off x="457200" y="382501"/>
            <a:ext cx="73170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2800"/>
              <a:buFont typeface="Arial"/>
              <a:buNone/>
            </a:pPr>
            <a:r>
              <a:rPr lang="en-US"/>
              <a:t>Problem Statement</a:t>
            </a:r>
            <a:endParaRPr/>
          </a:p>
        </p:txBody>
      </p:sp>
      <p:sp>
        <p:nvSpPr>
          <p:cNvPr id="72" name="Google Shape;72;g62107647c7_0_0"/>
          <p:cNvSpPr txBox="1"/>
          <p:nvPr>
            <p:ph idx="1" type="body"/>
          </p:nvPr>
        </p:nvSpPr>
        <p:spPr>
          <a:xfrm>
            <a:off x="457200" y="1186375"/>
            <a:ext cx="8472900" cy="3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7012" lvl="0" marL="228600" rtl="0" algn="l">
              <a:spcBef>
                <a:spcPts val="90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Commercial weather stations can effectively collect data for a specified area at the macroscale. However, weather conditions in these area can vary greatly </a:t>
            </a:r>
            <a:r>
              <a:rPr lang="en-US">
                <a:solidFill>
                  <a:schemeClr val="dk1"/>
                </a:solidFill>
              </a:rPr>
              <a:t>at the microscale</a:t>
            </a:r>
            <a:r>
              <a:rPr lang="en-US"/>
              <a:t>.</a:t>
            </a:r>
            <a:endParaRPr/>
          </a:p>
          <a:p>
            <a:pPr indent="0" lvl="0" marL="22860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7012" lvl="0" marL="228600" rtl="0" algn="l">
              <a:spcBef>
                <a:spcPts val="90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These micro-weather conditions can impact various situations, such as the effective use of a wind farm, the flow of </a:t>
            </a:r>
            <a:r>
              <a:rPr lang="en-US"/>
              <a:t>pollutants and waste</a:t>
            </a:r>
            <a:r>
              <a:rPr lang="en-US"/>
              <a:t> through an area, and </a:t>
            </a:r>
            <a:r>
              <a:rPr lang="en-US">
                <a:solidFill>
                  <a:schemeClr val="dk1"/>
                </a:solidFill>
              </a:rPr>
              <a:t>a drone’s ability to fly for emergency services</a:t>
            </a:r>
            <a:r>
              <a:rPr lang="en-US"/>
              <a:t>.</a:t>
            </a:r>
            <a:endParaRPr/>
          </a:p>
          <a:p>
            <a:pPr indent="0" lvl="0" marL="22860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"/>
          <p:cNvSpPr txBox="1"/>
          <p:nvPr>
            <p:ph type="title"/>
          </p:nvPr>
        </p:nvSpPr>
        <p:spPr>
          <a:xfrm>
            <a:off x="457200" y="28575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2800"/>
              <a:buFont typeface="Arial"/>
              <a:buNone/>
            </a:pPr>
            <a:r>
              <a:rPr lang="en-US"/>
              <a:t>System Specifications</a:t>
            </a:r>
            <a:endParaRPr/>
          </a:p>
        </p:txBody>
      </p:sp>
      <p:sp>
        <p:nvSpPr>
          <p:cNvPr id="79" name="Google Shape;79;p6"/>
          <p:cNvSpPr txBox="1"/>
          <p:nvPr>
            <p:ph idx="1" type="body"/>
          </p:nvPr>
        </p:nvSpPr>
        <p:spPr>
          <a:xfrm>
            <a:off x="457200" y="1415825"/>
            <a:ext cx="8229600" cy="3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90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Each unit will take measurement at its location and the web server must create a map of at least 150x50 m</a:t>
            </a:r>
            <a:r>
              <a:rPr baseline="30000" lang="en-US" sz="1800"/>
              <a:t>2</a:t>
            </a:r>
            <a:r>
              <a:rPr lang="en-US" sz="1800"/>
              <a:t> based on data from sensor packages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Each sensor package must be mountable and weigh less than one pound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System must measure wind, temperature, barometric pressure, humidity, dust, and air quality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Battery life of combined solar cell and backup battery of at least 24 hours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System must be operable in the range of 20 degrees Fahrenheit to 100 degrees Fahrenheit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Be able to transmit weather measurements wirelessly to a user interface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Each unit must be manufacturable for at most $120</a:t>
            </a:r>
            <a:endParaRPr sz="1800"/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6216a893ee_1_0"/>
          <p:cNvSpPr txBox="1"/>
          <p:nvPr>
            <p:ph type="title"/>
          </p:nvPr>
        </p:nvSpPr>
        <p:spPr>
          <a:xfrm>
            <a:off x="480362" y="285597"/>
            <a:ext cx="73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2400"/>
              <a:buFont typeface="Arial"/>
              <a:buNone/>
            </a:pPr>
            <a:r>
              <a:rPr lang="en-US"/>
              <a:t>Alternative Design #1:</a:t>
            </a:r>
            <a:endParaRPr/>
          </a:p>
        </p:txBody>
      </p:sp>
      <p:sp>
        <p:nvSpPr>
          <p:cNvPr id="86" name="Google Shape;86;g6216a893ee_1_0"/>
          <p:cNvSpPr txBox="1"/>
          <p:nvPr/>
        </p:nvSpPr>
        <p:spPr>
          <a:xfrm>
            <a:off x="480345" y="1143000"/>
            <a:ext cx="8206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Weather Balloon Mounted Device</a:t>
            </a:r>
            <a:endParaRPr/>
          </a:p>
        </p:txBody>
      </p:sp>
      <p:sp>
        <p:nvSpPr>
          <p:cNvPr id="87" name="Google Shape;87;g6216a893ee_1_0"/>
          <p:cNvSpPr txBox="1"/>
          <p:nvPr>
            <p:ph idx="1" type="body"/>
          </p:nvPr>
        </p:nvSpPr>
        <p:spPr>
          <a:xfrm>
            <a:off x="480344" y="1497000"/>
            <a:ext cx="8543400" cy="3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4312" lvl="0" marL="228600" rtl="0" algn="l">
              <a:spcBef>
                <a:spcPts val="900"/>
              </a:spcBef>
              <a:spcAft>
                <a:spcPts val="0"/>
              </a:spcAft>
              <a:buClr>
                <a:srgbClr val="980000"/>
              </a:buClr>
              <a:buSzPts val="1800"/>
              <a:buChar char="●"/>
            </a:pPr>
            <a:r>
              <a:rPr lang="en-US" sz="1800"/>
              <a:t>Pros</a:t>
            </a:r>
            <a:endParaRPr sz="1800"/>
          </a:p>
          <a:p>
            <a:pPr indent="-317500" lvl="1" marL="914400" rtl="0" algn="l">
              <a:spcBef>
                <a:spcPts val="90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US" sz="1800"/>
              <a:t>Easy to deploy</a:t>
            </a:r>
            <a:endParaRPr sz="1800"/>
          </a:p>
          <a:p>
            <a:pPr indent="-214312" lvl="0" marL="228600" rtl="0" algn="l">
              <a:spcBef>
                <a:spcPts val="900"/>
              </a:spcBef>
              <a:spcAft>
                <a:spcPts val="0"/>
              </a:spcAft>
              <a:buClr>
                <a:srgbClr val="980000"/>
              </a:buClr>
              <a:buSzPts val="1800"/>
              <a:buChar char="●"/>
            </a:pPr>
            <a:r>
              <a:rPr lang="en-US" sz="1800"/>
              <a:t>Cons</a:t>
            </a:r>
            <a:endParaRPr sz="1800"/>
          </a:p>
          <a:p>
            <a:pPr indent="-317500" lvl="1" marL="914400" rtl="0" algn="l">
              <a:spcBef>
                <a:spcPts val="90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US" sz="1800"/>
              <a:t>Only a single </a:t>
            </a:r>
            <a:r>
              <a:rPr lang="en-US" sz="1800"/>
              <a:t>vertical</a:t>
            </a:r>
            <a:r>
              <a:rPr lang="en-US" sz="1800"/>
              <a:t> map</a:t>
            </a:r>
            <a:endParaRPr sz="1800"/>
          </a:p>
          <a:p>
            <a:pPr indent="-317500" lvl="1" marL="914400" rtl="0" algn="l">
              <a:spcBef>
                <a:spcPts val="90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US" sz="1800"/>
              <a:t>One time use</a:t>
            </a:r>
            <a:endParaRPr sz="1800"/>
          </a:p>
          <a:p>
            <a:pPr indent="-317500" lvl="1" marL="914400" rtl="0" algn="l">
              <a:spcBef>
                <a:spcPts val="90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US" sz="1800"/>
              <a:t>Delay between each recording</a:t>
            </a:r>
            <a:endParaRPr sz="1800"/>
          </a:p>
          <a:p>
            <a:pPr indent="-317500" lvl="1" marL="914400" rtl="0" algn="l">
              <a:spcBef>
                <a:spcPts val="90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US" sz="1800"/>
              <a:t>There is a chance that equipment is never recovered</a:t>
            </a:r>
            <a:endParaRPr sz="1800"/>
          </a:p>
          <a:p>
            <a:pPr indent="-317500" lvl="1" marL="914400" rtl="0" algn="l">
              <a:spcBef>
                <a:spcPts val="90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US" sz="1800"/>
              <a:t>Limitations on where it can be deployed</a:t>
            </a:r>
            <a:endParaRPr sz="1800"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g6216a893ee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650" y="698600"/>
            <a:ext cx="1903774" cy="4162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630c502734_2_0"/>
          <p:cNvSpPr txBox="1"/>
          <p:nvPr>
            <p:ph type="title"/>
          </p:nvPr>
        </p:nvSpPr>
        <p:spPr>
          <a:xfrm>
            <a:off x="480362" y="285597"/>
            <a:ext cx="73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2400"/>
              <a:buFont typeface="Arial"/>
              <a:buNone/>
            </a:pPr>
            <a:r>
              <a:rPr lang="en-US"/>
              <a:t>Alternative Design #2:</a:t>
            </a:r>
            <a:endParaRPr/>
          </a:p>
        </p:txBody>
      </p:sp>
      <p:sp>
        <p:nvSpPr>
          <p:cNvPr id="95" name="Google Shape;95;g630c502734_2_0"/>
          <p:cNvSpPr txBox="1"/>
          <p:nvPr/>
        </p:nvSpPr>
        <p:spPr>
          <a:xfrm>
            <a:off x="480345" y="1143000"/>
            <a:ext cx="8206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Lidar Sensor Grid</a:t>
            </a:r>
            <a:endParaRPr/>
          </a:p>
        </p:txBody>
      </p:sp>
      <p:sp>
        <p:nvSpPr>
          <p:cNvPr id="96" name="Google Shape;96;g630c502734_2_0"/>
          <p:cNvSpPr txBox="1"/>
          <p:nvPr>
            <p:ph idx="1" type="body"/>
          </p:nvPr>
        </p:nvSpPr>
        <p:spPr>
          <a:xfrm>
            <a:off x="480350" y="1497000"/>
            <a:ext cx="8206500" cy="3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4312" lvl="0" marL="228600" rtl="0" algn="l">
              <a:spcBef>
                <a:spcPts val="900"/>
              </a:spcBef>
              <a:spcAft>
                <a:spcPts val="0"/>
              </a:spcAft>
              <a:buClr>
                <a:srgbClr val="980000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Pros</a:t>
            </a:r>
            <a:endParaRPr sz="18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90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US" sz="1800">
                <a:solidFill>
                  <a:schemeClr val="dk1"/>
                </a:solidFill>
              </a:rPr>
              <a:t>Higher resolution</a:t>
            </a:r>
            <a:endParaRPr sz="18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90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US" sz="1800">
                <a:solidFill>
                  <a:schemeClr val="dk1"/>
                </a:solidFill>
              </a:rPr>
              <a:t>A single device records a 3D map of wind</a:t>
            </a:r>
            <a:endParaRPr sz="18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90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US" sz="1800">
                <a:solidFill>
                  <a:schemeClr val="dk1"/>
                </a:solidFill>
              </a:rPr>
              <a:t>Better mapping quality</a:t>
            </a:r>
            <a:endParaRPr sz="18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90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US" sz="1800">
                <a:solidFill>
                  <a:schemeClr val="dk1"/>
                </a:solidFill>
              </a:rPr>
              <a:t>Records data on dust and particles as well</a:t>
            </a:r>
            <a:endParaRPr sz="1800">
              <a:solidFill>
                <a:schemeClr val="dk1"/>
              </a:solidFill>
            </a:endParaRPr>
          </a:p>
          <a:p>
            <a:pPr indent="-214312" lvl="0" marL="228600" rtl="0" algn="l">
              <a:spcBef>
                <a:spcPts val="900"/>
              </a:spcBef>
              <a:spcAft>
                <a:spcPts val="0"/>
              </a:spcAft>
              <a:buClr>
                <a:srgbClr val="980000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Cons</a:t>
            </a:r>
            <a:endParaRPr sz="18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90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US" sz="1800">
                <a:solidFill>
                  <a:schemeClr val="dk1"/>
                </a:solidFill>
              </a:rPr>
              <a:t>Out of our budget</a:t>
            </a:r>
            <a:endParaRPr sz="18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90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US" sz="1800">
                <a:solidFill>
                  <a:schemeClr val="dk1"/>
                </a:solidFill>
              </a:rPr>
              <a:t>Too heavy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g630c502734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2649" y="1044151"/>
            <a:ext cx="3385508" cy="328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630c502734_2_7"/>
          <p:cNvSpPr txBox="1"/>
          <p:nvPr>
            <p:ph type="title"/>
          </p:nvPr>
        </p:nvSpPr>
        <p:spPr>
          <a:xfrm>
            <a:off x="480362" y="285597"/>
            <a:ext cx="73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2400"/>
              <a:buFont typeface="Arial"/>
              <a:buNone/>
            </a:pPr>
            <a:r>
              <a:rPr lang="en-US"/>
              <a:t>Alternative Design #3:</a:t>
            </a:r>
            <a:endParaRPr/>
          </a:p>
        </p:txBody>
      </p:sp>
      <p:sp>
        <p:nvSpPr>
          <p:cNvPr id="104" name="Google Shape;104;g630c502734_2_7"/>
          <p:cNvSpPr txBox="1"/>
          <p:nvPr/>
        </p:nvSpPr>
        <p:spPr>
          <a:xfrm>
            <a:off x="480345" y="1143000"/>
            <a:ext cx="8206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Hand Sensors</a:t>
            </a:r>
            <a:endParaRPr/>
          </a:p>
        </p:txBody>
      </p:sp>
      <p:sp>
        <p:nvSpPr>
          <p:cNvPr id="105" name="Google Shape;105;g630c502734_2_7"/>
          <p:cNvSpPr txBox="1"/>
          <p:nvPr>
            <p:ph idx="1" type="body"/>
          </p:nvPr>
        </p:nvSpPr>
        <p:spPr>
          <a:xfrm>
            <a:off x="480344" y="1497000"/>
            <a:ext cx="8543400" cy="3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4312" lvl="0" marL="228600" rtl="0" algn="l">
              <a:spcBef>
                <a:spcPts val="900"/>
              </a:spcBef>
              <a:spcAft>
                <a:spcPts val="0"/>
              </a:spcAft>
              <a:buClr>
                <a:srgbClr val="980000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Pros</a:t>
            </a:r>
            <a:endParaRPr sz="18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US" sz="1800">
                <a:solidFill>
                  <a:schemeClr val="dk1"/>
                </a:solidFill>
              </a:rPr>
              <a:t>Easy to carry</a:t>
            </a:r>
            <a:endParaRPr sz="18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US" sz="1800">
                <a:solidFill>
                  <a:schemeClr val="dk1"/>
                </a:solidFill>
              </a:rPr>
              <a:t>Low cost</a:t>
            </a:r>
            <a:endParaRPr sz="18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US" sz="1800">
                <a:solidFill>
                  <a:schemeClr val="dk1"/>
                </a:solidFill>
              </a:rPr>
              <a:t>High accuracy</a:t>
            </a:r>
            <a:endParaRPr sz="1800">
              <a:solidFill>
                <a:schemeClr val="dk1"/>
              </a:solidFill>
            </a:endParaRPr>
          </a:p>
          <a:p>
            <a:pPr indent="-214312" lvl="0" marL="228600" rtl="0" algn="l">
              <a:spcBef>
                <a:spcPts val="900"/>
              </a:spcBef>
              <a:spcAft>
                <a:spcPts val="0"/>
              </a:spcAft>
              <a:buClr>
                <a:srgbClr val="980000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Cons </a:t>
            </a:r>
            <a:endParaRPr sz="18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90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US" sz="1800">
                <a:solidFill>
                  <a:schemeClr val="dk1"/>
                </a:solidFill>
              </a:rPr>
              <a:t>Only a single point of measurement</a:t>
            </a:r>
            <a:endParaRPr sz="18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90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US" sz="1800">
                <a:solidFill>
                  <a:schemeClr val="dk1"/>
                </a:solidFill>
              </a:rPr>
              <a:t>Mapping is difficult, time consuming, and needs to be done manually </a:t>
            </a:r>
            <a:endParaRPr sz="18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90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US" sz="1800">
                <a:solidFill>
                  <a:schemeClr val="dk1"/>
                </a:solidFill>
              </a:rPr>
              <a:t>Requires people to be on location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06" name="Google Shape;106;g630c502734_2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5225" y="914400"/>
            <a:ext cx="2988775" cy="2988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 txBox="1"/>
          <p:nvPr>
            <p:ph type="title"/>
          </p:nvPr>
        </p:nvSpPr>
        <p:spPr>
          <a:xfrm>
            <a:off x="457200" y="28575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2800"/>
              <a:buFont typeface="Arial"/>
              <a:buNone/>
            </a:pPr>
            <a:r>
              <a:rPr lang="en-US"/>
              <a:t>Solution</a:t>
            </a:r>
            <a:endParaRPr/>
          </a:p>
        </p:txBody>
      </p:sp>
      <p:sp>
        <p:nvSpPr>
          <p:cNvPr id="113" name="Google Shape;113;p5"/>
          <p:cNvSpPr txBox="1"/>
          <p:nvPr>
            <p:ph idx="1" type="body"/>
          </p:nvPr>
        </p:nvSpPr>
        <p:spPr>
          <a:xfrm>
            <a:off x="457200" y="1344600"/>
            <a:ext cx="8229600" cy="37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Low cost, Low power, light-weight sensor system that records weather data and sends it to a web server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Web server processes the data and displays it to a website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Users log in to view a map of the sensors to view the following data points: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Char char="○"/>
            </a:pPr>
            <a:r>
              <a:rPr lang="en-US"/>
              <a:t>Temperature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Char char="○"/>
            </a:pPr>
            <a:r>
              <a:rPr lang="en-US"/>
              <a:t>Humidity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Char char="○"/>
            </a:pPr>
            <a:r>
              <a:rPr lang="en-US"/>
              <a:t>Pressure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Char char="○"/>
            </a:pPr>
            <a:r>
              <a:rPr lang="en-US"/>
              <a:t>Wind Speed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Char char="○"/>
            </a:pPr>
            <a:r>
              <a:rPr lang="en-US"/>
              <a:t>Wind Direction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Char char="○"/>
            </a:pPr>
            <a:r>
              <a:rPr lang="en-US"/>
              <a:t>Air Quality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2149e0988_0_0"/>
          <p:cNvSpPr txBox="1"/>
          <p:nvPr>
            <p:ph type="title"/>
          </p:nvPr>
        </p:nvSpPr>
        <p:spPr>
          <a:xfrm>
            <a:off x="457195" y="285590"/>
            <a:ext cx="7317000" cy="85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Block Diagram</a:t>
            </a:r>
            <a:endParaRPr/>
          </a:p>
        </p:txBody>
      </p:sp>
      <p:sp>
        <p:nvSpPr>
          <p:cNvPr id="120" name="Google Shape;120;g62149e0988_0_0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1" name="Google Shape;121;g62149e0988_0_0"/>
          <p:cNvPicPr preferRelativeResize="0"/>
          <p:nvPr/>
        </p:nvPicPr>
        <p:blipFill rotWithShape="1">
          <a:blip r:embed="rId3">
            <a:alphaModFix/>
          </a:blip>
          <a:srcRect b="13539" l="0" r="0" t="0"/>
          <a:stretch/>
        </p:blipFill>
        <p:spPr>
          <a:xfrm>
            <a:off x="1410475" y="1143000"/>
            <a:ext cx="6323050" cy="375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Plaza">
      <a:dk1>
        <a:srgbClr val="000000"/>
      </a:dk1>
      <a:lt1>
        <a:srgbClr val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2014-02-14T19:28:23Z</dcterms:created>
  <dc:creator>Michelle Sauve</dc:creator>
</cp:coreProperties>
</file>