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mcTCXWyFde0bw19u1h0K5C+pD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723" y="10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" name="Google Shape;4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0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5d3e7cb5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75d3e7cb5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23" name="Google Shape;123;g75d3e7cb5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33" name="Google Shape;13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c056970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6c056970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Stephan</a:t>
            </a:r>
            <a:endParaRPr/>
          </a:p>
        </p:txBody>
      </p:sp>
      <p:sp>
        <p:nvSpPr>
          <p:cNvPr id="142" name="Google Shape;142;g6c056970a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Stephan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Anthony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Wrote a C library to handle sensor operations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Library mimicked format of the Bosch sensor, changed functions to reflect AQ sensor operations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I2C to request and retrieve data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bfb453a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6bfb453a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Anthony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Needed an Authentication API to let us and only us edit the systems database on the website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UMass uses Google Mail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Google provides a Sign-In API that’s easy to use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The setup and adding to our website was easy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Client signs in with Google, website receives a token, sent to our web server, and checks if the user is an admin.</a:t>
            </a:r>
            <a:endParaRPr/>
          </a:p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  <p:sp>
        <p:nvSpPr>
          <p:cNvPr id="166" name="Google Shape;166;g6bfb453a7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Anthony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If user is an admin, they can manipulate the systems database without writing SQL queries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Adding, removing, and editing systems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Website and Server does data validation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If user is not an admin but still tries to send changes to web server, web server will reject those changes</a:t>
            </a:r>
            <a:endParaRPr/>
          </a:p>
        </p:txBody>
      </p:sp>
      <p:sp>
        <p:nvSpPr>
          <p:cNvPr id="174" name="Google Shape;17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182" name="Google Shape;18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c056970a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6c056970a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190" name="Google Shape;190;g6c056970a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5d3e7cb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75d3e7cb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198" name="Google Shape;198;g75d3e7cb5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5c8696c6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75c8696c6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Christian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75c8696c64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Introduce Ourselves</a:t>
            </a:r>
            <a:endParaRPr/>
          </a:p>
        </p:txBody>
      </p:sp>
      <p:sp>
        <p:nvSpPr>
          <p:cNvPr id="53" name="Google Shape;5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Anthony</a:t>
            </a:r>
            <a:endParaRPr/>
          </a:p>
        </p:txBody>
      </p:sp>
      <p:sp>
        <p:nvSpPr>
          <p:cNvPr id="220" name="Google Shape;22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5db02d264_1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5db02d264_1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g75db02d264_11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2107647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62107647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69" name="Google Shape;69;g62107647c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Tina</a:t>
            </a:r>
            <a:endParaRPr/>
          </a:p>
        </p:txBody>
      </p:sp>
      <p:sp>
        <p:nvSpPr>
          <p:cNvPr id="76" name="Google Shape;7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5c8696c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75c8696c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Stephan</a:t>
            </a:r>
            <a:endParaRPr/>
          </a:p>
        </p:txBody>
      </p:sp>
      <p:sp>
        <p:nvSpPr>
          <p:cNvPr id="83" name="Google Shape;83;g75c8696c64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Stephan</a:t>
            </a:r>
            <a:endParaRPr/>
          </a:p>
        </p:txBody>
      </p:sp>
      <p:sp>
        <p:nvSpPr>
          <p:cNvPr id="91" name="Google Shape;9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Anthony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Three major components to the software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Firmware</a:t>
            </a:r>
            <a:endParaRPr/>
          </a:p>
          <a:p>
            <a:pPr marL="108585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Handles reading sensor data, and sending to the web server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Web Server</a:t>
            </a:r>
            <a:endParaRPr/>
          </a:p>
          <a:p>
            <a:pPr marL="108585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Handles receiving data from the Weather Boxes, storing the data, and sending to the client websites</a:t>
            </a:r>
            <a:endParaRPr/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Website</a:t>
            </a:r>
            <a:endParaRPr/>
          </a:p>
          <a:p>
            <a:pPr marL="108585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Handles requesting data from the web server and handles placing data onto the map.</a:t>
            </a:r>
            <a:endParaRPr/>
          </a:p>
        </p:txBody>
      </p:sp>
      <p:sp>
        <p:nvSpPr>
          <p:cNvPr id="99" name="Google Shape;9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30c502734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630c502734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Anthony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/>
              <a:t>Promised: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First revision of a custom PCB with sensors and power circuitry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Firmware written and tested for the Air Quality and Dust Sensor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Preliminary interpolation algorithm on the map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Preliminary physical enclosure</a:t>
            </a:r>
            <a:endParaRPr/>
          </a:p>
        </p:txBody>
      </p:sp>
      <p:sp>
        <p:nvSpPr>
          <p:cNvPr id="107" name="Google Shape;107;g630c502734_3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5c8696c6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75c8696c6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Our Responsibilities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Anthony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Oversaw and managed communications between firmware, server, and client side.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Programmed the Air Quality Sensor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Implemented Google Sign In and Systems Management</a:t>
            </a:r>
            <a:endParaRPr/>
          </a:p>
        </p:txBody>
      </p:sp>
      <p:sp>
        <p:nvSpPr>
          <p:cNvPr id="115" name="Google Shape;115;g75c8696c64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B">
  <p:cSld name="Title Slide_B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9" descr="15-0192_MG_1898-Edit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692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  <a:defRPr>
                <a:solidFill>
                  <a:srgbClr val="86111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dist="23000" dir="5400000" rotWithShape="0">
              <a:srgbClr val="000000">
                <a:alpha val="3215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2" descr="wordmark2 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1612" y="171924"/>
            <a:ext cx="1485779" cy="1881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2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2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2"/>
          <p:cNvSpPr txBox="1">
            <a:spLocks noGrp="1"/>
          </p:cNvSpPr>
          <p:nvPr>
            <p:ph type="body" idx="1"/>
          </p:nvPr>
        </p:nvSpPr>
        <p:spPr>
          <a:xfrm>
            <a:off x="386720" y="1303788"/>
            <a:ext cx="7986032" cy="328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dist="23000" dir="5400000" rotWithShape="0">
              <a:srgbClr val="000000">
                <a:alpha val="3215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11" descr="wordmark2 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1612" y="171924"/>
            <a:ext cx="1485779" cy="18810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443319" y="327040"/>
            <a:ext cx="731130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1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>
  <p:cSld name="Log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/>
          <p:nvPr/>
        </p:nvSpPr>
        <p:spPr>
          <a:xfrm>
            <a:off x="5946223" y="0"/>
            <a:ext cx="3197777" cy="545042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dist="23000" dir="5400000" rotWithShape="0">
              <a:srgbClr val="000000">
                <a:alpha val="3215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10" descr="wordmark2 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1612" y="171924"/>
            <a:ext cx="1485779" cy="18810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/>
          <p:nvPr/>
        </p:nvSpPr>
        <p:spPr>
          <a:xfrm>
            <a:off x="1" y="4953000"/>
            <a:ext cx="9144000" cy="6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0"/>
          <p:cNvSpPr/>
          <p:nvPr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0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">
  <p:cSld name="Title Slide_A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4" descr="15-0192_MG_194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5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443319" y="327040"/>
            <a:ext cx="779456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76337" y="150935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8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" title="Maroon Backdrop"/>
          <p:cNvSpPr/>
          <p:nvPr/>
        </p:nvSpPr>
        <p:spPr>
          <a:xfrm>
            <a:off x="3660559" y="0"/>
            <a:ext cx="5483441" cy="3556496"/>
          </a:xfrm>
          <a:prstGeom prst="rect">
            <a:avLst/>
          </a:prstGeom>
          <a:solidFill>
            <a:srgbClr val="5C0D1C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" descr="UMAwordmark_wtag_white.png" title="UMass Amherst Wordmar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5300" y="205020"/>
            <a:ext cx="2125517" cy="423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" title="Title"/>
          <p:cNvSpPr txBox="1"/>
          <p:nvPr/>
        </p:nvSpPr>
        <p:spPr>
          <a:xfrm>
            <a:off x="3981775" y="685800"/>
            <a:ext cx="5162100" cy="11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Weather Box 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"/>
          <p:cNvSpPr txBox="1"/>
          <p:nvPr/>
        </p:nvSpPr>
        <p:spPr>
          <a:xfrm>
            <a:off x="3981787" y="2163915"/>
            <a:ext cx="419956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 3/LH 6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SDP 20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CDR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"/>
          <p:cNvSpPr txBox="1"/>
          <p:nvPr/>
        </p:nvSpPr>
        <p:spPr>
          <a:xfrm>
            <a:off x="4971058" y="3037656"/>
            <a:ext cx="3925406" cy="345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March 9, 2020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5d3e7cb5e_1_0"/>
          <p:cNvSpPr txBox="1">
            <a:spLocks noGrp="1"/>
          </p:cNvSpPr>
          <p:nvPr>
            <p:ph type="title"/>
          </p:nvPr>
        </p:nvSpPr>
        <p:spPr>
          <a:xfrm>
            <a:off x="457200" y="257101"/>
            <a:ext cx="73170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PCB Design: Tina  </a:t>
            </a:r>
            <a:endParaRPr/>
          </a:p>
        </p:txBody>
      </p:sp>
      <p:sp>
        <p:nvSpPr>
          <p:cNvPr id="126" name="Google Shape;126;g75d3e7cb5e_1_0"/>
          <p:cNvSpPr txBox="1">
            <a:spLocks noGrp="1"/>
          </p:cNvSpPr>
          <p:nvPr>
            <p:ph type="body" idx="1"/>
          </p:nvPr>
        </p:nvSpPr>
        <p:spPr>
          <a:xfrm>
            <a:off x="457200" y="1241075"/>
            <a:ext cx="4711800" cy="3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Created schematic and completed layout for printed circuit board using KiCAD software 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Main and sensor board are both four layers with a ground plane on the second layer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Power circuit has been adjusted from LDO regulators to switching regulators for power rails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Boards were hand soldered and tested against prototype measurements</a:t>
            </a:r>
            <a:endParaRPr/>
          </a:p>
        </p:txBody>
      </p:sp>
      <p:sp>
        <p:nvSpPr>
          <p:cNvPr id="127" name="Google Shape;127;g75d3e7cb5e_1_0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28" name="Google Shape;128;g75d3e7cb5e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300" y="941950"/>
            <a:ext cx="2524750" cy="186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75d3e7cb5e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2300" y="2890050"/>
            <a:ext cx="2524749" cy="19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457200" y="257101"/>
            <a:ext cx="73170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System Enclosures: Tina  </a:t>
            </a:r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body" idx="1"/>
          </p:nvPr>
        </p:nvSpPr>
        <p:spPr>
          <a:xfrm>
            <a:off x="457200" y="1374025"/>
            <a:ext cx="4512300" cy="3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Designed robust housings for each board using TinkerCAD, then 3D-printed with PLA filament 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The interlocking joints between the lid and box create a seal for each enclosure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Along with cable openings, a small window was created in the sensor housing to allow the sensors to be exposed to weather conditions </a:t>
            </a:r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499" y="1732449"/>
            <a:ext cx="3938800" cy="24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c056970ab_0_0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Firmware: Stephan, Anthony</a:t>
            </a:r>
            <a:endParaRPr/>
          </a:p>
        </p:txBody>
      </p:sp>
      <p:sp>
        <p:nvSpPr>
          <p:cNvPr id="145" name="Google Shape;145;g6c056970ab_0_0"/>
          <p:cNvSpPr txBox="1">
            <a:spLocks noGrp="1"/>
          </p:cNvSpPr>
          <p:nvPr>
            <p:ph type="body" idx="1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MCP3008 10-bit ADC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Removed in favor of STM32’s built-in ADC</a:t>
            </a:r>
            <a:endParaRPr/>
          </a:p>
          <a:p>
            <a:pPr marL="469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STM32 Internal ADC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12-bit, simplified circuit by removal of other ADC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Programmed using STM’s HAL API in C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Sharp GP2Y1010AUF Dust Sensor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Analog Dust Sensor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Utilizes GPIO for LED and ADC for output reading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146" name="Google Shape;146;g6c056970ab_0_0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47" name="Google Shape;147;g6c056970a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038" y="3700550"/>
            <a:ext cx="993625" cy="8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6c056970ab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22846">
            <a:off x="6987746" y="1149019"/>
            <a:ext cx="548208" cy="174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6c056970ab_0_0"/>
          <p:cNvPicPr preferRelativeResize="0"/>
          <p:nvPr/>
        </p:nvPicPr>
        <p:blipFill rotWithShape="1">
          <a:blip r:embed="rId5">
            <a:alphaModFix/>
          </a:blip>
          <a:srcRect l="7693" t="7151" r="5915" b="10644"/>
          <a:stretch/>
        </p:blipFill>
        <p:spPr>
          <a:xfrm>
            <a:off x="6995273" y="2429100"/>
            <a:ext cx="1286452" cy="12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6c056970ab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26750" y="790650"/>
            <a:ext cx="1047300" cy="10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Firmware: Stephan, Anthony</a:t>
            </a:r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body" idx="1"/>
          </p:nvPr>
        </p:nvSpPr>
        <p:spPr>
          <a:xfrm>
            <a:off x="351670" y="1292250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ESP8266 WiFi Module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Wrote C driver in order to interface between STM32</a:t>
            </a:r>
            <a:endParaRPr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/>
              <a:t>and ESP8266</a:t>
            </a:r>
            <a:endParaRPr sz="1600"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C drivers send AT commands through STM32</a:t>
            </a:r>
            <a:endParaRPr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/>
              <a:t>and UART serial protocol to program our module</a:t>
            </a:r>
            <a:endParaRPr sz="16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ams CCS811 Air Quality Sensor</a:t>
            </a:r>
            <a:endParaRPr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>
                <a:solidFill>
                  <a:schemeClr val="dk1"/>
                </a:solidFill>
              </a:rPr>
              <a:t>Wrote C library to handle sensor operations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>
                <a:solidFill>
                  <a:schemeClr val="dk1"/>
                </a:solidFill>
              </a:rPr>
              <a:t>Library mimicked Bosch driver format</a:t>
            </a:r>
            <a:endParaRPr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>
                <a:solidFill>
                  <a:schemeClr val="dk1"/>
                </a:solidFill>
              </a:rPr>
              <a:t>Utilizes I2C communication protocol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600"/>
          </a:p>
        </p:txBody>
      </p:sp>
      <p:sp>
        <p:nvSpPr>
          <p:cNvPr id="158" name="Google Shape;158;p17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59" name="Google Shape;15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038" y="3700550"/>
            <a:ext cx="993625" cy="8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22846">
            <a:off x="6987746" y="1149019"/>
            <a:ext cx="548208" cy="174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 rotWithShape="1">
          <a:blip r:embed="rId5">
            <a:alphaModFix/>
          </a:blip>
          <a:srcRect l="7693" t="7151" r="5915" b="10644"/>
          <a:stretch/>
        </p:blipFill>
        <p:spPr>
          <a:xfrm>
            <a:off x="6995273" y="2429100"/>
            <a:ext cx="1286452" cy="12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7975" y="605450"/>
            <a:ext cx="1047300" cy="10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bfb453a70_0_0"/>
          <p:cNvSpPr txBox="1">
            <a:spLocks noGrp="1"/>
          </p:cNvSpPr>
          <p:nvPr>
            <p:ph type="body" idx="1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Needed to ensure Integrity and Availability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UMass utilizes Google Mail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Easy to implement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Created Public Client ID in Google Cloud</a:t>
            </a:r>
            <a:endParaRPr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/>
              <a:t>Once signed in, JavaScript function is called</a:t>
            </a:r>
            <a:endParaRPr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/>
              <a:t>Sends user token to server</a:t>
            </a:r>
            <a:endParaRPr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/>
              <a:t>Server checks if user is an admin</a:t>
            </a:r>
            <a:endParaRPr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/>
              <a:t>If so, server assigns the client a session variable “admin”</a:t>
            </a:r>
            <a:endParaRPr/>
          </a:p>
        </p:txBody>
      </p:sp>
      <p:sp>
        <p:nvSpPr>
          <p:cNvPr id="169" name="Google Shape;169;g6bfb453a70_0_0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Google Sign-In API: Anthony</a:t>
            </a:r>
            <a:endParaRPr/>
          </a:p>
        </p:txBody>
      </p:sp>
      <p:sp>
        <p:nvSpPr>
          <p:cNvPr id="170" name="Google Shape;170;g6bfb453a70_0_0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>
            <a:spLocks noGrp="1"/>
          </p:cNvSpPr>
          <p:nvPr>
            <p:ph type="body" idx="1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Once authenticated, admin can:</a:t>
            </a:r>
            <a:endParaRPr/>
          </a:p>
          <a:p>
            <a:pPr marL="1016000" lvl="1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/>
              <a:t>Add a system to the database</a:t>
            </a:r>
            <a:endParaRPr/>
          </a:p>
          <a:p>
            <a:pPr marL="1016000" lvl="1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/>
              <a:t>Remove a system from the database</a:t>
            </a:r>
            <a:endParaRPr/>
          </a:p>
          <a:p>
            <a:pPr marL="1016000" lvl="1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/>
              <a:t>Edit a system’s location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Website does front-end and back-end data validation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Operations only proceed if session variable “admin” exists and is set to “true”</a:t>
            </a:r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Systems Management: Anthony</a:t>
            </a:r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>
            <a:spLocks noGrp="1"/>
          </p:cNvSpPr>
          <p:nvPr>
            <p:ph type="body" idx="1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Current implementation uses a linear interpolation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Calculate an average latitude, longitude, and weight for every combination of two points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Populate the heatmap with these points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The function can be called repeatedly to generate a more flushed out heatmap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solidFill>
                  <a:schemeClr val="dk1"/>
                </a:solidFill>
              </a:rPr>
              <a:t>Next implementation will use Inverse Distance Weighting</a:t>
            </a:r>
            <a:endParaRPr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>
                <a:solidFill>
                  <a:schemeClr val="dk1"/>
                </a:solidFill>
              </a:rPr>
              <a:t>Allows for calculation of points outside of the bounds of systems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Interpolation: Christian</a:t>
            </a:r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c056970ab_0_7"/>
          <p:cNvSpPr txBox="1">
            <a:spLocks noGrp="1"/>
          </p:cNvSpPr>
          <p:nvPr>
            <p:ph type="body" idx="1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Improved dynamic transition between desktop and mobile layout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Column scaling is done under a set of defined CSS classes 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Classes can be applied to any section allowing for easier separation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Enlarged buttons for better use on mobile layout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Improved colors for better readability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Reserved space for system management</a:t>
            </a:r>
            <a:endParaRPr/>
          </a:p>
        </p:txBody>
      </p:sp>
      <p:sp>
        <p:nvSpPr>
          <p:cNvPr id="193" name="Google Shape;193;g6c056970ab_0_7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UI Overhaul: Christian</a:t>
            </a:r>
            <a:endParaRPr/>
          </a:p>
        </p:txBody>
      </p:sp>
      <p:sp>
        <p:nvSpPr>
          <p:cNvPr id="194" name="Google Shape;194;g6c056970ab_0_7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5d3e7cb5e_0_0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CDR Result</a:t>
            </a:r>
            <a:endParaRPr/>
          </a:p>
        </p:txBody>
      </p:sp>
      <p:sp>
        <p:nvSpPr>
          <p:cNvPr id="201" name="Google Shape;201;g75d3e7cb5e_0_0"/>
          <p:cNvSpPr txBox="1">
            <a:spLocks noGrp="1"/>
          </p:cNvSpPr>
          <p:nvPr>
            <p:ph type="body" idx="1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 first revision custom PCB containing the sensor suite and power circuitry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Designed, laid out, and tested PCB set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Firmware written and tested sensors</a:t>
            </a:r>
            <a:endParaRPr/>
          </a:p>
          <a:p>
            <a:pPr marL="914400" lvl="1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ams CCS811B-JOPD500 Air Quality Sensor</a:t>
            </a:r>
            <a:endParaRPr/>
          </a:p>
          <a:p>
            <a:pPr marL="914400" lvl="1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SHARP GP2Y1010AU0F Dust Sensor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Preliminary interpolation algorithm implemented on the map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000"/>
              <a:buChar char="•"/>
            </a:pPr>
            <a:r>
              <a:rPr lang="en-US"/>
              <a:t>Designed and printed prototype enclosure for the PCB set</a:t>
            </a:r>
            <a:endParaRPr/>
          </a:p>
        </p:txBody>
      </p:sp>
      <p:sp>
        <p:nvSpPr>
          <p:cNvPr id="202" name="Google Shape;202;g75d3e7cb5e_0_0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5c8696c64_0_9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Gantt Chart</a:t>
            </a:r>
            <a:endParaRPr/>
          </a:p>
        </p:txBody>
      </p:sp>
      <p:sp>
        <p:nvSpPr>
          <p:cNvPr id="209" name="Google Shape;209;g75c8696c64_0_9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10" name="Google Shape;210;g75c8696c64_0_9"/>
          <p:cNvPicPr preferRelativeResize="0"/>
          <p:nvPr/>
        </p:nvPicPr>
        <p:blipFill rotWithShape="1">
          <a:blip r:embed="rId3">
            <a:alphaModFix/>
          </a:blip>
          <a:srcRect t="4897"/>
          <a:stretch/>
        </p:blipFill>
        <p:spPr>
          <a:xfrm>
            <a:off x="1337375" y="1485400"/>
            <a:ext cx="6469248" cy="3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 txBox="1">
            <a:spLocks noGrp="1"/>
          </p:cNvSpPr>
          <p:nvPr>
            <p:ph type="title"/>
          </p:nvPr>
        </p:nvSpPr>
        <p:spPr>
          <a:xfrm>
            <a:off x="457195" y="28559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Introduction</a:t>
            </a:r>
            <a:endParaRPr/>
          </a:p>
        </p:txBody>
      </p:sp>
      <p:pic>
        <p:nvPicPr>
          <p:cNvPr id="56" name="Google Shape;5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650" y="1514575"/>
            <a:ext cx="1466850" cy="21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"/>
          <p:cNvSpPr txBox="1"/>
          <p:nvPr/>
        </p:nvSpPr>
        <p:spPr>
          <a:xfrm>
            <a:off x="380900" y="3600575"/>
            <a:ext cx="14667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Professor Zink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 txBox="1"/>
          <p:nvPr/>
        </p:nvSpPr>
        <p:spPr>
          <a:xfrm>
            <a:off x="2038398" y="3600575"/>
            <a:ext cx="1579604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Anthony Mendez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Software Lead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 txBox="1"/>
          <p:nvPr/>
        </p:nvSpPr>
        <p:spPr>
          <a:xfrm>
            <a:off x="3842900" y="3600575"/>
            <a:ext cx="14667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Tina Maurer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Hardware Lead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 txBox="1"/>
          <p:nvPr/>
        </p:nvSpPr>
        <p:spPr>
          <a:xfrm>
            <a:off x="5550025" y="3600575"/>
            <a:ext cx="15954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Stephan Kim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 txBox="1"/>
          <p:nvPr/>
        </p:nvSpPr>
        <p:spPr>
          <a:xfrm>
            <a:off x="7304900" y="3600575"/>
            <a:ext cx="15954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Christian Norton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4"/>
          <p:cNvPicPr preferRelativeResize="0"/>
          <p:nvPr/>
        </p:nvPicPr>
        <p:blipFill rotWithShape="1">
          <a:blip r:embed="rId4">
            <a:alphaModFix/>
          </a:blip>
          <a:srcRect l="27836" r="16166"/>
          <a:stretch/>
        </p:blipFill>
        <p:spPr>
          <a:xfrm>
            <a:off x="2111825" y="1514575"/>
            <a:ext cx="1466848" cy="214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4"/>
          <p:cNvPicPr preferRelativeResize="0"/>
          <p:nvPr/>
        </p:nvPicPr>
        <p:blipFill rotWithShape="1">
          <a:blip r:embed="rId5">
            <a:alphaModFix/>
          </a:blip>
          <a:srcRect l="32254" t="8266" r="32228" b="-525"/>
          <a:stretch/>
        </p:blipFill>
        <p:spPr>
          <a:xfrm>
            <a:off x="7374050" y="1514570"/>
            <a:ext cx="1466853" cy="214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"/>
          <p:cNvPicPr preferRelativeResize="0"/>
          <p:nvPr/>
        </p:nvPicPr>
        <p:blipFill rotWithShape="1">
          <a:blip r:embed="rId6">
            <a:alphaModFix/>
          </a:blip>
          <a:srcRect l="26737" t="-689" r="32460" b="-698"/>
          <a:stretch/>
        </p:blipFill>
        <p:spPr>
          <a:xfrm>
            <a:off x="5614288" y="1497325"/>
            <a:ext cx="1466876" cy="214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"/>
          <p:cNvPicPr preferRelativeResize="0"/>
          <p:nvPr/>
        </p:nvPicPr>
        <p:blipFill rotWithShape="1">
          <a:blip r:embed="rId7">
            <a:alphaModFix/>
          </a:blip>
          <a:srcRect t="8906" b="9451"/>
          <a:stretch/>
        </p:blipFill>
        <p:spPr>
          <a:xfrm>
            <a:off x="3854538" y="1514575"/>
            <a:ext cx="1466850" cy="214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 title="Maroon Backdrop"/>
          <p:cNvSpPr/>
          <p:nvPr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5C0D1C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7" descr="UMAwordmark_wtag_white.png" title="University of Massachusetts Amher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5328" y="2282003"/>
            <a:ext cx="2125517" cy="423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Systems Management Diagram: Anthony</a:t>
            </a: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24" name="Google Shape;224;p18"/>
          <p:cNvPicPr preferRelativeResize="0"/>
          <p:nvPr/>
        </p:nvPicPr>
        <p:blipFill rotWithShape="1">
          <a:blip r:embed="rId3">
            <a:alphaModFix/>
          </a:blip>
          <a:srcRect l="1515" t="4168" r="1748"/>
          <a:stretch/>
        </p:blipFill>
        <p:spPr>
          <a:xfrm>
            <a:off x="920875" y="1184440"/>
            <a:ext cx="6361889" cy="371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5db02d264_11_5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Website</a:t>
            </a:r>
            <a:endParaRPr/>
          </a:p>
        </p:txBody>
      </p:sp>
      <p:sp>
        <p:nvSpPr>
          <p:cNvPr id="231" name="Google Shape;231;g75db02d264_11_5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232" name="Google Shape;232;g75db02d264_1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26" y="1202977"/>
            <a:ext cx="7218947" cy="348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2107647c7_0_0"/>
          <p:cNvSpPr txBox="1">
            <a:spLocks noGrp="1"/>
          </p:cNvSpPr>
          <p:nvPr>
            <p:ph type="title"/>
          </p:nvPr>
        </p:nvSpPr>
        <p:spPr>
          <a:xfrm>
            <a:off x="457200" y="382501"/>
            <a:ext cx="73170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Problem Statement</a:t>
            </a:r>
            <a:endParaRPr/>
          </a:p>
        </p:txBody>
      </p:sp>
      <p:sp>
        <p:nvSpPr>
          <p:cNvPr id="72" name="Google Shape;72;g62107647c7_0_0"/>
          <p:cNvSpPr txBox="1">
            <a:spLocks noGrp="1"/>
          </p:cNvSpPr>
          <p:nvPr>
            <p:ph type="body" idx="1"/>
          </p:nvPr>
        </p:nvSpPr>
        <p:spPr>
          <a:xfrm>
            <a:off x="457200" y="1186375"/>
            <a:ext cx="8472900" cy="3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701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Commercial weather stations can effectively collect data for a specified area at the macroscale. However, weather conditions in these area can vary greatly </a:t>
            </a:r>
            <a:r>
              <a:rPr lang="en-US">
                <a:solidFill>
                  <a:schemeClr val="dk1"/>
                </a:solidFill>
              </a:rPr>
              <a:t>at the microscale</a:t>
            </a:r>
            <a:r>
              <a:rPr lang="en-US"/>
              <a:t>.</a:t>
            </a:r>
            <a:endParaRPr/>
          </a:p>
          <a:p>
            <a:pPr marL="2286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228600" lvl="0" indent="-22701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These micro-weather conditions can impact various situations, such as the effective use of a wind farm, the flow of pollutants and waste through an area, and </a:t>
            </a:r>
            <a:r>
              <a:rPr lang="en-US">
                <a:solidFill>
                  <a:schemeClr val="dk1"/>
                </a:solidFill>
              </a:rPr>
              <a:t>a drone’s ability to fly for emergency services</a:t>
            </a:r>
            <a:r>
              <a:rPr lang="en-US"/>
              <a:t>.</a:t>
            </a:r>
            <a:endParaRPr/>
          </a:p>
          <a:p>
            <a:pPr marL="2286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>
            <a:spLocks noGrp="1"/>
          </p:cNvSpPr>
          <p:nvPr>
            <p:ph type="title"/>
          </p:nvPr>
        </p:nvSpPr>
        <p:spPr>
          <a:xfrm>
            <a:off x="457200" y="28575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800"/>
              <a:buFont typeface="Arial"/>
              <a:buNone/>
            </a:pPr>
            <a:r>
              <a:rPr lang="en-US"/>
              <a:t>System Specifications</a:t>
            </a: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457200" y="1226500"/>
            <a:ext cx="82296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will take measurement at its location and the web server must create a map of at least 75x50 m</a:t>
            </a:r>
            <a:r>
              <a:rPr lang="en-US" sz="1800" baseline="30000"/>
              <a:t>2</a:t>
            </a:r>
            <a:r>
              <a:rPr lang="en-US" sz="1800"/>
              <a:t> based on data from sensor packages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must be mountable and weighs less than one pound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must measure wind, temperature, barometric pressure, humidity, dust, and air quality with 95% confidence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must have a battery life of at least 24 hours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Sensor package must be operable in the range of 20 degrees Fahrenheit to 100 degrees Fahrenheit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should be able to transmit sensor data to a web server via WiFi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Each sensor package must be manufacturable for at most $120</a:t>
            </a:r>
            <a:endParaRPr sz="180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5c8696c64_0_1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Our MDR Solution</a:t>
            </a:r>
            <a:endParaRPr/>
          </a:p>
        </p:txBody>
      </p:sp>
      <p:sp>
        <p:nvSpPr>
          <p:cNvPr id="86" name="Google Shape;86;g75c8696c64_0_1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87" name="Google Shape;87;g75c8696c64_0_1"/>
          <p:cNvPicPr preferRelativeResize="0"/>
          <p:nvPr/>
        </p:nvPicPr>
        <p:blipFill rotWithShape="1">
          <a:blip r:embed="rId3">
            <a:alphaModFix/>
          </a:blip>
          <a:srcRect b="17095"/>
          <a:stretch/>
        </p:blipFill>
        <p:spPr>
          <a:xfrm>
            <a:off x="1813863" y="1329313"/>
            <a:ext cx="5516275" cy="34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Our CDR Solution</a:t>
            </a: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95" name="Google Shape;9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675" y="897900"/>
            <a:ext cx="6462650" cy="48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48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CDR Prototype - Software</a:t>
            </a: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638" y="804730"/>
            <a:ext cx="7317000" cy="395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30c502734_3_9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CDR Deliverables</a:t>
            </a:r>
            <a:endParaRPr/>
          </a:p>
        </p:txBody>
      </p:sp>
      <p:sp>
        <p:nvSpPr>
          <p:cNvPr id="110" name="Google Shape;110;g630c502734_3_9"/>
          <p:cNvSpPr txBox="1">
            <a:spLocks noGrp="1"/>
          </p:cNvSpPr>
          <p:nvPr>
            <p:ph type="body" idx="1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 first revision custom PCB containing the sensor suite and power circuitry 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Firmware written and tested for remaining sensors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ams CCS811B-JOPD500 Air Quality Sensor</a:t>
            </a:r>
            <a:endParaRPr/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SHARP GP2Y1010AU0F Dust Sensor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Preliminary interpolation algorithm implemented on the map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Prototype physical enclosure for the sensor package</a:t>
            </a:r>
            <a:endParaRPr/>
          </a:p>
        </p:txBody>
      </p:sp>
      <p:sp>
        <p:nvSpPr>
          <p:cNvPr id="111" name="Google Shape;111;g630c502734_3_9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5c8696c64_0_30"/>
          <p:cNvSpPr txBox="1">
            <a:spLocks noGrp="1"/>
          </p:cNvSpPr>
          <p:nvPr>
            <p:ph type="title"/>
          </p:nvPr>
        </p:nvSpPr>
        <p:spPr>
          <a:xfrm>
            <a:off x="443320" y="327040"/>
            <a:ext cx="7317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CDR Team Responsibilities </a:t>
            </a:r>
            <a:endParaRPr/>
          </a:p>
        </p:txBody>
      </p:sp>
      <p:sp>
        <p:nvSpPr>
          <p:cNvPr id="118" name="Google Shape;118;g75c8696c64_0_30"/>
          <p:cNvSpPr txBox="1">
            <a:spLocks noGrp="1"/>
          </p:cNvSpPr>
          <p:nvPr>
            <p:ph type="body" idx="1"/>
          </p:nvPr>
        </p:nvSpPr>
        <p:spPr>
          <a:xfrm>
            <a:off x="386720" y="1303788"/>
            <a:ext cx="7986000" cy="3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Tina</a:t>
            </a:r>
            <a:endParaRPr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Hardware Lead</a:t>
            </a:r>
            <a:endParaRPr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PCB, Enclosure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Anthony</a:t>
            </a:r>
            <a:endParaRPr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Software Lead</a:t>
            </a:r>
            <a:endParaRPr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Firmware - Air Quality Sensor</a:t>
            </a:r>
            <a:endParaRPr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Website/Server - Google Sign-In, Systems Management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Stephan</a:t>
            </a:r>
            <a:endParaRPr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Firmware - Dust Sensor, WiFi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Christian</a:t>
            </a:r>
            <a:endParaRPr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/>
              <a:t>Website - UI Overhaul, Interpolation</a:t>
            </a:r>
            <a:endParaRPr/>
          </a:p>
        </p:txBody>
      </p:sp>
      <p:sp>
        <p:nvSpPr>
          <p:cNvPr id="119" name="Google Shape;119;g75c8696c64_0_30"/>
          <p:cNvSpPr txBox="1">
            <a:spLocks noGrp="1"/>
          </p:cNvSpPr>
          <p:nvPr>
            <p:ph type="sldNum" idx="12"/>
          </p:nvPr>
        </p:nvSpPr>
        <p:spPr>
          <a:xfrm>
            <a:off x="6774061" y="4688375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laza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1136</Words>
  <Application>Microsoft Office PowerPoint</Application>
  <PresentationFormat>On-screen Show (16:9)</PresentationFormat>
  <Paragraphs>210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Introduction</vt:lpstr>
      <vt:lpstr>Problem Statement</vt:lpstr>
      <vt:lpstr>System Specifications</vt:lpstr>
      <vt:lpstr>Our MDR Solution</vt:lpstr>
      <vt:lpstr>Our CDR Solution</vt:lpstr>
      <vt:lpstr>CDR Prototype - Software</vt:lpstr>
      <vt:lpstr>CDR Deliverables</vt:lpstr>
      <vt:lpstr>CDR Team Responsibilities </vt:lpstr>
      <vt:lpstr>PCB Design: Tina  </vt:lpstr>
      <vt:lpstr>System Enclosures: Tina  </vt:lpstr>
      <vt:lpstr>Firmware: Stephan, Anthony</vt:lpstr>
      <vt:lpstr>Firmware: Stephan, Anthony</vt:lpstr>
      <vt:lpstr>Google Sign-In API: Anthony</vt:lpstr>
      <vt:lpstr>Systems Management: Anthony</vt:lpstr>
      <vt:lpstr>Interpolation: Christian</vt:lpstr>
      <vt:lpstr>UI Overhaul: Christian</vt:lpstr>
      <vt:lpstr>CDR Result</vt:lpstr>
      <vt:lpstr>Gantt Chart</vt:lpstr>
      <vt:lpstr>PowerPoint Presentation</vt:lpstr>
      <vt:lpstr>Systems Management Diagram: Anthony</vt:lpstr>
      <vt:lpstr>Website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Sauve</dc:creator>
  <cp:lastModifiedBy>Anthony</cp:lastModifiedBy>
  <cp:revision>1</cp:revision>
  <dcterms:created xsi:type="dcterms:W3CDTF">2014-02-14T19:28:23Z</dcterms:created>
  <dcterms:modified xsi:type="dcterms:W3CDTF">2020-03-09T13:47:16Z</dcterms:modified>
</cp:coreProperties>
</file>