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yCpEBpfQVUL6kUFPEvrhWluHe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tus Rwantare" initials="" lastIdx="1" clrIdx="0"/>
  <p:cmAuthor id="1" name="Rick Brown" initials="" lastIdx="5" clrIdx="1"/>
  <p:cmAuthor id="2" name="Ibrahim Tahou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1A9F7-4F7F-336C-76A1-CA884FA70C97}" v="33" dt="2019-12-20T02:03:45.289"/>
  </p1510:revLst>
</p1510:revInfo>
</file>

<file path=ppt/tableStyles.xml><?xml version="1.0" encoding="utf-8"?>
<a:tblStyleLst xmlns:a="http://schemas.openxmlformats.org/drawingml/2006/main" def="{DB9243D0-44F6-4A9E-B007-C13280B5C78D}">
  <a:tblStyle styleId="{DB9243D0-44F6-4A9E-B007-C13280B5C7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00" autoAdjust="0"/>
  </p:normalViewPr>
  <p:slideViewPr>
    <p:cSldViewPr snapToGrid="0">
      <p:cViewPr varScale="1">
        <p:scale>
          <a:sx n="65" d="100"/>
          <a:sy n="65" d="100"/>
        </p:scale>
        <p:origin x="96"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0-11T15:47:46.721" idx="1">
    <p:pos x="528" y="924"/>
    <p:text>What are we using these for?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13nfF0"/>
      </p:ext>
    </p:extLst>
  </p:cm>
  <p:cm authorId="1" dt="2019-10-10T22:52:32.866" idx="1">
    <p:pos x="528" y="924"/>
    <p:text>Ask Ib</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13nfGQ"/>
      </p:ext>
    </p:extLst>
  </p:cm>
  <p:cm authorId="1" dt="2019-10-11T01:09:29.736" idx="2">
    <p:pos x="528" y="924"/>
    <p:text>not actually sure if we need this, but Abby seemed excited about this part of block diagram. Will remove if not applicable</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2Dm8K4"/>
      </p:ext>
    </p:extLst>
  </p:cm>
  <p:cm authorId="1" dt="2019-10-11T01:09:43.648" idx="3">
    <p:pos x="528" y="924"/>
    <p:text>ibby*</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2Dm8K8"/>
      </p:ext>
    </p:extLst>
  </p:cm>
  <p:cm authorId="2" dt="2019-10-11T03:24:02.119" idx="1">
    <p:pos x="528" y="924"/>
    <p:text>We can talk about it. these are built in already, so wouldn't hurt to make use of TRNG. I dont know about the acceleration, but i think its for a specific algorithm thats hardwired in</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kwuZeU"/>
      </p:ext>
    </p:extLst>
  </p:cm>
  <p:cm authorId="1" dt="2019-10-11T14:07:00.194" idx="4">
    <p:pos x="528" y="924"/>
    <p:text>the title on this slide is not fitting as these are features of the EFR32 and not necessarily our dev board</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k6GWh0"/>
      </p:ext>
    </p:extLst>
  </p:cm>
  <p:cm authorId="2" dt="2019-10-11T15:40:49.845" idx="2">
    <p:pos x="528" y="924"/>
    <p:text>well, the board uses the chip sooo</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k6GXk0"/>
      </p:ext>
    </p:extLst>
  </p:cm>
  <p:cm authorId="1" dt="2019-10-11T15:47:46.721" idx="5">
    <p:pos x="528" y="924"/>
    <p:text>basically what I'm saying is this slide was meant to show the advantages of using the EFR32 from a PCB perspective, not necessarily why the Thunderboard is cool</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k6GXm8"/>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A3669-3DBE-4852-90CB-0465702BF369}"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4BAA14EE-0B9B-4BC2-8598-1036B8CE9F76}">
      <dgm:prSet phldrT="[Text]"/>
      <dgm:spPr/>
      <dgm:t>
        <a:bodyPr/>
        <a:lstStyle/>
        <a:p>
          <a:r>
            <a:rPr lang="en-GB" dirty="0">
              <a:latin typeface="Calibri" panose="020F0502020204030204" pitchFamily="34" charset="0"/>
              <a:cs typeface="Calibri" panose="020F0502020204030204" pitchFamily="34" charset="0"/>
            </a:rPr>
            <a:t>Connection Status</a:t>
          </a:r>
        </a:p>
      </dgm:t>
    </dgm:pt>
    <dgm:pt modelId="{01E1AAF2-A75C-4237-8496-760F3C465FFE}" type="parTrans" cxnId="{4C503105-476C-470C-8425-F7DA74FA082C}">
      <dgm:prSet/>
      <dgm:spPr/>
      <dgm:t>
        <a:bodyPr/>
        <a:lstStyle/>
        <a:p>
          <a:endParaRPr lang="en-GB">
            <a:latin typeface="Calibri" panose="020F0502020204030204" pitchFamily="34" charset="0"/>
            <a:cs typeface="Calibri" panose="020F0502020204030204" pitchFamily="34" charset="0"/>
          </a:endParaRPr>
        </a:p>
      </dgm:t>
    </dgm:pt>
    <dgm:pt modelId="{FF4E1B34-796D-442E-B705-9D0012D4F74A}" type="sibTrans" cxnId="{4C503105-476C-470C-8425-F7DA74FA082C}">
      <dgm:prSet/>
      <dgm:spPr/>
      <dgm:t>
        <a:bodyPr/>
        <a:lstStyle/>
        <a:p>
          <a:endParaRPr lang="en-GB">
            <a:latin typeface="Calibri" panose="020F0502020204030204" pitchFamily="34" charset="0"/>
            <a:cs typeface="Calibri" panose="020F0502020204030204" pitchFamily="34" charset="0"/>
          </a:endParaRPr>
        </a:p>
      </dgm:t>
    </dgm:pt>
    <dgm:pt modelId="{B3343BBB-1B90-4C82-BD04-82B2FEDFFAE7}">
      <dgm:prSet phldrT="[Text]" custT="1"/>
      <dgm:spPr/>
      <dgm:t>
        <a:bodyPr/>
        <a:lstStyle/>
        <a:p>
          <a:pPr algn="l">
            <a:buFont typeface="Arial" panose="020B0604020202020204" pitchFamily="34" charset="0"/>
            <a:buChar char="•"/>
          </a:pPr>
          <a:r>
            <a:rPr lang="en-GB" sz="2000" dirty="0">
              <a:latin typeface="Calibri" panose="020F0502020204030204" pitchFamily="34" charset="0"/>
              <a:cs typeface="Calibri" panose="020F0502020204030204" pitchFamily="34" charset="0"/>
            </a:rPr>
            <a:t>Alert on connection drop</a:t>
          </a:r>
        </a:p>
      </dgm:t>
    </dgm:pt>
    <dgm:pt modelId="{F16E607D-0EE8-4992-82F1-6236E129841B}" type="parTrans" cxnId="{B7D6004C-626E-4AE6-8D70-62F0C18CDD4F}">
      <dgm:prSet/>
      <dgm:spPr/>
      <dgm:t>
        <a:bodyPr/>
        <a:lstStyle/>
        <a:p>
          <a:endParaRPr lang="en-GB">
            <a:latin typeface="Calibri" panose="020F0502020204030204" pitchFamily="34" charset="0"/>
            <a:cs typeface="Calibri" panose="020F0502020204030204" pitchFamily="34" charset="0"/>
          </a:endParaRPr>
        </a:p>
      </dgm:t>
    </dgm:pt>
    <dgm:pt modelId="{9CDD155C-7810-4A57-B2C4-994A35CF125B}" type="sibTrans" cxnId="{B7D6004C-626E-4AE6-8D70-62F0C18CDD4F}">
      <dgm:prSet/>
      <dgm:spPr/>
      <dgm:t>
        <a:bodyPr/>
        <a:lstStyle/>
        <a:p>
          <a:endParaRPr lang="en-GB">
            <a:latin typeface="Calibri" panose="020F0502020204030204" pitchFamily="34" charset="0"/>
            <a:cs typeface="Calibri" panose="020F0502020204030204" pitchFamily="34" charset="0"/>
          </a:endParaRPr>
        </a:p>
      </dgm:t>
    </dgm:pt>
    <dgm:pt modelId="{6E294602-AB9B-445D-AC39-DDAC334D73AF}">
      <dgm:prSet phldrT="[Text]"/>
      <dgm:spPr/>
      <dgm:t>
        <a:bodyPr/>
        <a:lstStyle/>
        <a:p>
          <a:r>
            <a:rPr lang="en-GB">
              <a:latin typeface="Calibri" panose="020F0502020204030204" pitchFamily="34" charset="0"/>
              <a:cs typeface="Calibri" panose="020F0502020204030204" pitchFamily="34" charset="0"/>
            </a:rPr>
            <a:t>RSSI</a:t>
          </a:r>
          <a:endParaRPr lang="en-GB" dirty="0">
            <a:latin typeface="Calibri" panose="020F0502020204030204" pitchFamily="34" charset="0"/>
            <a:cs typeface="Calibri" panose="020F0502020204030204" pitchFamily="34" charset="0"/>
          </a:endParaRPr>
        </a:p>
      </dgm:t>
    </dgm:pt>
    <dgm:pt modelId="{B86FAF6F-BCB3-4435-A0E5-06D645E0BB36}" type="parTrans" cxnId="{F10CFEB5-39EE-4818-8775-4E640F05E45A}">
      <dgm:prSet/>
      <dgm:spPr/>
      <dgm:t>
        <a:bodyPr/>
        <a:lstStyle/>
        <a:p>
          <a:endParaRPr lang="en-GB">
            <a:latin typeface="Calibri" panose="020F0502020204030204" pitchFamily="34" charset="0"/>
            <a:cs typeface="Calibri" panose="020F0502020204030204" pitchFamily="34" charset="0"/>
          </a:endParaRPr>
        </a:p>
      </dgm:t>
    </dgm:pt>
    <dgm:pt modelId="{B5D7FEE0-A209-4397-85F8-8ECA17D1FBD4}" type="sibTrans" cxnId="{F10CFEB5-39EE-4818-8775-4E640F05E45A}">
      <dgm:prSet/>
      <dgm:spPr/>
      <dgm:t>
        <a:bodyPr/>
        <a:lstStyle/>
        <a:p>
          <a:endParaRPr lang="en-GB">
            <a:latin typeface="Calibri" panose="020F0502020204030204" pitchFamily="34" charset="0"/>
            <a:cs typeface="Calibri" panose="020F0502020204030204" pitchFamily="34" charset="0"/>
          </a:endParaRPr>
        </a:p>
      </dgm:t>
    </dgm:pt>
    <dgm:pt modelId="{87C2C85A-54E7-4190-AE40-8A6BC82F9161}">
      <dgm:prSet phldrT="[Text]" custT="1"/>
      <dgm:spPr/>
      <dgm:t>
        <a:bodyPr/>
        <a:lstStyle/>
        <a:p>
          <a:pPr algn="l"/>
          <a:r>
            <a:rPr lang="en-GB" sz="2000" dirty="0">
              <a:latin typeface="Calibri" panose="020F0502020204030204" pitchFamily="34" charset="0"/>
              <a:cs typeface="Calibri" panose="020F0502020204030204" pitchFamily="34" charset="0"/>
            </a:rPr>
            <a:t>Set a threshold signal strength</a:t>
          </a:r>
        </a:p>
      </dgm:t>
    </dgm:pt>
    <dgm:pt modelId="{510AC693-C426-41F0-8A1A-EE1643BAC78C}" type="parTrans" cxnId="{B03BEEA2-BAEC-4A57-83A6-929F7AAF3AA1}">
      <dgm:prSet/>
      <dgm:spPr/>
      <dgm:t>
        <a:bodyPr/>
        <a:lstStyle/>
        <a:p>
          <a:endParaRPr lang="en-GB">
            <a:latin typeface="Calibri" panose="020F0502020204030204" pitchFamily="34" charset="0"/>
            <a:cs typeface="Calibri" panose="020F0502020204030204" pitchFamily="34" charset="0"/>
          </a:endParaRPr>
        </a:p>
      </dgm:t>
    </dgm:pt>
    <dgm:pt modelId="{F7C70925-7B2D-4A15-A8ED-41EF31C96517}" type="sibTrans" cxnId="{B03BEEA2-BAEC-4A57-83A6-929F7AAF3AA1}">
      <dgm:prSet/>
      <dgm:spPr/>
      <dgm:t>
        <a:bodyPr/>
        <a:lstStyle/>
        <a:p>
          <a:endParaRPr lang="en-GB">
            <a:latin typeface="Calibri" panose="020F0502020204030204" pitchFamily="34" charset="0"/>
            <a:cs typeface="Calibri" panose="020F0502020204030204" pitchFamily="34" charset="0"/>
          </a:endParaRPr>
        </a:p>
      </dgm:t>
    </dgm:pt>
    <dgm:pt modelId="{CD225A5C-D3FD-4581-BEF3-82FECB7FE200}">
      <dgm:prSet phldrT="[Text]"/>
      <dgm:spPr/>
      <dgm:t>
        <a:bodyPr/>
        <a:lstStyle/>
        <a:p>
          <a:r>
            <a:rPr lang="en-GB" dirty="0">
              <a:latin typeface="Calibri" panose="020F0502020204030204" pitchFamily="34" charset="0"/>
              <a:cs typeface="Calibri" panose="020F0502020204030204" pitchFamily="34" charset="0"/>
            </a:rPr>
            <a:t>Advanced Methods</a:t>
          </a:r>
        </a:p>
      </dgm:t>
    </dgm:pt>
    <dgm:pt modelId="{894D38A4-11FD-44DF-80DD-3F9EDAC2F646}" type="parTrans" cxnId="{D83BC191-910E-4E1C-85CF-1469B43E6256}">
      <dgm:prSet/>
      <dgm:spPr/>
      <dgm:t>
        <a:bodyPr/>
        <a:lstStyle/>
        <a:p>
          <a:endParaRPr lang="en-GB">
            <a:latin typeface="Calibri" panose="020F0502020204030204" pitchFamily="34" charset="0"/>
            <a:cs typeface="Calibri" panose="020F0502020204030204" pitchFamily="34" charset="0"/>
          </a:endParaRPr>
        </a:p>
      </dgm:t>
    </dgm:pt>
    <dgm:pt modelId="{91416BD2-1E24-401D-B01B-F3016A3AD9CC}" type="sibTrans" cxnId="{D83BC191-910E-4E1C-85CF-1469B43E6256}">
      <dgm:prSet/>
      <dgm:spPr/>
      <dgm:t>
        <a:bodyPr/>
        <a:lstStyle/>
        <a:p>
          <a:endParaRPr lang="en-GB">
            <a:latin typeface="Calibri" panose="020F0502020204030204" pitchFamily="34" charset="0"/>
            <a:cs typeface="Calibri" panose="020F0502020204030204" pitchFamily="34" charset="0"/>
          </a:endParaRPr>
        </a:p>
      </dgm:t>
    </dgm:pt>
    <dgm:pt modelId="{017FD38D-2CD8-4C8D-9357-6173D1120D33}">
      <dgm:prSet phldrT="[Text]"/>
      <dgm:spPr/>
      <dgm:t>
        <a:bodyPr/>
        <a:lstStyle/>
        <a:p>
          <a:pPr algn="l">
            <a:buFont typeface="Arial" panose="020B0604020202020204" pitchFamily="34" charset="0"/>
            <a:buChar char="•"/>
          </a:pPr>
          <a:r>
            <a:rPr lang="en-GB" b="0" i="0" u="none" baseline="30000" dirty="0">
              <a:latin typeface="Calibri" panose="020F0502020204030204" pitchFamily="34" charset="0"/>
              <a:cs typeface="Calibri" panose="020F0502020204030204" pitchFamily="34" charset="0"/>
            </a:rPr>
            <a:t>Kalman filter to estimate relative velocity/displacement</a:t>
          </a:r>
          <a:endParaRPr lang="en-GB" dirty="0">
            <a:latin typeface="Calibri" panose="020F0502020204030204" pitchFamily="34" charset="0"/>
            <a:cs typeface="Calibri" panose="020F0502020204030204" pitchFamily="34" charset="0"/>
          </a:endParaRPr>
        </a:p>
      </dgm:t>
    </dgm:pt>
    <dgm:pt modelId="{F9CF9E84-AED4-4FFA-8377-4222DBADB151}" type="parTrans" cxnId="{B08D6088-BCCF-4662-B7D4-A54722EEFA17}">
      <dgm:prSet/>
      <dgm:spPr/>
      <dgm:t>
        <a:bodyPr/>
        <a:lstStyle/>
        <a:p>
          <a:endParaRPr lang="en-GB">
            <a:latin typeface="Calibri" panose="020F0502020204030204" pitchFamily="34" charset="0"/>
            <a:cs typeface="Calibri" panose="020F0502020204030204" pitchFamily="34" charset="0"/>
          </a:endParaRPr>
        </a:p>
      </dgm:t>
    </dgm:pt>
    <dgm:pt modelId="{5E2529DC-C09E-4F61-80D5-4D9B4BF4AB94}" type="sibTrans" cxnId="{B08D6088-BCCF-4662-B7D4-A54722EEFA17}">
      <dgm:prSet/>
      <dgm:spPr/>
      <dgm:t>
        <a:bodyPr/>
        <a:lstStyle/>
        <a:p>
          <a:endParaRPr lang="en-GB">
            <a:latin typeface="Calibri" panose="020F0502020204030204" pitchFamily="34" charset="0"/>
            <a:cs typeface="Calibri" panose="020F0502020204030204" pitchFamily="34" charset="0"/>
          </a:endParaRPr>
        </a:p>
      </dgm:t>
    </dgm:pt>
    <dgm:pt modelId="{35C39D4C-597E-4673-8B5A-652BB8A763DE}">
      <dgm:prSet phldrT="[Text]" custT="1"/>
      <dgm:spPr/>
      <dgm:t>
        <a:bodyPr/>
        <a:lstStyle/>
        <a:p>
          <a:pPr algn="l">
            <a:buFont typeface="Arial" panose="020B0604020202020204" pitchFamily="34" charset="0"/>
            <a:buChar char="•"/>
          </a:pPr>
          <a:r>
            <a:rPr lang="en-GB" sz="2000" dirty="0">
              <a:latin typeface="Calibri" panose="020F0502020204030204" pitchFamily="34" charset="0"/>
              <a:cs typeface="Calibri" panose="020F0502020204030204" pitchFamily="34" charset="0"/>
            </a:rPr>
            <a:t>Alert on poor signal</a:t>
          </a:r>
        </a:p>
      </dgm:t>
    </dgm:pt>
    <dgm:pt modelId="{471260FE-70AA-49E8-A250-01DBB6C86C95}" type="parTrans" cxnId="{268A6E38-040E-4B5E-BD29-9239877B8109}">
      <dgm:prSet/>
      <dgm:spPr/>
      <dgm:t>
        <a:bodyPr/>
        <a:lstStyle/>
        <a:p>
          <a:endParaRPr lang="en-GB">
            <a:latin typeface="Calibri" panose="020F0502020204030204" pitchFamily="34" charset="0"/>
            <a:cs typeface="Calibri" panose="020F0502020204030204" pitchFamily="34" charset="0"/>
          </a:endParaRPr>
        </a:p>
      </dgm:t>
    </dgm:pt>
    <dgm:pt modelId="{81B61B7E-DA2B-4B46-A8A3-1DE32AD52F67}" type="sibTrans" cxnId="{268A6E38-040E-4B5E-BD29-9239877B8109}">
      <dgm:prSet/>
      <dgm:spPr/>
      <dgm:t>
        <a:bodyPr/>
        <a:lstStyle/>
        <a:p>
          <a:endParaRPr lang="en-GB">
            <a:latin typeface="Calibri" panose="020F0502020204030204" pitchFamily="34" charset="0"/>
            <a:cs typeface="Calibri" panose="020F0502020204030204" pitchFamily="34" charset="0"/>
          </a:endParaRPr>
        </a:p>
      </dgm:t>
    </dgm:pt>
    <dgm:pt modelId="{8B1B0347-33A1-406F-9693-E32E569489C4}">
      <dgm:prSet phldrT="[Text]" custT="1"/>
      <dgm:spPr/>
      <dgm:t>
        <a:bodyPr/>
        <a:lstStyle/>
        <a:p>
          <a:pPr algn="l"/>
          <a:r>
            <a:rPr lang="en-GB" sz="2000" dirty="0">
              <a:latin typeface="Calibri" panose="020F0502020204030204" pitchFamily="34" charset="0"/>
              <a:cs typeface="Calibri" panose="020F0502020204030204" pitchFamily="34" charset="0"/>
            </a:rPr>
            <a:t>Estimate distances (alert on radius)</a:t>
          </a:r>
        </a:p>
      </dgm:t>
    </dgm:pt>
    <dgm:pt modelId="{2B63DE76-F166-4F3E-AF47-855B1CA5E476}" type="parTrans" cxnId="{E1719CE3-4AF0-4745-AA41-EF53F5EB04EE}">
      <dgm:prSet/>
      <dgm:spPr/>
      <dgm:t>
        <a:bodyPr/>
        <a:lstStyle/>
        <a:p>
          <a:endParaRPr lang="en-GB">
            <a:latin typeface="Calibri" panose="020F0502020204030204" pitchFamily="34" charset="0"/>
            <a:cs typeface="Calibri" panose="020F0502020204030204" pitchFamily="34" charset="0"/>
          </a:endParaRPr>
        </a:p>
      </dgm:t>
    </dgm:pt>
    <dgm:pt modelId="{DE189521-F186-4131-9A0D-6469F6DAD47C}" type="sibTrans" cxnId="{E1719CE3-4AF0-4745-AA41-EF53F5EB04EE}">
      <dgm:prSet/>
      <dgm:spPr/>
      <dgm:t>
        <a:bodyPr/>
        <a:lstStyle/>
        <a:p>
          <a:endParaRPr lang="en-GB">
            <a:latin typeface="Calibri" panose="020F0502020204030204" pitchFamily="34" charset="0"/>
            <a:cs typeface="Calibri" panose="020F0502020204030204" pitchFamily="34" charset="0"/>
          </a:endParaRPr>
        </a:p>
      </dgm:t>
    </dgm:pt>
    <dgm:pt modelId="{096A0693-F57B-4303-83DE-EDA24E017DC6}">
      <dgm:prSet/>
      <dgm:spPr/>
      <dgm:t>
        <a:bodyPr/>
        <a:lstStyle/>
        <a:p>
          <a:pPr algn="l">
            <a:buFont typeface="Arial" panose="020B0604020202020204" pitchFamily="34" charset="0"/>
            <a:buChar char="•"/>
          </a:pPr>
          <a:r>
            <a:rPr lang="en-GB" b="0" i="0" u="none" baseline="30000" dirty="0">
              <a:latin typeface="Calibri" panose="020F0502020204030204" pitchFamily="34" charset="0"/>
              <a:cs typeface="Calibri" panose="020F0502020204030204" pitchFamily="34" charset="0"/>
            </a:rPr>
            <a:t>Also handles false positives</a:t>
          </a:r>
        </a:p>
      </dgm:t>
    </dgm:pt>
    <dgm:pt modelId="{8AFEE2F9-4973-4A2B-A293-961D6396475D}" type="parTrans" cxnId="{DE178121-24CF-402B-BA19-2F36D7A61E6F}">
      <dgm:prSet/>
      <dgm:spPr/>
      <dgm:t>
        <a:bodyPr/>
        <a:lstStyle/>
        <a:p>
          <a:endParaRPr lang="en-GB">
            <a:latin typeface="Calibri" panose="020F0502020204030204" pitchFamily="34" charset="0"/>
            <a:cs typeface="Calibri" panose="020F0502020204030204" pitchFamily="34" charset="0"/>
          </a:endParaRPr>
        </a:p>
      </dgm:t>
    </dgm:pt>
    <dgm:pt modelId="{CD586C2C-09C7-48F9-99BA-B099D8E39711}" type="sibTrans" cxnId="{DE178121-24CF-402B-BA19-2F36D7A61E6F}">
      <dgm:prSet/>
      <dgm:spPr/>
      <dgm:t>
        <a:bodyPr/>
        <a:lstStyle/>
        <a:p>
          <a:endParaRPr lang="en-GB">
            <a:latin typeface="Calibri" panose="020F0502020204030204" pitchFamily="34" charset="0"/>
            <a:cs typeface="Calibri" panose="020F0502020204030204" pitchFamily="34" charset="0"/>
          </a:endParaRPr>
        </a:p>
      </dgm:t>
    </dgm:pt>
    <dgm:pt modelId="{5EBE9B20-684C-474C-BEC0-6C255AE320BA}">
      <dgm:prSet/>
      <dgm:spPr/>
      <dgm:t>
        <a:bodyPr/>
        <a:lstStyle/>
        <a:p>
          <a:pPr algn="l">
            <a:buFont typeface="Arial" panose="020B0604020202020204" pitchFamily="34" charset="0"/>
            <a:buChar char="•"/>
          </a:pPr>
          <a:r>
            <a:rPr lang="en-GB" b="0" i="0" u="none" baseline="30000" dirty="0">
              <a:latin typeface="Calibri" panose="020F0502020204030204" pitchFamily="34" charset="0"/>
              <a:cs typeface="Calibri" panose="020F0502020204030204" pitchFamily="34" charset="0"/>
            </a:rPr>
            <a:t>Accelerometers to generate directional information about displacement</a:t>
          </a:r>
        </a:p>
      </dgm:t>
    </dgm:pt>
    <dgm:pt modelId="{6CFCF0EE-4404-4914-9791-ED80C50CB32E}" type="parTrans" cxnId="{5BAF7D95-E833-4A5A-8033-ACC1E9A5480B}">
      <dgm:prSet/>
      <dgm:spPr/>
      <dgm:t>
        <a:bodyPr/>
        <a:lstStyle/>
        <a:p>
          <a:endParaRPr lang="en-GB">
            <a:latin typeface="Calibri" panose="020F0502020204030204" pitchFamily="34" charset="0"/>
            <a:cs typeface="Calibri" panose="020F0502020204030204" pitchFamily="34" charset="0"/>
          </a:endParaRPr>
        </a:p>
      </dgm:t>
    </dgm:pt>
    <dgm:pt modelId="{F02A7123-F440-4DDF-A933-ADF3B9B2FBBE}" type="sibTrans" cxnId="{5BAF7D95-E833-4A5A-8033-ACC1E9A5480B}">
      <dgm:prSet/>
      <dgm:spPr/>
      <dgm:t>
        <a:bodyPr/>
        <a:lstStyle/>
        <a:p>
          <a:endParaRPr lang="en-GB">
            <a:latin typeface="Calibri" panose="020F0502020204030204" pitchFamily="34" charset="0"/>
            <a:cs typeface="Calibri" panose="020F0502020204030204" pitchFamily="34" charset="0"/>
          </a:endParaRPr>
        </a:p>
      </dgm:t>
    </dgm:pt>
    <dgm:pt modelId="{A09E34C2-3476-4479-917D-C548391FFD82}" type="pres">
      <dgm:prSet presAssocID="{7E1A3669-3DBE-4852-90CB-0465702BF369}" presName="linearFlow" presStyleCnt="0">
        <dgm:presLayoutVars>
          <dgm:dir/>
          <dgm:animLvl val="lvl"/>
          <dgm:resizeHandles val="exact"/>
        </dgm:presLayoutVars>
      </dgm:prSet>
      <dgm:spPr/>
    </dgm:pt>
    <dgm:pt modelId="{F07D801D-813D-45D1-96EB-9D51A76A6658}" type="pres">
      <dgm:prSet presAssocID="{4BAA14EE-0B9B-4BC2-8598-1036B8CE9F76}" presName="composite" presStyleCnt="0"/>
      <dgm:spPr/>
    </dgm:pt>
    <dgm:pt modelId="{75114667-D826-48A0-9C33-5CAA5DC470F1}" type="pres">
      <dgm:prSet presAssocID="{4BAA14EE-0B9B-4BC2-8598-1036B8CE9F76}" presName="parentText" presStyleLbl="alignNode1" presStyleIdx="0" presStyleCnt="3">
        <dgm:presLayoutVars>
          <dgm:chMax val="1"/>
          <dgm:bulletEnabled val="1"/>
        </dgm:presLayoutVars>
      </dgm:prSet>
      <dgm:spPr/>
    </dgm:pt>
    <dgm:pt modelId="{EB8A6925-9340-444E-8B79-1F872AE267DD}" type="pres">
      <dgm:prSet presAssocID="{4BAA14EE-0B9B-4BC2-8598-1036B8CE9F76}" presName="descendantText" presStyleLbl="alignAcc1" presStyleIdx="0" presStyleCnt="3">
        <dgm:presLayoutVars>
          <dgm:bulletEnabled val="1"/>
        </dgm:presLayoutVars>
      </dgm:prSet>
      <dgm:spPr/>
    </dgm:pt>
    <dgm:pt modelId="{B8D26208-8F34-4E0F-9D29-B849D473AA11}" type="pres">
      <dgm:prSet presAssocID="{FF4E1B34-796D-442E-B705-9D0012D4F74A}" presName="sp" presStyleCnt="0"/>
      <dgm:spPr/>
    </dgm:pt>
    <dgm:pt modelId="{6A1FCA3D-FA98-4E3E-9E61-40F409217F1E}" type="pres">
      <dgm:prSet presAssocID="{6E294602-AB9B-445D-AC39-DDAC334D73AF}" presName="composite" presStyleCnt="0"/>
      <dgm:spPr/>
    </dgm:pt>
    <dgm:pt modelId="{0A72AB93-3FDE-4442-A341-002885BBCC2C}" type="pres">
      <dgm:prSet presAssocID="{6E294602-AB9B-445D-AC39-DDAC334D73AF}" presName="parentText" presStyleLbl="alignNode1" presStyleIdx="1" presStyleCnt="3">
        <dgm:presLayoutVars>
          <dgm:chMax val="1"/>
          <dgm:bulletEnabled val="1"/>
        </dgm:presLayoutVars>
      </dgm:prSet>
      <dgm:spPr/>
    </dgm:pt>
    <dgm:pt modelId="{01C83D13-A033-46B5-BAC4-6F9872319FF7}" type="pres">
      <dgm:prSet presAssocID="{6E294602-AB9B-445D-AC39-DDAC334D73AF}" presName="descendantText" presStyleLbl="alignAcc1" presStyleIdx="1" presStyleCnt="3">
        <dgm:presLayoutVars>
          <dgm:bulletEnabled val="1"/>
        </dgm:presLayoutVars>
      </dgm:prSet>
      <dgm:spPr/>
    </dgm:pt>
    <dgm:pt modelId="{9277CBCB-5E9C-4C57-99BD-416250C24FCF}" type="pres">
      <dgm:prSet presAssocID="{B5D7FEE0-A209-4397-85F8-8ECA17D1FBD4}" presName="sp" presStyleCnt="0"/>
      <dgm:spPr/>
    </dgm:pt>
    <dgm:pt modelId="{7E10CE49-182F-4DD1-AF7A-976679A2B14C}" type="pres">
      <dgm:prSet presAssocID="{CD225A5C-D3FD-4581-BEF3-82FECB7FE200}" presName="composite" presStyleCnt="0"/>
      <dgm:spPr/>
    </dgm:pt>
    <dgm:pt modelId="{7482AEEC-E64F-4A41-92E9-5323DE3F681F}" type="pres">
      <dgm:prSet presAssocID="{CD225A5C-D3FD-4581-BEF3-82FECB7FE200}" presName="parentText" presStyleLbl="alignNode1" presStyleIdx="2" presStyleCnt="3">
        <dgm:presLayoutVars>
          <dgm:chMax val="1"/>
          <dgm:bulletEnabled val="1"/>
        </dgm:presLayoutVars>
      </dgm:prSet>
      <dgm:spPr/>
    </dgm:pt>
    <dgm:pt modelId="{FA90CBAB-4122-4D41-8E67-5834A22150C4}" type="pres">
      <dgm:prSet presAssocID="{CD225A5C-D3FD-4581-BEF3-82FECB7FE200}" presName="descendantText" presStyleLbl="alignAcc1" presStyleIdx="2" presStyleCnt="3">
        <dgm:presLayoutVars>
          <dgm:bulletEnabled val="1"/>
        </dgm:presLayoutVars>
      </dgm:prSet>
      <dgm:spPr/>
    </dgm:pt>
  </dgm:ptLst>
  <dgm:cxnLst>
    <dgm:cxn modelId="{4C503105-476C-470C-8425-F7DA74FA082C}" srcId="{7E1A3669-3DBE-4852-90CB-0465702BF369}" destId="{4BAA14EE-0B9B-4BC2-8598-1036B8CE9F76}" srcOrd="0" destOrd="0" parTransId="{01E1AAF2-A75C-4237-8496-760F3C465FFE}" sibTransId="{FF4E1B34-796D-442E-B705-9D0012D4F74A}"/>
    <dgm:cxn modelId="{50521E1C-FFEE-473E-997C-305B057E5798}" type="presOf" srcId="{B3343BBB-1B90-4C82-BD04-82B2FEDFFAE7}" destId="{EB8A6925-9340-444E-8B79-1F872AE267DD}" srcOrd="0" destOrd="0" presId="urn:microsoft.com/office/officeart/2005/8/layout/chevron2"/>
    <dgm:cxn modelId="{DE178121-24CF-402B-BA19-2F36D7A61E6F}" srcId="{CD225A5C-D3FD-4581-BEF3-82FECB7FE200}" destId="{096A0693-F57B-4303-83DE-EDA24E017DC6}" srcOrd="1" destOrd="0" parTransId="{8AFEE2F9-4973-4A2B-A293-961D6396475D}" sibTransId="{CD586C2C-09C7-48F9-99BA-B099D8E39711}"/>
    <dgm:cxn modelId="{AEF9112D-B8BB-44A3-AAB5-7130701483D2}" type="presOf" srcId="{5EBE9B20-684C-474C-BEC0-6C255AE320BA}" destId="{FA90CBAB-4122-4D41-8E67-5834A22150C4}" srcOrd="0" destOrd="2" presId="urn:microsoft.com/office/officeart/2005/8/layout/chevron2"/>
    <dgm:cxn modelId="{268A6E38-040E-4B5E-BD29-9239877B8109}" srcId="{4BAA14EE-0B9B-4BC2-8598-1036B8CE9F76}" destId="{35C39D4C-597E-4673-8B5A-652BB8A763DE}" srcOrd="1" destOrd="0" parTransId="{471260FE-70AA-49E8-A250-01DBB6C86C95}" sibTransId="{81B61B7E-DA2B-4B46-A8A3-1DE32AD52F67}"/>
    <dgm:cxn modelId="{188E3764-9844-4629-BE1F-DBA18A4C884A}" type="presOf" srcId="{87C2C85A-54E7-4190-AE40-8A6BC82F9161}" destId="{01C83D13-A033-46B5-BAC4-6F9872319FF7}" srcOrd="0" destOrd="0" presId="urn:microsoft.com/office/officeart/2005/8/layout/chevron2"/>
    <dgm:cxn modelId="{BCA26F66-F0B8-4418-8CED-B796354A9F03}" type="presOf" srcId="{8B1B0347-33A1-406F-9693-E32E569489C4}" destId="{01C83D13-A033-46B5-BAC4-6F9872319FF7}" srcOrd="0" destOrd="1" presId="urn:microsoft.com/office/officeart/2005/8/layout/chevron2"/>
    <dgm:cxn modelId="{03CFED68-6376-4474-9CC0-84E67711766E}" type="presOf" srcId="{7E1A3669-3DBE-4852-90CB-0465702BF369}" destId="{A09E34C2-3476-4479-917D-C548391FFD82}" srcOrd="0" destOrd="0" presId="urn:microsoft.com/office/officeart/2005/8/layout/chevron2"/>
    <dgm:cxn modelId="{B7D6004C-626E-4AE6-8D70-62F0C18CDD4F}" srcId="{4BAA14EE-0B9B-4BC2-8598-1036B8CE9F76}" destId="{B3343BBB-1B90-4C82-BD04-82B2FEDFFAE7}" srcOrd="0" destOrd="0" parTransId="{F16E607D-0EE8-4992-82F1-6236E129841B}" sibTransId="{9CDD155C-7810-4A57-B2C4-994A35CF125B}"/>
    <dgm:cxn modelId="{84D41F6D-5664-4D70-B159-D041D8BA4BD8}" type="presOf" srcId="{CD225A5C-D3FD-4581-BEF3-82FECB7FE200}" destId="{7482AEEC-E64F-4A41-92E9-5323DE3F681F}" srcOrd="0" destOrd="0" presId="urn:microsoft.com/office/officeart/2005/8/layout/chevron2"/>
    <dgm:cxn modelId="{16BDFB7A-729A-44FA-AC03-5BF2056A05A7}" type="presOf" srcId="{35C39D4C-597E-4673-8B5A-652BB8A763DE}" destId="{EB8A6925-9340-444E-8B79-1F872AE267DD}" srcOrd="0" destOrd="1" presId="urn:microsoft.com/office/officeart/2005/8/layout/chevron2"/>
    <dgm:cxn modelId="{B08D6088-BCCF-4662-B7D4-A54722EEFA17}" srcId="{CD225A5C-D3FD-4581-BEF3-82FECB7FE200}" destId="{017FD38D-2CD8-4C8D-9357-6173D1120D33}" srcOrd="0" destOrd="0" parTransId="{F9CF9E84-AED4-4FFA-8377-4222DBADB151}" sibTransId="{5E2529DC-C09E-4F61-80D5-4D9B4BF4AB94}"/>
    <dgm:cxn modelId="{D83BC191-910E-4E1C-85CF-1469B43E6256}" srcId="{7E1A3669-3DBE-4852-90CB-0465702BF369}" destId="{CD225A5C-D3FD-4581-BEF3-82FECB7FE200}" srcOrd="2" destOrd="0" parTransId="{894D38A4-11FD-44DF-80DD-3F9EDAC2F646}" sibTransId="{91416BD2-1E24-401D-B01B-F3016A3AD9CC}"/>
    <dgm:cxn modelId="{5BAF7D95-E833-4A5A-8033-ACC1E9A5480B}" srcId="{CD225A5C-D3FD-4581-BEF3-82FECB7FE200}" destId="{5EBE9B20-684C-474C-BEC0-6C255AE320BA}" srcOrd="2" destOrd="0" parTransId="{6CFCF0EE-4404-4914-9791-ED80C50CB32E}" sibTransId="{F02A7123-F440-4DDF-A933-ADF3B9B2FBBE}"/>
    <dgm:cxn modelId="{B03BEEA2-BAEC-4A57-83A6-929F7AAF3AA1}" srcId="{6E294602-AB9B-445D-AC39-DDAC334D73AF}" destId="{87C2C85A-54E7-4190-AE40-8A6BC82F9161}" srcOrd="0" destOrd="0" parTransId="{510AC693-C426-41F0-8A1A-EE1643BAC78C}" sibTransId="{F7C70925-7B2D-4A15-A8ED-41EF31C96517}"/>
    <dgm:cxn modelId="{F10CFEB5-39EE-4818-8775-4E640F05E45A}" srcId="{7E1A3669-3DBE-4852-90CB-0465702BF369}" destId="{6E294602-AB9B-445D-AC39-DDAC334D73AF}" srcOrd="1" destOrd="0" parTransId="{B86FAF6F-BCB3-4435-A0E5-06D645E0BB36}" sibTransId="{B5D7FEE0-A209-4397-85F8-8ECA17D1FBD4}"/>
    <dgm:cxn modelId="{AD81C8BB-B495-4340-BD4D-6AC0162C531F}" type="presOf" srcId="{6E294602-AB9B-445D-AC39-DDAC334D73AF}" destId="{0A72AB93-3FDE-4442-A341-002885BBCC2C}" srcOrd="0" destOrd="0" presId="urn:microsoft.com/office/officeart/2005/8/layout/chevron2"/>
    <dgm:cxn modelId="{56B303C7-EDEB-4538-A62F-0CA654F8085A}" type="presOf" srcId="{096A0693-F57B-4303-83DE-EDA24E017DC6}" destId="{FA90CBAB-4122-4D41-8E67-5834A22150C4}" srcOrd="0" destOrd="1" presId="urn:microsoft.com/office/officeart/2005/8/layout/chevron2"/>
    <dgm:cxn modelId="{9906D0CB-44EF-4F5F-9B58-05A6801DBBE6}" type="presOf" srcId="{4BAA14EE-0B9B-4BC2-8598-1036B8CE9F76}" destId="{75114667-D826-48A0-9C33-5CAA5DC470F1}" srcOrd="0" destOrd="0" presId="urn:microsoft.com/office/officeart/2005/8/layout/chevron2"/>
    <dgm:cxn modelId="{E1719CE3-4AF0-4745-AA41-EF53F5EB04EE}" srcId="{6E294602-AB9B-445D-AC39-DDAC334D73AF}" destId="{8B1B0347-33A1-406F-9693-E32E569489C4}" srcOrd="1" destOrd="0" parTransId="{2B63DE76-F166-4F3E-AF47-855B1CA5E476}" sibTransId="{DE189521-F186-4131-9A0D-6469F6DAD47C}"/>
    <dgm:cxn modelId="{37793DFC-56CC-4733-BBC0-5EB3B9BFA434}" type="presOf" srcId="{017FD38D-2CD8-4C8D-9357-6173D1120D33}" destId="{FA90CBAB-4122-4D41-8E67-5834A22150C4}" srcOrd="0" destOrd="0" presId="urn:microsoft.com/office/officeart/2005/8/layout/chevron2"/>
    <dgm:cxn modelId="{DEDADC1A-66DE-48D1-BFD4-E1D31804C4A7}" type="presParOf" srcId="{A09E34C2-3476-4479-917D-C548391FFD82}" destId="{F07D801D-813D-45D1-96EB-9D51A76A6658}" srcOrd="0" destOrd="0" presId="urn:microsoft.com/office/officeart/2005/8/layout/chevron2"/>
    <dgm:cxn modelId="{9D668780-7941-48C9-A03D-0216B747DAF2}" type="presParOf" srcId="{F07D801D-813D-45D1-96EB-9D51A76A6658}" destId="{75114667-D826-48A0-9C33-5CAA5DC470F1}" srcOrd="0" destOrd="0" presId="urn:microsoft.com/office/officeart/2005/8/layout/chevron2"/>
    <dgm:cxn modelId="{9A37E086-8D0D-4B77-972C-2FEE53C0E580}" type="presParOf" srcId="{F07D801D-813D-45D1-96EB-9D51A76A6658}" destId="{EB8A6925-9340-444E-8B79-1F872AE267DD}" srcOrd="1" destOrd="0" presId="urn:microsoft.com/office/officeart/2005/8/layout/chevron2"/>
    <dgm:cxn modelId="{E3477574-9BF4-4E0A-8BE8-F276C435689A}" type="presParOf" srcId="{A09E34C2-3476-4479-917D-C548391FFD82}" destId="{B8D26208-8F34-4E0F-9D29-B849D473AA11}" srcOrd="1" destOrd="0" presId="urn:microsoft.com/office/officeart/2005/8/layout/chevron2"/>
    <dgm:cxn modelId="{122C920A-DD03-4C0A-8259-69EF1F1D4521}" type="presParOf" srcId="{A09E34C2-3476-4479-917D-C548391FFD82}" destId="{6A1FCA3D-FA98-4E3E-9E61-40F409217F1E}" srcOrd="2" destOrd="0" presId="urn:microsoft.com/office/officeart/2005/8/layout/chevron2"/>
    <dgm:cxn modelId="{E5E08D5E-AA99-4E4A-A7BB-2A080040CFDD}" type="presParOf" srcId="{6A1FCA3D-FA98-4E3E-9E61-40F409217F1E}" destId="{0A72AB93-3FDE-4442-A341-002885BBCC2C}" srcOrd="0" destOrd="0" presId="urn:microsoft.com/office/officeart/2005/8/layout/chevron2"/>
    <dgm:cxn modelId="{A2DE3F6B-D485-4605-AC61-3C6DB4A46485}" type="presParOf" srcId="{6A1FCA3D-FA98-4E3E-9E61-40F409217F1E}" destId="{01C83D13-A033-46B5-BAC4-6F9872319FF7}" srcOrd="1" destOrd="0" presId="urn:microsoft.com/office/officeart/2005/8/layout/chevron2"/>
    <dgm:cxn modelId="{DFF153E5-CD28-4AB9-8FDE-99BBD60B4C62}" type="presParOf" srcId="{A09E34C2-3476-4479-917D-C548391FFD82}" destId="{9277CBCB-5E9C-4C57-99BD-416250C24FCF}" srcOrd="3" destOrd="0" presId="urn:microsoft.com/office/officeart/2005/8/layout/chevron2"/>
    <dgm:cxn modelId="{E7AFF58C-3180-415F-8C0B-148188AC015E}" type="presParOf" srcId="{A09E34C2-3476-4479-917D-C548391FFD82}" destId="{7E10CE49-182F-4DD1-AF7A-976679A2B14C}" srcOrd="4" destOrd="0" presId="urn:microsoft.com/office/officeart/2005/8/layout/chevron2"/>
    <dgm:cxn modelId="{EB0A2728-4C18-4F69-A9EA-E618A4D9FAC1}" type="presParOf" srcId="{7E10CE49-182F-4DD1-AF7A-976679A2B14C}" destId="{7482AEEC-E64F-4A41-92E9-5323DE3F681F}" srcOrd="0" destOrd="0" presId="urn:microsoft.com/office/officeart/2005/8/layout/chevron2"/>
    <dgm:cxn modelId="{B4E2FFF9-50F9-4979-A1AD-8FB30259A59F}" type="presParOf" srcId="{7E10CE49-182F-4DD1-AF7A-976679A2B14C}" destId="{FA90CBAB-4122-4D41-8E67-5834A22150C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14667-D826-48A0-9C33-5CAA5DC470F1}">
      <dsp:nvSpPr>
        <dsp:cNvPr id="0" name=""/>
        <dsp:cNvSpPr/>
      </dsp:nvSpPr>
      <dsp:spPr>
        <a:xfrm rot="5400000">
          <a:off x="-251086" y="252980"/>
          <a:ext cx="1673912" cy="117173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Calibri" panose="020F0502020204030204" pitchFamily="34" charset="0"/>
              <a:cs typeface="Calibri" panose="020F0502020204030204" pitchFamily="34" charset="0"/>
            </a:rPr>
            <a:t>Connection Status</a:t>
          </a:r>
        </a:p>
      </dsp:txBody>
      <dsp:txXfrm rot="-5400000">
        <a:off x="1" y="587762"/>
        <a:ext cx="1171738" cy="502174"/>
      </dsp:txXfrm>
    </dsp:sp>
    <dsp:sp modelId="{EB8A6925-9340-444E-8B79-1F872AE267DD}">
      <dsp:nvSpPr>
        <dsp:cNvPr id="0" name=""/>
        <dsp:cNvSpPr/>
      </dsp:nvSpPr>
      <dsp:spPr>
        <a:xfrm rot="5400000">
          <a:off x="3507793" y="-2334161"/>
          <a:ext cx="1088042" cy="576015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kern="1200" dirty="0">
              <a:latin typeface="Calibri" panose="020F0502020204030204" pitchFamily="34" charset="0"/>
              <a:cs typeface="Calibri" panose="020F0502020204030204" pitchFamily="34" charset="0"/>
            </a:rPr>
            <a:t>Alert on connection drop</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dirty="0">
              <a:latin typeface="Calibri" panose="020F0502020204030204" pitchFamily="34" charset="0"/>
              <a:cs typeface="Calibri" panose="020F0502020204030204" pitchFamily="34" charset="0"/>
            </a:rPr>
            <a:t>Alert on poor signal</a:t>
          </a:r>
        </a:p>
      </dsp:txBody>
      <dsp:txXfrm rot="-5400000">
        <a:off x="1171738" y="55008"/>
        <a:ext cx="5707038" cy="981814"/>
      </dsp:txXfrm>
    </dsp:sp>
    <dsp:sp modelId="{0A72AB93-3FDE-4442-A341-002885BBCC2C}">
      <dsp:nvSpPr>
        <dsp:cNvPr id="0" name=""/>
        <dsp:cNvSpPr/>
      </dsp:nvSpPr>
      <dsp:spPr>
        <a:xfrm rot="5400000">
          <a:off x="-251086" y="1733597"/>
          <a:ext cx="1673912" cy="1171738"/>
        </a:xfrm>
        <a:prstGeom prst="chevron">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a:latin typeface="Calibri" panose="020F0502020204030204" pitchFamily="34" charset="0"/>
              <a:cs typeface="Calibri" panose="020F0502020204030204" pitchFamily="34" charset="0"/>
            </a:rPr>
            <a:t>RSSI</a:t>
          </a:r>
          <a:endParaRPr lang="en-GB" sz="1700" kern="1200" dirty="0">
            <a:latin typeface="Calibri" panose="020F0502020204030204" pitchFamily="34" charset="0"/>
            <a:cs typeface="Calibri" panose="020F0502020204030204" pitchFamily="34" charset="0"/>
          </a:endParaRPr>
        </a:p>
      </dsp:txBody>
      <dsp:txXfrm rot="-5400000">
        <a:off x="1" y="2068379"/>
        <a:ext cx="1171738" cy="502174"/>
      </dsp:txXfrm>
    </dsp:sp>
    <dsp:sp modelId="{01C83D13-A033-46B5-BAC4-6F9872319FF7}">
      <dsp:nvSpPr>
        <dsp:cNvPr id="0" name=""/>
        <dsp:cNvSpPr/>
      </dsp:nvSpPr>
      <dsp:spPr>
        <a:xfrm rot="5400000">
          <a:off x="3507793" y="-853543"/>
          <a:ext cx="1088042" cy="5760152"/>
        </a:xfrm>
        <a:prstGeom prst="round2SameRect">
          <a:avLst/>
        </a:prstGeom>
        <a:solidFill>
          <a:schemeClr val="lt1">
            <a:alpha val="90000"/>
            <a:hueOff val="0"/>
            <a:satOff val="0"/>
            <a:lumOff val="0"/>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alibri" panose="020F0502020204030204" pitchFamily="34" charset="0"/>
              <a:cs typeface="Calibri" panose="020F0502020204030204" pitchFamily="34" charset="0"/>
            </a:rPr>
            <a:t>Set a threshold signal strength</a:t>
          </a:r>
        </a:p>
        <a:p>
          <a:pPr marL="228600" lvl="1" indent="-228600" algn="l" defTabSz="889000">
            <a:lnSpc>
              <a:spcPct val="90000"/>
            </a:lnSpc>
            <a:spcBef>
              <a:spcPct val="0"/>
            </a:spcBef>
            <a:spcAft>
              <a:spcPct val="15000"/>
            </a:spcAft>
            <a:buChar char="•"/>
          </a:pPr>
          <a:r>
            <a:rPr lang="en-GB" sz="2000" kern="1200" dirty="0">
              <a:latin typeface="Calibri" panose="020F0502020204030204" pitchFamily="34" charset="0"/>
              <a:cs typeface="Calibri" panose="020F0502020204030204" pitchFamily="34" charset="0"/>
            </a:rPr>
            <a:t>Estimate distances (alert on radius)</a:t>
          </a:r>
        </a:p>
      </dsp:txBody>
      <dsp:txXfrm rot="-5400000">
        <a:off x="1171738" y="1535626"/>
        <a:ext cx="5707038" cy="981814"/>
      </dsp:txXfrm>
    </dsp:sp>
    <dsp:sp modelId="{7482AEEC-E64F-4A41-92E9-5323DE3F681F}">
      <dsp:nvSpPr>
        <dsp:cNvPr id="0" name=""/>
        <dsp:cNvSpPr/>
      </dsp:nvSpPr>
      <dsp:spPr>
        <a:xfrm rot="5400000">
          <a:off x="-251086" y="3214215"/>
          <a:ext cx="1673912" cy="1171738"/>
        </a:xfrm>
        <a:prstGeom prst="chevron">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Calibri" panose="020F0502020204030204" pitchFamily="34" charset="0"/>
              <a:cs typeface="Calibri" panose="020F0502020204030204" pitchFamily="34" charset="0"/>
            </a:rPr>
            <a:t>Advanced Methods</a:t>
          </a:r>
        </a:p>
      </dsp:txBody>
      <dsp:txXfrm rot="-5400000">
        <a:off x="1" y="3548997"/>
        <a:ext cx="1171738" cy="502174"/>
      </dsp:txXfrm>
    </dsp:sp>
    <dsp:sp modelId="{FA90CBAB-4122-4D41-8E67-5834A22150C4}">
      <dsp:nvSpPr>
        <dsp:cNvPr id="0" name=""/>
        <dsp:cNvSpPr/>
      </dsp:nvSpPr>
      <dsp:spPr>
        <a:xfrm rot="5400000">
          <a:off x="3507793" y="627073"/>
          <a:ext cx="1088042" cy="5760152"/>
        </a:xfrm>
        <a:prstGeom prst="round2Same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b="0" i="0" u="none" kern="1200" baseline="30000" dirty="0">
              <a:latin typeface="Calibri" panose="020F0502020204030204" pitchFamily="34" charset="0"/>
              <a:cs typeface="Calibri" panose="020F0502020204030204" pitchFamily="34" charset="0"/>
            </a:rPr>
            <a:t>Kalman filter to estimate relative velocity/displacement</a:t>
          </a:r>
          <a:endParaRPr lang="en-GB"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GB" sz="2000" b="0" i="0" u="none" kern="1200" baseline="30000" dirty="0">
              <a:latin typeface="Calibri" panose="020F0502020204030204" pitchFamily="34" charset="0"/>
              <a:cs typeface="Calibri" panose="020F0502020204030204" pitchFamily="34" charset="0"/>
            </a:rPr>
            <a:t>Also handles false positives</a:t>
          </a:r>
        </a:p>
        <a:p>
          <a:pPr marL="228600" lvl="1" indent="-228600" algn="l" defTabSz="889000">
            <a:lnSpc>
              <a:spcPct val="90000"/>
            </a:lnSpc>
            <a:spcBef>
              <a:spcPct val="0"/>
            </a:spcBef>
            <a:spcAft>
              <a:spcPct val="15000"/>
            </a:spcAft>
            <a:buFont typeface="Arial" panose="020B0604020202020204" pitchFamily="34" charset="0"/>
            <a:buChar char="•"/>
          </a:pPr>
          <a:r>
            <a:rPr lang="en-GB" sz="2000" b="0" i="0" u="none" kern="1200" baseline="30000" dirty="0">
              <a:latin typeface="Calibri" panose="020F0502020204030204" pitchFamily="34" charset="0"/>
              <a:cs typeface="Calibri" panose="020F0502020204030204" pitchFamily="34" charset="0"/>
            </a:rPr>
            <a:t>Accelerometers to generate directional information about displacement</a:t>
          </a:r>
        </a:p>
      </dsp:txBody>
      <dsp:txXfrm rot="-5400000">
        <a:off x="1171738" y="3016242"/>
        <a:ext cx="5707038" cy="9818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225dd58c2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225dd58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25dd58c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25dd58c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225dd58c2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225dd58c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22632f59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22632f59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Aim to have a prototype alert system based on RSSI by MDR</a:t>
            </a:r>
            <a:endParaRPr/>
          </a:p>
          <a:p>
            <a:pPr marL="457200" lvl="0" indent="-298450" algn="l" rtl="0">
              <a:spcBef>
                <a:spcPts val="0"/>
              </a:spcBef>
              <a:spcAft>
                <a:spcPts val="0"/>
              </a:spcAft>
              <a:buSzPts val="1100"/>
              <a:buChar char="-"/>
            </a:pPr>
            <a:r>
              <a:rPr lang="en-US"/>
              <a:t>Project has a sufficiently challenging progression curve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228b049c8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228b049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22632f593_4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22632f593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228b049c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228b049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30c1f95f1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30c1f95f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30c1f9e62_2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30c1f9e6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0c1f95f1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0c1f95f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30c1f9e6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30c1f9e6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2632f31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2632f3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Work in progress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225dd58c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225dd5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225dd58c2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225dd58c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Work in progress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10"/>
          <p:cNvPicPr preferRelativeResize="0"/>
          <p:nvPr/>
        </p:nvPicPr>
        <p:blipFill>
          <a:blip r:embed="rId2">
            <a:alphaModFix amt="44000"/>
          </a:blip>
          <a:stretch>
            <a:fillRect/>
          </a:stretch>
        </p:blipFill>
        <p:spPr>
          <a:xfrm>
            <a:off x="10834800" y="5516800"/>
            <a:ext cx="1285326" cy="1285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newswire.com/news-releases/lost-and-found-the-average-american-spends-25-days-each-year-looking-for-lost-items-collectively-costing-us-households-27-billion-annually-in-replacement-costs-300449305.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23821" y="-228204"/>
            <a:ext cx="7226306" cy="6072388"/>
          </a:xfrm>
          <a:prstGeom prst="rect">
            <a:avLst/>
          </a:prstGeom>
          <a:noFill/>
          <a:ln>
            <a:noFill/>
          </a:ln>
        </p:spPr>
      </p:pic>
      <p:pic>
        <p:nvPicPr>
          <p:cNvPr id="86" name="Google Shape;86;p1"/>
          <p:cNvPicPr preferRelativeResize="0"/>
          <p:nvPr/>
        </p:nvPicPr>
        <p:blipFill>
          <a:blip r:embed="rId4">
            <a:alphaModFix/>
          </a:blip>
          <a:stretch>
            <a:fillRect/>
          </a:stretch>
        </p:blipFill>
        <p:spPr>
          <a:xfrm>
            <a:off x="10834800" y="5516800"/>
            <a:ext cx="1285326" cy="1285326"/>
          </a:xfrm>
          <a:prstGeom prst="rect">
            <a:avLst/>
          </a:prstGeom>
          <a:noFill/>
          <a:ln>
            <a:noFill/>
          </a:ln>
        </p:spPr>
      </p:pic>
      <p:sp>
        <p:nvSpPr>
          <p:cNvPr id="2" name="TextBox 1">
            <a:extLst>
              <a:ext uri="{FF2B5EF4-FFF2-40B4-BE49-F238E27FC236}">
                <a16:creationId xmlns:a16="http://schemas.microsoft.com/office/drawing/2014/main" id="{873C3B96-CA25-4465-9AE1-BF24152129EF}"/>
              </a:ext>
            </a:extLst>
          </p:cNvPr>
          <p:cNvSpPr txBox="1"/>
          <p:nvPr/>
        </p:nvSpPr>
        <p:spPr>
          <a:xfrm>
            <a:off x="4724400" y="611669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PDR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6225dd58c2_1_0"/>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Hardware Component</a:t>
            </a:r>
            <a:endParaRPr/>
          </a:p>
        </p:txBody>
      </p:sp>
      <p:sp>
        <p:nvSpPr>
          <p:cNvPr id="153" name="Google Shape;153;g6225dd58c2_1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Will utilize the EFR32 Radio Board IC</a:t>
            </a:r>
            <a:endParaRPr/>
          </a:p>
          <a:p>
            <a:pPr marL="914400" lvl="1" indent="-342900" algn="l" rtl="0">
              <a:lnSpc>
                <a:spcPct val="115000"/>
              </a:lnSpc>
              <a:spcBef>
                <a:spcPts val="0"/>
              </a:spcBef>
              <a:spcAft>
                <a:spcPts val="0"/>
              </a:spcAft>
              <a:buSzPts val="1800"/>
              <a:buChar char="•"/>
            </a:pPr>
            <a:r>
              <a:rPr lang="en-US"/>
              <a:t>Requires an antenna matching network</a:t>
            </a:r>
            <a:endParaRPr/>
          </a:p>
          <a:p>
            <a:pPr marL="914400" lvl="1" indent="-342900" algn="l" rtl="0">
              <a:lnSpc>
                <a:spcPct val="115000"/>
              </a:lnSpc>
              <a:spcBef>
                <a:spcPts val="0"/>
              </a:spcBef>
              <a:spcAft>
                <a:spcPts val="0"/>
              </a:spcAft>
              <a:buSzPts val="1800"/>
              <a:buChar char="•"/>
            </a:pPr>
            <a:r>
              <a:rPr lang="en-US"/>
              <a:t>External RF crystal</a:t>
            </a:r>
            <a:endParaRPr/>
          </a:p>
          <a:p>
            <a:pPr marL="914400" lvl="1" indent="-342900" algn="l" rtl="0">
              <a:lnSpc>
                <a:spcPct val="115000"/>
              </a:lnSpc>
              <a:spcBef>
                <a:spcPts val="0"/>
              </a:spcBef>
              <a:spcAft>
                <a:spcPts val="0"/>
              </a:spcAft>
              <a:buSzPts val="1800"/>
              <a:buChar char="•"/>
            </a:pPr>
            <a:r>
              <a:rPr lang="en-US"/>
              <a:t>Power supply network (Decoupling capacitors, Internal DC-DC Converter)</a:t>
            </a:r>
            <a:endParaRPr/>
          </a:p>
          <a:p>
            <a:pPr marL="457200" lvl="0" indent="-342900" algn="l" rtl="0">
              <a:lnSpc>
                <a:spcPct val="115000"/>
              </a:lnSpc>
              <a:spcBef>
                <a:spcPts val="0"/>
              </a:spcBef>
              <a:spcAft>
                <a:spcPts val="0"/>
              </a:spcAft>
              <a:buSzPts val="1800"/>
              <a:buChar char="•"/>
            </a:pPr>
            <a:r>
              <a:rPr lang="en-US"/>
              <a:t>2.4Ghz Ceramic IC antenna</a:t>
            </a:r>
            <a:endParaRPr/>
          </a:p>
          <a:p>
            <a:pPr marL="457200" lvl="0" indent="-342900" algn="l" rtl="0">
              <a:lnSpc>
                <a:spcPct val="115000"/>
              </a:lnSpc>
              <a:spcBef>
                <a:spcPts val="0"/>
              </a:spcBef>
              <a:spcAft>
                <a:spcPts val="0"/>
              </a:spcAft>
              <a:buSzPts val="1800"/>
              <a:buChar char="•"/>
            </a:pPr>
            <a:r>
              <a:rPr lang="en-US"/>
              <a:t>Coin Cell Battery </a:t>
            </a:r>
            <a:endParaRPr/>
          </a:p>
          <a:p>
            <a:pPr marL="457200" lvl="0" indent="-342900" algn="l" rtl="0">
              <a:lnSpc>
                <a:spcPct val="115000"/>
              </a:lnSpc>
              <a:spcBef>
                <a:spcPts val="0"/>
              </a:spcBef>
              <a:spcAft>
                <a:spcPts val="0"/>
              </a:spcAft>
              <a:buSzPts val="1800"/>
              <a:buChar char="•"/>
            </a:pPr>
            <a:r>
              <a:rPr lang="en-US"/>
              <a:t>Piezo Buzzer</a:t>
            </a:r>
            <a:endParaRPr/>
          </a:p>
          <a:p>
            <a:pPr marL="457200" lvl="0" indent="-342900" algn="l" rtl="0">
              <a:lnSpc>
                <a:spcPct val="115000"/>
              </a:lnSpc>
              <a:spcBef>
                <a:spcPts val="0"/>
              </a:spcBef>
              <a:spcAft>
                <a:spcPts val="0"/>
              </a:spcAft>
              <a:buSzPts val="1800"/>
              <a:buChar char="•"/>
            </a:pPr>
            <a:r>
              <a:rPr lang="en-US"/>
              <a:t>Push button for sending ping to phone</a:t>
            </a:r>
            <a:endParaRPr/>
          </a:p>
        </p:txBody>
      </p:sp>
      <p:pic>
        <p:nvPicPr>
          <p:cNvPr id="154" name="Google Shape;154;g6225dd58c2_1_0"/>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155" name="Google Shape;155;g6225dd58c2_1_0"/>
          <p:cNvPicPr preferRelativeResize="0"/>
          <p:nvPr/>
        </p:nvPicPr>
        <p:blipFill>
          <a:blip r:embed="rId4">
            <a:alphaModFix/>
          </a:blip>
          <a:stretch>
            <a:fillRect/>
          </a:stretch>
        </p:blipFill>
        <p:spPr>
          <a:xfrm>
            <a:off x="7335875" y="1493475"/>
            <a:ext cx="2207074" cy="1603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6225dd58c2_1_6"/>
          <p:cNvPicPr preferRelativeResize="0"/>
          <p:nvPr/>
        </p:nvPicPr>
        <p:blipFill rotWithShape="1">
          <a:blip r:embed="rId3">
            <a:alphaModFix/>
          </a:blip>
          <a:srcRect/>
          <a:stretch/>
        </p:blipFill>
        <p:spPr>
          <a:xfrm>
            <a:off x="9721875" y="0"/>
            <a:ext cx="2470126" cy="2075689"/>
          </a:xfrm>
          <a:prstGeom prst="rect">
            <a:avLst/>
          </a:prstGeom>
          <a:noFill/>
          <a:ln>
            <a:noFill/>
          </a:ln>
        </p:spPr>
      </p:pic>
      <p:sp>
        <p:nvSpPr>
          <p:cNvPr id="161" name="Google Shape;161;g6225dd58c2_1_6"/>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EFR32 Features </a:t>
            </a:r>
            <a:endParaRPr/>
          </a:p>
        </p:txBody>
      </p:sp>
      <p:sp>
        <p:nvSpPr>
          <p:cNvPr id="162" name="Google Shape;162;g6225dd58c2_1_6"/>
          <p:cNvSpPr txBox="1">
            <a:spLocks noGrp="1"/>
          </p:cNvSpPr>
          <p:nvPr>
            <p:ph type="body" idx="1"/>
          </p:nvPr>
        </p:nvSpPr>
        <p:spPr>
          <a:xfrm>
            <a:off x="838200" y="1468150"/>
            <a:ext cx="10515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Same processor/IC that will be used in the MDR prototype</a:t>
            </a:r>
          </a:p>
          <a:p>
            <a:pPr marL="914400" lvl="1" indent="-342900" algn="l" rtl="0">
              <a:lnSpc>
                <a:spcPct val="115000"/>
              </a:lnSpc>
              <a:spcBef>
                <a:spcPts val="0"/>
              </a:spcBef>
              <a:spcAft>
                <a:spcPts val="0"/>
              </a:spcAft>
              <a:buSzPts val="1800"/>
              <a:buChar char="•"/>
            </a:pPr>
            <a:r>
              <a:rPr lang="en-US"/>
              <a:t>Seamless transferability of code from MDR prototype to PCB</a:t>
            </a:r>
          </a:p>
          <a:p>
            <a:pPr marL="457200" lvl="0" indent="-342900" algn="l" rtl="0">
              <a:lnSpc>
                <a:spcPct val="115000"/>
              </a:lnSpc>
              <a:spcBef>
                <a:spcPts val="0"/>
              </a:spcBef>
              <a:spcAft>
                <a:spcPts val="0"/>
              </a:spcAft>
              <a:buSzPts val="1800"/>
              <a:buChar char="•"/>
            </a:pPr>
            <a:r>
              <a:rPr lang="en-US"/>
              <a:t>Supports Bluetooth 5 Protocol</a:t>
            </a:r>
          </a:p>
          <a:p>
            <a:pPr marL="457200" lvl="0" indent="-342900" algn="l" rtl="0">
              <a:lnSpc>
                <a:spcPct val="115000"/>
              </a:lnSpc>
              <a:spcBef>
                <a:spcPts val="0"/>
              </a:spcBef>
              <a:spcAft>
                <a:spcPts val="0"/>
              </a:spcAft>
              <a:buSzPts val="1800"/>
              <a:buChar char="•"/>
            </a:pPr>
            <a:r>
              <a:rPr lang="en-US"/>
              <a:t>Internal DC-DC converter which allows for maximum power efficiency</a:t>
            </a:r>
          </a:p>
          <a:p>
            <a:pPr marL="457200" lvl="0" indent="-342900" algn="l" rtl="0">
              <a:lnSpc>
                <a:spcPct val="115000"/>
              </a:lnSpc>
              <a:spcBef>
                <a:spcPts val="0"/>
              </a:spcBef>
              <a:spcAft>
                <a:spcPts val="0"/>
              </a:spcAft>
              <a:buSzPts val="1800"/>
              <a:buChar char="•"/>
            </a:pPr>
            <a:r>
              <a:rPr lang="en-US"/>
              <a:t>Includes Deep Sleep low energy consumption mode and radio wake up functionality</a:t>
            </a:r>
          </a:p>
          <a:p>
            <a:pPr marL="457200" lvl="0" indent="-342900" algn="l" rtl="0">
              <a:lnSpc>
                <a:spcPct val="115000"/>
              </a:lnSpc>
              <a:spcBef>
                <a:spcPts val="0"/>
              </a:spcBef>
              <a:spcAft>
                <a:spcPts val="0"/>
              </a:spcAft>
              <a:buSzPts val="1800"/>
              <a:buChar char="•"/>
            </a:pPr>
            <a:r>
              <a:rPr lang="en-US"/>
              <a:t>Support for internet security</a:t>
            </a:r>
          </a:p>
          <a:p>
            <a:pPr marL="914400" lvl="1" indent="-342900" algn="l" rtl="0">
              <a:lnSpc>
                <a:spcPct val="115000"/>
              </a:lnSpc>
              <a:spcBef>
                <a:spcPts val="0"/>
              </a:spcBef>
              <a:spcAft>
                <a:spcPts val="0"/>
              </a:spcAft>
              <a:buSzPts val="1800"/>
              <a:buChar char="•"/>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True Random Number Generator</a:t>
            </a:r>
            <a:endPar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lvl="1" indent="-342900" algn="l" rtl="0">
              <a:lnSpc>
                <a:spcPct val="115000"/>
              </a:lnSpc>
              <a:spcBef>
                <a:spcPts val="0"/>
              </a:spcBef>
              <a:spcAft>
                <a:spcPts val="0"/>
              </a:spcAft>
              <a:buSzPts val="1800"/>
              <a:buChar char="•"/>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Hardware Cryptographic Acceleration</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6225dd58c2_1_13"/>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a 2.4Ghz Ceramic IC Antenna?</a:t>
            </a:r>
            <a:endParaRPr/>
          </a:p>
        </p:txBody>
      </p:sp>
      <p:sp>
        <p:nvSpPr>
          <p:cNvPr id="168" name="Google Shape;168;g6225dd58c2_1_1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Small size; cuts down cost of PCB</a:t>
            </a:r>
            <a:endParaRPr/>
          </a:p>
          <a:p>
            <a:pPr marL="457200" lvl="0" indent="-342900" algn="l" rtl="0">
              <a:lnSpc>
                <a:spcPct val="115000"/>
              </a:lnSpc>
              <a:spcBef>
                <a:spcPts val="0"/>
              </a:spcBef>
              <a:spcAft>
                <a:spcPts val="0"/>
              </a:spcAft>
              <a:buSzPts val="1800"/>
              <a:buChar char="•"/>
            </a:pPr>
            <a:r>
              <a:rPr lang="en-US"/>
              <a:t>Not as sensitive as PCB trace antennas when it comes to environmental noise</a:t>
            </a:r>
            <a:endParaRPr/>
          </a:p>
          <a:p>
            <a:pPr marL="457200" lvl="0" indent="-342900" algn="l" rtl="0">
              <a:lnSpc>
                <a:spcPct val="115000"/>
              </a:lnSpc>
              <a:spcBef>
                <a:spcPts val="0"/>
              </a:spcBef>
              <a:spcAft>
                <a:spcPts val="0"/>
              </a:spcAft>
              <a:buSzPts val="1800"/>
              <a:buChar char="•"/>
            </a:pPr>
            <a:r>
              <a:rPr lang="en-US"/>
              <a:t>More flexible; changes in layout are easily accommodated</a:t>
            </a:r>
            <a:endParaRPr/>
          </a:p>
          <a:p>
            <a:pPr marL="457200" lvl="0" indent="-342900" algn="l" rtl="0">
              <a:lnSpc>
                <a:spcPct val="115000"/>
              </a:lnSpc>
              <a:spcBef>
                <a:spcPts val="0"/>
              </a:spcBef>
              <a:spcAft>
                <a:spcPts val="0"/>
              </a:spcAft>
              <a:buSzPts val="1800"/>
              <a:buChar char="•"/>
            </a:pPr>
            <a:r>
              <a:rPr lang="en-US"/>
              <a:t>Many configurations readily available</a:t>
            </a:r>
            <a:endParaRPr/>
          </a:p>
          <a:p>
            <a:pPr marL="0" lvl="0" indent="0" algn="l" rtl="0">
              <a:spcBef>
                <a:spcPts val="1000"/>
              </a:spcBef>
              <a:spcAft>
                <a:spcPts val="0"/>
              </a:spcAft>
              <a:buNone/>
            </a:pPr>
            <a:endParaRPr/>
          </a:p>
        </p:txBody>
      </p:sp>
      <p:pic>
        <p:nvPicPr>
          <p:cNvPr id="169" name="Google Shape;169;g6225dd58c2_1_13"/>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170" name="Google Shape;170;g6225dd58c2_1_13"/>
          <p:cNvPicPr preferRelativeResize="0"/>
          <p:nvPr/>
        </p:nvPicPr>
        <p:blipFill>
          <a:blip r:embed="rId4">
            <a:alphaModFix/>
          </a:blip>
          <a:stretch>
            <a:fillRect/>
          </a:stretch>
        </p:blipFill>
        <p:spPr>
          <a:xfrm>
            <a:off x="6881050" y="4602237"/>
            <a:ext cx="1993298" cy="1993325"/>
          </a:xfrm>
          <a:prstGeom prst="rect">
            <a:avLst/>
          </a:prstGeom>
          <a:noFill/>
          <a:ln>
            <a:noFill/>
          </a:ln>
        </p:spPr>
      </p:pic>
      <p:pic>
        <p:nvPicPr>
          <p:cNvPr id="171" name="Google Shape;171;g6225dd58c2_1_13"/>
          <p:cNvPicPr preferRelativeResize="0"/>
          <p:nvPr/>
        </p:nvPicPr>
        <p:blipFill>
          <a:blip r:embed="rId5">
            <a:alphaModFix/>
          </a:blip>
          <a:stretch>
            <a:fillRect/>
          </a:stretch>
        </p:blipFill>
        <p:spPr>
          <a:xfrm>
            <a:off x="3112700" y="4517549"/>
            <a:ext cx="2564275" cy="2162700"/>
          </a:xfrm>
          <a:prstGeom prst="rect">
            <a:avLst/>
          </a:prstGeom>
          <a:noFill/>
          <a:ln>
            <a:noFill/>
          </a:ln>
        </p:spPr>
      </p:pic>
      <p:sp>
        <p:nvSpPr>
          <p:cNvPr id="172" name="Google Shape;172;g6225dd58c2_1_13"/>
          <p:cNvSpPr txBox="1"/>
          <p:nvPr/>
        </p:nvSpPr>
        <p:spPr>
          <a:xfrm>
            <a:off x="6121350" y="5185888"/>
            <a:ext cx="8531700" cy="9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Vs.</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622632f593_2_0"/>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Proposed tracking methods </a:t>
            </a:r>
            <a:endParaRPr dirty="0"/>
          </a:p>
        </p:txBody>
      </p:sp>
      <p:pic>
        <p:nvPicPr>
          <p:cNvPr id="178" name="Google Shape;178;g622632f593_2_0"/>
          <p:cNvPicPr preferRelativeResize="0"/>
          <p:nvPr/>
        </p:nvPicPr>
        <p:blipFill rotWithShape="1">
          <a:blip r:embed="rId3">
            <a:alphaModFix/>
          </a:blip>
          <a:srcRect/>
          <a:stretch/>
        </p:blipFill>
        <p:spPr>
          <a:xfrm>
            <a:off x="9721875" y="0"/>
            <a:ext cx="2470126" cy="2075689"/>
          </a:xfrm>
          <a:prstGeom prst="rect">
            <a:avLst/>
          </a:prstGeom>
          <a:noFill/>
          <a:ln>
            <a:noFill/>
          </a:ln>
        </p:spPr>
      </p:pic>
      <p:graphicFrame>
        <p:nvGraphicFramePr>
          <p:cNvPr id="2" name="Diagram 1">
            <a:extLst>
              <a:ext uri="{FF2B5EF4-FFF2-40B4-BE49-F238E27FC236}">
                <a16:creationId xmlns:a16="http://schemas.microsoft.com/office/drawing/2014/main" id="{031AE67C-088D-4A11-83C6-A741269B79CA}"/>
              </a:ext>
            </a:extLst>
          </p:cNvPr>
          <p:cNvGraphicFramePr/>
          <p:nvPr>
            <p:extLst>
              <p:ext uri="{D42A27DB-BD31-4B8C-83A1-F6EECF244321}">
                <p14:modId xmlns:p14="http://schemas.microsoft.com/office/powerpoint/2010/main" val="188857554"/>
              </p:ext>
            </p:extLst>
          </p:nvPr>
        </p:nvGraphicFramePr>
        <p:xfrm>
          <a:off x="3228108" y="1499400"/>
          <a:ext cx="6931891" cy="4638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446E95C2-8A1D-45BC-AB2C-068325624742}"/>
              </a:ext>
            </a:extLst>
          </p:cNvPr>
          <p:cNvGrpSpPr/>
          <p:nvPr/>
        </p:nvGrpSpPr>
        <p:grpSpPr>
          <a:xfrm>
            <a:off x="1702106" y="2951119"/>
            <a:ext cx="1171738" cy="1673912"/>
            <a:chOff x="1" y="1482510"/>
            <a:chExt cx="1171738" cy="1673912"/>
          </a:xfrm>
        </p:grpSpPr>
        <p:sp>
          <p:nvSpPr>
            <p:cNvPr id="10" name="Arrow: Chevron 9">
              <a:extLst>
                <a:ext uri="{FF2B5EF4-FFF2-40B4-BE49-F238E27FC236}">
                  <a16:creationId xmlns:a16="http://schemas.microsoft.com/office/drawing/2014/main" id="{C0669B83-1582-4897-8B21-DB7297A5AC6F}"/>
                </a:ext>
              </a:extLst>
            </p:cNvPr>
            <p:cNvSpPr/>
            <p:nvPr/>
          </p:nvSpPr>
          <p:spPr>
            <a:xfrm rot="5400000">
              <a:off x="-251086" y="1733597"/>
              <a:ext cx="1673912" cy="1171738"/>
            </a:xfrm>
            <a:prstGeom prst="chevron">
              <a:avLst/>
            </a:prstGeom>
            <a:noFill/>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1" name="Arrow: Chevron 4">
              <a:extLst>
                <a:ext uri="{FF2B5EF4-FFF2-40B4-BE49-F238E27FC236}">
                  <a16:creationId xmlns:a16="http://schemas.microsoft.com/office/drawing/2014/main" id="{694AA54E-3862-497E-AA04-72BB0E96C8E0}"/>
                </a:ext>
              </a:extLst>
            </p:cNvPr>
            <p:cNvSpPr txBox="1"/>
            <p:nvPr/>
          </p:nvSpPr>
          <p:spPr>
            <a:xfrm>
              <a:off x="1" y="2068379"/>
              <a:ext cx="1171738" cy="502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Text" lastClr="000000"/>
                  </a:solidFill>
                  <a:latin typeface="Calibri" panose="020F0502020204030204" pitchFamily="34" charset="0"/>
                  <a:cs typeface="Calibri" panose="020F0502020204030204" pitchFamily="34" charset="0"/>
                </a:rPr>
                <a:t>MDR</a:t>
              </a:r>
            </a:p>
          </p:txBody>
        </p:sp>
      </p:grpSp>
      <p:grpSp>
        <p:nvGrpSpPr>
          <p:cNvPr id="12" name="Group 11">
            <a:extLst>
              <a:ext uri="{FF2B5EF4-FFF2-40B4-BE49-F238E27FC236}">
                <a16:creationId xmlns:a16="http://schemas.microsoft.com/office/drawing/2014/main" id="{08BAD713-403E-4D18-91CE-A1A801BE4AAF}"/>
              </a:ext>
            </a:extLst>
          </p:cNvPr>
          <p:cNvGrpSpPr/>
          <p:nvPr/>
        </p:nvGrpSpPr>
        <p:grpSpPr>
          <a:xfrm>
            <a:off x="1702106" y="4405863"/>
            <a:ext cx="1171738" cy="1673912"/>
            <a:chOff x="1" y="2963128"/>
            <a:chExt cx="1171738" cy="1673912"/>
          </a:xfrm>
          <a:noFill/>
        </p:grpSpPr>
        <p:sp>
          <p:nvSpPr>
            <p:cNvPr id="13" name="Arrow: Chevron 12">
              <a:extLst>
                <a:ext uri="{FF2B5EF4-FFF2-40B4-BE49-F238E27FC236}">
                  <a16:creationId xmlns:a16="http://schemas.microsoft.com/office/drawing/2014/main" id="{51FCC691-7F4C-4FA3-B9B2-7F5C3DABB56F}"/>
                </a:ext>
              </a:extLst>
            </p:cNvPr>
            <p:cNvSpPr/>
            <p:nvPr/>
          </p:nvSpPr>
          <p:spPr>
            <a:xfrm rot="5400000">
              <a:off x="-251086" y="3214215"/>
              <a:ext cx="1673912" cy="1171738"/>
            </a:xfrm>
            <a:prstGeom prst="chevron">
              <a:avLst/>
            </a:prstGeom>
            <a:grpFill/>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Arrow: Chevron 4">
              <a:extLst>
                <a:ext uri="{FF2B5EF4-FFF2-40B4-BE49-F238E27FC236}">
                  <a16:creationId xmlns:a16="http://schemas.microsoft.com/office/drawing/2014/main" id="{449C708E-0AA1-40AF-A60B-818AD2A0A248}"/>
                </a:ext>
              </a:extLst>
            </p:cNvPr>
            <p:cNvSpPr txBox="1"/>
            <p:nvPr/>
          </p:nvSpPr>
          <p:spPr>
            <a:xfrm>
              <a:off x="1" y="3548997"/>
              <a:ext cx="1171738" cy="5021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Text" lastClr="000000"/>
                  </a:solidFill>
                  <a:latin typeface="Calibri" panose="020F0502020204030204" pitchFamily="34" charset="0"/>
                  <a:cs typeface="Calibri" panose="020F0502020204030204" pitchFamily="34" charset="0"/>
                </a:rPr>
                <a:t>CDR</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6228b049c8_0_7"/>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State based data collection</a:t>
            </a:r>
            <a:endParaRPr/>
          </a:p>
        </p:txBody>
      </p:sp>
      <p:sp>
        <p:nvSpPr>
          <p:cNvPr id="187" name="Google Shape;187;g6228b049c8_0_7"/>
          <p:cNvSpPr txBox="1">
            <a:spLocks noGrp="1"/>
          </p:cNvSpPr>
          <p:nvPr>
            <p:ph type="body" idx="1"/>
          </p:nvPr>
        </p:nvSpPr>
        <p:spPr>
          <a:xfrm>
            <a:off x="838200" y="20757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b="1"/>
              <a:t>Indicators:</a:t>
            </a:r>
            <a:endParaRPr b="1"/>
          </a:p>
          <a:p>
            <a:pPr marL="457200" lvl="0" indent="-342900" algn="l" rtl="0">
              <a:spcBef>
                <a:spcPts val="1000"/>
              </a:spcBef>
              <a:spcAft>
                <a:spcPts val="0"/>
              </a:spcAft>
              <a:buSzPts val="1800"/>
              <a:buChar char="•"/>
            </a:pPr>
            <a:r>
              <a:rPr lang="en-US"/>
              <a:t>Error margins</a:t>
            </a:r>
            <a:endParaRPr/>
          </a:p>
          <a:p>
            <a:pPr marL="914400" lvl="1" indent="-342900" algn="l" rtl="0">
              <a:spcBef>
                <a:spcPts val="0"/>
              </a:spcBef>
              <a:spcAft>
                <a:spcPts val="0"/>
              </a:spcAft>
              <a:buSzPts val="1800"/>
              <a:buChar char="•"/>
            </a:pPr>
            <a:r>
              <a:rPr lang="en-US"/>
              <a:t>current state</a:t>
            </a:r>
            <a:endParaRPr/>
          </a:p>
          <a:p>
            <a:pPr marL="457200" lvl="0" indent="-342900" algn="l" rtl="0">
              <a:spcBef>
                <a:spcPts val="0"/>
              </a:spcBef>
              <a:spcAft>
                <a:spcPts val="0"/>
              </a:spcAft>
              <a:buSzPts val="1800"/>
              <a:buChar char="•"/>
            </a:pPr>
            <a:r>
              <a:rPr lang="en-US"/>
              <a:t>RSSI reading</a:t>
            </a:r>
            <a:endParaRPr/>
          </a:p>
          <a:p>
            <a:pPr marL="457200" lvl="0" indent="-342900" algn="l" rtl="0">
              <a:spcBef>
                <a:spcPts val="0"/>
              </a:spcBef>
              <a:spcAft>
                <a:spcPts val="0"/>
              </a:spcAft>
              <a:buSzPts val="1800"/>
              <a:buChar char="•"/>
            </a:pPr>
            <a:r>
              <a:rPr lang="en-US"/>
              <a:t>Trendline slope</a:t>
            </a:r>
            <a:endParaRPr/>
          </a:p>
          <a:p>
            <a:pPr marL="457200" lvl="0" indent="-342900" algn="l" rtl="0">
              <a:spcBef>
                <a:spcPts val="0"/>
              </a:spcBef>
              <a:spcAft>
                <a:spcPts val="0"/>
              </a:spcAft>
              <a:buSzPts val="1800"/>
              <a:buChar char="•"/>
            </a:pPr>
            <a:r>
              <a:rPr lang="en-US"/>
              <a:t>Sampling rate</a:t>
            </a:r>
            <a:endParaRPr/>
          </a:p>
        </p:txBody>
      </p:sp>
      <p:pic>
        <p:nvPicPr>
          <p:cNvPr id="188" name="Google Shape;188;g6228b049c8_0_7"/>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189" name="Google Shape;189;g6228b049c8_0_7"/>
          <p:cNvPicPr preferRelativeResize="0"/>
          <p:nvPr/>
        </p:nvPicPr>
        <p:blipFill>
          <a:blip r:embed="rId4">
            <a:alphaModFix/>
          </a:blip>
          <a:stretch>
            <a:fillRect/>
          </a:stretch>
        </p:blipFill>
        <p:spPr>
          <a:xfrm>
            <a:off x="1046300" y="1479975"/>
            <a:ext cx="3366475" cy="1971089"/>
          </a:xfrm>
          <a:prstGeom prst="rect">
            <a:avLst/>
          </a:prstGeom>
          <a:noFill/>
          <a:ln>
            <a:noFill/>
          </a:ln>
        </p:spPr>
      </p:pic>
      <p:pic>
        <p:nvPicPr>
          <p:cNvPr id="190" name="Google Shape;190;g6228b049c8_0_7"/>
          <p:cNvPicPr preferRelativeResize="0"/>
          <p:nvPr/>
        </p:nvPicPr>
        <p:blipFill>
          <a:blip r:embed="rId5">
            <a:alphaModFix/>
          </a:blip>
          <a:stretch>
            <a:fillRect/>
          </a:stretch>
        </p:blipFill>
        <p:spPr>
          <a:xfrm>
            <a:off x="6235750" y="1374701"/>
            <a:ext cx="3722375" cy="2334025"/>
          </a:xfrm>
          <a:prstGeom prst="rect">
            <a:avLst/>
          </a:prstGeom>
          <a:noFill/>
          <a:ln>
            <a:noFill/>
          </a:ln>
        </p:spPr>
      </p:pic>
      <p:pic>
        <p:nvPicPr>
          <p:cNvPr id="191" name="Google Shape;191;g6228b049c8_0_7"/>
          <p:cNvPicPr preferRelativeResize="0"/>
          <p:nvPr/>
        </p:nvPicPr>
        <p:blipFill>
          <a:blip r:embed="rId6">
            <a:alphaModFix/>
          </a:blip>
          <a:stretch>
            <a:fillRect/>
          </a:stretch>
        </p:blipFill>
        <p:spPr>
          <a:xfrm>
            <a:off x="4412777" y="4130676"/>
            <a:ext cx="3785350" cy="222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Bluetooth Low Energy?</a:t>
            </a:r>
            <a:endParaRPr/>
          </a:p>
        </p:txBody>
      </p:sp>
      <p:sp>
        <p:nvSpPr>
          <p:cNvPr id="197" name="Google Shape;197;p6"/>
          <p:cNvSpPr txBox="1">
            <a:spLocks noGrp="1"/>
          </p:cNvSpPr>
          <p:nvPr>
            <p:ph type="body" idx="1"/>
          </p:nvPr>
        </p:nvSpPr>
        <p:spPr>
          <a:xfrm>
            <a:off x="838200" y="1825625"/>
            <a:ext cx="10383900" cy="260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 smartphones have Bluetooth</a:t>
            </a:r>
            <a:endParaRPr/>
          </a:p>
          <a:p>
            <a:pPr marL="228600" lvl="0" indent="-228600" algn="l" rtl="0">
              <a:lnSpc>
                <a:spcPct val="90000"/>
              </a:lnSpc>
              <a:spcBef>
                <a:spcPts val="1000"/>
              </a:spcBef>
              <a:spcAft>
                <a:spcPts val="0"/>
              </a:spcAft>
              <a:buClr>
                <a:schemeClr val="dk1"/>
              </a:buClr>
              <a:buSzPts val="2800"/>
              <a:buChar char="•"/>
            </a:pPr>
            <a:r>
              <a:rPr lang="en-US"/>
              <a:t>Low cost of modules, radio boards, and chipsets</a:t>
            </a:r>
            <a:endParaRPr/>
          </a:p>
          <a:p>
            <a:pPr marL="228600" lvl="0" indent="-228600" algn="l" rtl="0">
              <a:lnSpc>
                <a:spcPct val="90000"/>
              </a:lnSpc>
              <a:spcBef>
                <a:spcPts val="1000"/>
              </a:spcBef>
              <a:spcAft>
                <a:spcPts val="0"/>
              </a:spcAft>
              <a:buClr>
                <a:schemeClr val="dk1"/>
              </a:buClr>
              <a:buSzPts val="2800"/>
              <a:buChar char="•"/>
            </a:pPr>
            <a:r>
              <a:rPr lang="en-US"/>
              <a:t>Low power consumption</a:t>
            </a:r>
            <a:endParaRPr/>
          </a:p>
          <a:p>
            <a:pPr marL="228600" lvl="0" indent="-228600" algn="l" rtl="0">
              <a:lnSpc>
                <a:spcPct val="90000"/>
              </a:lnSpc>
              <a:spcBef>
                <a:spcPts val="1000"/>
              </a:spcBef>
              <a:spcAft>
                <a:spcPts val="0"/>
              </a:spcAft>
              <a:buClr>
                <a:schemeClr val="dk1"/>
              </a:buClr>
              <a:buSzPts val="2800"/>
              <a:buChar char="•"/>
            </a:pPr>
            <a:r>
              <a:rPr lang="en-US"/>
              <a:t>Easy access to development references, documentation, etc.</a:t>
            </a:r>
            <a:endParaRPr/>
          </a:p>
          <a:p>
            <a:pPr marL="228600" lvl="0" indent="-228600" algn="l" rtl="0">
              <a:lnSpc>
                <a:spcPct val="90000"/>
              </a:lnSpc>
              <a:spcBef>
                <a:spcPts val="1000"/>
              </a:spcBef>
              <a:spcAft>
                <a:spcPts val="0"/>
              </a:spcAft>
              <a:buClr>
                <a:schemeClr val="dk1"/>
              </a:buClr>
              <a:buSzPts val="2800"/>
              <a:buChar char="•"/>
            </a:pPr>
            <a:r>
              <a:rPr lang="en-US"/>
              <a:t>Bluetooth chipsets are easily used with on-board IC antennas</a:t>
            </a:r>
            <a:endParaRPr/>
          </a:p>
          <a:p>
            <a:pPr marL="457200" lvl="1" indent="0" algn="l" rtl="0">
              <a:lnSpc>
                <a:spcPct val="90000"/>
              </a:lnSpc>
              <a:spcBef>
                <a:spcPts val="500"/>
              </a:spcBef>
              <a:spcAft>
                <a:spcPts val="0"/>
              </a:spcAft>
              <a:buClr>
                <a:schemeClr val="dk1"/>
              </a:buClr>
              <a:buSzPts val="2400"/>
              <a:buNone/>
            </a:pPr>
            <a:endParaRPr/>
          </a:p>
        </p:txBody>
      </p:sp>
      <p:pic>
        <p:nvPicPr>
          <p:cNvPr id="198" name="Google Shape;198;p6"/>
          <p:cNvPicPr preferRelativeResize="0"/>
          <p:nvPr/>
        </p:nvPicPr>
        <p:blipFill rotWithShape="1">
          <a:blip r:embed="rId3">
            <a:alphaModFix/>
          </a:blip>
          <a:srcRect/>
          <a:stretch/>
        </p:blipFill>
        <p:spPr>
          <a:xfrm>
            <a:off x="9721875" y="0"/>
            <a:ext cx="2470125" cy="20756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622632f593_4_13"/>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Bluetooth Low Energy Alternatives</a:t>
            </a:r>
            <a:endParaRPr/>
          </a:p>
        </p:txBody>
      </p:sp>
      <p:pic>
        <p:nvPicPr>
          <p:cNvPr id="204" name="Google Shape;204;g622632f593_4_13"/>
          <p:cNvPicPr preferRelativeResize="0"/>
          <p:nvPr/>
        </p:nvPicPr>
        <p:blipFill rotWithShape="1">
          <a:blip r:embed="rId3">
            <a:alphaModFix/>
          </a:blip>
          <a:srcRect/>
          <a:stretch/>
        </p:blipFill>
        <p:spPr>
          <a:xfrm>
            <a:off x="9721875" y="0"/>
            <a:ext cx="2470126" cy="2075689"/>
          </a:xfrm>
          <a:prstGeom prst="rect">
            <a:avLst/>
          </a:prstGeom>
          <a:noFill/>
          <a:ln>
            <a:noFill/>
          </a:ln>
        </p:spPr>
      </p:pic>
      <p:sp>
        <p:nvSpPr>
          <p:cNvPr id="205" name="Google Shape;205;g622632f593_4_13"/>
          <p:cNvSpPr txBox="1"/>
          <p:nvPr/>
        </p:nvSpPr>
        <p:spPr>
          <a:xfrm>
            <a:off x="1260950" y="2075700"/>
            <a:ext cx="7965900" cy="2075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UWB - Ultra-wideband</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RF</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IR - Line of Sight</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802.11 - Interference and power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GPS - Outdoors only - high power</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US" sz="2400">
                <a:latin typeface="Calibri"/>
                <a:ea typeface="Calibri"/>
                <a:cs typeface="Calibri"/>
                <a:sym typeface="Calibri"/>
              </a:rPr>
              <a:t>ZigBee - requires mesh network, multiple points of use</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Block Diagram</a:t>
            </a:r>
            <a:endParaRPr/>
          </a:p>
        </p:txBody>
      </p:sp>
      <p:pic>
        <p:nvPicPr>
          <p:cNvPr id="211" name="Google Shape;211;p7"/>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212" name="Google Shape;212;p7"/>
          <p:cNvPicPr preferRelativeResize="0"/>
          <p:nvPr/>
        </p:nvPicPr>
        <p:blipFill rotWithShape="1">
          <a:blip r:embed="rId4">
            <a:alphaModFix/>
          </a:blip>
          <a:srcRect r="35249" b="32350"/>
          <a:stretch/>
        </p:blipFill>
        <p:spPr>
          <a:xfrm>
            <a:off x="152400" y="1526150"/>
            <a:ext cx="9072013" cy="5331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228b049c8_0_0"/>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Budgeting</a:t>
            </a:r>
            <a:endParaRPr/>
          </a:p>
        </p:txBody>
      </p:sp>
      <p:sp>
        <p:nvSpPr>
          <p:cNvPr id="218" name="Google Shape;218;g6228b049c8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r>
              <a:rPr lang="en-US" b="1"/>
              <a:t>TOTAL estimated: ~$100</a:t>
            </a:r>
            <a:r>
              <a:rPr lang="en-US"/>
              <a:t> for full development</a:t>
            </a:r>
            <a:endParaRPr/>
          </a:p>
          <a:p>
            <a:pPr marL="457200" lvl="0" indent="0" algn="l" rtl="0">
              <a:spcBef>
                <a:spcPts val="1000"/>
              </a:spcBef>
              <a:spcAft>
                <a:spcPts val="0"/>
              </a:spcAft>
              <a:buNone/>
            </a:pPr>
            <a:r>
              <a:rPr lang="en-US"/>
              <a:t>Product can be released for $25.00</a:t>
            </a:r>
            <a:endParaRPr/>
          </a:p>
          <a:p>
            <a:pPr marL="0" lvl="0" indent="0" algn="l" rtl="0">
              <a:spcBef>
                <a:spcPts val="1000"/>
              </a:spcBef>
              <a:spcAft>
                <a:spcPts val="0"/>
              </a:spcAft>
              <a:buNone/>
            </a:pPr>
            <a:endParaRPr/>
          </a:p>
        </p:txBody>
      </p:sp>
      <p:pic>
        <p:nvPicPr>
          <p:cNvPr id="219" name="Google Shape;219;g6228b049c8_0_0"/>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220" name="Google Shape;220;g6228b049c8_0_0"/>
          <p:cNvPicPr preferRelativeResize="0"/>
          <p:nvPr/>
        </p:nvPicPr>
        <p:blipFill>
          <a:blip r:embed="rId4">
            <a:alphaModFix/>
          </a:blip>
          <a:stretch>
            <a:fillRect/>
          </a:stretch>
        </p:blipFill>
        <p:spPr>
          <a:xfrm>
            <a:off x="838200" y="1491573"/>
            <a:ext cx="7040924" cy="310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630c1f95f1_2_5"/>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a:t>
            </a:r>
            <a:endParaRPr/>
          </a:p>
        </p:txBody>
      </p:sp>
      <p:sp>
        <p:nvSpPr>
          <p:cNvPr id="226" name="Google Shape;226;g630c1f95f1_2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Questions?</a:t>
            </a:r>
            <a:endParaRPr/>
          </a:p>
        </p:txBody>
      </p:sp>
      <p:pic>
        <p:nvPicPr>
          <p:cNvPr id="227" name="Google Shape;227;g630c1f95f1_2_5"/>
          <p:cNvPicPr preferRelativeResize="0"/>
          <p:nvPr/>
        </p:nvPicPr>
        <p:blipFill rotWithShape="1">
          <a:blip r:embed="rId3">
            <a:alphaModFix/>
          </a:blip>
          <a:srcRect/>
          <a:stretch/>
        </p:blipFill>
        <p:spPr>
          <a:xfrm>
            <a:off x="3865324" y="2126748"/>
            <a:ext cx="4461349" cy="3748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Team Members: Lighthouse #19</a:t>
            </a:r>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Electrical Engineering:</a:t>
            </a:r>
            <a:endParaRPr/>
          </a:p>
          <a:p>
            <a:pPr marL="228600" lvl="0" indent="-228600" algn="l" rtl="0">
              <a:lnSpc>
                <a:spcPct val="90000"/>
              </a:lnSpc>
              <a:spcBef>
                <a:spcPts val="1000"/>
              </a:spcBef>
              <a:spcAft>
                <a:spcPts val="0"/>
              </a:spcAft>
              <a:buClr>
                <a:schemeClr val="dk1"/>
              </a:buClr>
              <a:buSzPts val="2400"/>
              <a:buChar char="•"/>
            </a:pPr>
            <a:r>
              <a:rPr lang="en-US" sz="2400"/>
              <a:t>Cormac Kennedy </a:t>
            </a:r>
            <a:endParaRPr/>
          </a:p>
          <a:p>
            <a:pPr marL="228600" lvl="0" indent="-228600" algn="l" rtl="0">
              <a:lnSpc>
                <a:spcPct val="90000"/>
              </a:lnSpc>
              <a:spcBef>
                <a:spcPts val="1000"/>
              </a:spcBef>
              <a:spcAft>
                <a:spcPts val="0"/>
              </a:spcAft>
              <a:buClr>
                <a:schemeClr val="dk1"/>
              </a:buClr>
              <a:buSzPts val="2400"/>
              <a:buChar char="•"/>
            </a:pPr>
            <a:r>
              <a:rPr lang="en-US" sz="2400"/>
              <a:t>Richard Brown</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r>
              <a:rPr lang="en-US"/>
              <a:t>Computer Engineering:</a:t>
            </a:r>
            <a:endParaRPr/>
          </a:p>
          <a:p>
            <a:pPr marL="228600" lvl="0" indent="-228600" algn="l" rtl="0">
              <a:lnSpc>
                <a:spcPct val="90000"/>
              </a:lnSpc>
              <a:spcBef>
                <a:spcPts val="1000"/>
              </a:spcBef>
              <a:spcAft>
                <a:spcPts val="0"/>
              </a:spcAft>
              <a:buClr>
                <a:schemeClr val="dk1"/>
              </a:buClr>
              <a:buSzPts val="2400"/>
              <a:buChar char="•"/>
            </a:pPr>
            <a:r>
              <a:rPr lang="en-US" sz="2400"/>
              <a:t>Ibrahim Tahoun</a:t>
            </a:r>
            <a:endParaRPr sz="2400"/>
          </a:p>
          <a:p>
            <a:pPr marL="228600" lvl="0" indent="-228600" algn="l" rtl="0">
              <a:lnSpc>
                <a:spcPct val="90000"/>
              </a:lnSpc>
              <a:spcBef>
                <a:spcPts val="1000"/>
              </a:spcBef>
              <a:spcAft>
                <a:spcPts val="0"/>
              </a:spcAft>
              <a:buClr>
                <a:schemeClr val="dk1"/>
              </a:buClr>
              <a:buSzPts val="2400"/>
              <a:buChar char="•"/>
            </a:pPr>
            <a:r>
              <a:rPr lang="en-US" sz="2400"/>
              <a:t>Titus Rwantare</a:t>
            </a:r>
            <a:endParaRPr sz="2400"/>
          </a:p>
        </p:txBody>
      </p:sp>
      <p:pic>
        <p:nvPicPr>
          <p:cNvPr id="93" name="Google Shape;93;p2"/>
          <p:cNvPicPr preferRelativeResize="0"/>
          <p:nvPr/>
        </p:nvPicPr>
        <p:blipFill rotWithShape="1">
          <a:blip r:embed="rId3">
            <a:alphaModFix/>
          </a:blip>
          <a:srcRect l="16225" t="11766" r="20145" b="11575"/>
          <a:stretch/>
        </p:blipFill>
        <p:spPr>
          <a:xfrm>
            <a:off x="10167225" y="302550"/>
            <a:ext cx="1538027" cy="1556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630c1f9e62_2_2"/>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Sources</a:t>
            </a:r>
            <a:endParaRPr/>
          </a:p>
        </p:txBody>
      </p:sp>
      <p:sp>
        <p:nvSpPr>
          <p:cNvPr id="233" name="Google Shape;233;g630c1f9e62_2_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AutoNum type="arabicPeriod"/>
            </a:pPr>
            <a:r>
              <a:rPr lang="en-US" u="sng">
                <a:solidFill>
                  <a:schemeClr val="hlink"/>
                </a:solidFill>
                <a:hlinkClick r:id="rId3"/>
              </a:rPr>
              <a:t>https://www.prnewswire.com/news-releases/lost-and-found-the-average-american-spends-25-days-each-year-looking-for-lost-items-collectively-costing-us-households-27-billion-annually-in-replacement-costs-300449305.html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630c1f95f1_1_15"/>
          <p:cNvSpPr txBox="1">
            <a:spLocks noGrp="1"/>
          </p:cNvSpPr>
          <p:nvPr>
            <p:ph type="body" idx="1"/>
          </p:nvPr>
        </p:nvSpPr>
        <p:spPr>
          <a:xfrm>
            <a:off x="838200" y="1825625"/>
            <a:ext cx="10515600" cy="4015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 one point, we’ve all felt the gut-wrenching fear and frustration of losing a valuable personal item. Americans spend almost three days every year on average searching for lost valuables</a:t>
            </a:r>
            <a:r>
              <a:rPr lang="en-US" baseline="30000"/>
              <a:t>1</a:t>
            </a:r>
            <a:r>
              <a:rPr lang="en-US"/>
              <a:t>, such as wallets and keys. To solve this problem, technologies like the Tile tracker have been developed to clip onto valuables and track their location. However, while tracking location allows you to find your item after its already lost, it does not prevent you from leaving your item behind in the first place. Existing solutions lack a preemptive warning system to prevent you from losing your valuables. Introducing... Radius.</a:t>
            </a:r>
            <a:endParaRPr/>
          </a:p>
          <a:p>
            <a:pPr marL="0" lvl="0" indent="0" algn="l" rtl="0">
              <a:spcBef>
                <a:spcPts val="1000"/>
              </a:spcBef>
              <a:spcAft>
                <a:spcPts val="0"/>
              </a:spcAft>
              <a:buNone/>
            </a:pPr>
            <a:endParaRPr/>
          </a:p>
          <a:p>
            <a:pPr marL="0" lvl="0" indent="0" algn="l" rtl="0">
              <a:spcBef>
                <a:spcPts val="1000"/>
              </a:spcBef>
              <a:spcAft>
                <a:spcPts val="0"/>
              </a:spcAft>
              <a:buNone/>
            </a:pPr>
            <a:r>
              <a:rPr lang="en-US" sz="1200"/>
              <a:t>1. </a:t>
            </a:r>
            <a:r>
              <a:rPr lang="en-US" sz="1400"/>
              <a:t>prnewswire.com</a:t>
            </a:r>
            <a:endParaRPr sz="1400"/>
          </a:p>
          <a:p>
            <a:pPr marL="0" lvl="0" indent="0" algn="l" rtl="0">
              <a:spcBef>
                <a:spcPts val="1000"/>
              </a:spcBef>
              <a:spcAft>
                <a:spcPts val="0"/>
              </a:spcAft>
              <a:buNone/>
            </a:pPr>
            <a:r>
              <a:rPr lang="en-US"/>
              <a:t> </a:t>
            </a:r>
            <a:endParaRPr/>
          </a:p>
        </p:txBody>
      </p:sp>
      <p:sp>
        <p:nvSpPr>
          <p:cNvPr id="99" name="Google Shape;99;g630c1f95f1_1_15"/>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Problem Statement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30c1f9e62_4_0"/>
          <p:cNvSpPr txBox="1">
            <a:spLocks noGrp="1"/>
          </p:cNvSpPr>
          <p:nvPr>
            <p:ph type="title"/>
          </p:nvPr>
        </p:nvSpPr>
        <p:spPr>
          <a:xfrm>
            <a:off x="838200" y="379502"/>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is RADIUS?</a:t>
            </a:r>
            <a:endParaRPr/>
          </a:p>
        </p:txBody>
      </p:sp>
      <p:sp>
        <p:nvSpPr>
          <p:cNvPr id="105" name="Google Shape;105;g630c1f9e62_4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indent="0">
              <a:buNone/>
            </a:pPr>
            <a:r>
              <a:rPr lang="en-US"/>
              <a:t>Existing tracking devices suck.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RADIUS?</a:t>
            </a:r>
            <a:endParaRPr/>
          </a:p>
        </p:txBody>
      </p:sp>
      <p:sp>
        <p:nvSpPr>
          <p:cNvPr id="111" name="Google Shape;111;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The RADIUS Bluetooth Tracking System consists of:</a:t>
            </a:r>
            <a:endParaRPr/>
          </a:p>
          <a:p>
            <a:pPr marL="457200" lvl="1" indent="0" algn="l" rtl="0">
              <a:lnSpc>
                <a:spcPct val="90000"/>
              </a:lnSpc>
              <a:spcBef>
                <a:spcPts val="500"/>
              </a:spcBef>
              <a:spcAft>
                <a:spcPts val="0"/>
              </a:spcAft>
              <a:buClr>
                <a:schemeClr val="dk1"/>
              </a:buClr>
              <a:buSzPts val="2400"/>
              <a:buNone/>
            </a:pPr>
            <a:r>
              <a:rPr lang="en-US"/>
              <a:t>1.) The RADIUS Android Application</a:t>
            </a:r>
            <a:endParaRPr/>
          </a:p>
          <a:p>
            <a:pPr marL="1143000" lvl="2" indent="-228600" algn="l" rtl="0">
              <a:lnSpc>
                <a:spcPct val="90000"/>
              </a:lnSpc>
              <a:spcBef>
                <a:spcPts val="500"/>
              </a:spcBef>
              <a:spcAft>
                <a:spcPts val="0"/>
              </a:spcAft>
              <a:buClr>
                <a:schemeClr val="dk1"/>
              </a:buClr>
              <a:buSzPts val="2000"/>
              <a:buChar char="•"/>
            </a:pPr>
            <a:r>
              <a:rPr lang="en-US"/>
              <a:t>Receives notifications from RADIUS device when phone is perceived to be out of allowable range by device</a:t>
            </a:r>
            <a:endParaRPr/>
          </a:p>
          <a:p>
            <a:pPr marL="1143000" lvl="2" indent="-228600" algn="l" rtl="0">
              <a:lnSpc>
                <a:spcPct val="90000"/>
              </a:lnSpc>
              <a:spcBef>
                <a:spcPts val="500"/>
              </a:spcBef>
              <a:spcAft>
                <a:spcPts val="0"/>
              </a:spcAft>
              <a:buClr>
                <a:schemeClr val="dk1"/>
              </a:buClr>
              <a:buSzPts val="2000"/>
              <a:buChar char="•"/>
            </a:pPr>
            <a:r>
              <a:rPr lang="en-US"/>
              <a:t>Provides functionality for sending a ping to the RADIUS Bluetooth tracker	</a:t>
            </a:r>
            <a:endParaRPr/>
          </a:p>
          <a:p>
            <a:pPr marL="1143000" lvl="2" indent="-228600" algn="l" rtl="0">
              <a:lnSpc>
                <a:spcPct val="90000"/>
              </a:lnSpc>
              <a:spcBef>
                <a:spcPts val="500"/>
              </a:spcBef>
              <a:spcAft>
                <a:spcPts val="0"/>
              </a:spcAft>
              <a:buClr>
                <a:schemeClr val="dk1"/>
              </a:buClr>
              <a:buSzPts val="2000"/>
              <a:buChar char="•"/>
            </a:pPr>
            <a:r>
              <a:rPr lang="en-US"/>
              <a:t>Allows user to configure the operation mode of device (close / far proximity)</a:t>
            </a:r>
            <a:endParaRPr/>
          </a:p>
          <a:p>
            <a:pPr marL="457200" lvl="1" indent="0" algn="l" rtl="0">
              <a:lnSpc>
                <a:spcPct val="90000"/>
              </a:lnSpc>
              <a:spcBef>
                <a:spcPts val="500"/>
              </a:spcBef>
              <a:spcAft>
                <a:spcPts val="0"/>
              </a:spcAft>
              <a:buClr>
                <a:schemeClr val="dk1"/>
              </a:buClr>
              <a:buSzPts val="2400"/>
              <a:buNone/>
            </a:pPr>
            <a:r>
              <a:rPr lang="en-US"/>
              <a:t>2.) The RADIUS Bluetooth Tracking Device</a:t>
            </a:r>
            <a:endParaRPr/>
          </a:p>
          <a:p>
            <a:pPr marL="1143000" lvl="2" indent="-228600" algn="l" rtl="0">
              <a:lnSpc>
                <a:spcPct val="90000"/>
              </a:lnSpc>
              <a:spcBef>
                <a:spcPts val="500"/>
              </a:spcBef>
              <a:spcAft>
                <a:spcPts val="0"/>
              </a:spcAft>
              <a:buClr>
                <a:schemeClr val="dk1"/>
              </a:buClr>
              <a:buSzPts val="2000"/>
              <a:buChar char="•"/>
            </a:pPr>
            <a:r>
              <a:rPr lang="en-US"/>
              <a:t>Sends notifications to the RADIUS Android application when the phone is considered to be out of range of the device</a:t>
            </a:r>
            <a:endParaRPr/>
          </a:p>
          <a:p>
            <a:pPr marL="1143000" lvl="2" indent="-228600" algn="l" rtl="0">
              <a:lnSpc>
                <a:spcPct val="90000"/>
              </a:lnSpc>
              <a:spcBef>
                <a:spcPts val="500"/>
              </a:spcBef>
              <a:spcAft>
                <a:spcPts val="0"/>
              </a:spcAft>
              <a:buClr>
                <a:schemeClr val="dk1"/>
              </a:buClr>
              <a:buSzPts val="2000"/>
              <a:buChar char="•"/>
            </a:pPr>
            <a:r>
              <a:rPr lang="en-US"/>
              <a:t>Contains a push button for sending pings to the RADIUS Android Application</a:t>
            </a:r>
            <a:endParaRPr/>
          </a:p>
          <a:p>
            <a:pPr marL="1143000" lvl="2" indent="-228600" algn="l" rtl="0">
              <a:lnSpc>
                <a:spcPct val="90000"/>
              </a:lnSpc>
              <a:spcBef>
                <a:spcPts val="500"/>
              </a:spcBef>
              <a:spcAft>
                <a:spcPts val="0"/>
              </a:spcAft>
              <a:buClr>
                <a:schemeClr val="dk1"/>
              </a:buClr>
              <a:buSzPts val="2000"/>
              <a:buChar char="•"/>
            </a:pPr>
            <a:r>
              <a:rPr lang="en-US"/>
              <a:t>Utilizes an acoustic piezo buzzer for projecting a noise when ping’d</a:t>
            </a:r>
            <a:endParaRPr/>
          </a:p>
          <a:p>
            <a:pPr marL="1143000" lvl="2" indent="-101600" algn="l" rtl="0">
              <a:lnSpc>
                <a:spcPct val="90000"/>
              </a:lnSpc>
              <a:spcBef>
                <a:spcPts val="500"/>
              </a:spcBef>
              <a:spcAft>
                <a:spcPts val="0"/>
              </a:spcAft>
              <a:buClr>
                <a:schemeClr val="dk1"/>
              </a:buClr>
              <a:buSzPts val="2000"/>
              <a:buNone/>
            </a:pPr>
            <a:endParaRPr/>
          </a:p>
        </p:txBody>
      </p:sp>
      <p:pic>
        <p:nvPicPr>
          <p:cNvPr id="112" name="Google Shape;112;p4"/>
          <p:cNvPicPr preferRelativeResize="0"/>
          <p:nvPr/>
        </p:nvPicPr>
        <p:blipFill rotWithShape="1">
          <a:blip r:embed="rId3">
            <a:alphaModFix/>
          </a:blip>
          <a:srcRect/>
          <a:stretch/>
        </p:blipFill>
        <p:spPr>
          <a:xfrm>
            <a:off x="9800992" y="0"/>
            <a:ext cx="2391008" cy="2009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852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Requirements/Specifications: Tracking Board</a:t>
            </a:r>
            <a:endParaRPr/>
          </a:p>
        </p:txBody>
      </p:sp>
      <p:sp>
        <p:nvSpPr>
          <p:cNvPr id="118" name="Google Shape;118;p5"/>
          <p:cNvSpPr txBox="1"/>
          <p:nvPr/>
        </p:nvSpPr>
        <p:spPr>
          <a:xfrm>
            <a:off x="1037250" y="1690825"/>
            <a:ext cx="10117500" cy="45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Performance</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u="sng">
              <a:solidFill>
                <a:schemeClr val="dk1"/>
              </a:solidFill>
              <a:latin typeface="Calibri"/>
              <a:ea typeface="Calibri"/>
              <a:cs typeface="Calibri"/>
              <a:sym typeface="Calibri"/>
            </a:endParaRPr>
          </a:p>
          <a:p>
            <a:pPr marL="0" marR="0" lvl="0" indent="0" algn="ctr" rtl="0">
              <a:spcBef>
                <a:spcPts val="0"/>
              </a:spcBef>
              <a:spcAft>
                <a:spcPts val="0"/>
              </a:spcAft>
              <a:buNone/>
            </a:pPr>
            <a:endParaRPr sz="2400" u="sng">
              <a:solidFill>
                <a:schemeClr val="dk1"/>
              </a:solidFill>
              <a:latin typeface="Calibri"/>
              <a:ea typeface="Calibri"/>
              <a:cs typeface="Calibri"/>
              <a:sym typeface="Calibri"/>
            </a:endParaRPr>
          </a:p>
          <a:p>
            <a:pPr marL="914400" marR="0" lvl="0" indent="0" algn="l" rtl="0">
              <a:spcBef>
                <a:spcPts val="0"/>
              </a:spcBef>
              <a:spcAft>
                <a:spcPts val="0"/>
              </a:spcAft>
              <a:buNone/>
            </a:pPr>
            <a:endParaRPr sz="2400">
              <a:solidFill>
                <a:schemeClr val="dk1"/>
              </a:solidFill>
              <a:latin typeface="Calibri"/>
              <a:ea typeface="Calibri"/>
              <a:cs typeface="Calibri"/>
              <a:sym typeface="Calibri"/>
            </a:endParaRPr>
          </a:p>
          <a:p>
            <a:pPr marL="914400" marR="0" lvl="0" indent="0" algn="l" rtl="0">
              <a:spcBef>
                <a:spcPts val="0"/>
              </a:spcBef>
              <a:spcAft>
                <a:spcPts val="0"/>
              </a:spcAft>
              <a:buNone/>
            </a:pPr>
            <a:endParaRPr sz="2400">
              <a:solidFill>
                <a:schemeClr val="dk1"/>
              </a:solidFill>
              <a:latin typeface="Calibri"/>
              <a:ea typeface="Calibri"/>
              <a:cs typeface="Calibri"/>
              <a:sym typeface="Calibri"/>
            </a:endParaRPr>
          </a:p>
          <a:p>
            <a:pPr marL="91440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Sizing</a:t>
            </a:r>
            <a:endParaRPr sz="2400">
              <a:solidFill>
                <a:schemeClr val="dk1"/>
              </a:solidFill>
              <a:latin typeface="Calibri"/>
              <a:ea typeface="Calibri"/>
              <a:cs typeface="Calibri"/>
              <a:sym typeface="Calibri"/>
            </a:endParaRPr>
          </a:p>
          <a:p>
            <a:pPr marL="914400" marR="0" lvl="0" indent="0" algn="l" rtl="0">
              <a:spcBef>
                <a:spcPts val="0"/>
              </a:spcBef>
              <a:spcAft>
                <a:spcPts val="0"/>
              </a:spcAft>
              <a:buNone/>
            </a:pP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9" name="Google Shape;119;p5"/>
          <p:cNvPicPr preferRelativeResize="0"/>
          <p:nvPr/>
        </p:nvPicPr>
        <p:blipFill rotWithShape="1">
          <a:blip r:embed="rId3">
            <a:alphaModFix/>
          </a:blip>
          <a:srcRect/>
          <a:stretch/>
        </p:blipFill>
        <p:spPr>
          <a:xfrm>
            <a:off x="9721875" y="0"/>
            <a:ext cx="2470126" cy="2075689"/>
          </a:xfrm>
          <a:prstGeom prst="rect">
            <a:avLst/>
          </a:prstGeom>
          <a:noFill/>
          <a:ln>
            <a:noFill/>
          </a:ln>
        </p:spPr>
      </p:pic>
      <p:graphicFrame>
        <p:nvGraphicFramePr>
          <p:cNvPr id="120" name="Google Shape;120;p5"/>
          <p:cNvGraphicFramePr/>
          <p:nvPr/>
        </p:nvGraphicFramePr>
        <p:xfrm>
          <a:off x="1937250" y="2143788"/>
          <a:ext cx="5844750" cy="1921935"/>
        </p:xfrm>
        <a:graphic>
          <a:graphicData uri="http://schemas.openxmlformats.org/drawingml/2006/table">
            <a:tbl>
              <a:tblPr>
                <a:noFill/>
                <a:tableStyleId>{DB9243D0-44F6-4A9E-B007-C13280B5C78D}</a:tableStyleId>
              </a:tblPr>
              <a:tblGrid>
                <a:gridCol w="2254000">
                  <a:extLst>
                    <a:ext uri="{9D8B030D-6E8A-4147-A177-3AD203B41FA5}">
                      <a16:colId xmlns:a16="http://schemas.microsoft.com/office/drawing/2014/main" val="20000"/>
                    </a:ext>
                  </a:extLst>
                </a:gridCol>
                <a:gridCol w="1775150">
                  <a:extLst>
                    <a:ext uri="{9D8B030D-6E8A-4147-A177-3AD203B41FA5}">
                      <a16:colId xmlns:a16="http://schemas.microsoft.com/office/drawing/2014/main" val="20001"/>
                    </a:ext>
                  </a:extLst>
                </a:gridCol>
                <a:gridCol w="1815600">
                  <a:extLst>
                    <a:ext uri="{9D8B030D-6E8A-4147-A177-3AD203B41FA5}">
                      <a16:colId xmlns:a16="http://schemas.microsoft.com/office/drawing/2014/main" val="20002"/>
                    </a:ext>
                  </a:extLst>
                </a:gridCol>
              </a:tblGrid>
              <a:tr h="367575">
                <a:tc gridSpan="3">
                  <a:txBody>
                    <a:bodyPr/>
                    <a:lstStyle/>
                    <a:p>
                      <a:pPr marL="0" lvl="0" indent="0" algn="ctr" rtl="0">
                        <a:spcBef>
                          <a:spcPts val="0"/>
                        </a:spcBef>
                        <a:spcAft>
                          <a:spcPts val="0"/>
                        </a:spcAft>
                        <a:buNone/>
                      </a:pPr>
                      <a:r>
                        <a:rPr lang="en-US" sz="1800"/>
                        <a:t>Two Modes of Operation</a:t>
                      </a:r>
                      <a:endParaRPr sz="1800"/>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575">
                <a:tc>
                  <a:txBody>
                    <a:bodyPr/>
                    <a:lstStyle/>
                    <a:p>
                      <a:pPr marL="0" lvl="0" indent="0" algn="ctr" rtl="0">
                        <a:spcBef>
                          <a:spcPts val="0"/>
                        </a:spcBef>
                        <a:spcAft>
                          <a:spcPts val="0"/>
                        </a:spcAft>
                        <a:buNone/>
                      </a:pPr>
                      <a:endParaRPr sz="1200"/>
                    </a:p>
                  </a:txBody>
                  <a:tcPr marL="91425" marR="91425" marT="91425" marB="91425"/>
                </a:tc>
                <a:tc>
                  <a:txBody>
                    <a:bodyPr/>
                    <a:lstStyle/>
                    <a:p>
                      <a:pPr marL="0" lvl="0" indent="0" algn="ctr" rtl="0">
                        <a:spcBef>
                          <a:spcPts val="0"/>
                        </a:spcBef>
                        <a:spcAft>
                          <a:spcPts val="0"/>
                        </a:spcAft>
                        <a:buNone/>
                      </a:pPr>
                      <a:r>
                        <a:rPr lang="en-US" sz="1200" b="1"/>
                        <a:t>M1: High Importance</a:t>
                      </a:r>
                      <a:endParaRPr sz="1200" b="1"/>
                    </a:p>
                  </a:txBody>
                  <a:tcPr marL="91425" marR="91425" marT="91425" marB="91425"/>
                </a:tc>
                <a:tc>
                  <a:txBody>
                    <a:bodyPr/>
                    <a:lstStyle/>
                    <a:p>
                      <a:pPr marL="0" lvl="0" indent="0" algn="ctr" rtl="0">
                        <a:spcBef>
                          <a:spcPts val="0"/>
                        </a:spcBef>
                        <a:spcAft>
                          <a:spcPts val="0"/>
                        </a:spcAft>
                        <a:buNone/>
                      </a:pPr>
                      <a:r>
                        <a:rPr lang="en-US" sz="1200" b="1"/>
                        <a:t>M2: Low Importance</a:t>
                      </a:r>
                      <a:endParaRPr sz="1200" b="1"/>
                    </a:p>
                  </a:txBody>
                  <a:tcPr marL="91425" marR="91425" marT="91425" marB="91425"/>
                </a:tc>
                <a:extLst>
                  <a:ext uri="{0D108BD9-81ED-4DB2-BD59-A6C34878D82A}">
                    <a16:rowId xmlns:a16="http://schemas.microsoft.com/office/drawing/2014/main" val="10001"/>
                  </a:ext>
                </a:extLst>
              </a:tr>
              <a:tr h="364025">
                <a:tc>
                  <a:txBody>
                    <a:bodyPr/>
                    <a:lstStyle/>
                    <a:p>
                      <a:pPr marL="0" lvl="0" indent="0" algn="ctr" rtl="0">
                        <a:spcBef>
                          <a:spcPts val="0"/>
                        </a:spcBef>
                        <a:spcAft>
                          <a:spcPts val="0"/>
                        </a:spcAft>
                        <a:buNone/>
                      </a:pPr>
                      <a:r>
                        <a:rPr lang="en-US" sz="1200" b="1"/>
                        <a:t>Radius (m)</a:t>
                      </a:r>
                      <a:endParaRPr sz="1200" b="1"/>
                    </a:p>
                  </a:txBody>
                  <a:tcPr marL="91425" marR="91425" marT="91425" marB="91425"/>
                </a:tc>
                <a:tc>
                  <a:txBody>
                    <a:bodyPr/>
                    <a:lstStyle/>
                    <a:p>
                      <a:pPr marL="0" lvl="0" indent="0" algn="ctr" rtl="0">
                        <a:spcBef>
                          <a:spcPts val="0"/>
                        </a:spcBef>
                        <a:spcAft>
                          <a:spcPts val="0"/>
                        </a:spcAft>
                        <a:buNone/>
                      </a:pPr>
                      <a:r>
                        <a:rPr lang="en-US" sz="1200"/>
                        <a:t>5</a:t>
                      </a:r>
                      <a:endParaRPr sz="1200"/>
                    </a:p>
                  </a:txBody>
                  <a:tcPr marL="91425" marR="91425" marT="91425" marB="91425"/>
                </a:tc>
                <a:tc>
                  <a:txBody>
                    <a:bodyPr/>
                    <a:lstStyle/>
                    <a:p>
                      <a:pPr marL="0" lvl="0" indent="0" algn="ctr" rtl="0">
                        <a:spcBef>
                          <a:spcPts val="0"/>
                        </a:spcBef>
                        <a:spcAft>
                          <a:spcPts val="0"/>
                        </a:spcAft>
                        <a:buNone/>
                      </a:pPr>
                      <a:r>
                        <a:rPr lang="en-US" sz="1200"/>
                        <a:t>10</a:t>
                      </a:r>
                      <a:endParaRPr sz="1200"/>
                    </a:p>
                  </a:txBody>
                  <a:tcPr marL="91425" marR="91425" marT="91425" marB="91425"/>
                </a:tc>
                <a:extLst>
                  <a:ext uri="{0D108BD9-81ED-4DB2-BD59-A6C34878D82A}">
                    <a16:rowId xmlns:a16="http://schemas.microsoft.com/office/drawing/2014/main" val="10002"/>
                  </a:ext>
                </a:extLst>
              </a:tr>
              <a:tr h="364025">
                <a:tc>
                  <a:txBody>
                    <a:bodyPr/>
                    <a:lstStyle/>
                    <a:p>
                      <a:pPr marL="0" lvl="0" indent="0" algn="ctr" rtl="0">
                        <a:spcBef>
                          <a:spcPts val="0"/>
                        </a:spcBef>
                        <a:spcAft>
                          <a:spcPts val="0"/>
                        </a:spcAft>
                        <a:buNone/>
                      </a:pPr>
                      <a:r>
                        <a:rPr lang="en-US" sz="1200" b="1"/>
                        <a:t>Alert delay (s)</a:t>
                      </a:r>
                      <a:endParaRPr sz="1200" b="1"/>
                    </a:p>
                  </a:txBody>
                  <a:tcPr marL="91425" marR="91425" marT="91425" marB="91425"/>
                </a:tc>
                <a:tc>
                  <a:txBody>
                    <a:bodyPr/>
                    <a:lstStyle/>
                    <a:p>
                      <a:pPr marL="0" lvl="0" indent="0" algn="ctr" rtl="0">
                        <a:spcBef>
                          <a:spcPts val="0"/>
                        </a:spcBef>
                        <a:spcAft>
                          <a:spcPts val="0"/>
                        </a:spcAft>
                        <a:buNone/>
                      </a:pPr>
                      <a:r>
                        <a:rPr lang="en-US" sz="1200"/>
                        <a:t>10</a:t>
                      </a:r>
                      <a:endParaRPr sz="1200"/>
                    </a:p>
                  </a:txBody>
                  <a:tcPr marL="91425" marR="91425" marT="91425" marB="91425"/>
                </a:tc>
                <a:tc>
                  <a:txBody>
                    <a:bodyPr/>
                    <a:lstStyle/>
                    <a:p>
                      <a:pPr marL="0" lvl="0" indent="0" algn="ctr" rtl="0">
                        <a:spcBef>
                          <a:spcPts val="0"/>
                        </a:spcBef>
                        <a:spcAft>
                          <a:spcPts val="0"/>
                        </a:spcAft>
                        <a:buNone/>
                      </a:pPr>
                      <a:r>
                        <a:rPr lang="en-US" sz="1200"/>
                        <a:t>30</a:t>
                      </a:r>
                      <a:endParaRPr sz="1200"/>
                    </a:p>
                  </a:txBody>
                  <a:tcPr marL="91425" marR="91425" marT="91425" marB="91425"/>
                </a:tc>
                <a:extLst>
                  <a:ext uri="{0D108BD9-81ED-4DB2-BD59-A6C34878D82A}">
                    <a16:rowId xmlns:a16="http://schemas.microsoft.com/office/drawing/2014/main" val="10003"/>
                  </a:ext>
                </a:extLst>
              </a:tr>
              <a:tr h="364025">
                <a:tc>
                  <a:txBody>
                    <a:bodyPr/>
                    <a:lstStyle/>
                    <a:p>
                      <a:pPr marL="0" lvl="0" indent="0" algn="ctr" rtl="0">
                        <a:spcBef>
                          <a:spcPts val="0"/>
                        </a:spcBef>
                        <a:spcAft>
                          <a:spcPts val="0"/>
                        </a:spcAft>
                        <a:buNone/>
                      </a:pPr>
                      <a:r>
                        <a:rPr lang="en-US" sz="1200" b="1"/>
                        <a:t>Battery life target (months)</a:t>
                      </a:r>
                      <a:endParaRPr sz="1200" b="1"/>
                    </a:p>
                  </a:txBody>
                  <a:tcPr marL="91425" marR="91425" marT="91425" marB="91425"/>
                </a:tc>
                <a:tc>
                  <a:txBody>
                    <a:bodyPr/>
                    <a:lstStyle/>
                    <a:p>
                      <a:pPr marL="0" lvl="0" indent="0" algn="ctr" rtl="0">
                        <a:spcBef>
                          <a:spcPts val="0"/>
                        </a:spcBef>
                        <a:spcAft>
                          <a:spcPts val="0"/>
                        </a:spcAft>
                        <a:buNone/>
                      </a:pPr>
                      <a:r>
                        <a:rPr lang="en-US" sz="1200"/>
                        <a:t>1</a:t>
                      </a:r>
                      <a:endParaRPr sz="1200"/>
                    </a:p>
                  </a:txBody>
                  <a:tcPr marL="91425" marR="91425" marT="91425" marB="91425"/>
                </a:tc>
                <a:tc>
                  <a:txBody>
                    <a:bodyPr/>
                    <a:lstStyle/>
                    <a:p>
                      <a:pPr marL="0" lvl="0" indent="0" algn="ctr" rtl="0">
                        <a:spcBef>
                          <a:spcPts val="0"/>
                        </a:spcBef>
                        <a:spcAft>
                          <a:spcPts val="0"/>
                        </a:spcAft>
                        <a:buNone/>
                      </a:pPr>
                      <a:r>
                        <a:rPr lang="en-US" sz="1200"/>
                        <a:t>3</a:t>
                      </a:r>
                      <a:endParaRPr sz="1200"/>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21" name="Google Shape;121;p5"/>
          <p:cNvGraphicFramePr/>
          <p:nvPr/>
        </p:nvGraphicFramePr>
        <p:xfrm>
          <a:off x="1603450" y="5058000"/>
          <a:ext cx="4437650" cy="1188630"/>
        </p:xfrm>
        <a:graphic>
          <a:graphicData uri="http://schemas.openxmlformats.org/drawingml/2006/table">
            <a:tbl>
              <a:tblPr>
                <a:noFill/>
                <a:tableStyleId>{DB9243D0-44F6-4A9E-B007-C13280B5C78D}</a:tableStyleId>
              </a:tblPr>
              <a:tblGrid>
                <a:gridCol w="2521100">
                  <a:extLst>
                    <a:ext uri="{9D8B030D-6E8A-4147-A177-3AD203B41FA5}">
                      <a16:colId xmlns:a16="http://schemas.microsoft.com/office/drawing/2014/main" val="20000"/>
                    </a:ext>
                  </a:extLst>
                </a:gridCol>
                <a:gridCol w="1916550">
                  <a:extLst>
                    <a:ext uri="{9D8B030D-6E8A-4147-A177-3AD203B41FA5}">
                      <a16:colId xmlns:a16="http://schemas.microsoft.com/office/drawing/2014/main" val="20001"/>
                    </a:ext>
                  </a:extLst>
                </a:gridCol>
              </a:tblGrid>
              <a:tr h="367575">
                <a:tc gridSpan="2">
                  <a:txBody>
                    <a:bodyPr/>
                    <a:lstStyle/>
                    <a:p>
                      <a:pPr marL="0" lvl="0" indent="0" algn="ctr" rtl="0">
                        <a:spcBef>
                          <a:spcPts val="0"/>
                        </a:spcBef>
                        <a:spcAft>
                          <a:spcPts val="0"/>
                        </a:spcAft>
                        <a:buNone/>
                      </a:pPr>
                      <a:r>
                        <a:rPr lang="en-US" sz="1800"/>
                        <a:t>Board Dimensions</a:t>
                      </a:r>
                      <a:endParaRPr sz="180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64025">
                <a:tc>
                  <a:txBody>
                    <a:bodyPr/>
                    <a:lstStyle/>
                    <a:p>
                      <a:pPr marL="0" lvl="0" indent="0" algn="ctr" rtl="0">
                        <a:spcBef>
                          <a:spcPts val="0"/>
                        </a:spcBef>
                        <a:spcAft>
                          <a:spcPts val="0"/>
                        </a:spcAft>
                        <a:buNone/>
                      </a:pPr>
                      <a:r>
                        <a:rPr lang="en-US" sz="1200" b="1"/>
                        <a:t>Area (cm</a:t>
                      </a:r>
                      <a:r>
                        <a:rPr lang="en-US" sz="1200" b="1" baseline="30000"/>
                        <a:t>2</a:t>
                      </a:r>
                      <a:r>
                        <a:rPr lang="en-US" sz="1200" b="1"/>
                        <a:t>)</a:t>
                      </a:r>
                      <a:endParaRPr sz="1200" b="1"/>
                    </a:p>
                  </a:txBody>
                  <a:tcPr marL="91425" marR="91425" marT="91425" marB="91425"/>
                </a:tc>
                <a:tc>
                  <a:txBody>
                    <a:bodyPr/>
                    <a:lstStyle/>
                    <a:p>
                      <a:pPr marL="0" lvl="0" indent="0" algn="ctr" rtl="0">
                        <a:spcBef>
                          <a:spcPts val="0"/>
                        </a:spcBef>
                        <a:spcAft>
                          <a:spcPts val="0"/>
                        </a:spcAft>
                        <a:buNone/>
                      </a:pPr>
                      <a:r>
                        <a:rPr lang="en-US" sz="1200"/>
                        <a:t>25</a:t>
                      </a:r>
                      <a:endParaRPr sz="1200"/>
                    </a:p>
                  </a:txBody>
                  <a:tcPr marL="91425" marR="91425" marT="91425" marB="91425"/>
                </a:tc>
                <a:extLst>
                  <a:ext uri="{0D108BD9-81ED-4DB2-BD59-A6C34878D82A}">
                    <a16:rowId xmlns:a16="http://schemas.microsoft.com/office/drawing/2014/main" val="10001"/>
                  </a:ext>
                </a:extLst>
              </a:tr>
              <a:tr h="364025">
                <a:tc>
                  <a:txBody>
                    <a:bodyPr/>
                    <a:lstStyle/>
                    <a:p>
                      <a:pPr marL="0" lvl="0" indent="0" algn="ctr" rtl="0">
                        <a:spcBef>
                          <a:spcPts val="0"/>
                        </a:spcBef>
                        <a:spcAft>
                          <a:spcPts val="0"/>
                        </a:spcAft>
                        <a:buNone/>
                      </a:pPr>
                      <a:r>
                        <a:rPr lang="en-US" sz="1200" b="1"/>
                        <a:t>Height (cm)</a:t>
                      </a:r>
                      <a:endParaRPr sz="1200" b="1"/>
                    </a:p>
                  </a:txBody>
                  <a:tcPr marL="91425" marR="91425" marT="91425" marB="91425"/>
                </a:tc>
                <a:tc>
                  <a:txBody>
                    <a:bodyPr/>
                    <a:lstStyle/>
                    <a:p>
                      <a:pPr marL="0" lvl="0" indent="0" algn="ctr" rtl="0">
                        <a:spcBef>
                          <a:spcPts val="0"/>
                        </a:spcBef>
                        <a:spcAft>
                          <a:spcPts val="0"/>
                        </a:spcAft>
                        <a:buNone/>
                      </a:pPr>
                      <a:r>
                        <a:rPr lang="en-US" sz="1200"/>
                        <a:t>0.5</a:t>
                      </a:r>
                      <a:endParaRPr sz="1200"/>
                    </a:p>
                  </a:txBody>
                  <a:tcPr marL="91425" marR="91425" marT="91425" marB="91425"/>
                </a:tc>
                <a:extLst>
                  <a:ext uri="{0D108BD9-81ED-4DB2-BD59-A6C34878D82A}">
                    <a16:rowId xmlns:a16="http://schemas.microsoft.com/office/drawing/2014/main" val="10002"/>
                  </a:ext>
                </a:extLst>
              </a:tr>
            </a:tbl>
          </a:graphicData>
        </a:graphic>
      </p:graphicFrame>
      <p:pic>
        <p:nvPicPr>
          <p:cNvPr id="122" name="Google Shape;122;p5"/>
          <p:cNvPicPr preferRelativeResize="0"/>
          <p:nvPr/>
        </p:nvPicPr>
        <p:blipFill>
          <a:blip r:embed="rId4">
            <a:alphaModFix/>
          </a:blip>
          <a:stretch>
            <a:fillRect/>
          </a:stretch>
        </p:blipFill>
        <p:spPr>
          <a:xfrm>
            <a:off x="7012200" y="4270412"/>
            <a:ext cx="3193912" cy="256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622632f31a_0_11"/>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Requirements/Specifications: 		Phone Application</a:t>
            </a:r>
            <a:endParaRPr/>
          </a:p>
        </p:txBody>
      </p:sp>
      <p:sp>
        <p:nvSpPr>
          <p:cNvPr id="128" name="Google Shape;128;g622632f31a_0_11"/>
          <p:cNvSpPr txBox="1"/>
          <p:nvPr/>
        </p:nvSpPr>
        <p:spPr>
          <a:xfrm>
            <a:off x="976750" y="1690825"/>
            <a:ext cx="8928300" cy="3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Phone application will be able to...</a:t>
            </a:r>
            <a:endParaRPr>
              <a:solidFill>
                <a:schemeClr val="dk1"/>
              </a:solidFill>
            </a:endParaRPr>
          </a:p>
          <a:p>
            <a:pPr marL="800100" lvl="1" indent="-342900" algn="l" rtl="0">
              <a:spcBef>
                <a:spcPts val="0"/>
              </a:spcBef>
              <a:spcAft>
                <a:spcPts val="0"/>
              </a:spcAft>
              <a:buClr>
                <a:schemeClr val="dk1"/>
              </a:buClr>
              <a:buSzPts val="2000"/>
              <a:buChar char="•"/>
            </a:pPr>
            <a:r>
              <a:rPr lang="en-US" sz="2000" b="1">
                <a:solidFill>
                  <a:schemeClr val="dk1"/>
                </a:solidFill>
                <a:latin typeface="Calibri"/>
                <a:ea typeface="Calibri"/>
                <a:cs typeface="Calibri"/>
                <a:sym typeface="Calibri"/>
              </a:rPr>
              <a:t>Ping</a:t>
            </a:r>
            <a:r>
              <a:rPr lang="en-US" sz="2000">
                <a:solidFill>
                  <a:schemeClr val="dk1"/>
                </a:solidFill>
                <a:latin typeface="Calibri"/>
                <a:ea typeface="Calibri"/>
                <a:cs typeface="Calibri"/>
                <a:sym typeface="Calibri"/>
              </a:rPr>
              <a:t> the Tracking Board to produce an audible noise</a:t>
            </a:r>
            <a:endParaRPr sz="2000">
              <a:solidFill>
                <a:schemeClr val="dk1"/>
              </a:solidFill>
              <a:latin typeface="Calibri"/>
              <a:ea typeface="Calibri"/>
              <a:cs typeface="Calibri"/>
              <a:sym typeface="Calibri"/>
            </a:endParaRPr>
          </a:p>
          <a:p>
            <a:pPr marL="800100" lvl="1" indent="-342900" algn="l" rtl="0">
              <a:spcBef>
                <a:spcPts val="0"/>
              </a:spcBef>
              <a:spcAft>
                <a:spcPts val="0"/>
              </a:spcAft>
              <a:buClr>
                <a:schemeClr val="dk1"/>
              </a:buClr>
              <a:buSzPts val="2000"/>
              <a:buChar char="•"/>
            </a:pPr>
            <a:r>
              <a:rPr lang="en-US" sz="2000" b="1">
                <a:solidFill>
                  <a:schemeClr val="dk1"/>
                </a:solidFill>
                <a:latin typeface="Calibri"/>
                <a:ea typeface="Calibri"/>
                <a:cs typeface="Calibri"/>
                <a:sym typeface="Calibri"/>
              </a:rPr>
              <a:t>Ring</a:t>
            </a:r>
            <a:r>
              <a:rPr lang="en-US" sz="2000">
                <a:solidFill>
                  <a:schemeClr val="dk1"/>
                </a:solidFill>
                <a:latin typeface="Calibri"/>
                <a:ea typeface="Calibri"/>
                <a:cs typeface="Calibri"/>
                <a:sym typeface="Calibri"/>
              </a:rPr>
              <a:t> the phone when a ping is received from the Tracking Board push button</a:t>
            </a:r>
            <a:endParaRPr sz="2000">
              <a:solidFill>
                <a:schemeClr val="dk1"/>
              </a:solidFill>
              <a:latin typeface="Calibri"/>
              <a:ea typeface="Calibri"/>
              <a:cs typeface="Calibri"/>
              <a:sym typeface="Calibri"/>
            </a:endParaRPr>
          </a:p>
          <a:p>
            <a:pPr marL="800100" lvl="1" indent="-342900" algn="l" rtl="0">
              <a:spcBef>
                <a:spcPts val="0"/>
              </a:spcBef>
              <a:spcAft>
                <a:spcPts val="0"/>
              </a:spcAft>
              <a:buClr>
                <a:schemeClr val="dk1"/>
              </a:buClr>
              <a:buSzPts val="2000"/>
              <a:buChar char="•"/>
            </a:pPr>
            <a:r>
              <a:rPr lang="en-US" sz="2000" b="1">
                <a:solidFill>
                  <a:schemeClr val="dk1"/>
                </a:solidFill>
                <a:latin typeface="Calibri"/>
                <a:ea typeface="Calibri"/>
                <a:cs typeface="Calibri"/>
                <a:sym typeface="Calibri"/>
              </a:rPr>
              <a:t>Display </a:t>
            </a:r>
            <a:r>
              <a:rPr lang="en-US" sz="2000">
                <a:solidFill>
                  <a:schemeClr val="dk1"/>
                </a:solidFill>
                <a:latin typeface="Calibri"/>
                <a:ea typeface="Calibri"/>
                <a:cs typeface="Calibri"/>
                <a:sym typeface="Calibri"/>
              </a:rPr>
              <a:t>Current connectivity rating on your phone </a:t>
            </a:r>
            <a:endParaRPr>
              <a:latin typeface="Calibri"/>
              <a:ea typeface="Calibri"/>
              <a:cs typeface="Calibri"/>
              <a:sym typeface="Calibri"/>
            </a:endParaRPr>
          </a:p>
        </p:txBody>
      </p:sp>
      <p:pic>
        <p:nvPicPr>
          <p:cNvPr id="129" name="Google Shape;129;g622632f31a_0_11"/>
          <p:cNvPicPr preferRelativeResize="0"/>
          <p:nvPr/>
        </p:nvPicPr>
        <p:blipFill>
          <a:blip r:embed="rId3">
            <a:alphaModFix/>
          </a:blip>
          <a:stretch>
            <a:fillRect/>
          </a:stretch>
        </p:blipFill>
        <p:spPr>
          <a:xfrm>
            <a:off x="2337552" y="3510475"/>
            <a:ext cx="7022749" cy="3051300"/>
          </a:xfrm>
          <a:prstGeom prst="rect">
            <a:avLst/>
          </a:prstGeom>
          <a:noFill/>
          <a:ln>
            <a:noFill/>
          </a:ln>
        </p:spPr>
      </p:pic>
      <p:sp>
        <p:nvSpPr>
          <p:cNvPr id="130" name="Google Shape;130;g622632f31a_0_11"/>
          <p:cNvSpPr txBox="1"/>
          <p:nvPr/>
        </p:nvSpPr>
        <p:spPr>
          <a:xfrm>
            <a:off x="9435275" y="3510475"/>
            <a:ext cx="2655300" cy="18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Note:</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Source code is available for application development with the Thunderboard Sense 2</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6225dd58c2_0_0"/>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Power Spec: Power Supply</a:t>
            </a:r>
            <a:endParaRPr/>
          </a:p>
        </p:txBody>
      </p:sp>
      <p:pic>
        <p:nvPicPr>
          <p:cNvPr id="136" name="Google Shape;136;g6225dd58c2_0_0"/>
          <p:cNvPicPr preferRelativeResize="0"/>
          <p:nvPr/>
        </p:nvPicPr>
        <p:blipFill rotWithShape="1">
          <a:blip r:embed="rId3">
            <a:alphaModFix/>
          </a:blip>
          <a:srcRect/>
          <a:stretch/>
        </p:blipFill>
        <p:spPr>
          <a:xfrm>
            <a:off x="9721875" y="0"/>
            <a:ext cx="2470126" cy="2075689"/>
          </a:xfrm>
          <a:prstGeom prst="rect">
            <a:avLst/>
          </a:prstGeom>
          <a:noFill/>
          <a:ln>
            <a:noFill/>
          </a:ln>
        </p:spPr>
      </p:pic>
      <p:pic>
        <p:nvPicPr>
          <p:cNvPr id="137" name="Google Shape;137;g6225dd58c2_0_0"/>
          <p:cNvPicPr preferRelativeResize="0"/>
          <p:nvPr/>
        </p:nvPicPr>
        <p:blipFill>
          <a:blip r:embed="rId4">
            <a:alphaModFix/>
          </a:blip>
          <a:stretch>
            <a:fillRect/>
          </a:stretch>
        </p:blipFill>
        <p:spPr>
          <a:xfrm>
            <a:off x="188525" y="1690825"/>
            <a:ext cx="3600450" cy="1924050"/>
          </a:xfrm>
          <a:prstGeom prst="rect">
            <a:avLst/>
          </a:prstGeom>
          <a:noFill/>
          <a:ln>
            <a:noFill/>
          </a:ln>
        </p:spPr>
      </p:pic>
      <p:pic>
        <p:nvPicPr>
          <p:cNvPr id="138" name="Google Shape;138;g6225dd58c2_0_0"/>
          <p:cNvPicPr preferRelativeResize="0"/>
          <p:nvPr/>
        </p:nvPicPr>
        <p:blipFill>
          <a:blip r:embed="rId5">
            <a:alphaModFix/>
          </a:blip>
          <a:stretch>
            <a:fillRect/>
          </a:stretch>
        </p:blipFill>
        <p:spPr>
          <a:xfrm>
            <a:off x="2857300" y="2290950"/>
            <a:ext cx="7870199" cy="4320374"/>
          </a:xfrm>
          <a:prstGeom prst="rect">
            <a:avLst/>
          </a:prstGeom>
          <a:noFill/>
          <a:ln>
            <a:noFill/>
          </a:ln>
        </p:spPr>
      </p:pic>
      <p:sp>
        <p:nvSpPr>
          <p:cNvPr id="139" name="Google Shape;139;g6225dd58c2_0_0"/>
          <p:cNvSpPr txBox="1"/>
          <p:nvPr/>
        </p:nvSpPr>
        <p:spPr>
          <a:xfrm>
            <a:off x="365550" y="3846125"/>
            <a:ext cx="1696800" cy="16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Note:</a:t>
            </a:r>
            <a:endParaRPr sz="1800">
              <a:latin typeface="Calibri"/>
              <a:ea typeface="Calibri"/>
              <a:cs typeface="Calibri"/>
              <a:sym typeface="Calibri"/>
            </a:endParaRPr>
          </a:p>
          <a:p>
            <a:pPr marL="0" lvl="0" indent="0" algn="l" rtl="0">
              <a:spcBef>
                <a:spcPts val="0"/>
              </a:spcBef>
              <a:spcAft>
                <a:spcPts val="0"/>
              </a:spcAft>
              <a:buNone/>
            </a:pPr>
            <a:r>
              <a:rPr lang="en-US" sz="1800" b="1">
                <a:latin typeface="Calibri"/>
                <a:ea typeface="Calibri"/>
                <a:cs typeface="Calibri"/>
                <a:sym typeface="Calibri"/>
              </a:rPr>
              <a:t>EFR32MG12 Radio SoC </a:t>
            </a:r>
            <a:r>
              <a:rPr lang="en-US" sz="1800">
                <a:latin typeface="Calibri"/>
                <a:ea typeface="Calibri"/>
                <a:cs typeface="Calibri"/>
                <a:sym typeface="Calibri"/>
              </a:rPr>
              <a:t>supports supply voltages above the nominal 3V rating and below the 3dB point in this graph at 2.12V.</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6225dd58c2_0_19"/>
          <p:cNvPicPr preferRelativeResize="0"/>
          <p:nvPr/>
        </p:nvPicPr>
        <p:blipFill rotWithShape="1">
          <a:blip r:embed="rId3">
            <a:alphaModFix/>
          </a:blip>
          <a:srcRect/>
          <a:stretch/>
        </p:blipFill>
        <p:spPr>
          <a:xfrm>
            <a:off x="9721875" y="0"/>
            <a:ext cx="2470126" cy="2075689"/>
          </a:xfrm>
          <a:prstGeom prst="rect">
            <a:avLst/>
          </a:prstGeom>
          <a:noFill/>
          <a:ln>
            <a:noFill/>
          </a:ln>
        </p:spPr>
      </p:pic>
      <p:sp>
        <p:nvSpPr>
          <p:cNvPr id="145" name="Google Shape;145;g6225dd58c2_0_19"/>
          <p:cNvSpPr txBox="1">
            <a:spLocks noGrp="1"/>
          </p:cNvSpPr>
          <p:nvPr>
            <p:ph type="title"/>
          </p:nvPr>
        </p:nvSpPr>
        <p:spPr>
          <a:xfrm>
            <a:off x="838200" y="365125"/>
            <a:ext cx="8522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Power Spec: Load and conclusion</a:t>
            </a:r>
            <a:endParaRPr/>
          </a:p>
        </p:txBody>
      </p:sp>
      <p:pic>
        <p:nvPicPr>
          <p:cNvPr id="146" name="Google Shape;146;g6225dd58c2_0_19"/>
          <p:cNvPicPr preferRelativeResize="0"/>
          <p:nvPr/>
        </p:nvPicPr>
        <p:blipFill>
          <a:blip r:embed="rId4">
            <a:alphaModFix/>
          </a:blip>
          <a:stretch>
            <a:fillRect/>
          </a:stretch>
        </p:blipFill>
        <p:spPr>
          <a:xfrm>
            <a:off x="0" y="2539500"/>
            <a:ext cx="2790825" cy="2552700"/>
          </a:xfrm>
          <a:prstGeom prst="rect">
            <a:avLst/>
          </a:prstGeom>
          <a:noFill/>
          <a:ln>
            <a:noFill/>
          </a:ln>
        </p:spPr>
      </p:pic>
      <p:pic>
        <p:nvPicPr>
          <p:cNvPr id="147" name="Google Shape;147;g6225dd58c2_0_19"/>
          <p:cNvPicPr preferRelativeResize="0"/>
          <p:nvPr/>
        </p:nvPicPr>
        <p:blipFill>
          <a:blip r:embed="rId5">
            <a:alphaModFix/>
          </a:blip>
          <a:stretch>
            <a:fillRect/>
          </a:stretch>
        </p:blipFill>
        <p:spPr>
          <a:xfrm>
            <a:off x="2778575" y="1983850"/>
            <a:ext cx="7943225" cy="37825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755</Words>
  <Application>Microsoft Office PowerPoint</Application>
  <PresentationFormat>Widescreen</PresentationFormat>
  <Paragraphs>143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Team Members: Lighthouse #19</vt:lpstr>
      <vt:lpstr>Problem Statement</vt:lpstr>
      <vt:lpstr>Why is RADIUS?</vt:lpstr>
      <vt:lpstr>What is RADIUS?</vt:lpstr>
      <vt:lpstr>Requirements/Specifications: Tracking Board</vt:lpstr>
      <vt:lpstr>Requirements/Specifications:   Phone Application</vt:lpstr>
      <vt:lpstr>Power Spec: Power Supply</vt:lpstr>
      <vt:lpstr>Power Spec: Load and conclusion</vt:lpstr>
      <vt:lpstr>Hardware Component</vt:lpstr>
      <vt:lpstr>EFR32 Features </vt:lpstr>
      <vt:lpstr>Why a 2.4Ghz Ceramic IC Antenna?</vt:lpstr>
      <vt:lpstr>Proposed tracking methods </vt:lpstr>
      <vt:lpstr>State based data collection</vt:lpstr>
      <vt:lpstr>Why Bluetooth Low Energy?</vt:lpstr>
      <vt:lpstr>Bluetooth Low Energy Alternatives</vt:lpstr>
      <vt:lpstr>Block Diagram</vt:lpstr>
      <vt:lpstr>Budgeting</vt:lpstr>
      <vt:lpstr>Thank You</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Brown</dc:creator>
  <cp:lastModifiedBy>Titus Rwantare</cp:lastModifiedBy>
  <cp:revision>18</cp:revision>
  <dcterms:created xsi:type="dcterms:W3CDTF">2019-10-07T23:14:14Z</dcterms:created>
  <dcterms:modified xsi:type="dcterms:W3CDTF">2019-12-20T02:03:59Z</dcterms:modified>
</cp:coreProperties>
</file>