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5.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60" r:id="rId5"/>
    <p:sldId id="276" r:id="rId6"/>
    <p:sldId id="278" r:id="rId7"/>
    <p:sldId id="280" r:id="rId8"/>
    <p:sldId id="269" r:id="rId9"/>
    <p:sldId id="277" r:id="rId10"/>
    <p:sldId id="273" r:id="rId11"/>
    <p:sldId id="262" r:id="rId12"/>
    <p:sldId id="274" r:id="rId13"/>
    <p:sldId id="275" r:id="rId14"/>
    <p:sldId id="27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27" roundtripDataSignature="AMtx7mhyCpEBpfQVUL6kUFPEvrhWluHe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tus Rwantare" initials="" lastIdx="1" clrIdx="0"/>
  <p:cmAuthor id="1" name="Rick Brown" initials="" lastIdx="5" clrIdx="1"/>
  <p:cmAuthor id="2" name="Ibrahim Tahoun" initials="" lastIdx="2" clrIdx="2"/>
  <p:cmAuthor id="3" name="Cormac Kennedy" initials="CK" lastIdx="4" clrIdx="3">
    <p:extLst>
      <p:ext uri="{19B8F6BF-5375-455C-9EA6-DF929625EA0E}">
        <p15:presenceInfo xmlns:p15="http://schemas.microsoft.com/office/powerpoint/2012/main" userId="Cormac Kennedy" providerId="None"/>
      </p:ext>
    </p:extLst>
  </p:cmAuthor>
  <p:cmAuthor id="4" name="Richard Brown" initials="RB" lastIdx="2" clrIdx="4">
    <p:extLst>
      <p:ext uri="{19B8F6BF-5375-455C-9EA6-DF929625EA0E}">
        <p15:presenceInfo xmlns:p15="http://schemas.microsoft.com/office/powerpoint/2012/main" userId="S::rwbrown@umass.edu::b70282b8-71af-421c-954c-e1cf6e28b206" providerId="AD"/>
      </p:ext>
    </p:extLst>
  </p:cmAuthor>
  <p:cmAuthor id="5" name="Ibrahim Tahoun" initials="IT" lastIdx="3" clrIdx="5">
    <p:extLst>
      <p:ext uri="{19B8F6BF-5375-455C-9EA6-DF929625EA0E}">
        <p15:presenceInfo xmlns:p15="http://schemas.microsoft.com/office/powerpoint/2012/main" userId="S::iatahoun@umass.edu::af3c3867-6f09-4d73-a636-b2a4301bfd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0CC76-C3EC-4747-B3EB-20A9D501A8DC}" v="65" dt="2019-12-19T22:02:09.881"/>
  </p1510:revLst>
</p1510:revInfo>
</file>

<file path=ppt/tableStyles.xml><?xml version="1.0" encoding="utf-8"?>
<a:tblStyleLst xmlns:a="http://schemas.openxmlformats.org/drawingml/2006/main" def="{DB9243D0-44F6-4A9E-B007-C13280B5C78D}">
  <a:tblStyle styleId="{DB9243D0-44F6-4A9E-B007-C13280B5C7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52" y="1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mass-my.sharepoint.com/personal/trwantare_umass_edu/Documents/SDP/State%20Based%20Collec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mass-my.sharepoint.com/personal/trwantare_umass_edu/Documents/SDP/Empirical%20Data%20-%20RSSI%20v.%20Distan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Smoothed RSSI Value</a:t>
            </a:r>
            <a:r>
              <a:rPr lang="en-US" baseline="0"/>
              <a:t> </a:t>
            </a:r>
            <a:r>
              <a:rPr lang="en-US"/>
              <a:t>using</a:t>
            </a:r>
            <a:r>
              <a:rPr lang="en-US" baseline="0"/>
              <a:t> Averaging </a:t>
            </a:r>
            <a:endParaRPr lang="en-US"/>
          </a:p>
        </c:rich>
      </c:tx>
      <c:layout>
        <c:manualLayout>
          <c:xMode val="edge"/>
          <c:yMode val="edge"/>
          <c:x val="0.12076571509642375"/>
          <c:y val="2.36057797605531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RSSI Samples</c:v>
          </c:tx>
          <c:spPr>
            <a:ln w="19050" cap="rnd">
              <a:noFill/>
              <a:round/>
            </a:ln>
            <a:effectLst/>
          </c:spPr>
          <c:marker>
            <c:symbol val="circle"/>
            <c:size val="5"/>
            <c:spPr>
              <a:solidFill>
                <a:schemeClr val="accent1">
                  <a:lumMod val="75000"/>
                </a:schemeClr>
              </a:solidFill>
              <a:ln w="9525">
                <a:solidFill>
                  <a:schemeClr val="accent1"/>
                </a:solidFill>
              </a:ln>
              <a:effectLst/>
            </c:spPr>
          </c:marker>
          <c:xVal>
            <c:numRef>
              <c:f>Integral!$B$2:$B$40</c:f>
              <c:numCache>
                <c:formatCode>General</c:formatCode>
                <c:ptCount val="3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pt idx="19">
                  <c:v>0</c:v>
                </c:pt>
                <c:pt idx="20">
                  <c:v>1</c:v>
                </c:pt>
                <c:pt idx="21">
                  <c:v>2</c:v>
                </c:pt>
                <c:pt idx="22">
                  <c:v>3</c:v>
                </c:pt>
                <c:pt idx="23">
                  <c:v>4</c:v>
                </c:pt>
                <c:pt idx="24">
                  <c:v>5</c:v>
                </c:pt>
                <c:pt idx="25">
                  <c:v>6</c:v>
                </c:pt>
                <c:pt idx="26">
                  <c:v>7</c:v>
                </c:pt>
                <c:pt idx="27">
                  <c:v>8</c:v>
                </c:pt>
                <c:pt idx="28">
                  <c:v>9</c:v>
                </c:pt>
                <c:pt idx="29">
                  <c:v>10</c:v>
                </c:pt>
                <c:pt idx="30">
                  <c:v>11</c:v>
                </c:pt>
                <c:pt idx="31">
                  <c:v>12</c:v>
                </c:pt>
                <c:pt idx="32">
                  <c:v>13</c:v>
                </c:pt>
                <c:pt idx="33">
                  <c:v>14</c:v>
                </c:pt>
                <c:pt idx="34">
                  <c:v>15</c:v>
                </c:pt>
                <c:pt idx="35">
                  <c:v>16</c:v>
                </c:pt>
                <c:pt idx="36">
                  <c:v>17</c:v>
                </c:pt>
                <c:pt idx="37">
                  <c:v>18</c:v>
                </c:pt>
                <c:pt idx="38">
                  <c:v>19</c:v>
                </c:pt>
              </c:numCache>
            </c:numRef>
          </c:xVal>
          <c:yVal>
            <c:numRef>
              <c:f>Integral!$C$2:$C$40</c:f>
              <c:numCache>
                <c:formatCode>General</c:formatCode>
                <c:ptCount val="39"/>
                <c:pt idx="0">
                  <c:v>-46</c:v>
                </c:pt>
                <c:pt idx="1">
                  <c:v>-45</c:v>
                </c:pt>
                <c:pt idx="2">
                  <c:v>-42</c:v>
                </c:pt>
                <c:pt idx="3">
                  <c:v>-50</c:v>
                </c:pt>
                <c:pt idx="4">
                  <c:v>-49</c:v>
                </c:pt>
                <c:pt idx="5">
                  <c:v>-48</c:v>
                </c:pt>
                <c:pt idx="6">
                  <c:v>-59</c:v>
                </c:pt>
                <c:pt idx="7">
                  <c:v>-58</c:v>
                </c:pt>
                <c:pt idx="8">
                  <c:v>-45</c:v>
                </c:pt>
                <c:pt idx="9">
                  <c:v>-60</c:v>
                </c:pt>
                <c:pt idx="10">
                  <c:v>-47</c:v>
                </c:pt>
                <c:pt idx="11">
                  <c:v>-40</c:v>
                </c:pt>
                <c:pt idx="12">
                  <c:v>-44</c:v>
                </c:pt>
                <c:pt idx="13">
                  <c:v>-46</c:v>
                </c:pt>
                <c:pt idx="14">
                  <c:v>-65</c:v>
                </c:pt>
                <c:pt idx="15">
                  <c:v>-67</c:v>
                </c:pt>
                <c:pt idx="16">
                  <c:v>-46</c:v>
                </c:pt>
                <c:pt idx="17">
                  <c:v>-45</c:v>
                </c:pt>
                <c:pt idx="18">
                  <c:v>-39</c:v>
                </c:pt>
                <c:pt idx="19">
                  <c:v>-56</c:v>
                </c:pt>
                <c:pt idx="20">
                  <c:v>-46</c:v>
                </c:pt>
                <c:pt idx="21">
                  <c:v>-45</c:v>
                </c:pt>
                <c:pt idx="22">
                  <c:v>-39</c:v>
                </c:pt>
                <c:pt idx="23">
                  <c:v>-50</c:v>
                </c:pt>
                <c:pt idx="24">
                  <c:v>-49</c:v>
                </c:pt>
                <c:pt idx="25">
                  <c:v>-48</c:v>
                </c:pt>
                <c:pt idx="26">
                  <c:v>-59</c:v>
                </c:pt>
                <c:pt idx="27">
                  <c:v>-79</c:v>
                </c:pt>
                <c:pt idx="28">
                  <c:v>-45</c:v>
                </c:pt>
                <c:pt idx="29">
                  <c:v>-60</c:v>
                </c:pt>
                <c:pt idx="30">
                  <c:v>-47</c:v>
                </c:pt>
                <c:pt idx="31">
                  <c:v>-48</c:v>
                </c:pt>
                <c:pt idx="32">
                  <c:v>-44</c:v>
                </c:pt>
                <c:pt idx="33">
                  <c:v>-46</c:v>
                </c:pt>
                <c:pt idx="34">
                  <c:v>-65</c:v>
                </c:pt>
                <c:pt idx="35">
                  <c:v>-67</c:v>
                </c:pt>
                <c:pt idx="36">
                  <c:v>-46</c:v>
                </c:pt>
                <c:pt idx="37">
                  <c:v>-45</c:v>
                </c:pt>
                <c:pt idx="38">
                  <c:v>-39</c:v>
                </c:pt>
              </c:numCache>
            </c:numRef>
          </c:yVal>
          <c:smooth val="0"/>
          <c:extLst>
            <c:ext xmlns:c16="http://schemas.microsoft.com/office/drawing/2014/chart" uri="{C3380CC4-5D6E-409C-BE32-E72D297353CC}">
              <c16:uniqueId val="{00000000-9924-4B4E-BDBB-F0695C2C02EF}"/>
            </c:ext>
          </c:extLst>
        </c:ser>
        <c:ser>
          <c:idx val="1"/>
          <c:order val="1"/>
          <c:tx>
            <c:v>RSSI Average</c:v>
          </c:tx>
          <c:spPr>
            <a:ln w="25400" cap="rnd">
              <a:solidFill>
                <a:schemeClr val="tx1"/>
              </a:solidFill>
              <a:round/>
            </a:ln>
            <a:effectLst/>
          </c:spPr>
          <c:marker>
            <c:symbol val="none"/>
          </c:marker>
          <c:xVal>
            <c:numRef>
              <c:f>Integral!$B$2:$B$40</c:f>
              <c:numCache>
                <c:formatCode>General</c:formatCode>
                <c:ptCount val="3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pt idx="19">
                  <c:v>0</c:v>
                </c:pt>
                <c:pt idx="20">
                  <c:v>1</c:v>
                </c:pt>
                <c:pt idx="21">
                  <c:v>2</c:v>
                </c:pt>
                <c:pt idx="22">
                  <c:v>3</c:v>
                </c:pt>
                <c:pt idx="23">
                  <c:v>4</c:v>
                </c:pt>
                <c:pt idx="24">
                  <c:v>5</c:v>
                </c:pt>
                <c:pt idx="25">
                  <c:v>6</c:v>
                </c:pt>
                <c:pt idx="26">
                  <c:v>7</c:v>
                </c:pt>
                <c:pt idx="27">
                  <c:v>8</c:v>
                </c:pt>
                <c:pt idx="28">
                  <c:v>9</c:v>
                </c:pt>
                <c:pt idx="29">
                  <c:v>10</c:v>
                </c:pt>
                <c:pt idx="30">
                  <c:v>11</c:v>
                </c:pt>
                <c:pt idx="31">
                  <c:v>12</c:v>
                </c:pt>
                <c:pt idx="32">
                  <c:v>13</c:v>
                </c:pt>
                <c:pt idx="33">
                  <c:v>14</c:v>
                </c:pt>
                <c:pt idx="34">
                  <c:v>15</c:v>
                </c:pt>
                <c:pt idx="35">
                  <c:v>16</c:v>
                </c:pt>
                <c:pt idx="36">
                  <c:v>17</c:v>
                </c:pt>
                <c:pt idx="37">
                  <c:v>18</c:v>
                </c:pt>
                <c:pt idx="38">
                  <c:v>19</c:v>
                </c:pt>
              </c:numCache>
            </c:numRef>
          </c:xVal>
          <c:yVal>
            <c:numRef>
              <c:f>Integral!$D$2:$D$40</c:f>
              <c:numCache>
                <c:formatCode>General</c:formatCode>
                <c:ptCount val="39"/>
                <c:pt idx="19" formatCode="0.000">
                  <c:v>-49.85</c:v>
                </c:pt>
                <c:pt idx="20" formatCode="0.000">
                  <c:v>-49.85</c:v>
                </c:pt>
                <c:pt idx="21" formatCode="0.000">
                  <c:v>-49.85</c:v>
                </c:pt>
                <c:pt idx="22" formatCode="0.000">
                  <c:v>-49.7</c:v>
                </c:pt>
                <c:pt idx="23" formatCode="0.000">
                  <c:v>-49.7</c:v>
                </c:pt>
                <c:pt idx="24" formatCode="0.000">
                  <c:v>-49.7</c:v>
                </c:pt>
                <c:pt idx="25" formatCode="0.000">
                  <c:v>-49.7</c:v>
                </c:pt>
                <c:pt idx="26" formatCode="0.000">
                  <c:v>-49.7</c:v>
                </c:pt>
                <c:pt idx="27" formatCode="0.000">
                  <c:v>-50.75</c:v>
                </c:pt>
                <c:pt idx="28" formatCode="0.000">
                  <c:v>-50.75</c:v>
                </c:pt>
                <c:pt idx="29" formatCode="0.000">
                  <c:v>-50.75</c:v>
                </c:pt>
                <c:pt idx="30" formatCode="0.000">
                  <c:v>-50.75</c:v>
                </c:pt>
                <c:pt idx="31" formatCode="0.000">
                  <c:v>-51.15</c:v>
                </c:pt>
                <c:pt idx="32" formatCode="0.000">
                  <c:v>-51.15</c:v>
                </c:pt>
                <c:pt idx="33" formatCode="0.000">
                  <c:v>-51.15</c:v>
                </c:pt>
                <c:pt idx="34" formatCode="0.000">
                  <c:v>-51.15</c:v>
                </c:pt>
                <c:pt idx="35" formatCode="0.000">
                  <c:v>-51.15</c:v>
                </c:pt>
                <c:pt idx="36" formatCode="0.000">
                  <c:v>-51.15</c:v>
                </c:pt>
                <c:pt idx="37" formatCode="0.000">
                  <c:v>-51.15</c:v>
                </c:pt>
                <c:pt idx="38" formatCode="0.000">
                  <c:v>-51.15</c:v>
                </c:pt>
              </c:numCache>
            </c:numRef>
          </c:yVal>
          <c:smooth val="0"/>
          <c:extLst>
            <c:ext xmlns:c16="http://schemas.microsoft.com/office/drawing/2014/chart" uri="{C3380CC4-5D6E-409C-BE32-E72D297353CC}">
              <c16:uniqueId val="{00000001-9924-4B4E-BDBB-F0695C2C02EF}"/>
            </c:ext>
          </c:extLst>
        </c:ser>
        <c:dLbls>
          <c:showLegendKey val="0"/>
          <c:showVal val="0"/>
          <c:showCatName val="0"/>
          <c:showSerName val="0"/>
          <c:showPercent val="0"/>
          <c:showBubbleSize val="0"/>
        </c:dLbls>
        <c:axId val="226978632"/>
        <c:axId val="226979288"/>
      </c:scatterChart>
      <c:valAx>
        <c:axId val="226978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t (sec)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979288"/>
        <c:crosses val="autoZero"/>
        <c:crossBetween val="midCat"/>
      </c:valAx>
      <c:valAx>
        <c:axId val="226979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a:t>
                </a:r>
                <a:r>
                  <a:rPr lang="en-US" baseline="0"/>
                  <a:t> (dBm)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9786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'Theoretical Data'!$C$5</c:f>
              <c:strCache>
                <c:ptCount val="1"/>
                <c:pt idx="0">
                  <c:v>2</c:v>
                </c:pt>
              </c:strCache>
            </c:strRef>
          </c:tx>
          <c:spPr>
            <a:ln w="19050" cap="rnd">
              <a:noFill/>
              <a:round/>
            </a:ln>
            <a:effectLst/>
          </c:spPr>
          <c:marker>
            <c:symbol val="circle"/>
            <c:size val="5"/>
            <c:spPr>
              <a:solidFill>
                <a:schemeClr val="accent1"/>
              </a:solidFill>
              <a:ln w="9525">
                <a:solidFill>
                  <a:schemeClr val="accent1"/>
                </a:solidFill>
              </a:ln>
              <a:effectLst/>
            </c:spPr>
          </c:marker>
          <c:xVal>
            <c:numRef>
              <c:f>'Theoretical Data'!$B$6:$B$406</c:f>
              <c:numCache>
                <c:formatCode>0.0</c:formatCode>
                <c:ptCount val="4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pt idx="301">
                  <c:v>-65.099999999999994</c:v>
                </c:pt>
                <c:pt idx="302">
                  <c:v>-65.2</c:v>
                </c:pt>
                <c:pt idx="303">
                  <c:v>-65.3</c:v>
                </c:pt>
                <c:pt idx="304">
                  <c:v>-65.400000000000006</c:v>
                </c:pt>
                <c:pt idx="305">
                  <c:v>-65.5</c:v>
                </c:pt>
                <c:pt idx="306">
                  <c:v>-65.599999999999994</c:v>
                </c:pt>
                <c:pt idx="307">
                  <c:v>-65.7</c:v>
                </c:pt>
                <c:pt idx="308">
                  <c:v>-65.8</c:v>
                </c:pt>
                <c:pt idx="309">
                  <c:v>-65.900000000000006</c:v>
                </c:pt>
                <c:pt idx="310">
                  <c:v>-66</c:v>
                </c:pt>
                <c:pt idx="311">
                  <c:v>-66.099999999999994</c:v>
                </c:pt>
                <c:pt idx="312">
                  <c:v>-66.2</c:v>
                </c:pt>
                <c:pt idx="313">
                  <c:v>-66.3</c:v>
                </c:pt>
                <c:pt idx="314">
                  <c:v>-66.400000000000006</c:v>
                </c:pt>
                <c:pt idx="315">
                  <c:v>-66.5</c:v>
                </c:pt>
                <c:pt idx="316">
                  <c:v>-66.599999999999994</c:v>
                </c:pt>
                <c:pt idx="317">
                  <c:v>-66.7</c:v>
                </c:pt>
                <c:pt idx="318">
                  <c:v>-66.8</c:v>
                </c:pt>
                <c:pt idx="319">
                  <c:v>-66.900000000000006</c:v>
                </c:pt>
                <c:pt idx="320">
                  <c:v>-67</c:v>
                </c:pt>
                <c:pt idx="321">
                  <c:v>-67.099999999999994</c:v>
                </c:pt>
                <c:pt idx="322">
                  <c:v>-67.2</c:v>
                </c:pt>
                <c:pt idx="323">
                  <c:v>-67.3</c:v>
                </c:pt>
                <c:pt idx="324">
                  <c:v>-67.400000000000006</c:v>
                </c:pt>
                <c:pt idx="325">
                  <c:v>-67.5</c:v>
                </c:pt>
                <c:pt idx="326">
                  <c:v>-67.599999999999994</c:v>
                </c:pt>
                <c:pt idx="327">
                  <c:v>-67.7</c:v>
                </c:pt>
                <c:pt idx="328">
                  <c:v>-67.8</c:v>
                </c:pt>
                <c:pt idx="329">
                  <c:v>-67.900000000000006</c:v>
                </c:pt>
                <c:pt idx="330">
                  <c:v>-68</c:v>
                </c:pt>
                <c:pt idx="331">
                  <c:v>-68.099999999999994</c:v>
                </c:pt>
                <c:pt idx="332">
                  <c:v>-68.2</c:v>
                </c:pt>
                <c:pt idx="333">
                  <c:v>-68.3</c:v>
                </c:pt>
                <c:pt idx="334">
                  <c:v>-68.400000000000006</c:v>
                </c:pt>
                <c:pt idx="335">
                  <c:v>-68.5</c:v>
                </c:pt>
                <c:pt idx="336">
                  <c:v>-68.599999999999994</c:v>
                </c:pt>
                <c:pt idx="337">
                  <c:v>-68.7</c:v>
                </c:pt>
                <c:pt idx="338">
                  <c:v>-68.8</c:v>
                </c:pt>
                <c:pt idx="339">
                  <c:v>-68.900000000000006</c:v>
                </c:pt>
                <c:pt idx="340">
                  <c:v>-69</c:v>
                </c:pt>
                <c:pt idx="341">
                  <c:v>-69.099999999999994</c:v>
                </c:pt>
                <c:pt idx="342">
                  <c:v>-69.2</c:v>
                </c:pt>
                <c:pt idx="343">
                  <c:v>-69.3</c:v>
                </c:pt>
                <c:pt idx="344">
                  <c:v>-69.400000000000006</c:v>
                </c:pt>
                <c:pt idx="345">
                  <c:v>-69.5</c:v>
                </c:pt>
                <c:pt idx="346">
                  <c:v>-69.599999999999994</c:v>
                </c:pt>
                <c:pt idx="347">
                  <c:v>-69.7</c:v>
                </c:pt>
                <c:pt idx="348">
                  <c:v>-69.8</c:v>
                </c:pt>
                <c:pt idx="349">
                  <c:v>-69.900000000000006</c:v>
                </c:pt>
                <c:pt idx="350">
                  <c:v>-70</c:v>
                </c:pt>
                <c:pt idx="351">
                  <c:v>-70.099999999999994</c:v>
                </c:pt>
                <c:pt idx="352">
                  <c:v>-70.2</c:v>
                </c:pt>
                <c:pt idx="353">
                  <c:v>-70.3</c:v>
                </c:pt>
                <c:pt idx="354">
                  <c:v>-70.400000000000006</c:v>
                </c:pt>
                <c:pt idx="355">
                  <c:v>-70.5</c:v>
                </c:pt>
                <c:pt idx="356">
                  <c:v>-70.599999999999994</c:v>
                </c:pt>
                <c:pt idx="357">
                  <c:v>-70.7</c:v>
                </c:pt>
                <c:pt idx="358">
                  <c:v>-70.8</c:v>
                </c:pt>
                <c:pt idx="359">
                  <c:v>-70.900000000000006</c:v>
                </c:pt>
                <c:pt idx="360">
                  <c:v>-71</c:v>
                </c:pt>
                <c:pt idx="361">
                  <c:v>-71.099999999999994</c:v>
                </c:pt>
                <c:pt idx="362">
                  <c:v>-71.2</c:v>
                </c:pt>
                <c:pt idx="363">
                  <c:v>-71.3</c:v>
                </c:pt>
                <c:pt idx="364">
                  <c:v>-71.400000000000006</c:v>
                </c:pt>
                <c:pt idx="365">
                  <c:v>-71.5</c:v>
                </c:pt>
                <c:pt idx="366">
                  <c:v>-71.599999999999994</c:v>
                </c:pt>
                <c:pt idx="367">
                  <c:v>-71.7</c:v>
                </c:pt>
                <c:pt idx="368">
                  <c:v>-71.8</c:v>
                </c:pt>
                <c:pt idx="369">
                  <c:v>-71.900000000000006</c:v>
                </c:pt>
                <c:pt idx="370">
                  <c:v>-72</c:v>
                </c:pt>
                <c:pt idx="371">
                  <c:v>-72.099999999999994</c:v>
                </c:pt>
                <c:pt idx="372">
                  <c:v>-72.2</c:v>
                </c:pt>
                <c:pt idx="373">
                  <c:v>-72.3</c:v>
                </c:pt>
                <c:pt idx="374">
                  <c:v>-72.400000000000006</c:v>
                </c:pt>
                <c:pt idx="375">
                  <c:v>-72.5</c:v>
                </c:pt>
                <c:pt idx="376">
                  <c:v>-72.599999999999994</c:v>
                </c:pt>
                <c:pt idx="377">
                  <c:v>-72.7</c:v>
                </c:pt>
                <c:pt idx="378">
                  <c:v>-72.8</c:v>
                </c:pt>
                <c:pt idx="379">
                  <c:v>-72.900000000000006</c:v>
                </c:pt>
                <c:pt idx="380">
                  <c:v>-73</c:v>
                </c:pt>
                <c:pt idx="381">
                  <c:v>-73.099999999999994</c:v>
                </c:pt>
                <c:pt idx="382">
                  <c:v>-73.2</c:v>
                </c:pt>
                <c:pt idx="383">
                  <c:v>-73.3</c:v>
                </c:pt>
                <c:pt idx="384">
                  <c:v>-73.400000000000006</c:v>
                </c:pt>
                <c:pt idx="385">
                  <c:v>-73.5</c:v>
                </c:pt>
                <c:pt idx="386">
                  <c:v>-73.599999999999994</c:v>
                </c:pt>
                <c:pt idx="387">
                  <c:v>-73.7</c:v>
                </c:pt>
                <c:pt idx="388">
                  <c:v>-73.8</c:v>
                </c:pt>
                <c:pt idx="389">
                  <c:v>-73.900000000000006</c:v>
                </c:pt>
                <c:pt idx="390">
                  <c:v>-74</c:v>
                </c:pt>
                <c:pt idx="391">
                  <c:v>-74.099999999999994</c:v>
                </c:pt>
                <c:pt idx="392">
                  <c:v>-74.2</c:v>
                </c:pt>
                <c:pt idx="393">
                  <c:v>-74.3</c:v>
                </c:pt>
                <c:pt idx="394">
                  <c:v>-74.400000000000006</c:v>
                </c:pt>
                <c:pt idx="395">
                  <c:v>-74.5</c:v>
                </c:pt>
                <c:pt idx="396">
                  <c:v>-74.599999999999994</c:v>
                </c:pt>
                <c:pt idx="397">
                  <c:v>-74.7</c:v>
                </c:pt>
                <c:pt idx="398">
                  <c:v>-74.8</c:v>
                </c:pt>
                <c:pt idx="399">
                  <c:v>-74.900000000000006</c:v>
                </c:pt>
                <c:pt idx="400">
                  <c:v>-75</c:v>
                </c:pt>
              </c:numCache>
            </c:numRef>
          </c:xVal>
          <c:yVal>
            <c:numRef>
              <c:f>'Theoretical Data'!$C$6:$C$406</c:f>
              <c:numCache>
                <c:formatCode>0.00</c:formatCode>
                <c:ptCount val="401"/>
                <c:pt idx="0">
                  <c:v>0.28840315031266067</c:v>
                </c:pt>
                <c:pt idx="1">
                  <c:v>0.29174270140011677</c:v>
                </c:pt>
                <c:pt idx="2">
                  <c:v>0.29512092266663875</c:v>
                </c:pt>
                <c:pt idx="3">
                  <c:v>0.29853826189179594</c:v>
                </c:pt>
                <c:pt idx="4">
                  <c:v>0.30199517204020165</c:v>
                </c:pt>
                <c:pt idx="5">
                  <c:v>0.30549211132155135</c:v>
                </c:pt>
                <c:pt idx="6">
                  <c:v>0.30902954325135917</c:v>
                </c:pt>
                <c:pt idx="7">
                  <c:v>0.31260793671239567</c:v>
                </c:pt>
                <c:pt idx="8">
                  <c:v>0.31622776601683794</c:v>
                </c:pt>
                <c:pt idx="9">
                  <c:v>0.31988951096913981</c:v>
                </c:pt>
                <c:pt idx="10">
                  <c:v>0.32359365692962838</c:v>
                </c:pt>
                <c:pt idx="11">
                  <c:v>0.32734069487883832</c:v>
                </c:pt>
                <c:pt idx="12">
                  <c:v>0.33113112148259127</c:v>
                </c:pt>
                <c:pt idx="13">
                  <c:v>0.33496543915782762</c:v>
                </c:pt>
                <c:pt idx="14">
                  <c:v>0.33884415613920255</c:v>
                </c:pt>
                <c:pt idx="15">
                  <c:v>0.34276778654645046</c:v>
                </c:pt>
                <c:pt idx="16">
                  <c:v>0.34673685045253178</c:v>
                </c:pt>
                <c:pt idx="17">
                  <c:v>0.35075187395256818</c:v>
                </c:pt>
                <c:pt idx="18">
                  <c:v>0.35481338923357542</c:v>
                </c:pt>
                <c:pt idx="19">
                  <c:v>0.35892193464500521</c:v>
                </c:pt>
                <c:pt idx="20">
                  <c:v>0.36307805477010141</c:v>
                </c:pt>
                <c:pt idx="21">
                  <c:v>0.3672823004980848</c:v>
                </c:pt>
                <c:pt idx="22">
                  <c:v>0.37153522909717274</c:v>
                </c:pt>
                <c:pt idx="23">
                  <c:v>0.37583740428844414</c:v>
                </c:pt>
                <c:pt idx="24">
                  <c:v>0.3801893963205612</c:v>
                </c:pt>
                <c:pt idx="25">
                  <c:v>0.38459178204535366</c:v>
                </c:pt>
                <c:pt idx="26">
                  <c:v>0.38904514499428072</c:v>
                </c:pt>
                <c:pt idx="27">
                  <c:v>0.39355007545577769</c:v>
                </c:pt>
                <c:pt idx="28">
                  <c:v>0.3981071705534972</c:v>
                </c:pt>
                <c:pt idx="29">
                  <c:v>0.40271703432545913</c:v>
                </c:pt>
                <c:pt idx="30">
                  <c:v>0.40738027780411284</c:v>
                </c:pt>
                <c:pt idx="31">
                  <c:v>0.41209751909733039</c:v>
                </c:pt>
                <c:pt idx="32">
                  <c:v>0.41686938347033564</c:v>
                </c:pt>
                <c:pt idx="33">
                  <c:v>0.42169650342858223</c:v>
                </c:pt>
                <c:pt idx="34">
                  <c:v>0.42657951880159267</c:v>
                </c:pt>
                <c:pt idx="35">
                  <c:v>0.43151907682776525</c:v>
                </c:pt>
                <c:pt idx="36">
                  <c:v>0.43651583224016621</c:v>
                </c:pt>
                <c:pt idx="37">
                  <c:v>0.4415704473533128</c:v>
                </c:pt>
                <c:pt idx="38">
                  <c:v>0.44668359215096315</c:v>
                </c:pt>
                <c:pt idx="39">
                  <c:v>0.45185594437492238</c:v>
                </c:pt>
                <c:pt idx="40">
                  <c:v>0.45708818961487513</c:v>
                </c:pt>
                <c:pt idx="41">
                  <c:v>0.46238102139926046</c:v>
                </c:pt>
                <c:pt idx="42">
                  <c:v>0.46773514128719845</c:v>
                </c:pt>
                <c:pt idx="43">
                  <c:v>0.47315125896148047</c:v>
                </c:pt>
                <c:pt idx="44">
                  <c:v>0.47863009232263842</c:v>
                </c:pt>
                <c:pt idx="45">
                  <c:v>0.48417236758409948</c:v>
                </c:pt>
                <c:pt idx="46">
                  <c:v>0.48977881936844647</c:v>
                </c:pt>
                <c:pt idx="47">
                  <c:v>0.49545019080479047</c:v>
                </c:pt>
                <c:pt idx="48">
                  <c:v>0.50118723362727224</c:v>
                </c:pt>
                <c:pt idx="49">
                  <c:v>0.50699070827470449</c:v>
                </c:pt>
                <c:pt idx="50">
                  <c:v>0.51286138399136494</c:v>
                </c:pt>
                <c:pt idx="51">
                  <c:v>0.51880003892896132</c:v>
                </c:pt>
                <c:pt idx="52">
                  <c:v>0.52480746024977298</c:v>
                </c:pt>
                <c:pt idx="53">
                  <c:v>0.53088444423098824</c:v>
                </c:pt>
                <c:pt idx="54">
                  <c:v>0.53703179637025278</c:v>
                </c:pt>
                <c:pt idx="55">
                  <c:v>0.5432503314924334</c:v>
                </c:pt>
                <c:pt idx="56">
                  <c:v>0.54954087385762485</c:v>
                </c:pt>
                <c:pt idx="57">
                  <c:v>0.55590425727040382</c:v>
                </c:pt>
                <c:pt idx="58">
                  <c:v>0.56234132519034907</c:v>
                </c:pt>
                <c:pt idx="59">
                  <c:v>0.56885293084384148</c:v>
                </c:pt>
                <c:pt idx="60">
                  <c:v>0.57543993733715715</c:v>
                </c:pt>
                <c:pt idx="61">
                  <c:v>0.58210321777087171</c:v>
                </c:pt>
                <c:pt idx="62">
                  <c:v>0.58884365535558936</c:v>
                </c:pt>
                <c:pt idx="63">
                  <c:v>0.59566214352901037</c:v>
                </c:pt>
                <c:pt idx="64">
                  <c:v>0.60255958607435778</c:v>
                </c:pt>
                <c:pt idx="65">
                  <c:v>0.60953689724016924</c:v>
                </c:pt>
                <c:pt idx="66">
                  <c:v>0.61659500186148242</c:v>
                </c:pt>
                <c:pt idx="67">
                  <c:v>0.62373483548241959</c:v>
                </c:pt>
                <c:pt idx="68">
                  <c:v>0.63095734448019325</c:v>
                </c:pt>
                <c:pt idx="69">
                  <c:v>0.63826348619054873</c:v>
                </c:pt>
                <c:pt idx="70">
                  <c:v>0.64565422903465564</c:v>
                </c:pt>
                <c:pt idx="71">
                  <c:v>0.65313055264747266</c:v>
                </c:pt>
                <c:pt idx="72">
                  <c:v>0.66069344800759633</c:v>
                </c:pt>
                <c:pt idx="73">
                  <c:v>0.66834391756861455</c:v>
                </c:pt>
                <c:pt idx="74">
                  <c:v>0.67608297539198181</c:v>
                </c:pt>
                <c:pt idx="75">
                  <c:v>0.6839116472814295</c:v>
                </c:pt>
                <c:pt idx="76">
                  <c:v>0.69183097091893686</c:v>
                </c:pt>
                <c:pt idx="77">
                  <c:v>0.69984199600227393</c:v>
                </c:pt>
                <c:pt idx="78">
                  <c:v>0.70794578438413791</c:v>
                </c:pt>
                <c:pt idx="79">
                  <c:v>0.71614341021290207</c:v>
                </c:pt>
                <c:pt idx="80">
                  <c:v>0.72443596007499034</c:v>
                </c:pt>
                <c:pt idx="81">
                  <c:v>0.7328245331389045</c:v>
                </c:pt>
                <c:pt idx="82">
                  <c:v>0.74131024130091794</c:v>
                </c:pt>
                <c:pt idx="83">
                  <c:v>0.74989420933245587</c:v>
                </c:pt>
                <c:pt idx="84">
                  <c:v>0.75857757502918377</c:v>
                </c:pt>
                <c:pt idx="85">
                  <c:v>0.76736148936181925</c:v>
                </c:pt>
                <c:pt idx="86">
                  <c:v>0.77624711662869206</c:v>
                </c:pt>
                <c:pt idx="87">
                  <c:v>0.78523563461007218</c:v>
                </c:pt>
                <c:pt idx="88">
                  <c:v>0.79432823472428149</c:v>
                </c:pt>
                <c:pt idx="89">
                  <c:v>0.80352612218561736</c:v>
                </c:pt>
                <c:pt idx="90">
                  <c:v>0.81283051616409951</c:v>
                </c:pt>
                <c:pt idx="91">
                  <c:v>0.82224264994707152</c:v>
                </c:pt>
                <c:pt idx="92">
                  <c:v>0.83176377110267163</c:v>
                </c:pt>
                <c:pt idx="93">
                  <c:v>0.84139514164519502</c:v>
                </c:pt>
                <c:pt idx="94">
                  <c:v>0.85113803820237666</c:v>
                </c:pt>
                <c:pt idx="95">
                  <c:v>0.86099375218460095</c:v>
                </c:pt>
                <c:pt idx="96">
                  <c:v>0.87096358995608114</c:v>
                </c:pt>
                <c:pt idx="97">
                  <c:v>0.8810488730080146</c:v>
                </c:pt>
                <c:pt idx="98">
                  <c:v>0.89125093813374545</c:v>
                </c:pt>
                <c:pt idx="99">
                  <c:v>0.90157113760595708</c:v>
                </c:pt>
                <c:pt idx="100">
                  <c:v>0.9120108393559101</c:v>
                </c:pt>
                <c:pt idx="101">
                  <c:v>0.92257142715476348</c:v>
                </c:pt>
                <c:pt idx="102">
                  <c:v>0.93325430079699168</c:v>
                </c:pt>
                <c:pt idx="103">
                  <c:v>0.94406087628592339</c:v>
                </c:pt>
                <c:pt idx="104">
                  <c:v>0.95499258602143611</c:v>
                </c:pt>
                <c:pt idx="105">
                  <c:v>0.96605087898981368</c:v>
                </c:pt>
                <c:pt idx="106">
                  <c:v>0.97723722095581111</c:v>
                </c:pt>
                <c:pt idx="107">
                  <c:v>0.98855309465693941</c:v>
                </c:pt>
                <c:pt idx="108">
                  <c:v>1</c:v>
                </c:pt>
                <c:pt idx="109">
                  <c:v>1.0115794542598986</c:v>
                </c:pt>
                <c:pt idx="110">
                  <c:v>1.0232929922807545</c:v>
                </c:pt>
                <c:pt idx="111">
                  <c:v>1.0351421666793443</c:v>
                </c:pt>
                <c:pt idx="112">
                  <c:v>1.0471285480509003</c:v>
                </c:pt>
                <c:pt idx="113">
                  <c:v>1.0592537251772889</c:v>
                </c:pt>
                <c:pt idx="114">
                  <c:v>1.0715193052376066</c:v>
                </c:pt>
                <c:pt idx="115">
                  <c:v>1.0839269140212038</c:v>
                </c:pt>
                <c:pt idx="116">
                  <c:v>1.0964781961431855</c:v>
                </c:pt>
                <c:pt idx="117">
                  <c:v>1.1091748152624019</c:v>
                </c:pt>
                <c:pt idx="118">
                  <c:v>1.1220184543019636</c:v>
                </c:pt>
                <c:pt idx="119">
                  <c:v>1.1350108156723153</c:v>
                </c:pt>
                <c:pt idx="120">
                  <c:v>1.148153621496883</c:v>
                </c:pt>
                <c:pt idx="121">
                  <c:v>1.1614486138403433</c:v>
                </c:pt>
                <c:pt idx="122">
                  <c:v>1.1748975549395304</c:v>
                </c:pt>
                <c:pt idx="123">
                  <c:v>1.1885022274370185</c:v>
                </c:pt>
                <c:pt idx="124">
                  <c:v>1.2022644346174132</c:v>
                </c:pt>
                <c:pt idx="125">
                  <c:v>1.2161860006463685</c:v>
                </c:pt>
                <c:pt idx="126">
                  <c:v>1.2302687708123823</c:v>
                </c:pt>
                <c:pt idx="127">
                  <c:v>1.2445146117713859</c:v>
                </c:pt>
                <c:pt idx="128">
                  <c:v>1.2589254117941673</c:v>
                </c:pt>
                <c:pt idx="129">
                  <c:v>1.2735030810166619</c:v>
                </c:pt>
                <c:pt idx="130">
                  <c:v>1.2882495516931345</c:v>
                </c:pt>
                <c:pt idx="131">
                  <c:v>1.3031667784523</c:v>
                </c:pt>
                <c:pt idx="132">
                  <c:v>1.3182567385564079</c:v>
                </c:pt>
                <c:pt idx="133">
                  <c:v>1.333521432163324</c:v>
                </c:pt>
                <c:pt idx="134">
                  <c:v>1.3489628825916538</c:v>
                </c:pt>
                <c:pt idx="135">
                  <c:v>1.3645831365889249</c:v>
                </c:pt>
                <c:pt idx="136">
                  <c:v>1.3803842646028854</c:v>
                </c:pt>
                <c:pt idx="137">
                  <c:v>1.3963683610559385</c:v>
                </c:pt>
                <c:pt idx="138">
                  <c:v>1.4125375446227544</c:v>
                </c:pt>
                <c:pt idx="139">
                  <c:v>1.4288939585111031</c:v>
                </c:pt>
                <c:pt idx="140">
                  <c:v>1.4454397707459281</c:v>
                </c:pt>
                <c:pt idx="141">
                  <c:v>1.4621771744567189</c:v>
                </c:pt>
                <c:pt idx="142">
                  <c:v>1.4791083881682086</c:v>
                </c:pt>
                <c:pt idx="143">
                  <c:v>1.4962356560944334</c:v>
                </c:pt>
                <c:pt idx="144">
                  <c:v>1.5135612484362084</c:v>
                </c:pt>
                <c:pt idx="145">
                  <c:v>1.5310874616820307</c:v>
                </c:pt>
                <c:pt idx="146">
                  <c:v>1.5488166189124821</c:v>
                </c:pt>
                <c:pt idx="147">
                  <c:v>1.5667510701081502</c:v>
                </c:pt>
                <c:pt idx="148">
                  <c:v>1.5848931924611136</c:v>
                </c:pt>
                <c:pt idx="149">
                  <c:v>1.6032453906900419</c:v>
                </c:pt>
                <c:pt idx="150">
                  <c:v>1.6218100973589304</c:v>
                </c:pt>
                <c:pt idx="151">
                  <c:v>1.6405897731995402</c:v>
                </c:pt>
                <c:pt idx="152">
                  <c:v>1.6595869074375618</c:v>
                </c:pt>
                <c:pt idx="153">
                  <c:v>1.6788040181225605</c:v>
                </c:pt>
                <c:pt idx="154">
                  <c:v>1.6982436524617448</c:v>
                </c:pt>
                <c:pt idx="155">
                  <c:v>1.7179083871575889</c:v>
                </c:pt>
                <c:pt idx="156">
                  <c:v>1.7378008287493765</c:v>
                </c:pt>
                <c:pt idx="157">
                  <c:v>1.7579236139586938</c:v>
                </c:pt>
                <c:pt idx="158">
                  <c:v>1.778279410038923</c:v>
                </c:pt>
                <c:pt idx="159">
                  <c:v>1.7988709151287883</c:v>
                </c:pt>
                <c:pt idx="160">
                  <c:v>1.8197008586099839</c:v>
                </c:pt>
                <c:pt idx="161">
                  <c:v>1.8407720014689568</c:v>
                </c:pt>
                <c:pt idx="162">
                  <c:v>1.8620871366628688</c:v>
                </c:pt>
                <c:pt idx="163">
                  <c:v>1.8836490894898008</c:v>
                </c:pt>
                <c:pt idx="164">
                  <c:v>1.9054607179632477</c:v>
                </c:pt>
                <c:pt idx="165">
                  <c:v>1.9275249131909367</c:v>
                </c:pt>
                <c:pt idx="166">
                  <c:v>1.9498445997580465</c:v>
                </c:pt>
                <c:pt idx="167">
                  <c:v>1.972422736114855</c:v>
                </c:pt>
                <c:pt idx="168">
                  <c:v>1.9952623149688797</c:v>
                </c:pt>
                <c:pt idx="169">
                  <c:v>2.0183663636815612</c:v>
                </c:pt>
                <c:pt idx="170">
                  <c:v>2.0417379446695305</c:v>
                </c:pt>
                <c:pt idx="171">
                  <c:v>2.0653801558105305</c:v>
                </c:pt>
                <c:pt idx="172">
                  <c:v>2.089296130854041</c:v>
                </c:pt>
                <c:pt idx="173">
                  <c:v>2.1134890398366468</c:v>
                </c:pt>
                <c:pt idx="174">
                  <c:v>2.1379620895022327</c:v>
                </c:pt>
                <c:pt idx="175">
                  <c:v>2.1627185237270212</c:v>
                </c:pt>
                <c:pt idx="176">
                  <c:v>2.1877616239495539</c:v>
                </c:pt>
                <c:pt idx="177">
                  <c:v>2.2130947096056395</c:v>
                </c:pt>
                <c:pt idx="178">
                  <c:v>2.2387211385683394</c:v>
                </c:pt>
                <c:pt idx="179">
                  <c:v>2.2646443075930605</c:v>
                </c:pt>
                <c:pt idx="180">
                  <c:v>2.290867652767774</c:v>
                </c:pt>
                <c:pt idx="181">
                  <c:v>2.3173946499684801</c:v>
                </c:pt>
                <c:pt idx="182">
                  <c:v>2.3442288153199238</c:v>
                </c:pt>
                <c:pt idx="183">
                  <c:v>2.3713737056616555</c:v>
                </c:pt>
                <c:pt idx="184">
                  <c:v>2.3988329190194912</c:v>
                </c:pt>
                <c:pt idx="185">
                  <c:v>2.4266100950824163</c:v>
                </c:pt>
                <c:pt idx="186">
                  <c:v>2.4547089156850319</c:v>
                </c:pt>
                <c:pt idx="187">
                  <c:v>2.4831331052955723</c:v>
                </c:pt>
                <c:pt idx="188">
                  <c:v>2.5118864315095806</c:v>
                </c:pt>
                <c:pt idx="189">
                  <c:v>2.5409727055493057</c:v>
                </c:pt>
                <c:pt idx="190">
                  <c:v>2.5703957827688648</c:v>
                </c:pt>
                <c:pt idx="191">
                  <c:v>2.6001595631652736</c:v>
                </c:pt>
                <c:pt idx="192">
                  <c:v>2.6302679918953835</c:v>
                </c:pt>
                <c:pt idx="193">
                  <c:v>2.6607250597988097</c:v>
                </c:pt>
                <c:pt idx="194">
                  <c:v>2.6915348039269165</c:v>
                </c:pt>
                <c:pt idx="195">
                  <c:v>2.7227013080779137</c:v>
                </c:pt>
                <c:pt idx="196">
                  <c:v>2.7542287033381685</c:v>
                </c:pt>
                <c:pt idx="197">
                  <c:v>2.7861211686297729</c:v>
                </c:pt>
                <c:pt idx="198">
                  <c:v>2.8183829312644542</c:v>
                </c:pt>
                <c:pt idx="199">
                  <c:v>2.8510182675039104</c:v>
                </c:pt>
                <c:pt idx="200">
                  <c:v>2.8840315031266073</c:v>
                </c:pt>
                <c:pt idx="201">
                  <c:v>2.9174270140011682</c:v>
                </c:pt>
                <c:pt idx="202">
                  <c:v>2.9512092266663883</c:v>
                </c:pt>
                <c:pt idx="203">
                  <c:v>2.98538261891796</c:v>
                </c:pt>
                <c:pt idx="204">
                  <c:v>3.019951720402017</c:v>
                </c:pt>
                <c:pt idx="205">
                  <c:v>3.0549211132155145</c:v>
                </c:pt>
                <c:pt idx="206">
                  <c:v>3.0902954325135927</c:v>
                </c:pt>
                <c:pt idx="207">
                  <c:v>3.1260793671239577</c:v>
                </c:pt>
                <c:pt idx="208">
                  <c:v>3.1622776601683795</c:v>
                </c:pt>
                <c:pt idx="209">
                  <c:v>3.1988951096913989</c:v>
                </c:pt>
                <c:pt idx="210">
                  <c:v>3.235936569296284</c:v>
                </c:pt>
                <c:pt idx="211">
                  <c:v>3.2734069487883839</c:v>
                </c:pt>
                <c:pt idx="212">
                  <c:v>3.311311214825913</c:v>
                </c:pt>
                <c:pt idx="213">
                  <c:v>3.349654391578277</c:v>
                </c:pt>
                <c:pt idx="214">
                  <c:v>3.3884415613920265</c:v>
                </c:pt>
                <c:pt idx="215">
                  <c:v>3.427677865464505</c:v>
                </c:pt>
                <c:pt idx="216">
                  <c:v>3.4673685045253184</c:v>
                </c:pt>
                <c:pt idx="217">
                  <c:v>3.5075187395256826</c:v>
                </c:pt>
                <c:pt idx="218">
                  <c:v>3.5481338923357555</c:v>
                </c:pt>
                <c:pt idx="219">
                  <c:v>3.589219346450053</c:v>
                </c:pt>
                <c:pt idx="220">
                  <c:v>3.6307805477010149</c:v>
                </c:pt>
                <c:pt idx="221">
                  <c:v>3.6728230049808488</c:v>
                </c:pt>
                <c:pt idx="222">
                  <c:v>3.7153522909717283</c:v>
                </c:pt>
                <c:pt idx="223">
                  <c:v>3.7583740428844421</c:v>
                </c:pt>
                <c:pt idx="224">
                  <c:v>3.8018939632056128</c:v>
                </c:pt>
                <c:pt idx="225">
                  <c:v>3.845917820453538</c:v>
                </c:pt>
                <c:pt idx="226">
                  <c:v>3.8904514499428084</c:v>
                </c:pt>
                <c:pt idx="227">
                  <c:v>3.9355007545577778</c:v>
                </c:pt>
                <c:pt idx="228">
                  <c:v>3.9810717055349727</c:v>
                </c:pt>
                <c:pt idx="229">
                  <c:v>4.0271703432545927</c:v>
                </c:pt>
                <c:pt idx="230">
                  <c:v>4.073802778041129</c:v>
                </c:pt>
                <c:pt idx="231">
                  <c:v>4.1209751909733043</c:v>
                </c:pt>
                <c:pt idx="232">
                  <c:v>4.1686938347033582</c:v>
                </c:pt>
                <c:pt idx="233">
                  <c:v>4.2169650342858231</c:v>
                </c:pt>
                <c:pt idx="234">
                  <c:v>4.2657951880159279</c:v>
                </c:pt>
                <c:pt idx="235">
                  <c:v>4.3151907682776542</c:v>
                </c:pt>
                <c:pt idx="236">
                  <c:v>4.3651583224016628</c:v>
                </c:pt>
                <c:pt idx="237">
                  <c:v>4.4157044735331281</c:v>
                </c:pt>
                <c:pt idx="238">
                  <c:v>4.4668359215096318</c:v>
                </c:pt>
                <c:pt idx="239">
                  <c:v>4.5185594437492247</c:v>
                </c:pt>
                <c:pt idx="240">
                  <c:v>4.5708818961487525</c:v>
                </c:pt>
                <c:pt idx="241">
                  <c:v>4.6238102139926065</c:v>
                </c:pt>
                <c:pt idx="242">
                  <c:v>4.6773514128719853</c:v>
                </c:pt>
                <c:pt idx="243">
                  <c:v>4.7315125896148054</c:v>
                </c:pt>
                <c:pt idx="244">
                  <c:v>4.786300923226384</c:v>
                </c:pt>
                <c:pt idx="245">
                  <c:v>4.8417236758409965</c:v>
                </c:pt>
                <c:pt idx="246">
                  <c:v>4.8977881936844643</c:v>
                </c:pt>
                <c:pt idx="247">
                  <c:v>4.9545019080479067</c:v>
                </c:pt>
                <c:pt idx="248">
                  <c:v>5.0118723362727229</c:v>
                </c:pt>
                <c:pt idx="249">
                  <c:v>5.0699070827470454</c:v>
                </c:pt>
                <c:pt idx="250">
                  <c:v>5.1286138399136512</c:v>
                </c:pt>
                <c:pt idx="251">
                  <c:v>5.1880003892896136</c:v>
                </c:pt>
                <c:pt idx="252">
                  <c:v>5.2480746024977307</c:v>
                </c:pt>
                <c:pt idx="253">
                  <c:v>5.3088444423098844</c:v>
                </c:pt>
                <c:pt idx="254">
                  <c:v>5.3703179637025293</c:v>
                </c:pt>
                <c:pt idx="255">
                  <c:v>5.4325033149243334</c:v>
                </c:pt>
                <c:pt idx="256">
                  <c:v>5.4954087385762493</c:v>
                </c:pt>
                <c:pt idx="257">
                  <c:v>5.5590425727040405</c:v>
                </c:pt>
                <c:pt idx="258">
                  <c:v>5.6234132519034921</c:v>
                </c:pt>
                <c:pt idx="259">
                  <c:v>5.6885293084384161</c:v>
                </c:pt>
                <c:pt idx="260">
                  <c:v>5.7543993733715721</c:v>
                </c:pt>
                <c:pt idx="261">
                  <c:v>5.8210321777087177</c:v>
                </c:pt>
                <c:pt idx="262">
                  <c:v>5.8884365535558931</c:v>
                </c:pt>
                <c:pt idx="263">
                  <c:v>5.9566214352901055</c:v>
                </c:pt>
                <c:pt idx="264">
                  <c:v>6.0255958607435796</c:v>
                </c:pt>
                <c:pt idx="265">
                  <c:v>6.0953689724016948</c:v>
                </c:pt>
                <c:pt idx="266">
                  <c:v>6.1659500186148257</c:v>
                </c:pt>
                <c:pt idx="267">
                  <c:v>6.2373483548241975</c:v>
                </c:pt>
                <c:pt idx="268">
                  <c:v>6.3095734448019343</c:v>
                </c:pt>
                <c:pt idx="269">
                  <c:v>6.3826348619054887</c:v>
                </c:pt>
                <c:pt idx="270">
                  <c:v>6.4565422903465581</c:v>
                </c:pt>
                <c:pt idx="271">
                  <c:v>6.5313055264747275</c:v>
                </c:pt>
                <c:pt idx="272">
                  <c:v>6.6069344800759655</c:v>
                </c:pt>
                <c:pt idx="273">
                  <c:v>6.6834391756861464</c:v>
                </c:pt>
                <c:pt idx="274">
                  <c:v>6.7608297539198192</c:v>
                </c:pt>
                <c:pt idx="275">
                  <c:v>6.8391164728142977</c:v>
                </c:pt>
                <c:pt idx="276">
                  <c:v>6.9183097091893693</c:v>
                </c:pt>
                <c:pt idx="277">
                  <c:v>6.9984199600227406</c:v>
                </c:pt>
                <c:pt idx="278">
                  <c:v>7.0794578438413795</c:v>
                </c:pt>
                <c:pt idx="279">
                  <c:v>7.1614341021290233</c:v>
                </c:pt>
                <c:pt idx="280">
                  <c:v>7.2443596007499043</c:v>
                </c:pt>
                <c:pt idx="281">
                  <c:v>7.328245331389045</c:v>
                </c:pt>
                <c:pt idx="282">
                  <c:v>7.4131024130091827</c:v>
                </c:pt>
                <c:pt idx="283">
                  <c:v>7.4989420933245592</c:v>
                </c:pt>
                <c:pt idx="284">
                  <c:v>7.585775750291841</c:v>
                </c:pt>
                <c:pt idx="285">
                  <c:v>7.6736148936181925</c:v>
                </c:pt>
                <c:pt idx="286">
                  <c:v>7.7624711662869235</c:v>
                </c:pt>
                <c:pt idx="287">
                  <c:v>7.8523563461007235</c:v>
                </c:pt>
                <c:pt idx="288">
                  <c:v>7.9432823472428176</c:v>
                </c:pt>
                <c:pt idx="289">
                  <c:v>8.0352612218561745</c:v>
                </c:pt>
                <c:pt idx="290">
                  <c:v>8.1283051616409985</c:v>
                </c:pt>
                <c:pt idx="291">
                  <c:v>8.2224264994707088</c:v>
                </c:pt>
                <c:pt idx="292">
                  <c:v>8.3176377110267179</c:v>
                </c:pt>
                <c:pt idx="293">
                  <c:v>8.4139514164519547</c:v>
                </c:pt>
                <c:pt idx="294">
                  <c:v>8.5113803820237717</c:v>
                </c:pt>
                <c:pt idx="295">
                  <c:v>8.6099375218460104</c:v>
                </c:pt>
                <c:pt idx="296">
                  <c:v>8.709635899560805</c:v>
                </c:pt>
                <c:pt idx="297">
                  <c:v>8.8104887300801469</c:v>
                </c:pt>
                <c:pt idx="298">
                  <c:v>8.9125093813374576</c:v>
                </c:pt>
                <c:pt idx="299">
                  <c:v>9.0157113760595795</c:v>
                </c:pt>
                <c:pt idx="300">
                  <c:v>9.1201083935591036</c:v>
                </c:pt>
                <c:pt idx="301">
                  <c:v>9.2257142715476288</c:v>
                </c:pt>
                <c:pt idx="302">
                  <c:v>9.3325430079699192</c:v>
                </c:pt>
                <c:pt idx="303">
                  <c:v>9.4406087628592346</c:v>
                </c:pt>
                <c:pt idx="304">
                  <c:v>9.5499258602143726</c:v>
                </c:pt>
                <c:pt idx="305">
                  <c:v>9.6605087898981381</c:v>
                </c:pt>
                <c:pt idx="306">
                  <c:v>9.7723722095581049</c:v>
                </c:pt>
                <c:pt idx="307">
                  <c:v>9.8855309465693999</c:v>
                </c:pt>
                <c:pt idx="308">
                  <c:v>10</c:v>
                </c:pt>
                <c:pt idx="309">
                  <c:v>10.115794542598996</c:v>
                </c:pt>
                <c:pt idx="310">
                  <c:v>10.232929922807546</c:v>
                </c:pt>
                <c:pt idx="311">
                  <c:v>10.351421666793438</c:v>
                </c:pt>
                <c:pt idx="312">
                  <c:v>10.471285480509005</c:v>
                </c:pt>
                <c:pt idx="313">
                  <c:v>10.592537251772889</c:v>
                </c:pt>
                <c:pt idx="314">
                  <c:v>10.715193052376078</c:v>
                </c:pt>
                <c:pt idx="315">
                  <c:v>10.839269140212044</c:v>
                </c:pt>
                <c:pt idx="316">
                  <c:v>10.964781961431848</c:v>
                </c:pt>
                <c:pt idx="317">
                  <c:v>11.091748152624023</c:v>
                </c:pt>
                <c:pt idx="318">
                  <c:v>11.220184543019636</c:v>
                </c:pt>
                <c:pt idx="319">
                  <c:v>11.350108156723163</c:v>
                </c:pt>
                <c:pt idx="320">
                  <c:v>11.481536214968834</c:v>
                </c:pt>
                <c:pt idx="321">
                  <c:v>11.614486138403429</c:v>
                </c:pt>
                <c:pt idx="322">
                  <c:v>11.748975549395306</c:v>
                </c:pt>
                <c:pt idx="323">
                  <c:v>11.885022274370185</c:v>
                </c:pt>
                <c:pt idx="324">
                  <c:v>12.022644346174143</c:v>
                </c:pt>
                <c:pt idx="325">
                  <c:v>12.161860006463689</c:v>
                </c:pt>
                <c:pt idx="326">
                  <c:v>12.302687708123813</c:v>
                </c:pt>
                <c:pt idx="327">
                  <c:v>12.445146117713859</c:v>
                </c:pt>
                <c:pt idx="328">
                  <c:v>12.58925411794168</c:v>
                </c:pt>
                <c:pt idx="329">
                  <c:v>12.735030810166634</c:v>
                </c:pt>
                <c:pt idx="330">
                  <c:v>12.882495516931346</c:v>
                </c:pt>
                <c:pt idx="331">
                  <c:v>13.031667784522988</c:v>
                </c:pt>
                <c:pt idx="332">
                  <c:v>13.182567385564083</c:v>
                </c:pt>
                <c:pt idx="333">
                  <c:v>13.335214321633245</c:v>
                </c:pt>
                <c:pt idx="334">
                  <c:v>13.489628825916553</c:v>
                </c:pt>
                <c:pt idx="335">
                  <c:v>13.645831365889254</c:v>
                </c:pt>
                <c:pt idx="336">
                  <c:v>13.803842646028851</c:v>
                </c:pt>
                <c:pt idx="337">
                  <c:v>13.963683610559384</c:v>
                </c:pt>
                <c:pt idx="338">
                  <c:v>14.125375446227544</c:v>
                </c:pt>
                <c:pt idx="339">
                  <c:v>14.288939585111049</c:v>
                </c:pt>
                <c:pt idx="340">
                  <c:v>14.454397707459282</c:v>
                </c:pt>
                <c:pt idx="341">
                  <c:v>14.621771744567182</c:v>
                </c:pt>
                <c:pt idx="342">
                  <c:v>14.791083881682093</c:v>
                </c:pt>
                <c:pt idx="343">
                  <c:v>14.96235656094434</c:v>
                </c:pt>
                <c:pt idx="344">
                  <c:v>15.135612484362099</c:v>
                </c:pt>
                <c:pt idx="345">
                  <c:v>15.310874616820305</c:v>
                </c:pt>
                <c:pt idx="346">
                  <c:v>15.488166189124817</c:v>
                </c:pt>
                <c:pt idx="347">
                  <c:v>15.667510701081508</c:v>
                </c:pt>
                <c:pt idx="348">
                  <c:v>15.848931924611136</c:v>
                </c:pt>
                <c:pt idx="349">
                  <c:v>16.032453906900436</c:v>
                </c:pt>
                <c:pt idx="350">
                  <c:v>16.218100973589316</c:v>
                </c:pt>
                <c:pt idx="351">
                  <c:v>16.405897731995392</c:v>
                </c:pt>
                <c:pt idx="352">
                  <c:v>16.595869074375621</c:v>
                </c:pt>
                <c:pt idx="353">
                  <c:v>16.788040181225607</c:v>
                </c:pt>
                <c:pt idx="354">
                  <c:v>16.982436524617462</c:v>
                </c:pt>
                <c:pt idx="355">
                  <c:v>17.179083871575891</c:v>
                </c:pt>
                <c:pt idx="356">
                  <c:v>17.378008287493749</c:v>
                </c:pt>
                <c:pt idx="357">
                  <c:v>17.579236139586943</c:v>
                </c:pt>
                <c:pt idx="358">
                  <c:v>17.782794100389236</c:v>
                </c:pt>
                <c:pt idx="359">
                  <c:v>17.988709151287896</c:v>
                </c:pt>
                <c:pt idx="360">
                  <c:v>18.197008586099848</c:v>
                </c:pt>
                <c:pt idx="361">
                  <c:v>18.407720014689556</c:v>
                </c:pt>
                <c:pt idx="362">
                  <c:v>18.620871366628688</c:v>
                </c:pt>
                <c:pt idx="363">
                  <c:v>18.836490894898009</c:v>
                </c:pt>
                <c:pt idx="364">
                  <c:v>19.054607179632502</c:v>
                </c:pt>
                <c:pt idx="365">
                  <c:v>19.275249131909373</c:v>
                </c:pt>
                <c:pt idx="366">
                  <c:v>19.498445997580447</c:v>
                </c:pt>
                <c:pt idx="367">
                  <c:v>19.724227361148557</c:v>
                </c:pt>
                <c:pt idx="368">
                  <c:v>19.952623149688804</c:v>
                </c:pt>
                <c:pt idx="369">
                  <c:v>20.183663636815638</c:v>
                </c:pt>
                <c:pt idx="370">
                  <c:v>20.4173794466953</c:v>
                </c:pt>
                <c:pt idx="371">
                  <c:v>20.6538015581053</c:v>
                </c:pt>
                <c:pt idx="372">
                  <c:v>20.892961308540418</c:v>
                </c:pt>
                <c:pt idx="373">
                  <c:v>21.134890398366473</c:v>
                </c:pt>
                <c:pt idx="374">
                  <c:v>21.379620895022352</c:v>
                </c:pt>
                <c:pt idx="375">
                  <c:v>21.627185237270215</c:v>
                </c:pt>
                <c:pt idx="376">
                  <c:v>21.877616239495527</c:v>
                </c:pt>
                <c:pt idx="377">
                  <c:v>22.130947096056399</c:v>
                </c:pt>
                <c:pt idx="378">
                  <c:v>22.387211385683404</c:v>
                </c:pt>
                <c:pt idx="379">
                  <c:v>22.646443075930627</c:v>
                </c:pt>
                <c:pt idx="380">
                  <c:v>22.908676527677738</c:v>
                </c:pt>
                <c:pt idx="381">
                  <c:v>23.173946499684781</c:v>
                </c:pt>
                <c:pt idx="382">
                  <c:v>23.442288153199247</c:v>
                </c:pt>
                <c:pt idx="383">
                  <c:v>23.713737056616559</c:v>
                </c:pt>
                <c:pt idx="384">
                  <c:v>23.988329190194928</c:v>
                </c:pt>
                <c:pt idx="385">
                  <c:v>24.266100950824178</c:v>
                </c:pt>
                <c:pt idx="386">
                  <c:v>24.547089156850305</c:v>
                </c:pt>
                <c:pt idx="387">
                  <c:v>24.831331052955726</c:v>
                </c:pt>
                <c:pt idx="388">
                  <c:v>25.118864315095799</c:v>
                </c:pt>
                <c:pt idx="389">
                  <c:v>25.409727055493082</c:v>
                </c:pt>
                <c:pt idx="390">
                  <c:v>25.703957827688658</c:v>
                </c:pt>
                <c:pt idx="391">
                  <c:v>26.001595631652716</c:v>
                </c:pt>
                <c:pt idx="392">
                  <c:v>26.302679918953849</c:v>
                </c:pt>
                <c:pt idx="393">
                  <c:v>26.607250597988113</c:v>
                </c:pt>
                <c:pt idx="394">
                  <c:v>26.915348039269183</c:v>
                </c:pt>
                <c:pt idx="395">
                  <c:v>27.227013080779138</c:v>
                </c:pt>
                <c:pt idx="396">
                  <c:v>27.542287033381665</c:v>
                </c:pt>
                <c:pt idx="397">
                  <c:v>27.861211686297729</c:v>
                </c:pt>
                <c:pt idx="398">
                  <c:v>28.183829312644548</c:v>
                </c:pt>
                <c:pt idx="399">
                  <c:v>28.51018267503914</c:v>
                </c:pt>
                <c:pt idx="400">
                  <c:v>28.84031503126608</c:v>
                </c:pt>
              </c:numCache>
            </c:numRef>
          </c:yVal>
          <c:smooth val="0"/>
          <c:extLst>
            <c:ext xmlns:c16="http://schemas.microsoft.com/office/drawing/2014/chart" uri="{C3380CC4-5D6E-409C-BE32-E72D297353CC}">
              <c16:uniqueId val="{00000000-599F-441D-A584-C5007FA63377}"/>
            </c:ext>
          </c:extLst>
        </c:ser>
        <c:ser>
          <c:idx val="1"/>
          <c:order val="1"/>
          <c:tx>
            <c:strRef>
              <c:f>'Theoretical Data'!$D$5</c:f>
              <c:strCache>
                <c:ptCount val="1"/>
                <c:pt idx="0">
                  <c:v>3</c:v>
                </c:pt>
              </c:strCache>
            </c:strRef>
          </c:tx>
          <c:spPr>
            <a:ln w="19050" cap="rnd">
              <a:noFill/>
              <a:round/>
            </a:ln>
            <a:effectLst/>
          </c:spPr>
          <c:marker>
            <c:symbol val="circle"/>
            <c:size val="5"/>
            <c:spPr>
              <a:solidFill>
                <a:schemeClr val="accent2"/>
              </a:solidFill>
              <a:ln w="9525">
                <a:solidFill>
                  <a:schemeClr val="accent2"/>
                </a:solidFill>
              </a:ln>
              <a:effectLst/>
            </c:spPr>
          </c:marker>
          <c:xVal>
            <c:numRef>
              <c:f>'Theoretical Data'!$B$6:$B$406</c:f>
              <c:numCache>
                <c:formatCode>0.0</c:formatCode>
                <c:ptCount val="4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pt idx="301">
                  <c:v>-65.099999999999994</c:v>
                </c:pt>
                <c:pt idx="302">
                  <c:v>-65.2</c:v>
                </c:pt>
                <c:pt idx="303">
                  <c:v>-65.3</c:v>
                </c:pt>
                <c:pt idx="304">
                  <c:v>-65.400000000000006</c:v>
                </c:pt>
                <c:pt idx="305">
                  <c:v>-65.5</c:v>
                </c:pt>
                <c:pt idx="306">
                  <c:v>-65.599999999999994</c:v>
                </c:pt>
                <c:pt idx="307">
                  <c:v>-65.7</c:v>
                </c:pt>
                <c:pt idx="308">
                  <c:v>-65.8</c:v>
                </c:pt>
                <c:pt idx="309">
                  <c:v>-65.900000000000006</c:v>
                </c:pt>
                <c:pt idx="310">
                  <c:v>-66</c:v>
                </c:pt>
                <c:pt idx="311">
                  <c:v>-66.099999999999994</c:v>
                </c:pt>
                <c:pt idx="312">
                  <c:v>-66.2</c:v>
                </c:pt>
                <c:pt idx="313">
                  <c:v>-66.3</c:v>
                </c:pt>
                <c:pt idx="314">
                  <c:v>-66.400000000000006</c:v>
                </c:pt>
                <c:pt idx="315">
                  <c:v>-66.5</c:v>
                </c:pt>
                <c:pt idx="316">
                  <c:v>-66.599999999999994</c:v>
                </c:pt>
                <c:pt idx="317">
                  <c:v>-66.7</c:v>
                </c:pt>
                <c:pt idx="318">
                  <c:v>-66.8</c:v>
                </c:pt>
                <c:pt idx="319">
                  <c:v>-66.900000000000006</c:v>
                </c:pt>
                <c:pt idx="320">
                  <c:v>-67</c:v>
                </c:pt>
                <c:pt idx="321">
                  <c:v>-67.099999999999994</c:v>
                </c:pt>
                <c:pt idx="322">
                  <c:v>-67.2</c:v>
                </c:pt>
                <c:pt idx="323">
                  <c:v>-67.3</c:v>
                </c:pt>
                <c:pt idx="324">
                  <c:v>-67.400000000000006</c:v>
                </c:pt>
                <c:pt idx="325">
                  <c:v>-67.5</c:v>
                </c:pt>
                <c:pt idx="326">
                  <c:v>-67.599999999999994</c:v>
                </c:pt>
                <c:pt idx="327">
                  <c:v>-67.7</c:v>
                </c:pt>
                <c:pt idx="328">
                  <c:v>-67.8</c:v>
                </c:pt>
                <c:pt idx="329">
                  <c:v>-67.900000000000006</c:v>
                </c:pt>
                <c:pt idx="330">
                  <c:v>-68</c:v>
                </c:pt>
                <c:pt idx="331">
                  <c:v>-68.099999999999994</c:v>
                </c:pt>
                <c:pt idx="332">
                  <c:v>-68.2</c:v>
                </c:pt>
                <c:pt idx="333">
                  <c:v>-68.3</c:v>
                </c:pt>
                <c:pt idx="334">
                  <c:v>-68.400000000000006</c:v>
                </c:pt>
                <c:pt idx="335">
                  <c:v>-68.5</c:v>
                </c:pt>
                <c:pt idx="336">
                  <c:v>-68.599999999999994</c:v>
                </c:pt>
                <c:pt idx="337">
                  <c:v>-68.7</c:v>
                </c:pt>
                <c:pt idx="338">
                  <c:v>-68.8</c:v>
                </c:pt>
                <c:pt idx="339">
                  <c:v>-68.900000000000006</c:v>
                </c:pt>
                <c:pt idx="340">
                  <c:v>-69</c:v>
                </c:pt>
                <c:pt idx="341">
                  <c:v>-69.099999999999994</c:v>
                </c:pt>
                <c:pt idx="342">
                  <c:v>-69.2</c:v>
                </c:pt>
                <c:pt idx="343">
                  <c:v>-69.3</c:v>
                </c:pt>
                <c:pt idx="344">
                  <c:v>-69.400000000000006</c:v>
                </c:pt>
                <c:pt idx="345">
                  <c:v>-69.5</c:v>
                </c:pt>
                <c:pt idx="346">
                  <c:v>-69.599999999999994</c:v>
                </c:pt>
                <c:pt idx="347">
                  <c:v>-69.7</c:v>
                </c:pt>
                <c:pt idx="348">
                  <c:v>-69.8</c:v>
                </c:pt>
                <c:pt idx="349">
                  <c:v>-69.900000000000006</c:v>
                </c:pt>
                <c:pt idx="350">
                  <c:v>-70</c:v>
                </c:pt>
                <c:pt idx="351">
                  <c:v>-70.099999999999994</c:v>
                </c:pt>
                <c:pt idx="352">
                  <c:v>-70.2</c:v>
                </c:pt>
                <c:pt idx="353">
                  <c:v>-70.3</c:v>
                </c:pt>
                <c:pt idx="354">
                  <c:v>-70.400000000000006</c:v>
                </c:pt>
                <c:pt idx="355">
                  <c:v>-70.5</c:v>
                </c:pt>
                <c:pt idx="356">
                  <c:v>-70.599999999999994</c:v>
                </c:pt>
                <c:pt idx="357">
                  <c:v>-70.7</c:v>
                </c:pt>
                <c:pt idx="358">
                  <c:v>-70.8</c:v>
                </c:pt>
                <c:pt idx="359">
                  <c:v>-70.900000000000006</c:v>
                </c:pt>
                <c:pt idx="360">
                  <c:v>-71</c:v>
                </c:pt>
                <c:pt idx="361">
                  <c:v>-71.099999999999994</c:v>
                </c:pt>
                <c:pt idx="362">
                  <c:v>-71.2</c:v>
                </c:pt>
                <c:pt idx="363">
                  <c:v>-71.3</c:v>
                </c:pt>
                <c:pt idx="364">
                  <c:v>-71.400000000000006</c:v>
                </c:pt>
                <c:pt idx="365">
                  <c:v>-71.5</c:v>
                </c:pt>
                <c:pt idx="366">
                  <c:v>-71.599999999999994</c:v>
                </c:pt>
                <c:pt idx="367">
                  <c:v>-71.7</c:v>
                </c:pt>
                <c:pt idx="368">
                  <c:v>-71.8</c:v>
                </c:pt>
                <c:pt idx="369">
                  <c:v>-71.900000000000006</c:v>
                </c:pt>
                <c:pt idx="370">
                  <c:v>-72</c:v>
                </c:pt>
                <c:pt idx="371">
                  <c:v>-72.099999999999994</c:v>
                </c:pt>
                <c:pt idx="372">
                  <c:v>-72.2</c:v>
                </c:pt>
                <c:pt idx="373">
                  <c:v>-72.3</c:v>
                </c:pt>
                <c:pt idx="374">
                  <c:v>-72.400000000000006</c:v>
                </c:pt>
                <c:pt idx="375">
                  <c:v>-72.5</c:v>
                </c:pt>
                <c:pt idx="376">
                  <c:v>-72.599999999999994</c:v>
                </c:pt>
                <c:pt idx="377">
                  <c:v>-72.7</c:v>
                </c:pt>
                <c:pt idx="378">
                  <c:v>-72.8</c:v>
                </c:pt>
                <c:pt idx="379">
                  <c:v>-72.900000000000006</c:v>
                </c:pt>
                <c:pt idx="380">
                  <c:v>-73</c:v>
                </c:pt>
                <c:pt idx="381">
                  <c:v>-73.099999999999994</c:v>
                </c:pt>
                <c:pt idx="382">
                  <c:v>-73.2</c:v>
                </c:pt>
                <c:pt idx="383">
                  <c:v>-73.3</c:v>
                </c:pt>
                <c:pt idx="384">
                  <c:v>-73.400000000000006</c:v>
                </c:pt>
                <c:pt idx="385">
                  <c:v>-73.5</c:v>
                </c:pt>
                <c:pt idx="386">
                  <c:v>-73.599999999999994</c:v>
                </c:pt>
                <c:pt idx="387">
                  <c:v>-73.7</c:v>
                </c:pt>
                <c:pt idx="388">
                  <c:v>-73.8</c:v>
                </c:pt>
                <c:pt idx="389">
                  <c:v>-73.900000000000006</c:v>
                </c:pt>
                <c:pt idx="390">
                  <c:v>-74</c:v>
                </c:pt>
                <c:pt idx="391">
                  <c:v>-74.099999999999994</c:v>
                </c:pt>
                <c:pt idx="392">
                  <c:v>-74.2</c:v>
                </c:pt>
                <c:pt idx="393">
                  <c:v>-74.3</c:v>
                </c:pt>
                <c:pt idx="394">
                  <c:v>-74.400000000000006</c:v>
                </c:pt>
                <c:pt idx="395">
                  <c:v>-74.5</c:v>
                </c:pt>
                <c:pt idx="396">
                  <c:v>-74.599999999999994</c:v>
                </c:pt>
                <c:pt idx="397">
                  <c:v>-74.7</c:v>
                </c:pt>
                <c:pt idx="398">
                  <c:v>-74.8</c:v>
                </c:pt>
                <c:pt idx="399">
                  <c:v>-74.900000000000006</c:v>
                </c:pt>
                <c:pt idx="400">
                  <c:v>-75</c:v>
                </c:pt>
              </c:numCache>
            </c:numRef>
          </c:xVal>
          <c:yVal>
            <c:numRef>
              <c:f>'Theoretical Data'!$D$6:$D$406</c:f>
              <c:numCache>
                <c:formatCode>0.00</c:formatCode>
                <c:ptCount val="401"/>
                <c:pt idx="0">
                  <c:v>0.43651583224016605</c:v>
                </c:pt>
                <c:pt idx="1">
                  <c:v>0.4398791055950434</c:v>
                </c:pt>
                <c:pt idx="2">
                  <c:v>0.44326829234600901</c:v>
                </c:pt>
                <c:pt idx="3">
                  <c:v>0.44668359215096315</c:v>
                </c:pt>
                <c:pt idx="4">
                  <c:v>0.45012520620613367</c:v>
                </c:pt>
                <c:pt idx="5">
                  <c:v>0.45359333725792755</c:v>
                </c:pt>
                <c:pt idx="6">
                  <c:v>0.45708818961487513</c:v>
                </c:pt>
                <c:pt idx="7">
                  <c:v>0.46060996915966612</c:v>
                </c:pt>
                <c:pt idx="8">
                  <c:v>0.46415888336127786</c:v>
                </c:pt>
                <c:pt idx="9">
                  <c:v>0.46773514128719818</c:v>
                </c:pt>
                <c:pt idx="10">
                  <c:v>0.47133895361574057</c:v>
                </c:pt>
                <c:pt idx="11">
                  <c:v>0.47497053264845573</c:v>
                </c:pt>
                <c:pt idx="12">
                  <c:v>0.47863009232263853</c:v>
                </c:pt>
                <c:pt idx="13">
                  <c:v>0.48231784822393065</c:v>
                </c:pt>
                <c:pt idx="14">
                  <c:v>0.48603401759902176</c:v>
                </c:pt>
                <c:pt idx="15">
                  <c:v>0.48977881936844636</c:v>
                </c:pt>
                <c:pt idx="16">
                  <c:v>0.49355247413948072</c:v>
                </c:pt>
                <c:pt idx="17">
                  <c:v>0.49735520421913992</c:v>
                </c:pt>
                <c:pt idx="18">
                  <c:v>0.50118723362727224</c:v>
                </c:pt>
                <c:pt idx="19">
                  <c:v>0.50504878810975862</c:v>
                </c:pt>
                <c:pt idx="20">
                  <c:v>0.50894009515180916</c:v>
                </c:pt>
                <c:pt idx="21">
                  <c:v>0.51286138399136494</c:v>
                </c:pt>
                <c:pt idx="22">
                  <c:v>0.51681288563260364</c:v>
                </c:pt>
                <c:pt idx="23">
                  <c:v>0.52079483285954631</c:v>
                </c:pt>
                <c:pt idx="24">
                  <c:v>0.52480746024977254</c:v>
                </c:pt>
                <c:pt idx="25">
                  <c:v>0.52885100418823805</c:v>
                </c:pt>
                <c:pt idx="26">
                  <c:v>0.53292570288120056</c:v>
                </c:pt>
                <c:pt idx="27">
                  <c:v>0.53703179637025289</c:v>
                </c:pt>
                <c:pt idx="28">
                  <c:v>0.54116952654646366</c:v>
                </c:pt>
                <c:pt idx="29">
                  <c:v>0.54533913716462767</c:v>
                </c:pt>
                <c:pt idx="30">
                  <c:v>0.54954087385762462</c:v>
                </c:pt>
                <c:pt idx="31">
                  <c:v>0.55377498415088999</c:v>
                </c:pt>
                <c:pt idx="32">
                  <c:v>0.55804171747699671</c:v>
                </c:pt>
                <c:pt idx="33">
                  <c:v>0.56234132519034907</c:v>
                </c:pt>
                <c:pt idx="34">
                  <c:v>0.56667406058199121</c:v>
                </c:pt>
                <c:pt idx="35">
                  <c:v>0.57104017889452707</c:v>
                </c:pt>
                <c:pt idx="36">
                  <c:v>0.57543993733715715</c:v>
                </c:pt>
                <c:pt idx="37">
                  <c:v>0.57987359510083136</c:v>
                </c:pt>
                <c:pt idx="38">
                  <c:v>0.58434141337351753</c:v>
                </c:pt>
                <c:pt idx="39">
                  <c:v>0.58884365535558902</c:v>
                </c:pt>
                <c:pt idx="40">
                  <c:v>0.59338058627532808</c:v>
                </c:pt>
                <c:pt idx="41">
                  <c:v>0.59795247340455204</c:v>
                </c:pt>
                <c:pt idx="42">
                  <c:v>0.602559586074358</c:v>
                </c:pt>
                <c:pt idx="43">
                  <c:v>0.60720219569098854</c:v>
                </c:pt>
                <c:pt idx="44">
                  <c:v>0.61188057575182198</c:v>
                </c:pt>
                <c:pt idx="45">
                  <c:v>0.61659500186148219</c:v>
                </c:pt>
                <c:pt idx="46">
                  <c:v>0.62134575174807583</c:v>
                </c:pt>
                <c:pt idx="47">
                  <c:v>0.62613310527955279</c:v>
                </c:pt>
                <c:pt idx="48">
                  <c:v>0.63095734448019325</c:v>
                </c:pt>
                <c:pt idx="49">
                  <c:v>0.63581875354722306</c:v>
                </c:pt>
                <c:pt idx="50">
                  <c:v>0.64071761886755385</c:v>
                </c:pt>
                <c:pt idx="51">
                  <c:v>0.64565422903465564</c:v>
                </c:pt>
                <c:pt idx="52">
                  <c:v>0.65062887486555743</c:v>
                </c:pt>
                <c:pt idx="53">
                  <c:v>0.65564184941797887</c:v>
                </c:pt>
                <c:pt idx="54">
                  <c:v>0.66069344800759611</c:v>
                </c:pt>
                <c:pt idx="55">
                  <c:v>0.66578396822543651</c:v>
                </c:pt>
                <c:pt idx="56">
                  <c:v>0.67091370995541144</c:v>
                </c:pt>
                <c:pt idx="57">
                  <c:v>0.67608297539198203</c:v>
                </c:pt>
                <c:pt idx="58">
                  <c:v>0.68129206905796125</c:v>
                </c:pt>
                <c:pt idx="59">
                  <c:v>0.68654129782245488</c:v>
                </c:pt>
                <c:pt idx="60">
                  <c:v>0.69183097091893664</c:v>
                </c:pt>
                <c:pt idx="61">
                  <c:v>0.6971613999634676</c:v>
                </c:pt>
                <c:pt idx="62">
                  <c:v>0.70253289897305238</c:v>
                </c:pt>
                <c:pt idx="63">
                  <c:v>0.70794578438413791</c:v>
                </c:pt>
                <c:pt idx="64">
                  <c:v>0.71340037507125631</c:v>
                </c:pt>
                <c:pt idx="65">
                  <c:v>0.7188969923658074</c:v>
                </c:pt>
                <c:pt idx="66">
                  <c:v>0.72443596007499034</c:v>
                </c:pt>
                <c:pt idx="67">
                  <c:v>0.73001760450087838</c:v>
                </c:pt>
                <c:pt idx="68">
                  <c:v>0.73564225445964126</c:v>
                </c:pt>
                <c:pt idx="69">
                  <c:v>0.74131024130091761</c:v>
                </c:pt>
                <c:pt idx="70">
                  <c:v>0.74702189892733184</c:v>
                </c:pt>
                <c:pt idx="71">
                  <c:v>0.75277756381416649</c:v>
                </c:pt>
                <c:pt idx="72">
                  <c:v>0.7585775750291841</c:v>
                </c:pt>
                <c:pt idx="73">
                  <c:v>0.76442227425260023</c:v>
                </c:pt>
                <c:pt idx="74">
                  <c:v>0.77031200579721471</c:v>
                </c:pt>
                <c:pt idx="75">
                  <c:v>0.77624711662869195</c:v>
                </c:pt>
                <c:pt idx="76">
                  <c:v>0.78222795638600284</c:v>
                </c:pt>
                <c:pt idx="77">
                  <c:v>0.7882548774020216</c:v>
                </c:pt>
                <c:pt idx="78">
                  <c:v>0.79432823472428149</c:v>
                </c:pt>
                <c:pt idx="79">
                  <c:v>0.80044838613589187</c:v>
                </c:pt>
                <c:pt idx="80">
                  <c:v>0.80661569217661366</c:v>
                </c:pt>
                <c:pt idx="81">
                  <c:v>0.81283051616409951</c:v>
                </c:pt>
                <c:pt idx="82">
                  <c:v>0.81909322421529751</c:v>
                </c:pt>
                <c:pt idx="83">
                  <c:v>0.82540418526801829</c:v>
                </c:pt>
                <c:pt idx="84">
                  <c:v>0.83176377110267108</c:v>
                </c:pt>
                <c:pt idx="85">
                  <c:v>0.83817235636416232</c:v>
                </c:pt>
                <c:pt idx="86">
                  <c:v>0.84463031858396875</c:v>
                </c:pt>
                <c:pt idx="87">
                  <c:v>0.85113803820237677</c:v>
                </c:pt>
                <c:pt idx="88">
                  <c:v>0.85769589859089412</c:v>
                </c:pt>
                <c:pt idx="89">
                  <c:v>0.86430428607483589</c:v>
                </c:pt>
                <c:pt idx="90">
                  <c:v>0.8709635899560807</c:v>
                </c:pt>
                <c:pt idx="91">
                  <c:v>0.87767420253600659</c:v>
                </c:pt>
                <c:pt idx="92">
                  <c:v>0.8844365191386</c:v>
                </c:pt>
                <c:pt idx="93">
                  <c:v>0.89125093813374545</c:v>
                </c:pt>
                <c:pt idx="94">
                  <c:v>0.89811786096069468</c:v>
                </c:pt>
                <c:pt idx="95">
                  <c:v>0.90503769215171226</c:v>
                </c:pt>
                <c:pt idx="96">
                  <c:v>0.9120108393559101</c:v>
                </c:pt>
                <c:pt idx="97">
                  <c:v>0.91903771336325968</c:v>
                </c:pt>
                <c:pt idx="98">
                  <c:v>0.92611872812879348</c:v>
                </c:pt>
                <c:pt idx="99">
                  <c:v>0.93325430079699101</c:v>
                </c:pt>
                <c:pt idx="100">
                  <c:v>0.94044485172635195</c:v>
                </c:pt>
                <c:pt idx="101">
                  <c:v>0.94769080451415966</c:v>
                </c:pt>
                <c:pt idx="102">
                  <c:v>0.95499258602143633</c:v>
                </c:pt>
                <c:pt idx="103">
                  <c:v>0.96235062639808866</c:v>
                </c:pt>
                <c:pt idx="104">
                  <c:v>0.96976535910824935</c:v>
                </c:pt>
                <c:pt idx="105">
                  <c:v>0.97723722095581089</c:v>
                </c:pt>
                <c:pt idx="106">
                  <c:v>0.98476665211015846</c:v>
                </c:pt>
                <c:pt idx="107">
                  <c:v>0.9923540961321009</c:v>
                </c:pt>
                <c:pt idx="108">
                  <c:v>1</c:v>
                </c:pt>
                <c:pt idx="109">
                  <c:v>1.0077048141361042</c:v>
                </c:pt>
                <c:pt idx="110">
                  <c:v>1.0154689924330804</c:v>
                </c:pt>
                <c:pt idx="111">
                  <c:v>1.0232929922807545</c:v>
                </c:pt>
                <c:pt idx="112">
                  <c:v>1.0311772745930556</c:v>
                </c:pt>
                <c:pt idx="113">
                  <c:v>1.0391223038351691</c:v>
                </c:pt>
                <c:pt idx="114">
                  <c:v>1.0471285480508996</c:v>
                </c:pt>
                <c:pt idx="115">
                  <c:v>1.0551964788902406</c:v>
                </c:pt>
                <c:pt idx="116">
                  <c:v>1.0633265716371616</c:v>
                </c:pt>
                <c:pt idx="117">
                  <c:v>1.0715193052376069</c:v>
                </c:pt>
                <c:pt idx="118">
                  <c:v>1.0797751623277096</c:v>
                </c:pt>
                <c:pt idx="119">
                  <c:v>1.0880946292622264</c:v>
                </c:pt>
                <c:pt idx="120">
                  <c:v>1.0964781961431853</c:v>
                </c:pt>
                <c:pt idx="121">
                  <c:v>1.1049263568487595</c:v>
                </c:pt>
                <c:pt idx="122">
                  <c:v>1.1134396090623619</c:v>
                </c:pt>
                <c:pt idx="123">
                  <c:v>1.1220184543019636</c:v>
                </c:pt>
                <c:pt idx="124">
                  <c:v>1.130663397949639</c:v>
                </c:pt>
                <c:pt idx="125">
                  <c:v>1.1393749492813372</c:v>
                </c:pt>
                <c:pt idx="126">
                  <c:v>1.148153621496883</c:v>
                </c:pt>
                <c:pt idx="127">
                  <c:v>1.1569999317502115</c:v>
                </c:pt>
                <c:pt idx="128">
                  <c:v>1.1659144011798317</c:v>
                </c:pt>
                <c:pt idx="129">
                  <c:v>1.1748975549395297</c:v>
                </c:pt>
                <c:pt idx="130">
                  <c:v>1.1839499222293022</c:v>
                </c:pt>
                <c:pt idx="131">
                  <c:v>1.1930720363265341</c:v>
                </c:pt>
                <c:pt idx="132">
                  <c:v>1.2022644346174134</c:v>
                </c:pt>
                <c:pt idx="133">
                  <c:v>1.2115276586285886</c:v>
                </c:pt>
                <c:pt idx="134">
                  <c:v>1.2208622540590715</c:v>
                </c:pt>
                <c:pt idx="135">
                  <c:v>1.2302687708123818</c:v>
                </c:pt>
                <c:pt idx="136">
                  <c:v>1.2397477630289446</c:v>
                </c:pt>
                <c:pt idx="137">
                  <c:v>1.2492997891187338</c:v>
                </c:pt>
                <c:pt idx="138">
                  <c:v>1.2589254117941673</c:v>
                </c:pt>
                <c:pt idx="139">
                  <c:v>1.2686251981032599</c:v>
                </c:pt>
                <c:pt idx="140">
                  <c:v>1.2783997194630239</c:v>
                </c:pt>
                <c:pt idx="141">
                  <c:v>1.2882495516931345</c:v>
                </c:pt>
                <c:pt idx="142">
                  <c:v>1.2981752750498496</c:v>
                </c:pt>
                <c:pt idx="143">
                  <c:v>1.3081774742601942</c:v>
                </c:pt>
                <c:pt idx="144">
                  <c:v>1.3182567385564072</c:v>
                </c:pt>
                <c:pt idx="145">
                  <c:v>1.3284136617106514</c:v>
                </c:pt>
                <c:pt idx="146">
                  <c:v>1.3386488420699938</c:v>
                </c:pt>
                <c:pt idx="147">
                  <c:v>1.3489628825916542</c:v>
                </c:pt>
                <c:pt idx="148">
                  <c:v>1.3593563908785258</c:v>
                </c:pt>
                <c:pt idx="149">
                  <c:v>1.3698299792149702</c:v>
                </c:pt>
                <c:pt idx="150">
                  <c:v>1.3803842646028852</c:v>
                </c:pt>
                <c:pt idx="151">
                  <c:v>1.3910198687980535</c:v>
                </c:pt>
                <c:pt idx="152">
                  <c:v>1.4017374183467706</c:v>
                </c:pt>
                <c:pt idx="153">
                  <c:v>1.4125375446227544</c:v>
                </c:pt>
                <c:pt idx="154">
                  <c:v>1.4234208838643418</c:v>
                </c:pt>
                <c:pt idx="155">
                  <c:v>1.4343880772119657</c:v>
                </c:pt>
                <c:pt idx="156">
                  <c:v>1.4454397707459281</c:v>
                </c:pt>
                <c:pt idx="157">
                  <c:v>1.4565766155244586</c:v>
                </c:pt>
                <c:pt idx="158">
                  <c:v>1.4677992676220697</c:v>
                </c:pt>
                <c:pt idx="159">
                  <c:v>1.4791083881682077</c:v>
                </c:pt>
                <c:pt idx="160">
                  <c:v>1.4905046433861966</c:v>
                </c:pt>
                <c:pt idx="161">
                  <c:v>1.5019887046324876</c:v>
                </c:pt>
                <c:pt idx="162">
                  <c:v>1.5135612484362089</c:v>
                </c:pt>
                <c:pt idx="163">
                  <c:v>1.525222956539019</c:v>
                </c:pt>
                <c:pt idx="164">
                  <c:v>1.5369745159352717</c:v>
                </c:pt>
                <c:pt idx="165">
                  <c:v>1.5488166189124817</c:v>
                </c:pt>
                <c:pt idx="166">
                  <c:v>1.5607499630921118</c:v>
                </c:pt>
                <c:pt idx="167">
                  <c:v>1.5727752514706683</c:v>
                </c:pt>
                <c:pt idx="168">
                  <c:v>1.5848931924611136</c:v>
                </c:pt>
                <c:pt idx="169">
                  <c:v>1.5971044999346036</c:v>
                </c:pt>
                <c:pt idx="170">
                  <c:v>1.6094098932625351</c:v>
                </c:pt>
                <c:pt idx="171">
                  <c:v>1.6218100973589304</c:v>
                </c:pt>
                <c:pt idx="172">
                  <c:v>1.6343058427231383</c:v>
                </c:pt>
                <c:pt idx="173">
                  <c:v>1.6468978654828685</c:v>
                </c:pt>
                <c:pt idx="174">
                  <c:v>1.6595869074375611</c:v>
                </c:pt>
                <c:pt idx="175">
                  <c:v>1.6723737161020795</c:v>
                </c:pt>
                <c:pt idx="176">
                  <c:v>1.6852590447507518</c:v>
                </c:pt>
                <c:pt idx="177">
                  <c:v>1.6982436524617452</c:v>
                </c:pt>
                <c:pt idx="178">
                  <c:v>1.7113283041617808</c:v>
                </c:pt>
                <c:pt idx="179">
                  <c:v>1.7245137706712019</c:v>
                </c:pt>
                <c:pt idx="180">
                  <c:v>1.737800828749376</c:v>
                </c:pt>
                <c:pt idx="181">
                  <c:v>1.7511902611404579</c:v>
                </c:pt>
                <c:pt idx="182">
                  <c:v>1.764682856619501</c:v>
                </c:pt>
                <c:pt idx="183">
                  <c:v>1.778279410038923</c:v>
                </c:pt>
                <c:pt idx="184">
                  <c:v>1.7919807223753339</c:v>
                </c:pt>
                <c:pt idx="185">
                  <c:v>1.805787600776718</c:v>
                </c:pt>
                <c:pt idx="186">
                  <c:v>1.8197008586099839</c:v>
                </c:pt>
                <c:pt idx="187">
                  <c:v>1.8337213155088834</c:v>
                </c:pt>
                <c:pt idx="188">
                  <c:v>1.8478497974222912</c:v>
                </c:pt>
                <c:pt idx="189">
                  <c:v>1.8620871366628677</c:v>
                </c:pt>
                <c:pt idx="190">
                  <c:v>1.8764341719560858</c:v>
                </c:pt>
                <c:pt idx="191">
                  <c:v>1.8908917484896421</c:v>
                </c:pt>
                <c:pt idx="192">
                  <c:v>1.9054607179632481</c:v>
                </c:pt>
                <c:pt idx="193">
                  <c:v>1.9201419386388017</c:v>
                </c:pt>
                <c:pt idx="194">
                  <c:v>1.9349362753909527</c:v>
                </c:pt>
                <c:pt idx="195">
                  <c:v>1.9498445997580458</c:v>
                </c:pt>
                <c:pt idx="196">
                  <c:v>1.9648677899934683</c:v>
                </c:pt>
                <c:pt idx="197">
                  <c:v>1.9800067311173859</c:v>
                </c:pt>
                <c:pt idx="198">
                  <c:v>1.9952623149688797</c:v>
                </c:pt>
                <c:pt idx="199">
                  <c:v>2.0106354402584881</c:v>
                </c:pt>
                <c:pt idx="200">
                  <c:v>2.0261270126211439</c:v>
                </c:pt>
                <c:pt idx="201">
                  <c:v>2.0417379446695305</c:v>
                </c:pt>
                <c:pt idx="202">
                  <c:v>2.0574691560478402</c:v>
                </c:pt>
                <c:pt idx="203">
                  <c:v>2.0733215734859551</c:v>
                </c:pt>
                <c:pt idx="204">
                  <c:v>2.0892961308540396</c:v>
                </c:pt>
                <c:pt idx="205">
                  <c:v>2.1053937692175522</c:v>
                </c:pt>
                <c:pt idx="206">
                  <c:v>2.1216154368926854</c:v>
                </c:pt>
                <c:pt idx="207">
                  <c:v>2.1379620895022331</c:v>
                </c:pt>
                <c:pt idx="208">
                  <c:v>2.1544346900318838</c:v>
                </c:pt>
                <c:pt idx="209">
                  <c:v>2.171034208886955</c:v>
                </c:pt>
                <c:pt idx="210">
                  <c:v>2.1877616239495534</c:v>
                </c:pt>
                <c:pt idx="211">
                  <c:v>2.2046179206361862</c:v>
                </c:pt>
                <c:pt idx="212">
                  <c:v>2.2216040919558129</c:v>
                </c:pt>
                <c:pt idx="213">
                  <c:v>2.2387211385683394</c:v>
                </c:pt>
                <c:pt idx="214">
                  <c:v>2.2559700688435766</c:v>
                </c:pt>
                <c:pt idx="215">
                  <c:v>2.2733518989206307</c:v>
                </c:pt>
                <c:pt idx="216">
                  <c:v>2.290867652767774</c:v>
                </c:pt>
                <c:pt idx="217">
                  <c:v>2.3085183622427632</c:v>
                </c:pt>
                <c:pt idx="218">
                  <c:v>2.3263050671536263</c:v>
                </c:pt>
                <c:pt idx="219">
                  <c:v>2.3442288153199229</c:v>
                </c:pt>
                <c:pt idx="220">
                  <c:v>2.3622906626344622</c:v>
                </c:pt>
                <c:pt idx="221">
                  <c:v>2.3804916731255159</c:v>
                </c:pt>
                <c:pt idx="222">
                  <c:v>2.3988329190194917</c:v>
                </c:pt>
                <c:pt idx="223">
                  <c:v>2.4173154808041044</c:v>
                </c:pt>
                <c:pt idx="224">
                  <c:v>2.4359404472920274</c:v>
                </c:pt>
                <c:pt idx="225">
                  <c:v>2.454708915685031</c:v>
                </c:pt>
                <c:pt idx="226">
                  <c:v>2.4736219916386224</c:v>
                </c:pt>
                <c:pt idx="227">
                  <c:v>2.4926807893271778</c:v>
                </c:pt>
                <c:pt idx="228">
                  <c:v>2.5118864315095806</c:v>
                </c:pt>
                <c:pt idx="229">
                  <c:v>2.5312400495953638</c:v>
                </c:pt>
                <c:pt idx="230">
                  <c:v>2.5507427837113599</c:v>
                </c:pt>
                <c:pt idx="231">
                  <c:v>2.5703957827688648</c:v>
                </c:pt>
                <c:pt idx="232">
                  <c:v>2.590200204531325</c:v>
                </c:pt>
                <c:pt idx="233">
                  <c:v>2.6101572156825372</c:v>
                </c:pt>
                <c:pt idx="234">
                  <c:v>2.6302679918953826</c:v>
                </c:pt>
                <c:pt idx="235">
                  <c:v>2.6505337179010806</c:v>
                </c:pt>
                <c:pt idx="236">
                  <c:v>2.6709555875589861</c:v>
                </c:pt>
                <c:pt idx="237">
                  <c:v>2.6915348039269174</c:v>
                </c:pt>
                <c:pt idx="238">
                  <c:v>2.7122725793320286</c:v>
                </c:pt>
                <c:pt idx="239">
                  <c:v>2.7331701354422338</c:v>
                </c:pt>
                <c:pt idx="240">
                  <c:v>2.7542287033381676</c:v>
                </c:pt>
                <c:pt idx="241">
                  <c:v>2.7754495235857113</c:v>
                </c:pt>
                <c:pt idx="242">
                  <c:v>2.7968338463090792</c:v>
                </c:pt>
                <c:pt idx="243">
                  <c:v>2.8183829312644542</c:v>
                </c:pt>
                <c:pt idx="244">
                  <c:v>2.8400980479142155</c:v>
                </c:pt>
                <c:pt idx="245">
                  <c:v>2.8619804755017073</c:v>
                </c:pt>
                <c:pt idx="246">
                  <c:v>2.8840315031266073</c:v>
                </c:pt>
                <c:pt idx="247">
                  <c:v>2.9062524298208672</c:v>
                </c:pt>
                <c:pt idx="248">
                  <c:v>2.9286445646252366</c:v>
                </c:pt>
                <c:pt idx="249">
                  <c:v>2.9512092266663861</c:v>
                </c:pt>
                <c:pt idx="250">
                  <c:v>2.9739477452346068</c:v>
                </c:pt>
                <c:pt idx="251">
                  <c:v>2.9968614598621257</c:v>
                </c:pt>
                <c:pt idx="252">
                  <c:v>3.0199517204020179</c:v>
                </c:pt>
                <c:pt idx="253">
                  <c:v>3.0432198871077225</c:v>
                </c:pt>
                <c:pt idx="254">
                  <c:v>3.0666673307131829</c:v>
                </c:pt>
                <c:pt idx="255">
                  <c:v>3.0902954325135918</c:v>
                </c:pt>
                <c:pt idx="256">
                  <c:v>3.1141055844467602</c:v>
                </c:pt>
                <c:pt idx="257">
                  <c:v>3.138099189175128</c:v>
                </c:pt>
                <c:pt idx="258">
                  <c:v>3.1622776601683795</c:v>
                </c:pt>
                <c:pt idx="259">
                  <c:v>3.1866424217867317</c:v>
                </c:pt>
                <c:pt idx="260">
                  <c:v>3.2111949093648233</c:v>
                </c:pt>
                <c:pt idx="261">
                  <c:v>3.235936569296284</c:v>
                </c:pt>
                <c:pt idx="262">
                  <c:v>3.260868859118935</c:v>
                </c:pt>
                <c:pt idx="263">
                  <c:v>3.2859932476006555</c:v>
                </c:pt>
                <c:pt idx="264">
                  <c:v>3.3113112148259116</c:v>
                </c:pt>
                <c:pt idx="265">
                  <c:v>3.336824252282943</c:v>
                </c:pt>
                <c:pt idx="266">
                  <c:v>3.3625338629516288</c:v>
                </c:pt>
                <c:pt idx="267">
                  <c:v>3.3884415613920273</c:v>
                </c:pt>
                <c:pt idx="268">
                  <c:v>3.4145488738336023</c:v>
                </c:pt>
                <c:pt idx="269">
                  <c:v>3.4408573382651344</c:v>
                </c:pt>
                <c:pt idx="270">
                  <c:v>3.467368504525318</c:v>
                </c:pt>
                <c:pt idx="271">
                  <c:v>3.4940839343940664</c:v>
                </c:pt>
                <c:pt idx="272">
                  <c:v>3.5210052016845217</c:v>
                </c:pt>
                <c:pt idx="273">
                  <c:v>3.5481338923357555</c:v>
                </c:pt>
                <c:pt idx="274">
                  <c:v>3.5754716045062143</c:v>
                </c:pt>
                <c:pt idx="275">
                  <c:v>3.6030199486678529</c:v>
                </c:pt>
                <c:pt idx="276">
                  <c:v>3.6307805477010149</c:v>
                </c:pt>
                <c:pt idx="277">
                  <c:v>3.6587550369900352</c:v>
                </c:pt>
                <c:pt idx="278">
                  <c:v>3.6869450645195756</c:v>
                </c:pt>
                <c:pt idx="279">
                  <c:v>3.7153522909717265</c:v>
                </c:pt>
                <c:pt idx="280">
                  <c:v>3.743978389823813</c:v>
                </c:pt>
                <c:pt idx="281">
                  <c:v>3.7728250474469958</c:v>
                </c:pt>
                <c:pt idx="282">
                  <c:v>3.8018939632056137</c:v>
                </c:pt>
                <c:pt idx="283">
                  <c:v>3.8311868495572883</c:v>
                </c:pt>
                <c:pt idx="284">
                  <c:v>3.8607054321538139</c:v>
                </c:pt>
                <c:pt idx="285">
                  <c:v>3.8904514499428076</c:v>
                </c:pt>
                <c:pt idx="286">
                  <c:v>3.9204266552701541</c:v>
                </c:pt>
                <c:pt idx="287">
                  <c:v>3.9506328139832396</c:v>
                </c:pt>
                <c:pt idx="288">
                  <c:v>3.9810717055349727</c:v>
                </c:pt>
                <c:pt idx="289">
                  <c:v>4.0117451230886232</c:v>
                </c:pt>
                <c:pt idx="290">
                  <c:v>4.0426548736234453</c:v>
                </c:pt>
                <c:pt idx="291">
                  <c:v>4.0738027780411272</c:v>
                </c:pt>
                <c:pt idx="292">
                  <c:v>4.105190671273081</c:v>
                </c:pt>
                <c:pt idx="293">
                  <c:v>4.1368204023885076</c:v>
                </c:pt>
                <c:pt idx="294">
                  <c:v>4.1686938347033582</c:v>
                </c:pt>
                <c:pt idx="295">
                  <c:v>4.2008128458900682</c:v>
                </c:pt>
                <c:pt idx="296">
                  <c:v>4.233179328088208</c:v>
                </c:pt>
                <c:pt idx="297">
                  <c:v>4.2657951880159297</c:v>
                </c:pt>
                <c:pt idx="298">
                  <c:v>4.2986623470822769</c:v>
                </c:pt>
                <c:pt idx="299">
                  <c:v>4.331782741500418</c:v>
                </c:pt>
                <c:pt idx="300">
                  <c:v>4.365158322401661</c:v>
                </c:pt>
                <c:pt idx="301">
                  <c:v>4.398791055950432</c:v>
                </c:pt>
                <c:pt idx="302">
                  <c:v>4.4326829234600904</c:v>
                </c:pt>
                <c:pt idx="303">
                  <c:v>4.4668359215096318</c:v>
                </c:pt>
                <c:pt idx="304">
                  <c:v>4.5012520620613401</c:v>
                </c:pt>
                <c:pt idx="305">
                  <c:v>4.5359333725792759</c:v>
                </c:pt>
                <c:pt idx="306">
                  <c:v>4.5708818961487498</c:v>
                </c:pt>
                <c:pt idx="307">
                  <c:v>4.606099691596663</c:v>
                </c:pt>
                <c:pt idx="308">
                  <c:v>4.6415888336127793</c:v>
                </c:pt>
                <c:pt idx="309">
                  <c:v>4.6773514128719853</c:v>
                </c:pt>
                <c:pt idx="310">
                  <c:v>4.7133895361574067</c:v>
                </c:pt>
                <c:pt idx="311">
                  <c:v>4.7497053264845555</c:v>
                </c:pt>
                <c:pt idx="312">
                  <c:v>4.7863009232263867</c:v>
                </c:pt>
                <c:pt idx="313">
                  <c:v>4.8231784822393076</c:v>
                </c:pt>
                <c:pt idx="314">
                  <c:v>4.8603401759902214</c:v>
                </c:pt>
                <c:pt idx="315">
                  <c:v>4.8977881936844634</c:v>
                </c:pt>
                <c:pt idx="316">
                  <c:v>4.935524741394806</c:v>
                </c:pt>
                <c:pt idx="317">
                  <c:v>4.9735520421914003</c:v>
                </c:pt>
                <c:pt idx="318">
                  <c:v>5.0118723362727229</c:v>
                </c:pt>
                <c:pt idx="319">
                  <c:v>5.0504878810975899</c:v>
                </c:pt>
                <c:pt idx="320">
                  <c:v>5.0894009515180922</c:v>
                </c:pt>
                <c:pt idx="321">
                  <c:v>5.1286138399136476</c:v>
                </c:pt>
                <c:pt idx="322">
                  <c:v>5.168128856326037</c:v>
                </c:pt>
                <c:pt idx="323">
                  <c:v>5.2079483285954637</c:v>
                </c:pt>
                <c:pt idx="324">
                  <c:v>5.2480746024977307</c:v>
                </c:pt>
                <c:pt idx="325">
                  <c:v>5.2885100418823816</c:v>
                </c:pt>
                <c:pt idx="326">
                  <c:v>5.3292570288120045</c:v>
                </c:pt>
                <c:pt idx="327">
                  <c:v>5.3703179637025302</c:v>
                </c:pt>
                <c:pt idx="328">
                  <c:v>5.4116952654646369</c:v>
                </c:pt>
                <c:pt idx="329">
                  <c:v>5.4533913716462807</c:v>
                </c:pt>
                <c:pt idx="330">
                  <c:v>5.4954087385762485</c:v>
                </c:pt>
                <c:pt idx="331">
                  <c:v>5.5377498415088988</c:v>
                </c:pt>
                <c:pt idx="332">
                  <c:v>5.5804171747699671</c:v>
                </c:pt>
                <c:pt idx="333">
                  <c:v>5.6234132519034921</c:v>
                </c:pt>
                <c:pt idx="334">
                  <c:v>5.6667406058199177</c:v>
                </c:pt>
                <c:pt idx="335">
                  <c:v>5.7104017889452701</c:v>
                </c:pt>
                <c:pt idx="336">
                  <c:v>5.7543993733715686</c:v>
                </c:pt>
                <c:pt idx="337">
                  <c:v>5.7987359510083154</c:v>
                </c:pt>
                <c:pt idx="338">
                  <c:v>5.8434141337351777</c:v>
                </c:pt>
                <c:pt idx="339">
                  <c:v>5.8884365535558931</c:v>
                </c:pt>
                <c:pt idx="340">
                  <c:v>5.9338058627532817</c:v>
                </c:pt>
                <c:pt idx="341">
                  <c:v>5.9795247340455191</c:v>
                </c:pt>
                <c:pt idx="342">
                  <c:v>6.0255958607435804</c:v>
                </c:pt>
                <c:pt idx="343">
                  <c:v>6.0720219569098868</c:v>
                </c:pt>
                <c:pt idx="344">
                  <c:v>6.1188057575182242</c:v>
                </c:pt>
                <c:pt idx="345">
                  <c:v>6.1659500186148248</c:v>
                </c:pt>
                <c:pt idx="346">
                  <c:v>6.213457517480756</c:v>
                </c:pt>
                <c:pt idx="347">
                  <c:v>6.2613310527955299</c:v>
                </c:pt>
                <c:pt idx="348">
                  <c:v>6.3095734448019343</c:v>
                </c:pt>
                <c:pt idx="349">
                  <c:v>6.3581875354722346</c:v>
                </c:pt>
                <c:pt idx="350">
                  <c:v>6.4071761886755398</c:v>
                </c:pt>
                <c:pt idx="351">
                  <c:v>6.4565422903465555</c:v>
                </c:pt>
                <c:pt idx="352">
                  <c:v>6.5062887486555772</c:v>
                </c:pt>
                <c:pt idx="353">
                  <c:v>6.5564184941797894</c:v>
                </c:pt>
                <c:pt idx="354">
                  <c:v>6.6069344800759655</c:v>
                </c:pt>
                <c:pt idx="355">
                  <c:v>6.6578396822543668</c:v>
                </c:pt>
                <c:pt idx="356">
                  <c:v>6.7091370995541117</c:v>
                </c:pt>
                <c:pt idx="357">
                  <c:v>6.760829753919821</c:v>
                </c:pt>
                <c:pt idx="358">
                  <c:v>6.812920690579614</c:v>
                </c:pt>
                <c:pt idx="359">
                  <c:v>6.8654129782245539</c:v>
                </c:pt>
                <c:pt idx="360">
                  <c:v>6.9183097091893675</c:v>
                </c:pt>
                <c:pt idx="361">
                  <c:v>6.9716139996346742</c:v>
                </c:pt>
                <c:pt idx="362">
                  <c:v>7.0253289897305251</c:v>
                </c:pt>
                <c:pt idx="363">
                  <c:v>7.0794578438413795</c:v>
                </c:pt>
                <c:pt idx="364">
                  <c:v>7.1340037507125684</c:v>
                </c:pt>
                <c:pt idx="365">
                  <c:v>7.1889699236580764</c:v>
                </c:pt>
                <c:pt idx="366">
                  <c:v>7.2443596007499007</c:v>
                </c:pt>
                <c:pt idx="367">
                  <c:v>7.3001760450087847</c:v>
                </c:pt>
                <c:pt idx="368">
                  <c:v>7.3564225445964153</c:v>
                </c:pt>
                <c:pt idx="369">
                  <c:v>7.4131024130091827</c:v>
                </c:pt>
                <c:pt idx="370">
                  <c:v>7.4702189892733184</c:v>
                </c:pt>
                <c:pt idx="371">
                  <c:v>7.5277756381416623</c:v>
                </c:pt>
                <c:pt idx="372">
                  <c:v>7.5857757502918446</c:v>
                </c:pt>
                <c:pt idx="373">
                  <c:v>7.6442227425260034</c:v>
                </c:pt>
                <c:pt idx="374">
                  <c:v>7.7031200579721517</c:v>
                </c:pt>
                <c:pt idx="375">
                  <c:v>7.7624711662869199</c:v>
                </c:pt>
                <c:pt idx="376">
                  <c:v>7.8222795638600262</c:v>
                </c:pt>
                <c:pt idx="377">
                  <c:v>7.8825487740202185</c:v>
                </c:pt>
                <c:pt idx="378">
                  <c:v>7.9432823472428176</c:v>
                </c:pt>
                <c:pt idx="379">
                  <c:v>8.0044838613589242</c:v>
                </c:pt>
                <c:pt idx="380">
                  <c:v>8.0661569217661384</c:v>
                </c:pt>
                <c:pt idx="381">
                  <c:v>8.1283051616409931</c:v>
                </c:pt>
                <c:pt idx="382">
                  <c:v>8.1909322421529787</c:v>
                </c:pt>
                <c:pt idx="383">
                  <c:v>8.2540418526801833</c:v>
                </c:pt>
                <c:pt idx="384">
                  <c:v>8.3176377110267179</c:v>
                </c:pt>
                <c:pt idx="385">
                  <c:v>8.3817235636416267</c:v>
                </c:pt>
                <c:pt idx="386">
                  <c:v>8.4463031858396835</c:v>
                </c:pt>
                <c:pt idx="387">
                  <c:v>8.5113803820237681</c:v>
                </c:pt>
                <c:pt idx="388">
                  <c:v>8.5769589859089415</c:v>
                </c:pt>
                <c:pt idx="389">
                  <c:v>8.643042860748368</c:v>
                </c:pt>
                <c:pt idx="390">
                  <c:v>8.7096358995608085</c:v>
                </c:pt>
                <c:pt idx="391">
                  <c:v>8.776742025360063</c:v>
                </c:pt>
                <c:pt idx="392">
                  <c:v>8.844365191386002</c:v>
                </c:pt>
                <c:pt idx="393">
                  <c:v>8.9125093813374576</c:v>
                </c:pt>
                <c:pt idx="394">
                  <c:v>8.9811786096069532</c:v>
                </c:pt>
                <c:pt idx="395">
                  <c:v>9.0503769215171257</c:v>
                </c:pt>
                <c:pt idx="396">
                  <c:v>9.1201083935590948</c:v>
                </c:pt>
                <c:pt idx="397">
                  <c:v>9.1903771336325999</c:v>
                </c:pt>
                <c:pt idx="398">
                  <c:v>9.2611872812879383</c:v>
                </c:pt>
                <c:pt idx="399">
                  <c:v>9.3325430079699192</c:v>
                </c:pt>
                <c:pt idx="400">
                  <c:v>9.4044485172635195</c:v>
                </c:pt>
              </c:numCache>
            </c:numRef>
          </c:yVal>
          <c:smooth val="0"/>
          <c:extLst>
            <c:ext xmlns:c16="http://schemas.microsoft.com/office/drawing/2014/chart" uri="{C3380CC4-5D6E-409C-BE32-E72D297353CC}">
              <c16:uniqueId val="{00000001-599F-441D-A584-C5007FA63377}"/>
            </c:ext>
          </c:extLst>
        </c:ser>
        <c:ser>
          <c:idx val="2"/>
          <c:order val="2"/>
          <c:tx>
            <c:strRef>
              <c:f>'Theoretical Data'!$E$5</c:f>
              <c:strCache>
                <c:ptCount val="1"/>
                <c:pt idx="0">
                  <c:v>4</c:v>
                </c:pt>
              </c:strCache>
            </c:strRef>
          </c:tx>
          <c:spPr>
            <a:ln w="19050" cap="rnd">
              <a:noFill/>
              <a:round/>
            </a:ln>
            <a:effectLst/>
          </c:spPr>
          <c:marker>
            <c:symbol val="circle"/>
            <c:size val="5"/>
            <c:spPr>
              <a:solidFill>
                <a:schemeClr val="accent3"/>
              </a:solidFill>
              <a:ln w="9525">
                <a:solidFill>
                  <a:schemeClr val="accent3"/>
                </a:solidFill>
              </a:ln>
              <a:effectLst/>
            </c:spPr>
          </c:marker>
          <c:xVal>
            <c:numRef>
              <c:f>'Theoretical Data'!$B$6:$B$406</c:f>
              <c:numCache>
                <c:formatCode>0.0</c:formatCode>
                <c:ptCount val="4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pt idx="301">
                  <c:v>-65.099999999999994</c:v>
                </c:pt>
                <c:pt idx="302">
                  <c:v>-65.2</c:v>
                </c:pt>
                <c:pt idx="303">
                  <c:v>-65.3</c:v>
                </c:pt>
                <c:pt idx="304">
                  <c:v>-65.400000000000006</c:v>
                </c:pt>
                <c:pt idx="305">
                  <c:v>-65.5</c:v>
                </c:pt>
                <c:pt idx="306">
                  <c:v>-65.599999999999994</c:v>
                </c:pt>
                <c:pt idx="307">
                  <c:v>-65.7</c:v>
                </c:pt>
                <c:pt idx="308">
                  <c:v>-65.8</c:v>
                </c:pt>
                <c:pt idx="309">
                  <c:v>-65.900000000000006</c:v>
                </c:pt>
                <c:pt idx="310">
                  <c:v>-66</c:v>
                </c:pt>
                <c:pt idx="311">
                  <c:v>-66.099999999999994</c:v>
                </c:pt>
                <c:pt idx="312">
                  <c:v>-66.2</c:v>
                </c:pt>
                <c:pt idx="313">
                  <c:v>-66.3</c:v>
                </c:pt>
                <c:pt idx="314">
                  <c:v>-66.400000000000006</c:v>
                </c:pt>
                <c:pt idx="315">
                  <c:v>-66.5</c:v>
                </c:pt>
                <c:pt idx="316">
                  <c:v>-66.599999999999994</c:v>
                </c:pt>
                <c:pt idx="317">
                  <c:v>-66.7</c:v>
                </c:pt>
                <c:pt idx="318">
                  <c:v>-66.8</c:v>
                </c:pt>
                <c:pt idx="319">
                  <c:v>-66.900000000000006</c:v>
                </c:pt>
                <c:pt idx="320">
                  <c:v>-67</c:v>
                </c:pt>
                <c:pt idx="321">
                  <c:v>-67.099999999999994</c:v>
                </c:pt>
                <c:pt idx="322">
                  <c:v>-67.2</c:v>
                </c:pt>
                <c:pt idx="323">
                  <c:v>-67.3</c:v>
                </c:pt>
                <c:pt idx="324">
                  <c:v>-67.400000000000006</c:v>
                </c:pt>
                <c:pt idx="325">
                  <c:v>-67.5</c:v>
                </c:pt>
                <c:pt idx="326">
                  <c:v>-67.599999999999994</c:v>
                </c:pt>
                <c:pt idx="327">
                  <c:v>-67.7</c:v>
                </c:pt>
                <c:pt idx="328">
                  <c:v>-67.8</c:v>
                </c:pt>
                <c:pt idx="329">
                  <c:v>-67.900000000000006</c:v>
                </c:pt>
                <c:pt idx="330">
                  <c:v>-68</c:v>
                </c:pt>
                <c:pt idx="331">
                  <c:v>-68.099999999999994</c:v>
                </c:pt>
                <c:pt idx="332">
                  <c:v>-68.2</c:v>
                </c:pt>
                <c:pt idx="333">
                  <c:v>-68.3</c:v>
                </c:pt>
                <c:pt idx="334">
                  <c:v>-68.400000000000006</c:v>
                </c:pt>
                <c:pt idx="335">
                  <c:v>-68.5</c:v>
                </c:pt>
                <c:pt idx="336">
                  <c:v>-68.599999999999994</c:v>
                </c:pt>
                <c:pt idx="337">
                  <c:v>-68.7</c:v>
                </c:pt>
                <c:pt idx="338">
                  <c:v>-68.8</c:v>
                </c:pt>
                <c:pt idx="339">
                  <c:v>-68.900000000000006</c:v>
                </c:pt>
                <c:pt idx="340">
                  <c:v>-69</c:v>
                </c:pt>
                <c:pt idx="341">
                  <c:v>-69.099999999999994</c:v>
                </c:pt>
                <c:pt idx="342">
                  <c:v>-69.2</c:v>
                </c:pt>
                <c:pt idx="343">
                  <c:v>-69.3</c:v>
                </c:pt>
                <c:pt idx="344">
                  <c:v>-69.400000000000006</c:v>
                </c:pt>
                <c:pt idx="345">
                  <c:v>-69.5</c:v>
                </c:pt>
                <c:pt idx="346">
                  <c:v>-69.599999999999994</c:v>
                </c:pt>
                <c:pt idx="347">
                  <c:v>-69.7</c:v>
                </c:pt>
                <c:pt idx="348">
                  <c:v>-69.8</c:v>
                </c:pt>
                <c:pt idx="349">
                  <c:v>-69.900000000000006</c:v>
                </c:pt>
                <c:pt idx="350">
                  <c:v>-70</c:v>
                </c:pt>
                <c:pt idx="351">
                  <c:v>-70.099999999999994</c:v>
                </c:pt>
                <c:pt idx="352">
                  <c:v>-70.2</c:v>
                </c:pt>
                <c:pt idx="353">
                  <c:v>-70.3</c:v>
                </c:pt>
                <c:pt idx="354">
                  <c:v>-70.400000000000006</c:v>
                </c:pt>
                <c:pt idx="355">
                  <c:v>-70.5</c:v>
                </c:pt>
                <c:pt idx="356">
                  <c:v>-70.599999999999994</c:v>
                </c:pt>
                <c:pt idx="357">
                  <c:v>-70.7</c:v>
                </c:pt>
                <c:pt idx="358">
                  <c:v>-70.8</c:v>
                </c:pt>
                <c:pt idx="359">
                  <c:v>-70.900000000000006</c:v>
                </c:pt>
                <c:pt idx="360">
                  <c:v>-71</c:v>
                </c:pt>
                <c:pt idx="361">
                  <c:v>-71.099999999999994</c:v>
                </c:pt>
                <c:pt idx="362">
                  <c:v>-71.2</c:v>
                </c:pt>
                <c:pt idx="363">
                  <c:v>-71.3</c:v>
                </c:pt>
                <c:pt idx="364">
                  <c:v>-71.400000000000006</c:v>
                </c:pt>
                <c:pt idx="365">
                  <c:v>-71.5</c:v>
                </c:pt>
                <c:pt idx="366">
                  <c:v>-71.599999999999994</c:v>
                </c:pt>
                <c:pt idx="367">
                  <c:v>-71.7</c:v>
                </c:pt>
                <c:pt idx="368">
                  <c:v>-71.8</c:v>
                </c:pt>
                <c:pt idx="369">
                  <c:v>-71.900000000000006</c:v>
                </c:pt>
                <c:pt idx="370">
                  <c:v>-72</c:v>
                </c:pt>
                <c:pt idx="371">
                  <c:v>-72.099999999999994</c:v>
                </c:pt>
                <c:pt idx="372">
                  <c:v>-72.2</c:v>
                </c:pt>
                <c:pt idx="373">
                  <c:v>-72.3</c:v>
                </c:pt>
                <c:pt idx="374">
                  <c:v>-72.400000000000006</c:v>
                </c:pt>
                <c:pt idx="375">
                  <c:v>-72.5</c:v>
                </c:pt>
                <c:pt idx="376">
                  <c:v>-72.599999999999994</c:v>
                </c:pt>
                <c:pt idx="377">
                  <c:v>-72.7</c:v>
                </c:pt>
                <c:pt idx="378">
                  <c:v>-72.8</c:v>
                </c:pt>
                <c:pt idx="379">
                  <c:v>-72.900000000000006</c:v>
                </c:pt>
                <c:pt idx="380">
                  <c:v>-73</c:v>
                </c:pt>
                <c:pt idx="381">
                  <c:v>-73.099999999999994</c:v>
                </c:pt>
                <c:pt idx="382">
                  <c:v>-73.2</c:v>
                </c:pt>
                <c:pt idx="383">
                  <c:v>-73.3</c:v>
                </c:pt>
                <c:pt idx="384">
                  <c:v>-73.400000000000006</c:v>
                </c:pt>
                <c:pt idx="385">
                  <c:v>-73.5</c:v>
                </c:pt>
                <c:pt idx="386">
                  <c:v>-73.599999999999994</c:v>
                </c:pt>
                <c:pt idx="387">
                  <c:v>-73.7</c:v>
                </c:pt>
                <c:pt idx="388">
                  <c:v>-73.8</c:v>
                </c:pt>
                <c:pt idx="389">
                  <c:v>-73.900000000000006</c:v>
                </c:pt>
                <c:pt idx="390">
                  <c:v>-74</c:v>
                </c:pt>
                <c:pt idx="391">
                  <c:v>-74.099999999999994</c:v>
                </c:pt>
                <c:pt idx="392">
                  <c:v>-74.2</c:v>
                </c:pt>
                <c:pt idx="393">
                  <c:v>-74.3</c:v>
                </c:pt>
                <c:pt idx="394">
                  <c:v>-74.400000000000006</c:v>
                </c:pt>
                <c:pt idx="395">
                  <c:v>-74.5</c:v>
                </c:pt>
                <c:pt idx="396">
                  <c:v>-74.599999999999994</c:v>
                </c:pt>
                <c:pt idx="397">
                  <c:v>-74.7</c:v>
                </c:pt>
                <c:pt idx="398">
                  <c:v>-74.8</c:v>
                </c:pt>
                <c:pt idx="399">
                  <c:v>-74.900000000000006</c:v>
                </c:pt>
                <c:pt idx="400">
                  <c:v>-75</c:v>
                </c:pt>
              </c:numCache>
            </c:numRef>
          </c:xVal>
          <c:yVal>
            <c:numRef>
              <c:f>'Theoretical Data'!$E$6:$E$406</c:f>
              <c:numCache>
                <c:formatCode>0.00</c:formatCode>
                <c:ptCount val="401"/>
                <c:pt idx="0">
                  <c:v>0.53703179637025278</c:v>
                </c:pt>
                <c:pt idx="1">
                  <c:v>0.54013211476463496</c:v>
                </c:pt>
                <c:pt idx="2">
                  <c:v>0.5432503314924334</c:v>
                </c:pt>
                <c:pt idx="3">
                  <c:v>0.5463865498818542</c:v>
                </c:pt>
                <c:pt idx="4">
                  <c:v>0.54954087385762451</c:v>
                </c:pt>
                <c:pt idx="5">
                  <c:v>0.55271340794443491</c:v>
                </c:pt>
                <c:pt idx="6">
                  <c:v>0.55590425727040371</c:v>
                </c:pt>
                <c:pt idx="7">
                  <c:v>0.55911352757056021</c:v>
                </c:pt>
                <c:pt idx="8">
                  <c:v>0.56234132519034907</c:v>
                </c:pt>
                <c:pt idx="9">
                  <c:v>0.56558775708915388</c:v>
                </c:pt>
                <c:pt idx="10">
                  <c:v>0.56885293084384148</c:v>
                </c:pt>
                <c:pt idx="11">
                  <c:v>0.5721369546523265</c:v>
                </c:pt>
                <c:pt idx="12">
                  <c:v>0.57543993733715715</c:v>
                </c:pt>
                <c:pt idx="13">
                  <c:v>0.57876198834912063</c:v>
                </c:pt>
                <c:pt idx="14">
                  <c:v>0.58210321777087148</c:v>
                </c:pt>
                <c:pt idx="15">
                  <c:v>0.58546373632057724</c:v>
                </c:pt>
                <c:pt idx="16">
                  <c:v>0.58884365535558914</c:v>
                </c:pt>
                <c:pt idx="17">
                  <c:v>0.59224308687613081</c:v>
                </c:pt>
                <c:pt idx="18">
                  <c:v>0.59566214352901037</c:v>
                </c:pt>
                <c:pt idx="19">
                  <c:v>0.59910093861135383</c:v>
                </c:pt>
                <c:pt idx="20">
                  <c:v>0.60255958607435778</c:v>
                </c:pt>
                <c:pt idx="21">
                  <c:v>0.60603820052706647</c:v>
                </c:pt>
                <c:pt idx="22">
                  <c:v>0.60953689724016924</c:v>
                </c:pt>
                <c:pt idx="23">
                  <c:v>0.61305579214982064</c:v>
                </c:pt>
                <c:pt idx="24">
                  <c:v>0.61659500186148219</c:v>
                </c:pt>
                <c:pt idx="25">
                  <c:v>0.62015464365378548</c:v>
                </c:pt>
                <c:pt idx="26">
                  <c:v>0.62373483548241937</c:v>
                </c:pt>
                <c:pt idx="27">
                  <c:v>0.62733569598403827</c:v>
                </c:pt>
                <c:pt idx="28">
                  <c:v>0.63095734448019325</c:v>
                </c:pt>
                <c:pt idx="29">
                  <c:v>0.63459990098128682</c:v>
                </c:pt>
                <c:pt idx="30">
                  <c:v>0.63826348619054873</c:v>
                </c:pt>
                <c:pt idx="31">
                  <c:v>0.64194822150803588</c:v>
                </c:pt>
                <c:pt idx="32">
                  <c:v>0.64565422903465564</c:v>
                </c:pt>
                <c:pt idx="33">
                  <c:v>0.64938163157621132</c:v>
                </c:pt>
                <c:pt idx="34">
                  <c:v>0.65313055264747244</c:v>
                </c:pt>
                <c:pt idx="35">
                  <c:v>0.65690111647626637</c:v>
                </c:pt>
                <c:pt idx="36">
                  <c:v>0.66069344800759622</c:v>
                </c:pt>
                <c:pt idx="37">
                  <c:v>0.66450767290777968</c:v>
                </c:pt>
                <c:pt idx="38">
                  <c:v>0.66834391756861455</c:v>
                </c:pt>
                <c:pt idx="39">
                  <c:v>0.67220230911156675</c:v>
                </c:pt>
                <c:pt idx="40">
                  <c:v>0.67608297539198181</c:v>
                </c:pt>
                <c:pt idx="41">
                  <c:v>0.67998604500332249</c:v>
                </c:pt>
                <c:pt idx="42">
                  <c:v>0.6839116472814295</c:v>
                </c:pt>
                <c:pt idx="43">
                  <c:v>0.6878599123088075</c:v>
                </c:pt>
                <c:pt idx="44">
                  <c:v>0.69183097091893653</c:v>
                </c:pt>
                <c:pt idx="45">
                  <c:v>0.69582495470060546</c:v>
                </c:pt>
                <c:pt idx="46">
                  <c:v>0.6998419960022737</c:v>
                </c:pt>
                <c:pt idx="47">
                  <c:v>0.70388222793645705</c:v>
                </c:pt>
                <c:pt idx="48">
                  <c:v>0.70794578438413791</c:v>
                </c:pt>
                <c:pt idx="49">
                  <c:v>0.71203279999920255</c:v>
                </c:pt>
                <c:pt idx="50">
                  <c:v>0.71614341021290207</c:v>
                </c:pt>
                <c:pt idx="51">
                  <c:v>0.72027775123834092</c:v>
                </c:pt>
                <c:pt idx="52">
                  <c:v>0.72443596007499034</c:v>
                </c:pt>
                <c:pt idx="53">
                  <c:v>0.72861817451322775</c:v>
                </c:pt>
                <c:pt idx="54">
                  <c:v>0.73282453313890406</c:v>
                </c:pt>
                <c:pt idx="55">
                  <c:v>0.73705517533793452</c:v>
                </c:pt>
                <c:pt idx="56">
                  <c:v>0.74131024130091772</c:v>
                </c:pt>
                <c:pt idx="57">
                  <c:v>0.74558987202778171</c:v>
                </c:pt>
                <c:pt idx="58">
                  <c:v>0.74989420933245587</c:v>
                </c:pt>
                <c:pt idx="59">
                  <c:v>0.75422339584757081</c:v>
                </c:pt>
                <c:pt idx="60">
                  <c:v>0.75857757502918377</c:v>
                </c:pt>
                <c:pt idx="61">
                  <c:v>0.7629568911615332</c:v>
                </c:pt>
                <c:pt idx="62">
                  <c:v>0.76736148936181925</c:v>
                </c:pt>
                <c:pt idx="63">
                  <c:v>0.77179151558501236</c:v>
                </c:pt>
                <c:pt idx="64">
                  <c:v>0.77624711662869184</c:v>
                </c:pt>
                <c:pt idx="65">
                  <c:v>0.78072844013790699</c:v>
                </c:pt>
                <c:pt idx="66">
                  <c:v>0.78523563461007195</c:v>
                </c:pt>
                <c:pt idx="67">
                  <c:v>0.7897688493998859</c:v>
                </c:pt>
                <c:pt idx="68">
                  <c:v>0.79432823472428149</c:v>
                </c:pt>
                <c:pt idx="69">
                  <c:v>0.79891394166740426</c:v>
                </c:pt>
                <c:pt idx="70">
                  <c:v>0.80352612218561736</c:v>
                </c:pt>
                <c:pt idx="71">
                  <c:v>0.80816492911253746</c:v>
                </c:pt>
                <c:pt idx="72">
                  <c:v>0.81283051616409951</c:v>
                </c:pt>
                <c:pt idx="73">
                  <c:v>0.81752303794365</c:v>
                </c:pt>
                <c:pt idx="74">
                  <c:v>0.8222426499470713</c:v>
                </c:pt>
                <c:pt idx="75">
                  <c:v>0.82698950856793196</c:v>
                </c:pt>
                <c:pt idx="76">
                  <c:v>0.83176377110267108</c:v>
                </c:pt>
                <c:pt idx="77">
                  <c:v>0.83656559575581035</c:v>
                </c:pt>
                <c:pt idx="78">
                  <c:v>0.84139514164519502</c:v>
                </c:pt>
                <c:pt idx="79">
                  <c:v>0.84625256880726929</c:v>
                </c:pt>
                <c:pt idx="80">
                  <c:v>0.85113803820237666</c:v>
                </c:pt>
                <c:pt idx="81">
                  <c:v>0.85605171172009498</c:v>
                </c:pt>
                <c:pt idx="82">
                  <c:v>0.86099375218460095</c:v>
                </c:pt>
                <c:pt idx="83">
                  <c:v>0.86596432336006535</c:v>
                </c:pt>
                <c:pt idx="84">
                  <c:v>0.8709635899560807</c:v>
                </c:pt>
                <c:pt idx="85">
                  <c:v>0.87599171763311745</c:v>
                </c:pt>
                <c:pt idx="86">
                  <c:v>0.88104887300801427</c:v>
                </c:pt>
                <c:pt idx="87">
                  <c:v>0.88613522365950015</c:v>
                </c:pt>
                <c:pt idx="88">
                  <c:v>0.89125093813374545</c:v>
                </c:pt>
                <c:pt idx="89">
                  <c:v>0.89639618594994996</c:v>
                </c:pt>
                <c:pt idx="90">
                  <c:v>0.90157113760595708</c:v>
                </c:pt>
                <c:pt idx="91">
                  <c:v>0.90677596458390508</c:v>
                </c:pt>
                <c:pt idx="92">
                  <c:v>0.9120108393559101</c:v>
                </c:pt>
                <c:pt idx="93">
                  <c:v>0.91727593538977958</c:v>
                </c:pt>
                <c:pt idx="94">
                  <c:v>0.92257142715476337</c:v>
                </c:pt>
                <c:pt idx="95">
                  <c:v>0.92789749012733136</c:v>
                </c:pt>
                <c:pt idx="96">
                  <c:v>0.93325430079699123</c:v>
                </c:pt>
                <c:pt idx="97">
                  <c:v>0.93864203667213564</c:v>
                </c:pt>
                <c:pt idx="98">
                  <c:v>0.94406087628592339</c:v>
                </c:pt>
                <c:pt idx="99">
                  <c:v>0.94951099920219839</c:v>
                </c:pt>
                <c:pt idx="100">
                  <c:v>0.95499258602143611</c:v>
                </c:pt>
                <c:pt idx="101">
                  <c:v>0.96050581838673077</c:v>
                </c:pt>
                <c:pt idx="102">
                  <c:v>0.96605087898981368</c:v>
                </c:pt>
                <c:pt idx="103">
                  <c:v>0.97162795157710613</c:v>
                </c:pt>
                <c:pt idx="104">
                  <c:v>0.97723722095581067</c:v>
                </c:pt>
                <c:pt idx="105">
                  <c:v>0.98287887300003229</c:v>
                </c:pt>
                <c:pt idx="106">
                  <c:v>0.98855309465693897</c:v>
                </c:pt>
                <c:pt idx="107">
                  <c:v>0.99426007395295701</c:v>
                </c:pt>
                <c:pt idx="108">
                  <c:v>1</c:v>
                </c:pt>
                <c:pt idx="109">
                  <c:v>1.0057730630017383</c:v>
                </c:pt>
                <c:pt idx="110">
                  <c:v>1.0115794542598986</c:v>
                </c:pt>
                <c:pt idx="111">
                  <c:v>1.0174193661806052</c:v>
                </c:pt>
                <c:pt idx="112">
                  <c:v>1.0232929922807545</c:v>
                </c:pt>
                <c:pt idx="113">
                  <c:v>1.0292005271944282</c:v>
                </c:pt>
                <c:pt idx="114">
                  <c:v>1.0351421666793439</c:v>
                </c:pt>
                <c:pt idx="115">
                  <c:v>1.0411181076233396</c:v>
                </c:pt>
                <c:pt idx="116">
                  <c:v>1.0471285480508998</c:v>
                </c:pt>
                <c:pt idx="117">
                  <c:v>1.0531736871297164</c:v>
                </c:pt>
                <c:pt idx="118">
                  <c:v>1.0592537251772889</c:v>
                </c:pt>
                <c:pt idx="119">
                  <c:v>1.0653688636675633</c:v>
                </c:pt>
                <c:pt idx="120">
                  <c:v>1.0715193052376066</c:v>
                </c:pt>
                <c:pt idx="121">
                  <c:v>1.0777052536943221</c:v>
                </c:pt>
                <c:pt idx="122">
                  <c:v>1.0839269140212038</c:v>
                </c:pt>
                <c:pt idx="123">
                  <c:v>1.0901844923851276</c:v>
                </c:pt>
                <c:pt idx="124">
                  <c:v>1.0964781961431851</c:v>
                </c:pt>
                <c:pt idx="125">
                  <c:v>1.1028082338495522</c:v>
                </c:pt>
                <c:pt idx="126">
                  <c:v>1.1091748152624015</c:v>
                </c:pt>
                <c:pt idx="127">
                  <c:v>1.1155781513508527</c:v>
                </c:pt>
                <c:pt idx="128">
                  <c:v>1.1220184543019636</c:v>
                </c:pt>
                <c:pt idx="129">
                  <c:v>1.1284959375277617</c:v>
                </c:pt>
                <c:pt idx="130">
                  <c:v>1.1350108156723153</c:v>
                </c:pt>
                <c:pt idx="131">
                  <c:v>1.141563304618846</c:v>
                </c:pt>
                <c:pt idx="132">
                  <c:v>1.148153621496883</c:v>
                </c:pt>
                <c:pt idx="133">
                  <c:v>1.1547819846894583</c:v>
                </c:pt>
                <c:pt idx="134">
                  <c:v>1.1614486138403428</c:v>
                </c:pt>
                <c:pt idx="135">
                  <c:v>1.1681537298613247</c:v>
                </c:pt>
                <c:pt idx="136">
                  <c:v>1.1748975549395297</c:v>
                </c:pt>
                <c:pt idx="137">
                  <c:v>1.1816803125447841</c:v>
                </c:pt>
                <c:pt idx="138">
                  <c:v>1.1885022274370185</c:v>
                </c:pt>
                <c:pt idx="139">
                  <c:v>1.1953635256737187</c:v>
                </c:pt>
                <c:pt idx="140">
                  <c:v>1.2022644346174132</c:v>
                </c:pt>
                <c:pt idx="141">
                  <c:v>1.2092051829432087</c:v>
                </c:pt>
                <c:pt idx="142">
                  <c:v>1.2161860006463685</c:v>
                </c:pt>
                <c:pt idx="143">
                  <c:v>1.2232071190499316</c:v>
                </c:pt>
                <c:pt idx="144">
                  <c:v>1.2302687708123816</c:v>
                </c:pt>
                <c:pt idx="145">
                  <c:v>1.2373711899353528</c:v>
                </c:pt>
                <c:pt idx="146">
                  <c:v>1.2445146117713854</c:v>
                </c:pt>
                <c:pt idx="147">
                  <c:v>1.2516992730317256</c:v>
                </c:pt>
                <c:pt idx="148">
                  <c:v>1.2589254117941673</c:v>
                </c:pt>
                <c:pt idx="149">
                  <c:v>1.2661932675109444</c:v>
                </c:pt>
                <c:pt idx="150">
                  <c:v>1.2735030810166619</c:v>
                </c:pt>
                <c:pt idx="151">
                  <c:v>1.2808550945362789</c:v>
                </c:pt>
                <c:pt idx="152">
                  <c:v>1.2882495516931345</c:v>
                </c:pt>
                <c:pt idx="153">
                  <c:v>1.2956866975170196</c:v>
                </c:pt>
                <c:pt idx="154">
                  <c:v>1.3031667784522996</c:v>
                </c:pt>
                <c:pt idx="155">
                  <c:v>1.310690042366077</c:v>
                </c:pt>
                <c:pt idx="156">
                  <c:v>1.3182567385564075</c:v>
                </c:pt>
                <c:pt idx="157">
                  <c:v>1.3258671177605597</c:v>
                </c:pt>
                <c:pt idx="158">
                  <c:v>1.333521432163324</c:v>
                </c:pt>
                <c:pt idx="159">
                  <c:v>1.3412199354053713</c:v>
                </c:pt>
                <c:pt idx="160">
                  <c:v>1.3489628825916538</c:v>
                </c:pt>
                <c:pt idx="161">
                  <c:v>1.3567505302998621</c:v>
                </c:pt>
                <c:pt idx="162">
                  <c:v>1.3645831365889249</c:v>
                </c:pt>
                <c:pt idx="163">
                  <c:v>1.372460961007562</c:v>
                </c:pt>
                <c:pt idx="164">
                  <c:v>1.380384264602885</c:v>
                </c:pt>
                <c:pt idx="165">
                  <c:v>1.3883533099290457</c:v>
                </c:pt>
                <c:pt idx="166">
                  <c:v>1.3963683610559381</c:v>
                </c:pt>
                <c:pt idx="167">
                  <c:v>1.404429683577948</c:v>
                </c:pt>
                <c:pt idx="168">
                  <c:v>1.4125375446227544</c:v>
                </c:pt>
                <c:pt idx="169">
                  <c:v>1.4206922128601822</c:v>
                </c:pt>
                <c:pt idx="170">
                  <c:v>1.4288939585111031</c:v>
                </c:pt>
                <c:pt idx="171">
                  <c:v>1.4371430533563909</c:v>
                </c:pt>
                <c:pt idx="172">
                  <c:v>1.4454397707459281</c:v>
                </c:pt>
                <c:pt idx="173">
                  <c:v>1.453784385607662</c:v>
                </c:pt>
                <c:pt idx="174">
                  <c:v>1.4621771744567185</c:v>
                </c:pt>
                <c:pt idx="175">
                  <c:v>1.4706184154045607</c:v>
                </c:pt>
                <c:pt idx="176">
                  <c:v>1.4791083881682079</c:v>
                </c:pt>
                <c:pt idx="177">
                  <c:v>1.4876473740795026</c:v>
                </c:pt>
                <c:pt idx="178">
                  <c:v>1.4962356560944334</c:v>
                </c:pt>
                <c:pt idx="179">
                  <c:v>1.504873518802514</c:v>
                </c:pt>
                <c:pt idx="180">
                  <c:v>1.5135612484362084</c:v>
                </c:pt>
                <c:pt idx="181">
                  <c:v>1.5222991328804205</c:v>
                </c:pt>
                <c:pt idx="182">
                  <c:v>1.5310874616820307</c:v>
                </c:pt>
                <c:pt idx="183">
                  <c:v>1.5399265260594921</c:v>
                </c:pt>
                <c:pt idx="184">
                  <c:v>1.5488166189124815</c:v>
                </c:pt>
                <c:pt idx="185">
                  <c:v>1.5577580348316025</c:v>
                </c:pt>
                <c:pt idx="186">
                  <c:v>1.5667510701081495</c:v>
                </c:pt>
                <c:pt idx="187">
                  <c:v>1.5757960227439249</c:v>
                </c:pt>
                <c:pt idx="188">
                  <c:v>1.5848931924611136</c:v>
                </c:pt>
                <c:pt idx="189">
                  <c:v>1.5940428807122178</c:v>
                </c:pt>
                <c:pt idx="190">
                  <c:v>1.6032453906900419</c:v>
                </c:pt>
                <c:pt idx="191">
                  <c:v>1.612501027337742</c:v>
                </c:pt>
                <c:pt idx="192">
                  <c:v>1.6218100973589304</c:v>
                </c:pt>
                <c:pt idx="193">
                  <c:v>1.6311729092278384</c:v>
                </c:pt>
                <c:pt idx="194">
                  <c:v>1.6405897731995394</c:v>
                </c:pt>
                <c:pt idx="195">
                  <c:v>1.6500610013202281</c:v>
                </c:pt>
                <c:pt idx="196">
                  <c:v>1.6595869074375611</c:v>
                </c:pt>
                <c:pt idx="197">
                  <c:v>1.6691678072110583</c:v>
                </c:pt>
                <c:pt idx="198">
                  <c:v>1.6788040181225605</c:v>
                </c:pt>
                <c:pt idx="199">
                  <c:v>1.6884958594867534</c:v>
                </c:pt>
                <c:pt idx="200">
                  <c:v>1.6982436524617448</c:v>
                </c:pt>
                <c:pt idx="201">
                  <c:v>1.7080477200597084</c:v>
                </c:pt>
                <c:pt idx="202">
                  <c:v>1.7179083871575889</c:v>
                </c:pt>
                <c:pt idx="203">
                  <c:v>1.7278259805078635</c:v>
                </c:pt>
                <c:pt idx="204">
                  <c:v>1.7378008287493758</c:v>
                </c:pt>
                <c:pt idx="205">
                  <c:v>1.7478332624182189</c:v>
                </c:pt>
                <c:pt idx="206">
                  <c:v>1.7579236139586931</c:v>
                </c:pt>
                <c:pt idx="207">
                  <c:v>1.7680722177343202</c:v>
                </c:pt>
                <c:pt idx="208">
                  <c:v>1.778279410038923</c:v>
                </c:pt>
                <c:pt idx="209">
                  <c:v>1.7885455291077716</c:v>
                </c:pt>
                <c:pt idx="210">
                  <c:v>1.7988709151287883</c:v>
                </c:pt>
                <c:pt idx="211">
                  <c:v>1.8092559102538215</c:v>
                </c:pt>
                <c:pt idx="212">
                  <c:v>1.8197008586099839</c:v>
                </c:pt>
                <c:pt idx="213">
                  <c:v>1.8302061063110562</c:v>
                </c:pt>
                <c:pt idx="214">
                  <c:v>1.8407720014689561</c:v>
                </c:pt>
                <c:pt idx="215">
                  <c:v>1.8513988942052724</c:v>
                </c:pt>
                <c:pt idx="216">
                  <c:v>1.862087136662868</c:v>
                </c:pt>
                <c:pt idx="217">
                  <c:v>1.8728370830175494</c:v>
                </c:pt>
                <c:pt idx="218">
                  <c:v>1.8836490894898008</c:v>
                </c:pt>
                <c:pt idx="219">
                  <c:v>1.8945235143565922</c:v>
                </c:pt>
                <c:pt idx="220">
                  <c:v>1.9054607179632477</c:v>
                </c:pt>
                <c:pt idx="221">
                  <c:v>1.9164610627353871</c:v>
                </c:pt>
                <c:pt idx="222">
                  <c:v>1.9275249131909367</c:v>
                </c:pt>
                <c:pt idx="223">
                  <c:v>1.9386526359522074</c:v>
                </c:pt>
                <c:pt idx="224">
                  <c:v>1.9498445997580456</c:v>
                </c:pt>
                <c:pt idx="225">
                  <c:v>1.9611011754760481</c:v>
                </c:pt>
                <c:pt idx="226">
                  <c:v>1.9724227361148543</c:v>
                </c:pt>
                <c:pt idx="227">
                  <c:v>1.9838096568365065</c:v>
                </c:pt>
                <c:pt idx="228">
                  <c:v>1.9952623149688797</c:v>
                </c:pt>
                <c:pt idx="229">
                  <c:v>2.0067810900181895</c:v>
                </c:pt>
                <c:pt idx="230">
                  <c:v>2.0183663636815612</c:v>
                </c:pt>
                <c:pt idx="231">
                  <c:v>2.0300185198596847</c:v>
                </c:pt>
                <c:pt idx="232">
                  <c:v>2.0417379446695305</c:v>
                </c:pt>
                <c:pt idx="233">
                  <c:v>2.0535250264571463</c:v>
                </c:pt>
                <c:pt idx="234">
                  <c:v>2.06538015581053</c:v>
                </c:pt>
                <c:pt idx="235">
                  <c:v>2.0773037255725639</c:v>
                </c:pt>
                <c:pt idx="236">
                  <c:v>2.0892961308540401</c:v>
                </c:pt>
                <c:pt idx="237">
                  <c:v>2.1013577690467486</c:v>
                </c:pt>
                <c:pt idx="238">
                  <c:v>2.1134890398366468</c:v>
                </c:pt>
                <c:pt idx="239">
                  <c:v>2.1256903452171074</c:v>
                </c:pt>
                <c:pt idx="240">
                  <c:v>2.1379620895022327</c:v>
                </c:pt>
                <c:pt idx="241">
                  <c:v>2.1503046793402572</c:v>
                </c:pt>
                <c:pt idx="242">
                  <c:v>2.1627185237270212</c:v>
                </c:pt>
                <c:pt idx="243">
                  <c:v>2.1752040340195231</c:v>
                </c:pt>
                <c:pt idx="244">
                  <c:v>2.1877616239495525</c:v>
                </c:pt>
                <c:pt idx="245">
                  <c:v>2.2003917096373993</c:v>
                </c:pt>
                <c:pt idx="246">
                  <c:v>2.2130947096056381</c:v>
                </c:pt>
                <c:pt idx="247">
                  <c:v>2.2258710447930059</c:v>
                </c:pt>
                <c:pt idx="248">
                  <c:v>2.2387211385683394</c:v>
                </c:pt>
                <c:pt idx="249">
                  <c:v>2.2516454167446183</c:v>
                </c:pt>
                <c:pt idx="250">
                  <c:v>2.2646443075930605</c:v>
                </c:pt>
                <c:pt idx="251">
                  <c:v>2.2777182418573227</c:v>
                </c:pt>
                <c:pt idx="252">
                  <c:v>2.290867652767774</c:v>
                </c:pt>
                <c:pt idx="253">
                  <c:v>2.3040929760558457</c:v>
                </c:pt>
                <c:pt idx="254">
                  <c:v>2.3173946499684788</c:v>
                </c:pt>
                <c:pt idx="255">
                  <c:v>2.3307731152826383</c:v>
                </c:pt>
                <c:pt idx="256">
                  <c:v>2.3442288153199229</c:v>
                </c:pt>
                <c:pt idx="257">
                  <c:v>2.3577621959612554</c:v>
                </c:pt>
                <c:pt idx="258">
                  <c:v>2.3713737056616555</c:v>
                </c:pt>
                <c:pt idx="259">
                  <c:v>2.3850637954651059</c:v>
                </c:pt>
                <c:pt idx="260">
                  <c:v>2.3988329190194912</c:v>
                </c:pt>
                <c:pt idx="261">
                  <c:v>2.4126815325916344</c:v>
                </c:pt>
                <c:pt idx="262">
                  <c:v>2.4266100950824163</c:v>
                </c:pt>
                <c:pt idx="263">
                  <c:v>2.4406190680419804</c:v>
                </c:pt>
                <c:pt idx="264">
                  <c:v>2.4547089156850306</c:v>
                </c:pt>
                <c:pt idx="265">
                  <c:v>2.468880104906209</c:v>
                </c:pt>
                <c:pt idx="266">
                  <c:v>2.483133105295571</c:v>
                </c:pt>
                <c:pt idx="267">
                  <c:v>2.4974683891541445</c:v>
                </c:pt>
                <c:pt idx="268">
                  <c:v>2.5118864315095806</c:v>
                </c:pt>
                <c:pt idx="269">
                  <c:v>2.5263877101318966</c:v>
                </c:pt>
                <c:pt idx="270">
                  <c:v>2.5409727055493057</c:v>
                </c:pt>
                <c:pt idx="271">
                  <c:v>2.5556419010641394</c:v>
                </c:pt>
                <c:pt idx="272">
                  <c:v>2.5703957827688648</c:v>
                </c:pt>
                <c:pt idx="273">
                  <c:v>2.5852348395621907</c:v>
                </c:pt>
                <c:pt idx="274">
                  <c:v>2.6001595631652723</c:v>
                </c:pt>
                <c:pt idx="275">
                  <c:v>2.6151704481379983</c:v>
                </c:pt>
                <c:pt idx="276">
                  <c:v>2.6302679918953826</c:v>
                </c:pt>
                <c:pt idx="277">
                  <c:v>2.6454526947240504</c:v>
                </c:pt>
                <c:pt idx="278">
                  <c:v>2.6607250597988097</c:v>
                </c:pt>
                <c:pt idx="279">
                  <c:v>2.6760855931993324</c:v>
                </c:pt>
                <c:pt idx="280">
                  <c:v>2.6915348039269165</c:v>
                </c:pt>
                <c:pt idx="281">
                  <c:v>2.7070732039213579</c:v>
                </c:pt>
                <c:pt idx="282">
                  <c:v>2.7227013080779137</c:v>
                </c:pt>
                <c:pt idx="283">
                  <c:v>2.7384196342643614</c:v>
                </c:pt>
                <c:pt idx="284">
                  <c:v>2.7542287033381672</c:v>
                </c:pt>
                <c:pt idx="285">
                  <c:v>2.7701290391637343</c:v>
                </c:pt>
                <c:pt idx="286">
                  <c:v>2.7861211686297715</c:v>
                </c:pt>
                <c:pt idx="287">
                  <c:v>2.8022056216667477</c:v>
                </c:pt>
                <c:pt idx="288">
                  <c:v>2.8183829312644542</c:v>
                </c:pt>
                <c:pt idx="289">
                  <c:v>2.8346536334896677</c:v>
                </c:pt>
                <c:pt idx="290">
                  <c:v>2.8510182675039104</c:v>
                </c:pt>
                <c:pt idx="291">
                  <c:v>2.8674773755813154</c:v>
                </c:pt>
                <c:pt idx="292">
                  <c:v>2.8840315031266073</c:v>
                </c:pt>
                <c:pt idx="293">
                  <c:v>2.9006811986931544</c:v>
                </c:pt>
                <c:pt idx="294">
                  <c:v>2.9174270140011682</c:v>
                </c:pt>
                <c:pt idx="295">
                  <c:v>2.9342695039559694</c:v>
                </c:pt>
                <c:pt idx="296">
                  <c:v>2.9512092266663856</c:v>
                </c:pt>
                <c:pt idx="297">
                  <c:v>2.9682467434632431</c:v>
                </c:pt>
                <c:pt idx="298">
                  <c:v>2.98538261891796</c:v>
                </c:pt>
                <c:pt idx="299">
                  <c:v>3.0026174208612688</c:v>
                </c:pt>
                <c:pt idx="300">
                  <c:v>3.019951720402017</c:v>
                </c:pt>
                <c:pt idx="301">
                  <c:v>3.0373860919461042</c:v>
                </c:pt>
                <c:pt idx="302">
                  <c:v>3.0549211132155145</c:v>
                </c:pt>
                <c:pt idx="303">
                  <c:v>3.0725573652674467</c:v>
                </c:pt>
                <c:pt idx="304">
                  <c:v>3.0902954325135927</c:v>
                </c:pt>
                <c:pt idx="305">
                  <c:v>3.1081359027394759</c:v>
                </c:pt>
                <c:pt idx="306">
                  <c:v>3.1260793671239546</c:v>
                </c:pt>
                <c:pt idx="307">
                  <c:v>3.1441264202587975</c:v>
                </c:pt>
                <c:pt idx="308">
                  <c:v>3.1622776601683795</c:v>
                </c:pt>
                <c:pt idx="309">
                  <c:v>3.1805336883295223</c:v>
                </c:pt>
                <c:pt idx="310">
                  <c:v>3.1988951096913989</c:v>
                </c:pt>
                <c:pt idx="311">
                  <c:v>3.2173625326955988</c:v>
                </c:pt>
                <c:pt idx="312">
                  <c:v>3.235936569296284</c:v>
                </c:pt>
                <c:pt idx="313">
                  <c:v>3.2546178349804586</c:v>
                </c:pt>
                <c:pt idx="314">
                  <c:v>3.2734069487883839</c:v>
                </c:pt>
                <c:pt idx="315">
                  <c:v>3.2923045333340664</c:v>
                </c:pt>
                <c:pt idx="316">
                  <c:v>3.3113112148259107</c:v>
                </c:pt>
                <c:pt idx="317">
                  <c:v>3.330427623087465</c:v>
                </c:pt>
                <c:pt idx="318">
                  <c:v>3.349654391578277</c:v>
                </c:pt>
                <c:pt idx="319">
                  <c:v>3.3689921574149091</c:v>
                </c:pt>
                <c:pt idx="320">
                  <c:v>3.3884415613920265</c:v>
                </c:pt>
                <c:pt idx="321">
                  <c:v>3.40800324800365</c:v>
                </c:pt>
                <c:pt idx="322">
                  <c:v>3.427677865464505</c:v>
                </c:pt>
                <c:pt idx="323">
                  <c:v>3.4474660657314935</c:v>
                </c:pt>
                <c:pt idx="324">
                  <c:v>3.4673685045253184</c:v>
                </c:pt>
                <c:pt idx="325">
                  <c:v>3.4873858413521854</c:v>
                </c:pt>
                <c:pt idx="326">
                  <c:v>3.5075187395256795</c:v>
                </c:pt>
                <c:pt idx="327">
                  <c:v>3.5277678661887406</c:v>
                </c:pt>
                <c:pt idx="328">
                  <c:v>3.5481338923357555</c:v>
                </c:pt>
                <c:pt idx="329">
                  <c:v>3.568617492834814</c:v>
                </c:pt>
                <c:pt idx="330">
                  <c:v>3.589219346450053</c:v>
                </c:pt>
                <c:pt idx="331">
                  <c:v>3.6099401358641652</c:v>
                </c:pt>
                <c:pt idx="332">
                  <c:v>3.6307805477010149</c:v>
                </c:pt>
                <c:pt idx="333">
                  <c:v>3.6517412725483775</c:v>
                </c:pt>
                <c:pt idx="334">
                  <c:v>3.6728230049808488</c:v>
                </c:pt>
                <c:pt idx="335">
                  <c:v>3.6940264435828358</c:v>
                </c:pt>
                <c:pt idx="336">
                  <c:v>3.7153522909717256</c:v>
                </c:pt>
                <c:pt idx="337">
                  <c:v>3.736801253821159</c:v>
                </c:pt>
                <c:pt idx="338">
                  <c:v>3.7583740428844421</c:v>
                </c:pt>
                <c:pt idx="339">
                  <c:v>3.7800713730181137</c:v>
                </c:pt>
                <c:pt idx="340">
                  <c:v>3.8018939632056128</c:v>
                </c:pt>
                <c:pt idx="341">
                  <c:v>3.8238425365811262</c:v>
                </c:pt>
                <c:pt idx="342">
                  <c:v>3.845917820453538</c:v>
                </c:pt>
                <c:pt idx="343">
                  <c:v>3.8681205463305224</c:v>
                </c:pt>
                <c:pt idx="344">
                  <c:v>3.8904514499428084</c:v>
                </c:pt>
                <c:pt idx="345">
                  <c:v>3.9129112712685301</c:v>
                </c:pt>
                <c:pt idx="346">
                  <c:v>3.9355007545577751</c:v>
                </c:pt>
                <c:pt idx="347">
                  <c:v>3.9582206483572269</c:v>
                </c:pt>
                <c:pt idx="348">
                  <c:v>3.9810717055349727</c:v>
                </c:pt>
                <c:pt idx="349">
                  <c:v>4.0040546833054664</c:v>
                </c:pt>
                <c:pt idx="350">
                  <c:v>4.0271703432545927</c:v>
                </c:pt>
                <c:pt idx="351">
                  <c:v>4.050419451364931</c:v>
                </c:pt>
                <c:pt idx="352">
                  <c:v>4.073802778041129</c:v>
                </c:pt>
                <c:pt idx="353">
                  <c:v>4.0973210981354153</c:v>
                </c:pt>
                <c:pt idx="354">
                  <c:v>4.1209751909733043</c:v>
                </c:pt>
                <c:pt idx="355">
                  <c:v>4.1447658403793923</c:v>
                </c:pt>
                <c:pt idx="356">
                  <c:v>4.1686938347033538</c:v>
                </c:pt>
                <c:pt idx="357">
                  <c:v>4.1927599668460562</c:v>
                </c:pt>
                <c:pt idx="358">
                  <c:v>4.2169650342858231</c:v>
                </c:pt>
                <c:pt idx="359">
                  <c:v>4.2413098391048836</c:v>
                </c:pt>
                <c:pt idx="360">
                  <c:v>4.2657951880159279</c:v>
                </c:pt>
                <c:pt idx="361">
                  <c:v>4.2904218923888537</c:v>
                </c:pt>
                <c:pt idx="362">
                  <c:v>4.3151907682776542</c:v>
                </c:pt>
                <c:pt idx="363">
                  <c:v>4.3401026364474387</c:v>
                </c:pt>
                <c:pt idx="364">
                  <c:v>4.3651583224016628</c:v>
                </c:pt>
                <c:pt idx="365">
                  <c:v>4.3903586564094477</c:v>
                </c:pt>
                <c:pt idx="366">
                  <c:v>4.4157044735331246</c:v>
                </c:pt>
                <c:pt idx="367">
                  <c:v>4.4411966136558911</c:v>
                </c:pt>
                <c:pt idx="368">
                  <c:v>4.4668359215096318</c:v>
                </c:pt>
                <c:pt idx="369">
                  <c:v>4.4926232467029363</c:v>
                </c:pt>
                <c:pt idx="370">
                  <c:v>4.5185594437492247</c:v>
                </c:pt>
                <c:pt idx="371">
                  <c:v>4.5446453720950881</c:v>
                </c:pt>
                <c:pt idx="372">
                  <c:v>4.5708818961487525</c:v>
                </c:pt>
                <c:pt idx="373">
                  <c:v>4.5972698853087222</c:v>
                </c:pt>
                <c:pt idx="374">
                  <c:v>4.6238102139926065</c:v>
                </c:pt>
                <c:pt idx="375">
                  <c:v>4.6505037616660641</c:v>
                </c:pt>
                <c:pt idx="376">
                  <c:v>4.6773514128719818</c:v>
                </c:pt>
                <c:pt idx="377">
                  <c:v>4.7043540572597635</c:v>
                </c:pt>
                <c:pt idx="378">
                  <c:v>4.7315125896148054</c:v>
                </c:pt>
                <c:pt idx="379">
                  <c:v>4.7588279098881721</c:v>
                </c:pt>
                <c:pt idx="380">
                  <c:v>4.786300923226384</c:v>
                </c:pt>
                <c:pt idx="381">
                  <c:v>4.8139325400014465</c:v>
                </c:pt>
                <c:pt idx="382">
                  <c:v>4.8417236758409965</c:v>
                </c:pt>
                <c:pt idx="383">
                  <c:v>4.8696752516586317</c:v>
                </c:pt>
                <c:pt idx="384">
                  <c:v>4.8977881936844643</c:v>
                </c:pt>
                <c:pt idx="385">
                  <c:v>4.9260634334957745</c:v>
                </c:pt>
                <c:pt idx="386">
                  <c:v>4.9545019080479022</c:v>
                </c:pt>
                <c:pt idx="387">
                  <c:v>4.9831045597052972</c:v>
                </c:pt>
                <c:pt idx="388">
                  <c:v>5.0118723362727229</c:v>
                </c:pt>
                <c:pt idx="389">
                  <c:v>5.0408061910266975</c:v>
                </c:pt>
                <c:pt idx="390">
                  <c:v>5.0699070827470454</c:v>
                </c:pt>
                <c:pt idx="391">
                  <c:v>5.0991759757487003</c:v>
                </c:pt>
                <c:pt idx="392">
                  <c:v>5.1286138399136512</c:v>
                </c:pt>
                <c:pt idx="393">
                  <c:v>5.1582216507230587</c:v>
                </c:pt>
                <c:pt idx="394">
                  <c:v>5.1880003892896136</c:v>
                </c:pt>
                <c:pt idx="395">
                  <c:v>5.2179510423900242</c:v>
                </c:pt>
                <c:pt idx="396">
                  <c:v>5.2480746024977263</c:v>
                </c:pt>
                <c:pt idx="397">
                  <c:v>5.27837206781577</c:v>
                </c:pt>
                <c:pt idx="398">
                  <c:v>5.3088444423098844</c:v>
                </c:pt>
                <c:pt idx="399">
                  <c:v>5.3394927357417705</c:v>
                </c:pt>
                <c:pt idx="400">
                  <c:v>5.3703179637025293</c:v>
                </c:pt>
              </c:numCache>
            </c:numRef>
          </c:yVal>
          <c:smooth val="0"/>
          <c:extLst>
            <c:ext xmlns:c16="http://schemas.microsoft.com/office/drawing/2014/chart" uri="{C3380CC4-5D6E-409C-BE32-E72D297353CC}">
              <c16:uniqueId val="{00000002-599F-441D-A584-C5007FA63377}"/>
            </c:ext>
          </c:extLst>
        </c:ser>
        <c:dLbls>
          <c:showLegendKey val="0"/>
          <c:showVal val="0"/>
          <c:showCatName val="0"/>
          <c:showSerName val="0"/>
          <c:showPercent val="0"/>
          <c:showBubbleSize val="0"/>
        </c:dLbls>
        <c:axId val="2047148863"/>
        <c:axId val="1880589695"/>
      </c:scatterChart>
      <c:valAx>
        <c:axId val="20471488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a:t>
                </a:r>
                <a:r>
                  <a:rPr lang="en-US" baseline="0"/>
                  <a:t> (dBm)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589695"/>
        <c:crosses val="autoZero"/>
        <c:crossBetween val="midCat"/>
      </c:valAx>
      <c:valAx>
        <c:axId val="1880589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r>
                  <a:rPr lang="en-US" baseline="0"/>
                  <a:t> (m)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7148863"/>
        <c:crosses val="autoZero"/>
        <c:crossBetween val="midCat"/>
      </c:valAx>
      <c:spPr>
        <a:noFill/>
        <a:ln>
          <a:noFill/>
        </a:ln>
        <a:effectLst/>
      </c:spPr>
    </c:plotArea>
    <c:legend>
      <c:legendPos val="b"/>
      <c:layout>
        <c:manualLayout>
          <c:xMode val="edge"/>
          <c:yMode val="edge"/>
          <c:x val="0.7734952463081316"/>
          <c:y val="0.92451157329917866"/>
          <c:w val="0.11831131778947283"/>
          <c:h val="6.31655677975558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2-08T16:09:14.169" idx="1">
    <p:pos x="10" y="10"/>
    <p:text>Why RADIUS?</p:text>
    <p:extLst>
      <p:ext uri="{C676402C-5697-4E1C-873F-D02D1690AC5C}">
        <p15:threadingInfo xmlns:p15="http://schemas.microsoft.com/office/powerpoint/2012/main" timeZoneBias="300"/>
      </p:ext>
    </p:extLst>
  </p:cm>
  <p:cm authorId="3" dt="2019-12-08T16:09:48.834" idx="2">
    <p:pos x="10" y="146"/>
    <p:text>All current BT devices suck.</p:text>
    <p:extLst>
      <p:ext uri="{C676402C-5697-4E1C-873F-D02D1690AC5C}">
        <p15:threadingInfo xmlns:p15="http://schemas.microsoft.com/office/powerpoint/2012/main" timeZoneBias="300">
          <p15:parentCm authorId="3" idx="1"/>
        </p15:threadingInfo>
      </p:ext>
    </p:extLst>
  </p:cm>
  <p:cm authorId="4" dt="2019-12-08T14:06:03.866" idx="1">
    <p:pos x="10" y="282"/>
    <p:text>Also ours is the best</p:text>
    <p:extLst>
      <p:ext uri="{C676402C-5697-4E1C-873F-D02D1690AC5C}">
        <p15:threadingInfo xmlns:p15="http://schemas.microsoft.com/office/powerpoint/2012/main" timeZoneBias="480">
          <p15:parentCm authorId="3" idx="1"/>
        </p15:threadingInfo>
      </p:ext>
    </p:extLst>
  </p:cm>
  <p:cm authorId="5" dt="2019-12-08T16:28:42.307" idx="1">
    <p:pos x="7404" y="1024"/>
    <p:text>We’ve all felt the gut-wrenching fear and frustration of losing a valuable personal item. Americans spend on average 3 days per year searching for lost valuables1, such as wallets and keys. Radius is a Bluetooth tracker that alerts your phone before you leave your items behind, accomplishing what existing solutions currently do, and more! By keeping track of your belongings when you're not, it helps keep what's important to you close by. ​
​
To solve this problem, technologies like the Tile tracker have been developed to clip onto valuables and track their location. However, while tracking location allows you to find your item after its already lost, it does not prevent you from leaving your item behind in the first place. Existing solutions lack a preemptive warning system to prevent you from losing your valuables. Introducing... Radius.​
​
1. prnewswire.com​
​</p:text>
    <p:extLst>
      <p:ext uri="{C676402C-5697-4E1C-873F-D02D1690AC5C}">
        <p15:threadingInfo xmlns:p15="http://schemas.microsoft.com/office/powerpoint/2012/main" timeZoneBias="480"/>
      </p:ext>
    </p:extLst>
  </p:cm>
  <p:cm authorId="5" dt="2019-12-08T16:28:55.525" idx="2">
    <p:pos x="7404" y="1120"/>
    <p:text>old stuff for ref</p:text>
    <p:extLst>
      <p:ext uri="{C676402C-5697-4E1C-873F-D02D1690AC5C}">
        <p15:threadingInfo xmlns:p15="http://schemas.microsoft.com/office/powerpoint/2012/main" timeZoneBias="480">
          <p15:parentCm authorId="5"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9-12-08T16:32:25.744" idx="3">
    <p:pos x="7148" y="1145"/>
    <p:text>Nice Rick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12-10T18:07:14.407" idx="2">
    <p:pos x="10" y="10"/>
    <p:text>[@Cormac Kennedy] 25mm^2 right?
or is it actually supposed to be cm</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12-08T18:01:19.857" idx="3">
    <p:pos x="10" y="10"/>
    <p:text>Have "Gaant Chart" open during presi.</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9-12-08T18:45:48.627" idx="4">
    <p:pos x="662" y="456"/>
    <p:text>Just in case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30c1f95f1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30c1f95f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30c1f9e62_2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30c1f9e6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0c1f95f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0c1f95f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36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228b049c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228b049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810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28b049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28b049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2632f31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2632f3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Work in progress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10"/>
          <p:cNvPicPr preferRelativeResize="0"/>
          <p:nvPr/>
        </p:nvPicPr>
        <p:blipFill>
          <a:blip r:embed="rId2">
            <a:alphaModFix amt="44000"/>
          </a:blip>
          <a:stretch>
            <a:fillRect/>
          </a:stretch>
        </p:blipFill>
        <p:spPr>
          <a:xfrm>
            <a:off x="10834800" y="5516800"/>
            <a:ext cx="1285326" cy="1285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newswire.com/news-releases/lost-and-found-the-average-american-spends-25-days-each-year-looking-for-lost-items-collectively-costing-us-households-27-billion-annually-in-replacement-costs-30044930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455524" y="289204"/>
            <a:ext cx="7226306" cy="6072388"/>
          </a:xfrm>
          <a:prstGeom prst="rect">
            <a:avLst/>
          </a:prstGeom>
          <a:noFill/>
          <a:ln>
            <a:noFill/>
          </a:ln>
        </p:spPr>
      </p:pic>
      <p:pic>
        <p:nvPicPr>
          <p:cNvPr id="86" name="Google Shape;86;p1"/>
          <p:cNvPicPr preferRelativeResize="0"/>
          <p:nvPr/>
        </p:nvPicPr>
        <p:blipFill>
          <a:blip r:embed="rId4">
            <a:alphaModFix/>
          </a:blip>
          <a:stretch>
            <a:fillRect/>
          </a:stretch>
        </p:blipFill>
        <p:spPr>
          <a:xfrm>
            <a:off x="10834800" y="5516800"/>
            <a:ext cx="1285326" cy="1285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228b049c8_0_0"/>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Budgeting</a:t>
            </a:r>
            <a:endParaRPr/>
          </a:p>
        </p:txBody>
      </p:sp>
      <p:pic>
        <p:nvPicPr>
          <p:cNvPr id="219" name="Google Shape;219;g6228b049c8_0_0"/>
          <p:cNvPicPr preferRelativeResize="0"/>
          <p:nvPr/>
        </p:nvPicPr>
        <p:blipFill rotWithShape="1">
          <a:blip r:embed="rId3">
            <a:alphaModFix/>
          </a:blip>
          <a:srcRect/>
          <a:stretch/>
        </p:blipFill>
        <p:spPr>
          <a:xfrm>
            <a:off x="9721875" y="0"/>
            <a:ext cx="2470126" cy="2075689"/>
          </a:xfrm>
          <a:prstGeom prst="rect">
            <a:avLst/>
          </a:prstGeom>
          <a:noFill/>
          <a:ln>
            <a:noFill/>
          </a:ln>
        </p:spPr>
      </p:pic>
      <p:graphicFrame>
        <p:nvGraphicFramePr>
          <p:cNvPr id="4" name="Table 3">
            <a:extLst>
              <a:ext uri="{FF2B5EF4-FFF2-40B4-BE49-F238E27FC236}">
                <a16:creationId xmlns:a16="http://schemas.microsoft.com/office/drawing/2014/main" id="{0C739704-08C5-48ED-9181-A2853E8EA40E}"/>
              </a:ext>
            </a:extLst>
          </p:cNvPr>
          <p:cNvGraphicFramePr>
            <a:graphicFrameLocks noGrp="1"/>
          </p:cNvGraphicFramePr>
          <p:nvPr>
            <p:extLst>
              <p:ext uri="{D42A27DB-BD31-4B8C-83A1-F6EECF244321}">
                <p14:modId xmlns:p14="http://schemas.microsoft.com/office/powerpoint/2010/main" val="1272807854"/>
              </p:ext>
            </p:extLst>
          </p:nvPr>
        </p:nvGraphicFramePr>
        <p:xfrm>
          <a:off x="1026736" y="1533241"/>
          <a:ext cx="7952873" cy="4162535"/>
        </p:xfrm>
        <a:graphic>
          <a:graphicData uri="http://schemas.openxmlformats.org/drawingml/2006/table">
            <a:tbl>
              <a:tblPr firstRow="1" bandRow="1"/>
              <a:tblGrid>
                <a:gridCol w="3324930">
                  <a:extLst>
                    <a:ext uri="{9D8B030D-6E8A-4147-A177-3AD203B41FA5}">
                      <a16:colId xmlns:a16="http://schemas.microsoft.com/office/drawing/2014/main" val="4087213234"/>
                    </a:ext>
                  </a:extLst>
                </a:gridCol>
                <a:gridCol w="1639999">
                  <a:extLst>
                    <a:ext uri="{9D8B030D-6E8A-4147-A177-3AD203B41FA5}">
                      <a16:colId xmlns:a16="http://schemas.microsoft.com/office/drawing/2014/main" val="3855273133"/>
                    </a:ext>
                  </a:extLst>
                </a:gridCol>
                <a:gridCol w="1078356">
                  <a:extLst>
                    <a:ext uri="{9D8B030D-6E8A-4147-A177-3AD203B41FA5}">
                      <a16:colId xmlns:a16="http://schemas.microsoft.com/office/drawing/2014/main" val="870544711"/>
                    </a:ext>
                  </a:extLst>
                </a:gridCol>
                <a:gridCol w="1909588">
                  <a:extLst>
                    <a:ext uri="{9D8B030D-6E8A-4147-A177-3AD203B41FA5}">
                      <a16:colId xmlns:a16="http://schemas.microsoft.com/office/drawing/2014/main" val="66400656"/>
                    </a:ext>
                  </a:extLst>
                </a:gridCol>
              </a:tblGrid>
              <a:tr h="736058">
                <a:tc>
                  <a:txBody>
                    <a:bodyPr/>
                    <a:lstStyle/>
                    <a:p>
                      <a:pPr algn="ctr" rtl="0" fontAlgn="ctr"/>
                      <a:r>
                        <a:rPr lang="en-US" sz="1400" b="1" i="0" u="none" strike="noStrike">
                          <a:solidFill>
                            <a:srgbClr val="000000"/>
                          </a:solidFill>
                          <a:effectLst/>
                          <a:latin typeface="Arial" panose="020B0604020202020204" pitchFamily="34" charset="0"/>
                        </a:rPr>
                        <a:t>Item Description</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panose="020B0604020202020204" pitchFamily="34" charset="0"/>
                        </a:rPr>
                        <a:t>Unit Price</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panose="020B0604020202020204" pitchFamily="34" charset="0"/>
                        </a:rPr>
                        <a:t>Qty</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panose="020B0604020202020204" pitchFamily="34" charset="0"/>
                        </a:rPr>
                        <a:t>Total Price</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212655"/>
                  </a:ext>
                </a:extLst>
              </a:tr>
              <a:tr h="736058">
                <a:tc>
                  <a:txBody>
                    <a:bodyPr/>
                    <a:lstStyle/>
                    <a:p>
                      <a:pPr algn="l" rtl="0" fontAlgn="ctr"/>
                      <a:r>
                        <a:rPr lang="en-US" sz="1400" b="0" i="0" u="none" strike="noStrike">
                          <a:solidFill>
                            <a:srgbClr val="000000"/>
                          </a:solidFill>
                          <a:effectLst/>
                          <a:latin typeface="Arial" panose="020B0604020202020204" pitchFamily="34" charset="0"/>
                        </a:rPr>
                        <a:t>Thunderboard Sense 2</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36.00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1</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36.00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23130816"/>
                  </a:ext>
                </a:extLst>
              </a:tr>
              <a:tr h="368029">
                <a:tc>
                  <a:txBody>
                    <a:bodyPr/>
                    <a:lstStyle/>
                    <a:p>
                      <a:pPr algn="l" rtl="0" fontAlgn="ctr"/>
                      <a:r>
                        <a:rPr lang="en-US" sz="1400" b="0" i="0" u="none" strike="noStrike">
                          <a:solidFill>
                            <a:srgbClr val="000000"/>
                          </a:solidFill>
                          <a:effectLst/>
                          <a:latin typeface="Arial" panose="020B0604020202020204" pitchFamily="34" charset="0"/>
                        </a:rPr>
                        <a:t>EFR32MG12</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8.52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42.60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22211404"/>
                  </a:ext>
                </a:extLst>
              </a:tr>
              <a:tr h="368029">
                <a:tc>
                  <a:txBody>
                    <a:bodyPr/>
                    <a:lstStyle/>
                    <a:p>
                      <a:pPr algn="l" rtl="0" fontAlgn="ctr"/>
                      <a:r>
                        <a:rPr lang="en-US" sz="1400" b="0" i="0" u="none" strike="noStrike">
                          <a:solidFill>
                            <a:srgbClr val="000000"/>
                          </a:solidFill>
                          <a:effectLst/>
                          <a:latin typeface="Arial" panose="020B0604020202020204" pitchFamily="34" charset="0"/>
                        </a:rPr>
                        <a:t>Push button</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0.90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3.60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596434769"/>
                  </a:ext>
                </a:extLst>
              </a:tr>
              <a:tr h="368029">
                <a:tc>
                  <a:txBody>
                    <a:bodyPr/>
                    <a:lstStyle/>
                    <a:p>
                      <a:pPr algn="l" rtl="0" fontAlgn="ctr"/>
                      <a:r>
                        <a:rPr lang="en-US" sz="1400" b="0" i="0" u="none" strike="noStrike">
                          <a:solidFill>
                            <a:srgbClr val="000000"/>
                          </a:solidFill>
                          <a:effectLst/>
                          <a:latin typeface="Arial" panose="020B0604020202020204" pitchFamily="34" charset="0"/>
                        </a:rPr>
                        <a:t>Piezo Buzzer</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0.93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3.72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750499860"/>
                  </a:ext>
                </a:extLst>
              </a:tr>
              <a:tr h="368029">
                <a:tc>
                  <a:txBody>
                    <a:bodyPr/>
                    <a:lstStyle/>
                    <a:p>
                      <a:pPr algn="l" rtl="0" fontAlgn="ctr"/>
                      <a:r>
                        <a:rPr lang="en-US" sz="1400" b="0" i="0" u="none" strike="noStrike">
                          <a:solidFill>
                            <a:srgbClr val="000000"/>
                          </a:solidFill>
                          <a:effectLst/>
                          <a:latin typeface="Arial" panose="020B0604020202020204" pitchFamily="34" charset="0"/>
                        </a:rPr>
                        <a:t>Infrared Sensor</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3.13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12.52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31374610"/>
                  </a:ext>
                </a:extLst>
              </a:tr>
              <a:tr h="368029">
                <a:tc>
                  <a:txBody>
                    <a:bodyPr/>
                    <a:lstStyle/>
                    <a:p>
                      <a:pPr algn="l" rtl="0" fontAlgn="ctr"/>
                      <a:r>
                        <a:rPr lang="en-US" sz="1400" b="0" i="0" u="none" strike="noStrike">
                          <a:solidFill>
                            <a:srgbClr val="000000"/>
                          </a:solidFill>
                          <a:effectLst/>
                          <a:latin typeface="Arial" panose="020B0604020202020204" pitchFamily="34" charset="0"/>
                        </a:rPr>
                        <a:t>CR2025 Battery</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0.33 </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25</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8.25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99618014"/>
                  </a:ext>
                </a:extLst>
              </a:tr>
              <a:tr h="368029">
                <a:tc>
                  <a:txBody>
                    <a:bodyPr/>
                    <a:lstStyle/>
                    <a:p>
                      <a:pPr algn="l" rtl="0" fontAlgn="ctr"/>
                      <a:r>
                        <a:rPr lang="en-US" sz="1400" b="0" i="0" u="none" strike="noStrike">
                          <a:solidFill>
                            <a:srgbClr val="000000"/>
                          </a:solidFill>
                          <a:effectLst/>
                          <a:latin typeface="Arial" panose="020B0604020202020204" pitchFamily="34" charset="0"/>
                        </a:rPr>
                        <a:t>PCB Orders</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a:t>
                      </a:r>
                    </a:p>
                  </a:txBody>
                  <a:tcPr marL="7620" marR="7620" marT="7620"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           75.00 </a:t>
                      </a:r>
                    </a:p>
                  </a:txBody>
                  <a:tcPr marL="7620" marR="7620" marT="7620" marB="0" anchor="ctr">
                    <a:lnL w="635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039527"/>
                  </a:ext>
                </a:extLst>
              </a:tr>
              <a:tr h="482245">
                <a:tc>
                  <a:txBody>
                    <a:bodyPr/>
                    <a:lstStyle/>
                    <a:p>
                      <a:pPr algn="l" fontAlgn="ctr"/>
                      <a:r>
                        <a:rPr lang="en-US" sz="1800" b="0" i="0" u="none" strike="noStrike">
                          <a:solidFill>
                            <a:srgbClr val="000000"/>
                          </a:solidFill>
                          <a:effectLst/>
                          <a:latin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800" b="0" i="0" u="none" strike="noStrike">
                          <a:solidFill>
                            <a:srgbClr val="000000"/>
                          </a:solidFill>
                          <a:effectLst/>
                          <a:latin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a:solidFill>
                            <a:srgbClr val="000000"/>
                          </a:solidFill>
                          <a:effectLst/>
                          <a:latin typeface="Arial" panose="020B0604020202020204" pitchFamily="34" charset="0"/>
                        </a:rPr>
                        <a:t> </a:t>
                      </a: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400" b="1" i="0" u="none" strike="noStrike">
                          <a:solidFill>
                            <a:srgbClr val="000000"/>
                          </a:solidFill>
                          <a:effectLst/>
                          <a:latin typeface="Arial" panose="020B0604020202020204" pitchFamily="34" charset="0"/>
                        </a:rPr>
                        <a:t> $      181.69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73689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622632f31a_0_11"/>
          <p:cNvSpPr txBox="1">
            <a:spLocks noGrp="1"/>
          </p:cNvSpPr>
          <p:nvPr>
            <p:ph type="title"/>
          </p:nvPr>
        </p:nvSpPr>
        <p:spPr>
          <a:xfrm>
            <a:off x="487680" y="131445"/>
            <a:ext cx="1121664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Project Specifications: MDR</a:t>
            </a:r>
            <a:endParaRPr/>
          </a:p>
        </p:txBody>
      </p:sp>
      <p:sp>
        <p:nvSpPr>
          <p:cNvPr id="128" name="Google Shape;128;g622632f31a_0_11"/>
          <p:cNvSpPr txBox="1"/>
          <p:nvPr/>
        </p:nvSpPr>
        <p:spPr>
          <a:xfrm>
            <a:off x="783840" y="1413826"/>
            <a:ext cx="10920480" cy="4030348"/>
          </a:xfrm>
          <a:prstGeom prst="rect">
            <a:avLst/>
          </a:prstGeom>
          <a:noFill/>
          <a:ln>
            <a:noFill/>
          </a:ln>
        </p:spPr>
        <p:txBody>
          <a:bodyPr spcFirstLastPara="1" wrap="square" lIns="91425" tIns="91425" rIns="91425" bIns="91425" anchor="t" anchorCtr="0">
            <a:noAutofit/>
          </a:bodyPr>
          <a:lstStyle/>
          <a:p>
            <a:r>
              <a:rPr lang="en-US" sz="2800">
                <a:latin typeface="Calibri"/>
                <a:cs typeface="Calibri"/>
              </a:rPr>
              <a:t>As proposed at bench-side on November 19, 2019:</a:t>
            </a:r>
          </a:p>
          <a:p>
            <a:endParaRPr lang="en-US" sz="2800">
              <a:solidFill>
                <a:schemeClr val="dk1"/>
              </a:solidFill>
              <a:latin typeface="Calibri"/>
              <a:ea typeface="Calibri"/>
              <a:cs typeface="Calibri"/>
              <a:sym typeface="Calibri"/>
            </a:endParaRPr>
          </a:p>
          <a:p>
            <a:pPr marL="0" lvl="0" indent="0" algn="l" rtl="0">
              <a:spcBef>
                <a:spcPts val="0"/>
              </a:spcBef>
              <a:spcAft>
                <a:spcPts val="0"/>
              </a:spcAft>
              <a:buNone/>
            </a:pPr>
            <a:r>
              <a:rPr lang="en-US" sz="2800">
                <a:solidFill>
                  <a:schemeClr val="dk1"/>
                </a:solidFill>
                <a:latin typeface="Calibri"/>
                <a:ea typeface="Calibri"/>
                <a:cs typeface="Calibri"/>
                <a:sym typeface="Calibri"/>
              </a:rPr>
              <a:t>Phone application will be able to:</a:t>
            </a:r>
            <a:endParaRPr lang="en-US" sz="2800">
              <a:solidFill>
                <a:schemeClr val="dk1"/>
              </a:solidFill>
              <a:latin typeface="Calibri"/>
              <a:ea typeface="Calibri"/>
              <a:cs typeface="Calibri"/>
            </a:endParaRPr>
          </a:p>
          <a:p>
            <a:pPr fontAlgn="base"/>
            <a:endParaRPr lang="en-US" sz="1800">
              <a:latin typeface="Calibri" panose="020F0502020204030204" pitchFamily="34" charset="0"/>
              <a:cs typeface="Calibri" panose="020F0502020204030204" pitchFamily="34" charset="0"/>
            </a:endParaRPr>
          </a:p>
          <a:p>
            <a:pPr marL="285750" lvl="8" indent="-285750" fontAlgn="base">
              <a:buFont typeface="Wingdings" panose="05000000000000000000" pitchFamily="2" charset="2"/>
              <a:buChar char="ü"/>
            </a:pPr>
            <a:r>
              <a:rPr lang="en-US" sz="1800" b="1">
                <a:latin typeface="Calibri" panose="020F0502020204030204" pitchFamily="34" charset="0"/>
                <a:cs typeface="Calibri" panose="020F0502020204030204" pitchFamily="34" charset="0"/>
              </a:rPr>
              <a:t>Detect</a:t>
            </a:r>
            <a:r>
              <a:rPr lang="en-US" sz="1800">
                <a:latin typeface="Calibri" panose="020F0502020204030204" pitchFamily="34" charset="0"/>
                <a:cs typeface="Calibri" panose="020F0502020204030204" pitchFamily="34" charset="0"/>
              </a:rPr>
              <a:t> when a user has left an item outside of their “radius.” This will be done by displaying “GOOD” or “BAD” indicator on our app. </a:t>
            </a:r>
          </a:p>
          <a:p>
            <a:pPr lvl="8" fontAlgn="base"/>
            <a:endParaRPr lang="en-US" sz="1800">
              <a:latin typeface="Calibri" panose="020F0502020204030204" pitchFamily="34" charset="0"/>
              <a:cs typeface="Calibri" panose="020F0502020204030204" pitchFamily="34" charset="0"/>
            </a:endParaRPr>
          </a:p>
          <a:p>
            <a:pPr marL="285750" lvl="8" indent="-285750" fontAlgn="base">
              <a:buFont typeface="Wingdings" panose="05000000000000000000" pitchFamily="2" charset="2"/>
              <a:buChar char="ü"/>
            </a:pPr>
            <a:r>
              <a:rPr lang="en-US" sz="1800" b="1">
                <a:latin typeface="Calibri" panose="020F0502020204030204" pitchFamily="34" charset="0"/>
                <a:cs typeface="Calibri" panose="020F0502020204030204" pitchFamily="34" charset="0"/>
              </a:rPr>
              <a:t>Buzz </a:t>
            </a:r>
            <a:r>
              <a:rPr lang="en-US" sz="1800">
                <a:latin typeface="Calibri" panose="020F0502020204030204" pitchFamily="34" charset="0"/>
                <a:cs typeface="Calibri" panose="020F0502020204030204" pitchFamily="34" charset="0"/>
              </a:rPr>
              <a:t>the phone if a dramatic change in signal strength has occurred. This indicates that the user is moving away from their object but does not constitute a lost item. </a:t>
            </a:r>
          </a:p>
          <a:p>
            <a:pPr marL="285750" lvl="8" indent="-285750" fontAlgn="base">
              <a:buFont typeface="Wingdings" panose="05000000000000000000" pitchFamily="2" charset="2"/>
              <a:buChar char="ü"/>
            </a:pPr>
            <a:endParaRPr lang="en-US" sz="1800">
              <a:latin typeface="Calibri" panose="020F0502020204030204" pitchFamily="34" charset="0"/>
              <a:cs typeface="Calibri" panose="020F0502020204030204" pitchFamily="34" charset="0"/>
            </a:endParaRPr>
          </a:p>
          <a:p>
            <a:pPr marL="285750" lvl="8" indent="-285750" fontAlgn="base">
              <a:buFont typeface="Wingdings" panose="05000000000000000000" pitchFamily="2" charset="2"/>
              <a:buChar char="ü"/>
            </a:pPr>
            <a:r>
              <a:rPr lang="en-US" sz="1800" b="1">
                <a:latin typeface="Calibri" panose="020F0502020204030204" pitchFamily="34" charset="0"/>
                <a:cs typeface="Calibri" panose="020F0502020204030204" pitchFamily="34" charset="0"/>
              </a:rPr>
              <a:t>Buzz and Ring </a:t>
            </a:r>
            <a:r>
              <a:rPr lang="en-US" sz="1800">
                <a:latin typeface="Calibri" panose="020F0502020204030204" pitchFamily="34" charset="0"/>
                <a:cs typeface="Calibri" panose="020F0502020204030204" pitchFamily="34" charset="0"/>
              </a:rPr>
              <a:t>the phone if a connection is completely dropped. This constitutes a lost item. </a:t>
            </a:r>
          </a:p>
          <a:p>
            <a:pPr marL="0" lvl="0" indent="0" algn="l" rtl="0">
              <a:spcBef>
                <a:spcPts val="0"/>
              </a:spcBef>
              <a:spcAft>
                <a:spcPts val="0"/>
              </a:spcAft>
              <a:buNone/>
            </a:pP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630c1f95f1_2_5"/>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a:t>
            </a:r>
            <a:endParaRPr/>
          </a:p>
        </p:txBody>
      </p:sp>
      <p:sp>
        <p:nvSpPr>
          <p:cNvPr id="226" name="Google Shape;226;g630c1f95f1_2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Questions?</a:t>
            </a:r>
            <a:endParaRPr/>
          </a:p>
        </p:txBody>
      </p:sp>
      <p:pic>
        <p:nvPicPr>
          <p:cNvPr id="227" name="Google Shape;227;g630c1f95f1_2_5"/>
          <p:cNvPicPr preferRelativeResize="0"/>
          <p:nvPr/>
        </p:nvPicPr>
        <p:blipFill rotWithShape="1">
          <a:blip r:embed="rId3">
            <a:alphaModFix/>
          </a:blip>
          <a:srcRect/>
          <a:stretch/>
        </p:blipFill>
        <p:spPr>
          <a:xfrm>
            <a:off x="3865324" y="2126748"/>
            <a:ext cx="4461349" cy="3748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630c1f9e62_2_2"/>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Sources</a:t>
            </a:r>
            <a:endParaRPr/>
          </a:p>
        </p:txBody>
      </p:sp>
      <p:sp>
        <p:nvSpPr>
          <p:cNvPr id="233" name="Google Shape;233;g630c1f9e62_2_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AutoNum type="arabicPeriod"/>
            </a:pPr>
            <a:r>
              <a:rPr lang="en-US" u="sng">
                <a:solidFill>
                  <a:schemeClr val="hlink"/>
                </a:solidFill>
                <a:hlinkClick r:id="rId3"/>
              </a:rPr>
              <a:t>https://www.prnewswire.com/news-releases/lost-and-found-the-average-american-spends-25-days-each-year-looking-for-lost-items-collectively-costing-us-households-27-billion-annually-in-replacement-costs-300449305.html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DC7C-EDD2-4905-B360-692035685F95}"/>
              </a:ext>
            </a:extLst>
          </p:cNvPr>
          <p:cNvSpPr>
            <a:spLocks noGrp="1"/>
          </p:cNvSpPr>
          <p:nvPr>
            <p:ph type="title"/>
          </p:nvPr>
        </p:nvSpPr>
        <p:spPr>
          <a:xfrm>
            <a:off x="674427" y="513752"/>
            <a:ext cx="5608286" cy="904117"/>
          </a:xfrm>
        </p:spPr>
        <p:txBody>
          <a:bodyPr>
            <a:normAutofit fontScale="90000"/>
          </a:bodyPr>
          <a:lstStyle/>
          <a:p>
            <a:r>
              <a:rPr lang="en-US"/>
              <a:t>MDR Room Measurements</a:t>
            </a:r>
          </a:p>
        </p:txBody>
      </p:sp>
      <p:graphicFrame>
        <p:nvGraphicFramePr>
          <p:cNvPr id="5" name="Chart 4">
            <a:extLst>
              <a:ext uri="{FF2B5EF4-FFF2-40B4-BE49-F238E27FC236}">
                <a16:creationId xmlns:a16="http://schemas.microsoft.com/office/drawing/2014/main" id="{52781CED-53E7-4F53-ACE6-7F15C8FE78D3}"/>
              </a:ext>
            </a:extLst>
          </p:cNvPr>
          <p:cNvGraphicFramePr>
            <a:graphicFrameLocks/>
          </p:cNvGraphicFramePr>
          <p:nvPr>
            <p:extLst>
              <p:ext uri="{D42A27DB-BD31-4B8C-83A1-F6EECF244321}">
                <p14:modId xmlns:p14="http://schemas.microsoft.com/office/powerpoint/2010/main" val="2592772404"/>
              </p:ext>
            </p:extLst>
          </p:nvPr>
        </p:nvGraphicFramePr>
        <p:xfrm>
          <a:off x="5436358" y="1587144"/>
          <a:ext cx="6755642" cy="46553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06F779EA-B5F6-48FD-AC5A-4A10BDA33F0B}"/>
              </a:ext>
            </a:extLst>
          </p:cNvPr>
          <p:cNvGraphicFramePr>
            <a:graphicFrameLocks noGrp="1"/>
          </p:cNvGraphicFramePr>
          <p:nvPr>
            <p:extLst>
              <p:ext uri="{D42A27DB-BD31-4B8C-83A1-F6EECF244321}">
                <p14:modId xmlns:p14="http://schemas.microsoft.com/office/powerpoint/2010/main" val="141082574"/>
              </p:ext>
            </p:extLst>
          </p:nvPr>
        </p:nvGraphicFramePr>
        <p:xfrm>
          <a:off x="469710" y="2789171"/>
          <a:ext cx="4675496" cy="2592120"/>
        </p:xfrm>
        <a:graphic>
          <a:graphicData uri="http://schemas.openxmlformats.org/drawingml/2006/table">
            <a:tbl>
              <a:tblPr>
                <a:tableStyleId>{DB9243D0-44F6-4A9E-B007-C13280B5C78D}</a:tableStyleId>
              </a:tblPr>
              <a:tblGrid>
                <a:gridCol w="1072487">
                  <a:extLst>
                    <a:ext uri="{9D8B030D-6E8A-4147-A177-3AD203B41FA5}">
                      <a16:colId xmlns:a16="http://schemas.microsoft.com/office/drawing/2014/main" val="157351320"/>
                    </a:ext>
                  </a:extLst>
                </a:gridCol>
                <a:gridCol w="764275">
                  <a:extLst>
                    <a:ext uri="{9D8B030D-6E8A-4147-A177-3AD203B41FA5}">
                      <a16:colId xmlns:a16="http://schemas.microsoft.com/office/drawing/2014/main" val="2659966600"/>
                    </a:ext>
                  </a:extLst>
                </a:gridCol>
                <a:gridCol w="818865">
                  <a:extLst>
                    <a:ext uri="{9D8B030D-6E8A-4147-A177-3AD203B41FA5}">
                      <a16:colId xmlns:a16="http://schemas.microsoft.com/office/drawing/2014/main" val="2174663242"/>
                    </a:ext>
                  </a:extLst>
                </a:gridCol>
                <a:gridCol w="789266">
                  <a:extLst>
                    <a:ext uri="{9D8B030D-6E8A-4147-A177-3AD203B41FA5}">
                      <a16:colId xmlns:a16="http://schemas.microsoft.com/office/drawing/2014/main" val="379024837"/>
                    </a:ext>
                  </a:extLst>
                </a:gridCol>
                <a:gridCol w="597380">
                  <a:extLst>
                    <a:ext uri="{9D8B030D-6E8A-4147-A177-3AD203B41FA5}">
                      <a16:colId xmlns:a16="http://schemas.microsoft.com/office/drawing/2014/main" val="1261517257"/>
                    </a:ext>
                  </a:extLst>
                </a:gridCol>
                <a:gridCol w="633223">
                  <a:extLst>
                    <a:ext uri="{9D8B030D-6E8A-4147-A177-3AD203B41FA5}">
                      <a16:colId xmlns:a16="http://schemas.microsoft.com/office/drawing/2014/main" val="4169940147"/>
                    </a:ext>
                  </a:extLst>
                </a:gridCol>
              </a:tblGrid>
              <a:tr h="518424">
                <a:tc>
                  <a:txBody>
                    <a:bodyPr/>
                    <a:lstStyle/>
                    <a:p>
                      <a:pPr algn="ctr" fontAlgn="b"/>
                      <a:r>
                        <a:rPr lang="en-US" sz="1400" b="1" u="none" strike="noStrike">
                          <a:effectLst/>
                        </a:rPr>
                        <a:t>Distance</a:t>
                      </a:r>
                      <a:br>
                        <a:rPr lang="en-US" sz="1400" b="1" u="none" strike="noStrike">
                          <a:effectLst/>
                        </a:rPr>
                      </a:br>
                      <a:r>
                        <a:rPr lang="en-US" sz="1400" b="1" u="none" strike="noStrike">
                          <a:effectLst/>
                        </a:rPr>
                        <a:t>(in meters)</a:t>
                      </a:r>
                      <a:endParaRPr lang="en-US"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µ</a:t>
                      </a:r>
                      <a:endParaRPr lang="en-US"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l-GR" sz="1400" b="1" u="none" strike="noStrike">
                          <a:effectLst/>
                        </a:rPr>
                        <a:t>σ</a:t>
                      </a:r>
                      <a:endParaRPr lang="el-GR"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l-GR" sz="1400" b="1" u="none" strike="noStrike">
                          <a:effectLst/>
                        </a:rPr>
                        <a:t>σ</a:t>
                      </a:r>
                      <a:r>
                        <a:rPr lang="el-GR" sz="1400" b="1" u="none" strike="noStrike" baseline="30000">
                          <a:effectLst/>
                        </a:rPr>
                        <a:t>2</a:t>
                      </a:r>
                      <a:endParaRPr lang="el-GR"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µ - 2</a:t>
                      </a:r>
                      <a:r>
                        <a:rPr lang="el-GR" sz="1400" b="1" u="none" strike="noStrike">
                          <a:effectLst/>
                        </a:rPr>
                        <a:t>σ</a:t>
                      </a: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µ + 2</a:t>
                      </a:r>
                      <a:r>
                        <a:rPr lang="el-GR" sz="1400" b="1" u="none" strike="noStrike">
                          <a:effectLst/>
                        </a:rPr>
                        <a:t>σ</a:t>
                      </a:r>
                      <a:endParaRPr lang="en-US" sz="1400" b="1" i="0" u="none" strike="noStrike">
                        <a:solidFill>
                          <a:srgbClr val="000000"/>
                        </a:solidFill>
                        <a:effectLst/>
                        <a:latin typeface="Calibri" panose="020F0502020204030204" pitchFamily="34" charset="0"/>
                      </a:endParaRPr>
                    </a:p>
                  </a:txBody>
                  <a:tcPr marL="7620" marR="7620" marT="762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558178"/>
                  </a:ext>
                </a:extLst>
              </a:tr>
              <a:tr h="518424">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-48.8</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3.8</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14.3</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-56.4</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-41.3</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341300"/>
                  </a:ext>
                </a:extLst>
              </a:tr>
              <a:tr h="518424">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-57.2</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6.9</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48.1</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-71.0</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-43.3</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1700622"/>
                  </a:ext>
                </a:extLst>
              </a:tr>
              <a:tr h="518424">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-60.2</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1.5</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-62.7</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-57.8</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907150"/>
                  </a:ext>
                </a:extLst>
              </a:tr>
              <a:tr h="518424">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-62.0</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1.1</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-64.2</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-59.8</a:t>
                      </a:r>
                      <a:endParaRPr lang="en-US" sz="1400" b="1" i="0" u="none" strike="noStrike">
                        <a:solidFill>
                          <a:srgbClr val="3F3F3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173971"/>
                  </a:ext>
                </a:extLst>
              </a:tr>
            </a:tbl>
          </a:graphicData>
        </a:graphic>
      </p:graphicFrame>
      <p:sp>
        <p:nvSpPr>
          <p:cNvPr id="7" name="TextBox 6">
            <a:extLst>
              <a:ext uri="{FF2B5EF4-FFF2-40B4-BE49-F238E27FC236}">
                <a16:creationId xmlns:a16="http://schemas.microsoft.com/office/drawing/2014/main" id="{3247FD20-4759-49EB-930E-3090C408E4AB}"/>
              </a:ext>
            </a:extLst>
          </p:cNvPr>
          <p:cNvSpPr txBox="1"/>
          <p:nvPr/>
        </p:nvSpPr>
        <p:spPr>
          <a:xfrm>
            <a:off x="469710" y="6005694"/>
            <a:ext cx="7576113" cy="338554"/>
          </a:xfrm>
          <a:prstGeom prst="rect">
            <a:avLst/>
          </a:prstGeom>
          <a:noFill/>
        </p:spPr>
        <p:txBody>
          <a:bodyPr wrap="none" rtlCol="0">
            <a:spAutoFit/>
          </a:bodyPr>
          <a:lstStyle/>
          <a:p>
            <a:r>
              <a:rPr lang="en-US" sz="1600"/>
              <a:t>Sensitivity increased in current prototype to ensure full functionality in MDR room.</a:t>
            </a:r>
          </a:p>
        </p:txBody>
      </p:sp>
    </p:spTree>
    <p:extLst>
      <p:ext uri="{BB962C8B-B14F-4D97-AF65-F5344CB8AC3E}">
        <p14:creationId xmlns:p14="http://schemas.microsoft.com/office/powerpoint/2010/main" val="60199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Team Members: Lighthouse #19</a:t>
            </a:r>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Electrical Engineering:</a:t>
            </a:r>
            <a:endParaRPr/>
          </a:p>
          <a:p>
            <a:pPr marL="228600" lvl="0" indent="-228600" algn="l" rtl="0">
              <a:lnSpc>
                <a:spcPct val="90000"/>
              </a:lnSpc>
              <a:spcBef>
                <a:spcPts val="1000"/>
              </a:spcBef>
              <a:spcAft>
                <a:spcPts val="0"/>
              </a:spcAft>
              <a:buClr>
                <a:schemeClr val="dk1"/>
              </a:buClr>
              <a:buSzPts val="2400"/>
              <a:buChar char="•"/>
            </a:pPr>
            <a:r>
              <a:rPr lang="en-US" sz="2400"/>
              <a:t>Cormac Kennedy </a:t>
            </a:r>
            <a:endParaRPr/>
          </a:p>
          <a:p>
            <a:pPr marL="228600" lvl="0" indent="-228600" algn="l" rtl="0">
              <a:lnSpc>
                <a:spcPct val="90000"/>
              </a:lnSpc>
              <a:spcBef>
                <a:spcPts val="1000"/>
              </a:spcBef>
              <a:spcAft>
                <a:spcPts val="0"/>
              </a:spcAft>
              <a:buClr>
                <a:schemeClr val="dk1"/>
              </a:buClr>
              <a:buSzPts val="2400"/>
              <a:buChar char="•"/>
            </a:pPr>
            <a:r>
              <a:rPr lang="en-US" sz="2400"/>
              <a:t>Richard Brown</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r>
              <a:rPr lang="en-US"/>
              <a:t>Computer Engineering:</a:t>
            </a:r>
            <a:endParaRPr/>
          </a:p>
          <a:p>
            <a:pPr marL="228600" lvl="0" indent="-228600" algn="l" rtl="0">
              <a:lnSpc>
                <a:spcPct val="90000"/>
              </a:lnSpc>
              <a:spcBef>
                <a:spcPts val="1000"/>
              </a:spcBef>
              <a:spcAft>
                <a:spcPts val="0"/>
              </a:spcAft>
              <a:buClr>
                <a:schemeClr val="dk1"/>
              </a:buClr>
              <a:buSzPts val="2400"/>
              <a:buChar char="•"/>
            </a:pPr>
            <a:r>
              <a:rPr lang="en-US" sz="2400"/>
              <a:t>Ibrahim Tahoun</a:t>
            </a:r>
            <a:endParaRPr sz="2400"/>
          </a:p>
          <a:p>
            <a:pPr marL="228600" lvl="0" indent="-228600" algn="l" rtl="0">
              <a:lnSpc>
                <a:spcPct val="90000"/>
              </a:lnSpc>
              <a:spcBef>
                <a:spcPts val="1000"/>
              </a:spcBef>
              <a:spcAft>
                <a:spcPts val="0"/>
              </a:spcAft>
              <a:buClr>
                <a:schemeClr val="dk1"/>
              </a:buClr>
              <a:buSzPts val="2400"/>
              <a:buChar char="•"/>
            </a:pPr>
            <a:r>
              <a:rPr lang="en-US" sz="2400"/>
              <a:t>Titus Rwantare</a:t>
            </a:r>
            <a:endParaRPr sz="2400"/>
          </a:p>
        </p:txBody>
      </p:sp>
      <p:pic>
        <p:nvPicPr>
          <p:cNvPr id="93" name="Google Shape;93;p2"/>
          <p:cNvPicPr preferRelativeResize="0"/>
          <p:nvPr/>
        </p:nvPicPr>
        <p:blipFill rotWithShape="1">
          <a:blip r:embed="rId3">
            <a:alphaModFix/>
          </a:blip>
          <a:srcRect l="16225" t="11766" r="20145" b="11575"/>
          <a:stretch/>
        </p:blipFill>
        <p:spPr>
          <a:xfrm>
            <a:off x="10167225" y="302550"/>
            <a:ext cx="1538027" cy="1556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630c1f95f1_1_15"/>
          <p:cNvSpPr txBox="1">
            <a:spLocks noGrp="1"/>
          </p:cNvSpPr>
          <p:nvPr>
            <p:ph type="body" idx="1"/>
          </p:nvPr>
        </p:nvSpPr>
        <p:spPr>
          <a:xfrm>
            <a:off x="838200" y="1690825"/>
            <a:ext cx="9460524" cy="4015800"/>
          </a:xfrm>
          <a:prstGeom prst="rect">
            <a:avLst/>
          </a:prstGeom>
        </p:spPr>
        <p:txBody>
          <a:bodyPr spcFirstLastPara="1" wrap="square" lIns="91425" tIns="45700" rIns="91425" bIns="45700" anchor="t" anchorCtr="0">
            <a:noAutofit/>
          </a:bodyPr>
          <a:lstStyle/>
          <a:p>
            <a:pPr marL="0" indent="0">
              <a:buNone/>
            </a:pPr>
            <a:r>
              <a:rPr lang="en-US" sz="2700"/>
              <a:t>We’ve all felt the gut-wrenching fear and frustration of losing valuable personal items. Consisting of a Bluetooth tag and phone app, Radius is a tracking system that alerts you </a:t>
            </a:r>
            <a:r>
              <a:rPr lang="en-US" sz="2700" i="1"/>
              <a:t>before</a:t>
            </a:r>
            <a:r>
              <a:rPr lang="en-US" sz="2700"/>
              <a:t> you've left your items behind, accomplishing what existing solutions currently do, and more! </a:t>
            </a:r>
          </a:p>
          <a:p>
            <a:pPr marL="0" indent="0">
              <a:buNone/>
            </a:pPr>
            <a:r>
              <a:rPr lang="en-US" sz="2700"/>
              <a:t>By keeping track of your belongings when you're not, Radius helps keep what's important to you close by.  </a:t>
            </a:r>
            <a:endParaRPr lang="en-US"/>
          </a:p>
          <a:p>
            <a:pPr marL="0" indent="0">
              <a:buNone/>
            </a:pPr>
            <a:r>
              <a:rPr lang="en-US"/>
              <a:t>Never lose again with Radius.</a:t>
            </a:r>
          </a:p>
          <a:p>
            <a:pPr marL="0" indent="0">
              <a:buNone/>
            </a:pPr>
            <a:endParaRPr lang="en-US" sz="1400"/>
          </a:p>
        </p:txBody>
      </p:sp>
      <p:sp>
        <p:nvSpPr>
          <p:cNvPr id="99" name="Google Shape;99;g630c1f95f1_1_15"/>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Problem Statement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RADIUS?</a:t>
            </a:r>
            <a:endParaRPr/>
          </a:p>
        </p:txBody>
      </p:sp>
      <p:sp>
        <p:nvSpPr>
          <p:cNvPr id="111" name="Google Shape;111;p4"/>
          <p:cNvSpPr txBox="1">
            <a:spLocks noGrp="1"/>
          </p:cNvSpPr>
          <p:nvPr>
            <p:ph type="body" idx="1"/>
          </p:nvPr>
        </p:nvSpPr>
        <p:spPr>
          <a:xfrm>
            <a:off x="838200" y="1825625"/>
            <a:ext cx="9818077"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The RADIUS Bluetooth Tracking System consists of:</a:t>
            </a:r>
            <a:endParaRPr/>
          </a:p>
          <a:p>
            <a:pPr marL="457200" lvl="1" indent="0" algn="l" rtl="0">
              <a:lnSpc>
                <a:spcPct val="90000"/>
              </a:lnSpc>
              <a:spcBef>
                <a:spcPts val="500"/>
              </a:spcBef>
              <a:spcAft>
                <a:spcPts val="0"/>
              </a:spcAft>
              <a:buClr>
                <a:schemeClr val="dk1"/>
              </a:buClr>
              <a:buSzPts val="2400"/>
              <a:buNone/>
            </a:pPr>
            <a:r>
              <a:rPr lang="en-US"/>
              <a:t>1.) The RADIUS Android Application</a:t>
            </a:r>
            <a:endParaRPr/>
          </a:p>
          <a:p>
            <a:pPr marL="1143000" lvl="2" indent="-228600" algn="l" rtl="0">
              <a:lnSpc>
                <a:spcPct val="90000"/>
              </a:lnSpc>
              <a:spcBef>
                <a:spcPts val="500"/>
              </a:spcBef>
              <a:spcAft>
                <a:spcPts val="0"/>
              </a:spcAft>
              <a:buClr>
                <a:schemeClr val="dk1"/>
              </a:buClr>
              <a:buSzPts val="2000"/>
              <a:buChar char="•"/>
            </a:pPr>
            <a:r>
              <a:rPr lang="en-US"/>
              <a:t>Receives notifications from RADIUS device when phone is perceived to be out of allowable range by device</a:t>
            </a:r>
            <a:endParaRPr/>
          </a:p>
          <a:p>
            <a:pPr marL="1143000" lvl="2" indent="-228600" algn="l" rtl="0">
              <a:lnSpc>
                <a:spcPct val="90000"/>
              </a:lnSpc>
              <a:spcBef>
                <a:spcPts val="500"/>
              </a:spcBef>
              <a:spcAft>
                <a:spcPts val="0"/>
              </a:spcAft>
              <a:buClr>
                <a:schemeClr val="dk1"/>
              </a:buClr>
              <a:buSzPts val="2000"/>
              <a:buChar char="•"/>
            </a:pPr>
            <a:r>
              <a:rPr lang="en-US"/>
              <a:t>Provides functionality for sending a ping to the RADIUS Bluetooth tracker	</a:t>
            </a:r>
            <a:endParaRPr/>
          </a:p>
          <a:p>
            <a:pPr marL="1143000" lvl="2" indent="-228600" algn="l" rtl="0">
              <a:lnSpc>
                <a:spcPct val="90000"/>
              </a:lnSpc>
              <a:spcBef>
                <a:spcPts val="500"/>
              </a:spcBef>
              <a:spcAft>
                <a:spcPts val="0"/>
              </a:spcAft>
              <a:buClr>
                <a:schemeClr val="dk1"/>
              </a:buClr>
              <a:buSzPts val="2000"/>
              <a:buChar char="•"/>
            </a:pPr>
            <a:r>
              <a:rPr lang="en-US"/>
              <a:t>Allows user to configure the operation mode of device (close / far proximity)</a:t>
            </a:r>
            <a:endParaRPr/>
          </a:p>
          <a:p>
            <a:pPr marL="457200" lvl="1" indent="0" algn="l" rtl="0">
              <a:lnSpc>
                <a:spcPct val="90000"/>
              </a:lnSpc>
              <a:spcBef>
                <a:spcPts val="500"/>
              </a:spcBef>
              <a:spcAft>
                <a:spcPts val="0"/>
              </a:spcAft>
              <a:buClr>
                <a:schemeClr val="dk1"/>
              </a:buClr>
              <a:buSzPts val="2400"/>
              <a:buNone/>
            </a:pPr>
            <a:r>
              <a:rPr lang="en-US"/>
              <a:t>2.) The RADIUS Bluetooth Tracking Device</a:t>
            </a:r>
            <a:endParaRPr/>
          </a:p>
          <a:p>
            <a:pPr marL="1143000" lvl="2" indent="-228600" algn="l" rtl="0">
              <a:lnSpc>
                <a:spcPct val="90000"/>
              </a:lnSpc>
              <a:spcBef>
                <a:spcPts val="500"/>
              </a:spcBef>
              <a:spcAft>
                <a:spcPts val="0"/>
              </a:spcAft>
              <a:buClr>
                <a:schemeClr val="dk1"/>
              </a:buClr>
              <a:buSzPts val="2000"/>
              <a:buChar char="•"/>
            </a:pPr>
            <a:r>
              <a:rPr lang="en-US"/>
              <a:t>Sends notifications to the RADIUS Android application when the phone is considered to be out of range of the device</a:t>
            </a:r>
            <a:endParaRPr/>
          </a:p>
          <a:p>
            <a:pPr marL="1143000" lvl="2" indent="-228600" algn="l" rtl="0">
              <a:lnSpc>
                <a:spcPct val="90000"/>
              </a:lnSpc>
              <a:spcBef>
                <a:spcPts val="500"/>
              </a:spcBef>
              <a:spcAft>
                <a:spcPts val="0"/>
              </a:spcAft>
              <a:buClr>
                <a:schemeClr val="dk1"/>
              </a:buClr>
              <a:buSzPts val="2000"/>
              <a:buChar char="•"/>
            </a:pPr>
            <a:r>
              <a:rPr lang="en-US"/>
              <a:t>Contains a push button for sending pings to the RADIUS Android Application</a:t>
            </a:r>
            <a:endParaRPr/>
          </a:p>
          <a:p>
            <a:pPr marL="1143000" lvl="2" indent="-228600" algn="l" rtl="0">
              <a:lnSpc>
                <a:spcPct val="90000"/>
              </a:lnSpc>
              <a:spcBef>
                <a:spcPts val="500"/>
              </a:spcBef>
              <a:spcAft>
                <a:spcPts val="0"/>
              </a:spcAft>
              <a:buClr>
                <a:schemeClr val="dk1"/>
              </a:buClr>
              <a:buSzPts val="2000"/>
              <a:buChar char="•"/>
            </a:pPr>
            <a:r>
              <a:rPr lang="en-US"/>
              <a:t>Utilizes an acoustic piezo buzzer for projecting a noise when </a:t>
            </a:r>
            <a:r>
              <a:rPr lang="en-US" err="1"/>
              <a:t>ping’d</a:t>
            </a:r>
            <a:endParaRPr/>
          </a:p>
          <a:p>
            <a:pPr marL="1143000" lvl="2" indent="-101600" algn="l" rtl="0">
              <a:lnSpc>
                <a:spcPct val="90000"/>
              </a:lnSpc>
              <a:spcBef>
                <a:spcPts val="500"/>
              </a:spcBef>
              <a:spcAft>
                <a:spcPts val="0"/>
              </a:spcAft>
              <a:buClr>
                <a:schemeClr val="dk1"/>
              </a:buClr>
              <a:buSzPts val="2000"/>
              <a:buNone/>
            </a:pPr>
            <a:endParaRPr/>
          </a:p>
        </p:txBody>
      </p:sp>
      <p:pic>
        <p:nvPicPr>
          <p:cNvPr id="112" name="Google Shape;112;p4"/>
          <p:cNvPicPr preferRelativeResize="0"/>
          <p:nvPr/>
        </p:nvPicPr>
        <p:blipFill rotWithShape="1">
          <a:blip r:embed="rId3">
            <a:alphaModFix/>
          </a:blip>
          <a:srcRect/>
          <a:stretch/>
        </p:blipFill>
        <p:spPr>
          <a:xfrm>
            <a:off x="9800992" y="0"/>
            <a:ext cx="2391008" cy="2009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title"/>
          </p:nvPr>
        </p:nvSpPr>
        <p:spPr>
          <a:xfrm>
            <a:off x="154677" y="-258249"/>
            <a:ext cx="8522100" cy="1325700"/>
          </a:xfrm>
          <a:prstGeom prst="rect">
            <a:avLst/>
          </a:prstGeom>
        </p:spPr>
        <p:txBody>
          <a:bodyPr spcFirstLastPara="1" wrap="square" lIns="91425" tIns="45700" rIns="91425" bIns="45700" anchor="ctr" anchorCtr="0">
            <a:noAutofit/>
          </a:bodyPr>
          <a:lstStyle/>
          <a:p>
            <a:r>
              <a:rPr lang="en-US"/>
              <a:t>Block Diagram</a:t>
            </a:r>
            <a:endParaRPr/>
          </a:p>
        </p:txBody>
      </p:sp>
      <p:pic>
        <p:nvPicPr>
          <p:cNvPr id="211" name="Google Shape;211;p7"/>
          <p:cNvPicPr preferRelativeResize="0"/>
          <p:nvPr/>
        </p:nvPicPr>
        <p:blipFill rotWithShape="1">
          <a:blip r:embed="rId3">
            <a:alphaModFix/>
          </a:blip>
          <a:srcRect/>
          <a:stretch/>
        </p:blipFill>
        <p:spPr>
          <a:xfrm>
            <a:off x="9721875" y="0"/>
            <a:ext cx="2470126" cy="2075689"/>
          </a:xfrm>
          <a:prstGeom prst="rect">
            <a:avLst/>
          </a:prstGeom>
          <a:noFill/>
          <a:ln>
            <a:noFill/>
          </a:ln>
        </p:spPr>
      </p:pic>
      <p:cxnSp>
        <p:nvCxnSpPr>
          <p:cNvPr id="85" name="Straight Arrow Connector 84">
            <a:extLst>
              <a:ext uri="{FF2B5EF4-FFF2-40B4-BE49-F238E27FC236}">
                <a16:creationId xmlns:a16="http://schemas.microsoft.com/office/drawing/2014/main" id="{4CB3A332-9361-4F15-B0ED-CA877E75530C}"/>
              </a:ext>
            </a:extLst>
          </p:cNvPr>
          <p:cNvCxnSpPr>
            <a:cxnSpLocks/>
          </p:cNvCxnSpPr>
          <p:nvPr/>
        </p:nvCxnSpPr>
        <p:spPr>
          <a:xfrm>
            <a:off x="4730034" y="2380950"/>
            <a:ext cx="192938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26DEC10-1EF1-4D97-A4BF-A8CF7A0C6CF1}"/>
              </a:ext>
            </a:extLst>
          </p:cNvPr>
          <p:cNvSpPr txBox="1"/>
          <p:nvPr/>
        </p:nvSpPr>
        <p:spPr>
          <a:xfrm>
            <a:off x="4686908" y="1861206"/>
            <a:ext cx="2281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Communicate signal strength and infrared sensor status</a:t>
            </a:r>
          </a:p>
        </p:txBody>
      </p:sp>
      <p:cxnSp>
        <p:nvCxnSpPr>
          <p:cNvPr id="87" name="Straight Arrow Connector 86">
            <a:extLst>
              <a:ext uri="{FF2B5EF4-FFF2-40B4-BE49-F238E27FC236}">
                <a16:creationId xmlns:a16="http://schemas.microsoft.com/office/drawing/2014/main" id="{A8AFED84-75DF-4E93-853F-F4CB1B571D7B}"/>
              </a:ext>
            </a:extLst>
          </p:cNvPr>
          <p:cNvCxnSpPr>
            <a:cxnSpLocks/>
          </p:cNvCxnSpPr>
          <p:nvPr/>
        </p:nvCxnSpPr>
        <p:spPr>
          <a:xfrm flipH="1">
            <a:off x="4730034" y="3399254"/>
            <a:ext cx="19319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08DFC24-8F78-4658-BD14-903DFE1A7A0D}"/>
              </a:ext>
            </a:extLst>
          </p:cNvPr>
          <p:cNvSpPr txBox="1"/>
          <p:nvPr/>
        </p:nvSpPr>
        <p:spPr>
          <a:xfrm>
            <a:off x="4686908" y="2865628"/>
            <a:ext cx="21031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Ring Piezo Buzzer if app icon pressed</a:t>
            </a:r>
          </a:p>
        </p:txBody>
      </p:sp>
      <p:sp>
        <p:nvSpPr>
          <p:cNvPr id="89" name="Rectangle: Rounded Corners 8">
            <a:extLst>
              <a:ext uri="{FF2B5EF4-FFF2-40B4-BE49-F238E27FC236}">
                <a16:creationId xmlns:a16="http://schemas.microsoft.com/office/drawing/2014/main" id="{6F8EEAB0-BA07-4CA9-9A03-FD9E2B2339C6}"/>
              </a:ext>
            </a:extLst>
          </p:cNvPr>
          <p:cNvSpPr/>
          <p:nvPr/>
        </p:nvSpPr>
        <p:spPr>
          <a:xfrm>
            <a:off x="6822797" y="1702120"/>
            <a:ext cx="4065162" cy="332908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FD32FAF-753E-477B-A48E-625B03ACFA52}"/>
              </a:ext>
            </a:extLst>
          </p:cNvPr>
          <p:cNvSpPr txBox="1"/>
          <p:nvPr/>
        </p:nvSpPr>
        <p:spPr>
          <a:xfrm>
            <a:off x="7789858" y="1267260"/>
            <a:ext cx="1773838" cy="307777"/>
          </a:xfrm>
          <a:prstGeom prst="rect">
            <a:avLst/>
          </a:prstGeom>
          <a:noFill/>
        </p:spPr>
        <p:txBody>
          <a:bodyPr wrap="square" rtlCol="0" anchor="t">
            <a:spAutoFit/>
          </a:bodyPr>
          <a:lstStyle/>
          <a:p>
            <a:pPr algn="ctr"/>
            <a:r>
              <a:rPr lang="en-US"/>
              <a:t>Android Application</a:t>
            </a:r>
          </a:p>
        </p:txBody>
      </p:sp>
      <p:sp>
        <p:nvSpPr>
          <p:cNvPr id="91" name="Rectangle: Rounded Corners 20">
            <a:extLst>
              <a:ext uri="{FF2B5EF4-FFF2-40B4-BE49-F238E27FC236}">
                <a16:creationId xmlns:a16="http://schemas.microsoft.com/office/drawing/2014/main" id="{DEF16DB4-1794-417D-8E9D-105172BAA661}"/>
              </a:ext>
            </a:extLst>
          </p:cNvPr>
          <p:cNvSpPr/>
          <p:nvPr/>
        </p:nvSpPr>
        <p:spPr>
          <a:xfrm>
            <a:off x="7025129" y="1958002"/>
            <a:ext cx="3617733" cy="1509718"/>
          </a:xfrm>
          <a:prstGeom prst="roundRect">
            <a:avLst/>
          </a:prstGeom>
          <a:solidFill>
            <a:srgbClr val="FF0000"/>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solidFill>
                  <a:schemeClr val="bg1"/>
                </a:solidFill>
              </a:rPr>
              <a:t>Data Management &amp; Algorithms</a:t>
            </a:r>
          </a:p>
        </p:txBody>
      </p:sp>
      <p:sp>
        <p:nvSpPr>
          <p:cNvPr id="92" name="Rectangle: Rounded Corners 22">
            <a:extLst>
              <a:ext uri="{FF2B5EF4-FFF2-40B4-BE49-F238E27FC236}">
                <a16:creationId xmlns:a16="http://schemas.microsoft.com/office/drawing/2014/main" id="{129E757C-C926-4A62-8238-AEC30A37127F}"/>
              </a:ext>
            </a:extLst>
          </p:cNvPr>
          <p:cNvSpPr/>
          <p:nvPr/>
        </p:nvSpPr>
        <p:spPr>
          <a:xfrm>
            <a:off x="8244346" y="4029707"/>
            <a:ext cx="1233773" cy="546701"/>
          </a:xfrm>
          <a:prstGeom prst="roundRect">
            <a:avLst/>
          </a:prstGeom>
          <a:solidFill>
            <a:srgbClr val="00B0F0"/>
          </a:solidFill>
          <a:ln>
            <a:solidFill>
              <a:schemeClr val="accent5">
                <a:lumMod val="60000"/>
                <a:lumOff val="40000"/>
              </a:schemeClr>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bg1"/>
                </a:solidFill>
              </a:rPr>
              <a:t>Button to Ring Thunderboard</a:t>
            </a:r>
          </a:p>
        </p:txBody>
      </p:sp>
      <p:sp>
        <p:nvSpPr>
          <p:cNvPr id="93" name="Rectangle: Rounded Corners 43">
            <a:extLst>
              <a:ext uri="{FF2B5EF4-FFF2-40B4-BE49-F238E27FC236}">
                <a16:creationId xmlns:a16="http://schemas.microsoft.com/office/drawing/2014/main" id="{B4414DCD-9243-4D0D-B0F3-81E7D89EF573}"/>
              </a:ext>
            </a:extLst>
          </p:cNvPr>
          <p:cNvSpPr/>
          <p:nvPr/>
        </p:nvSpPr>
        <p:spPr>
          <a:xfrm>
            <a:off x="9540723" y="4022473"/>
            <a:ext cx="1234440" cy="553935"/>
          </a:xfrm>
          <a:prstGeom prst="roundRect">
            <a:avLst/>
          </a:prstGeom>
          <a:solidFill>
            <a:srgbClr val="00B0F0"/>
          </a:solidFill>
          <a:ln>
            <a:solidFill>
              <a:schemeClr val="accent5">
                <a:lumMod val="60000"/>
                <a:lumOff val="40000"/>
              </a:schemeClr>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solidFill>
                  <a:schemeClr val="bg1"/>
                </a:solidFill>
              </a:rPr>
              <a:t>Item Lost Alerts</a:t>
            </a:r>
          </a:p>
        </p:txBody>
      </p:sp>
      <p:cxnSp>
        <p:nvCxnSpPr>
          <p:cNvPr id="94" name="Straight Arrow Connector 93">
            <a:extLst>
              <a:ext uri="{FF2B5EF4-FFF2-40B4-BE49-F238E27FC236}">
                <a16:creationId xmlns:a16="http://schemas.microsoft.com/office/drawing/2014/main" id="{244A78C3-38A5-4260-879F-77892FCF3EFE}"/>
              </a:ext>
            </a:extLst>
          </p:cNvPr>
          <p:cNvCxnSpPr>
            <a:cxnSpLocks/>
          </p:cNvCxnSpPr>
          <p:nvPr/>
        </p:nvCxnSpPr>
        <p:spPr>
          <a:xfrm flipV="1">
            <a:off x="7563218" y="3565555"/>
            <a:ext cx="5764" cy="3763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C8C0251-387E-4A72-84B4-4EB840F866B6}"/>
              </a:ext>
            </a:extLst>
          </p:cNvPr>
          <p:cNvCxnSpPr>
            <a:cxnSpLocks/>
          </p:cNvCxnSpPr>
          <p:nvPr/>
        </p:nvCxnSpPr>
        <p:spPr>
          <a:xfrm flipV="1">
            <a:off x="8644001" y="3581199"/>
            <a:ext cx="3781" cy="3479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45">
            <a:extLst>
              <a:ext uri="{FF2B5EF4-FFF2-40B4-BE49-F238E27FC236}">
                <a16:creationId xmlns:a16="http://schemas.microsoft.com/office/drawing/2014/main" id="{6BEFB018-9EA3-4500-97DA-B509426FC731}"/>
              </a:ext>
            </a:extLst>
          </p:cNvPr>
          <p:cNvSpPr/>
          <p:nvPr/>
        </p:nvSpPr>
        <p:spPr>
          <a:xfrm>
            <a:off x="6945530" y="4045544"/>
            <a:ext cx="1234440" cy="540253"/>
          </a:xfrm>
          <a:prstGeom prst="roundRect">
            <a:avLst/>
          </a:prstGeom>
          <a:solidFill>
            <a:srgbClr val="00B0F0"/>
          </a:solidFill>
          <a:ln>
            <a:solidFill>
              <a:schemeClr val="accent5">
                <a:lumMod val="60000"/>
                <a:lumOff val="40000"/>
              </a:schemeClr>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solidFill>
                  <a:schemeClr val="bg1"/>
                </a:solidFill>
              </a:rPr>
              <a:t>Mode Selection</a:t>
            </a:r>
          </a:p>
        </p:txBody>
      </p:sp>
      <p:cxnSp>
        <p:nvCxnSpPr>
          <p:cNvPr id="97" name="Straight Arrow Connector 96">
            <a:extLst>
              <a:ext uri="{FF2B5EF4-FFF2-40B4-BE49-F238E27FC236}">
                <a16:creationId xmlns:a16="http://schemas.microsoft.com/office/drawing/2014/main" id="{25AB3C37-C06A-43B3-AA13-53AA1E541B63}"/>
              </a:ext>
            </a:extLst>
          </p:cNvPr>
          <p:cNvCxnSpPr>
            <a:cxnSpLocks/>
          </p:cNvCxnSpPr>
          <p:nvPr/>
        </p:nvCxnSpPr>
        <p:spPr>
          <a:xfrm flipH="1">
            <a:off x="9873790" y="3576013"/>
            <a:ext cx="0" cy="3554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928B1B51-F2F3-455F-BAD0-FCA571266919}"/>
              </a:ext>
            </a:extLst>
          </p:cNvPr>
          <p:cNvSpPr/>
          <p:nvPr/>
        </p:nvSpPr>
        <p:spPr>
          <a:xfrm>
            <a:off x="154677" y="1084099"/>
            <a:ext cx="4486045" cy="509410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DE6AD94D-9A1D-4D9E-B224-C71BE8EF780C}"/>
              </a:ext>
            </a:extLst>
          </p:cNvPr>
          <p:cNvSpPr/>
          <p:nvPr/>
        </p:nvSpPr>
        <p:spPr>
          <a:xfrm>
            <a:off x="414709" y="1450510"/>
            <a:ext cx="1415619" cy="1202158"/>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EFR32MG</a:t>
            </a:r>
          </a:p>
          <a:p>
            <a:pPr algn="ctr"/>
            <a:r>
              <a:rPr lang="en-US" sz="1200">
                <a:solidFill>
                  <a:schemeClr val="tx1"/>
                </a:solidFill>
                <a:cs typeface="Calibri"/>
              </a:rPr>
              <a:t>Radio SoC</a:t>
            </a:r>
          </a:p>
        </p:txBody>
      </p:sp>
      <p:sp>
        <p:nvSpPr>
          <p:cNvPr id="100" name="Rectangle: Rounded Corners 99">
            <a:extLst>
              <a:ext uri="{FF2B5EF4-FFF2-40B4-BE49-F238E27FC236}">
                <a16:creationId xmlns:a16="http://schemas.microsoft.com/office/drawing/2014/main" id="{E63816A0-A807-4C37-B19F-CE9B26B16277}"/>
              </a:ext>
            </a:extLst>
          </p:cNvPr>
          <p:cNvSpPr/>
          <p:nvPr/>
        </p:nvSpPr>
        <p:spPr>
          <a:xfrm>
            <a:off x="3455691" y="1450510"/>
            <a:ext cx="948319" cy="211504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TX/RX IC Antenna</a:t>
            </a:r>
            <a:endParaRPr lang="en-US" sz="1200">
              <a:solidFill>
                <a:schemeClr val="tx1"/>
              </a:solidFill>
            </a:endParaRPr>
          </a:p>
        </p:txBody>
      </p:sp>
      <p:sp>
        <p:nvSpPr>
          <p:cNvPr id="101" name="Rectangle: Rounded Corners 100">
            <a:extLst>
              <a:ext uri="{FF2B5EF4-FFF2-40B4-BE49-F238E27FC236}">
                <a16:creationId xmlns:a16="http://schemas.microsoft.com/office/drawing/2014/main" id="{256AE9EF-9F35-427D-8428-DED4AF672EA9}"/>
              </a:ext>
            </a:extLst>
          </p:cNvPr>
          <p:cNvSpPr/>
          <p:nvPr/>
        </p:nvSpPr>
        <p:spPr>
          <a:xfrm>
            <a:off x="639167" y="3751957"/>
            <a:ext cx="950976" cy="95097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Piezo Buzzer</a:t>
            </a:r>
            <a:endParaRPr lang="en-US" sz="1200" dirty="0">
              <a:solidFill>
                <a:schemeClr val="tx1"/>
              </a:solidFill>
            </a:endParaRPr>
          </a:p>
        </p:txBody>
      </p:sp>
      <p:cxnSp>
        <p:nvCxnSpPr>
          <p:cNvPr id="102" name="Straight Arrow Connector 101">
            <a:extLst>
              <a:ext uri="{FF2B5EF4-FFF2-40B4-BE49-F238E27FC236}">
                <a16:creationId xmlns:a16="http://schemas.microsoft.com/office/drawing/2014/main" id="{93988DF0-929F-4F30-8ECF-679FD691563A}"/>
              </a:ext>
            </a:extLst>
          </p:cNvPr>
          <p:cNvCxnSpPr>
            <a:cxnSpLocks/>
          </p:cNvCxnSpPr>
          <p:nvPr/>
        </p:nvCxnSpPr>
        <p:spPr>
          <a:xfrm>
            <a:off x="1922917" y="1939481"/>
            <a:ext cx="14401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C5FEA8-2531-473B-AC0B-C2F82F83AD38}"/>
              </a:ext>
            </a:extLst>
          </p:cNvPr>
          <p:cNvCxnSpPr>
            <a:cxnSpLocks/>
          </p:cNvCxnSpPr>
          <p:nvPr/>
        </p:nvCxnSpPr>
        <p:spPr>
          <a:xfrm flipH="1">
            <a:off x="1910476" y="2246873"/>
            <a:ext cx="14526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58E1DC0-700F-4C98-9073-E0BAC5165700}"/>
              </a:ext>
            </a:extLst>
          </p:cNvPr>
          <p:cNvCxnSpPr>
            <a:cxnSpLocks/>
          </p:cNvCxnSpPr>
          <p:nvPr/>
        </p:nvCxnSpPr>
        <p:spPr>
          <a:xfrm>
            <a:off x="1290257" y="2712861"/>
            <a:ext cx="0" cy="9182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Rounded Corners 104">
            <a:extLst>
              <a:ext uri="{FF2B5EF4-FFF2-40B4-BE49-F238E27FC236}">
                <a16:creationId xmlns:a16="http://schemas.microsoft.com/office/drawing/2014/main" id="{6B0AF9DB-1DCC-4160-93D1-94330F376FE7}"/>
              </a:ext>
            </a:extLst>
          </p:cNvPr>
          <p:cNvSpPr/>
          <p:nvPr/>
        </p:nvSpPr>
        <p:spPr>
          <a:xfrm>
            <a:off x="3455691" y="3751957"/>
            <a:ext cx="950976" cy="95097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Push Button</a:t>
            </a:r>
            <a:endParaRPr lang="en-US" sz="1200">
              <a:solidFill>
                <a:schemeClr val="tx1"/>
              </a:solidFill>
            </a:endParaRPr>
          </a:p>
        </p:txBody>
      </p:sp>
      <p:cxnSp>
        <p:nvCxnSpPr>
          <p:cNvPr id="106" name="Straight Arrow Connector 105">
            <a:extLst>
              <a:ext uri="{FF2B5EF4-FFF2-40B4-BE49-F238E27FC236}">
                <a16:creationId xmlns:a16="http://schemas.microsoft.com/office/drawing/2014/main" id="{85212D31-542F-4429-ADF3-043B9E153490}"/>
              </a:ext>
            </a:extLst>
          </p:cNvPr>
          <p:cNvCxnSpPr>
            <a:cxnSpLocks/>
          </p:cNvCxnSpPr>
          <p:nvPr/>
        </p:nvCxnSpPr>
        <p:spPr>
          <a:xfrm flipH="1" flipV="1">
            <a:off x="1830328" y="2669316"/>
            <a:ext cx="1595665" cy="10826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C8BEACA2-D064-4606-AB63-20CC5387C0B9}"/>
              </a:ext>
            </a:extLst>
          </p:cNvPr>
          <p:cNvSpPr/>
          <p:nvPr/>
        </p:nvSpPr>
        <p:spPr>
          <a:xfrm>
            <a:off x="639167" y="4949650"/>
            <a:ext cx="3771735" cy="91568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3V Coin Cell </a:t>
            </a:r>
            <a:endParaRPr lang="en-US" sz="1200">
              <a:solidFill>
                <a:schemeClr val="tx1"/>
              </a:solidFill>
            </a:endParaRPr>
          </a:p>
        </p:txBody>
      </p:sp>
      <p:sp>
        <p:nvSpPr>
          <p:cNvPr id="108" name="TextBox 107">
            <a:extLst>
              <a:ext uri="{FF2B5EF4-FFF2-40B4-BE49-F238E27FC236}">
                <a16:creationId xmlns:a16="http://schemas.microsoft.com/office/drawing/2014/main" id="{75F55C1D-D4D0-452B-BC79-056543680D7A}"/>
              </a:ext>
            </a:extLst>
          </p:cNvPr>
          <p:cNvSpPr txBox="1"/>
          <p:nvPr/>
        </p:nvSpPr>
        <p:spPr>
          <a:xfrm>
            <a:off x="1445478" y="697743"/>
            <a:ext cx="12258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Tracking Tag</a:t>
            </a:r>
          </a:p>
        </p:txBody>
      </p:sp>
      <p:sp>
        <p:nvSpPr>
          <p:cNvPr id="109" name="Rectangle 108">
            <a:extLst>
              <a:ext uri="{FF2B5EF4-FFF2-40B4-BE49-F238E27FC236}">
                <a16:creationId xmlns:a16="http://schemas.microsoft.com/office/drawing/2014/main" id="{2FE68B87-8037-43D2-8990-15AA33972740}"/>
              </a:ext>
            </a:extLst>
          </p:cNvPr>
          <p:cNvSpPr/>
          <p:nvPr/>
        </p:nvSpPr>
        <p:spPr>
          <a:xfrm rot="1959774">
            <a:off x="2185583" y="2957798"/>
            <a:ext cx="1119547" cy="261610"/>
          </a:xfrm>
          <a:prstGeom prst="rect">
            <a:avLst/>
          </a:prstGeom>
        </p:spPr>
        <p:txBody>
          <a:bodyPr wrap="square">
            <a:spAutoFit/>
          </a:bodyPr>
          <a:lstStyle/>
          <a:p>
            <a:pPr algn="ctr"/>
            <a:r>
              <a:rPr lang="en-US" sz="1100"/>
              <a:t>Ring phone</a:t>
            </a:r>
          </a:p>
        </p:txBody>
      </p:sp>
      <p:sp>
        <p:nvSpPr>
          <p:cNvPr id="110" name="Rectangle 109">
            <a:extLst>
              <a:ext uri="{FF2B5EF4-FFF2-40B4-BE49-F238E27FC236}">
                <a16:creationId xmlns:a16="http://schemas.microsoft.com/office/drawing/2014/main" id="{83A24740-F769-40AC-AC50-3F0FF6817A81}"/>
              </a:ext>
            </a:extLst>
          </p:cNvPr>
          <p:cNvSpPr/>
          <p:nvPr/>
        </p:nvSpPr>
        <p:spPr>
          <a:xfrm>
            <a:off x="63378" y="3172007"/>
            <a:ext cx="1245883" cy="430887"/>
          </a:xfrm>
          <a:prstGeom prst="rect">
            <a:avLst/>
          </a:prstGeom>
        </p:spPr>
        <p:txBody>
          <a:bodyPr wrap="square">
            <a:spAutoFit/>
          </a:bodyPr>
          <a:lstStyle/>
          <a:p>
            <a:pPr algn="ctr"/>
            <a:r>
              <a:rPr lang="en-US" sz="1100"/>
              <a:t>Ring buzzer if icon pressed</a:t>
            </a:r>
          </a:p>
        </p:txBody>
      </p:sp>
      <p:cxnSp>
        <p:nvCxnSpPr>
          <p:cNvPr id="111" name="Straight Arrow Connector 110">
            <a:extLst>
              <a:ext uri="{FF2B5EF4-FFF2-40B4-BE49-F238E27FC236}">
                <a16:creationId xmlns:a16="http://schemas.microsoft.com/office/drawing/2014/main" id="{4BCCE697-2FC4-430D-B7BC-4CA52F551CF0}"/>
              </a:ext>
            </a:extLst>
          </p:cNvPr>
          <p:cNvCxnSpPr>
            <a:cxnSpLocks/>
          </p:cNvCxnSpPr>
          <p:nvPr/>
        </p:nvCxnSpPr>
        <p:spPr>
          <a:xfrm>
            <a:off x="4730034" y="2834487"/>
            <a:ext cx="192938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754745E0-ABC3-4679-8D5B-ED410C516C6A}"/>
              </a:ext>
            </a:extLst>
          </p:cNvPr>
          <p:cNvSpPr txBox="1"/>
          <p:nvPr/>
        </p:nvSpPr>
        <p:spPr>
          <a:xfrm>
            <a:off x="4686908" y="2485528"/>
            <a:ext cx="21031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Ring phone on button press</a:t>
            </a:r>
          </a:p>
        </p:txBody>
      </p:sp>
      <p:grpSp>
        <p:nvGrpSpPr>
          <p:cNvPr id="113" name="Group 112">
            <a:extLst>
              <a:ext uri="{FF2B5EF4-FFF2-40B4-BE49-F238E27FC236}">
                <a16:creationId xmlns:a16="http://schemas.microsoft.com/office/drawing/2014/main" id="{B425AD5F-A1FD-459D-8EAC-4C0FF5D49D27}"/>
              </a:ext>
            </a:extLst>
          </p:cNvPr>
          <p:cNvGrpSpPr/>
          <p:nvPr/>
        </p:nvGrpSpPr>
        <p:grpSpPr>
          <a:xfrm>
            <a:off x="980126" y="6354150"/>
            <a:ext cx="8949818" cy="311086"/>
            <a:chOff x="676895" y="6248020"/>
            <a:chExt cx="8949818" cy="311086"/>
          </a:xfrm>
        </p:grpSpPr>
        <p:sp>
          <p:nvSpPr>
            <p:cNvPr id="114" name="Rectangle 113">
              <a:extLst>
                <a:ext uri="{FF2B5EF4-FFF2-40B4-BE49-F238E27FC236}">
                  <a16:creationId xmlns:a16="http://schemas.microsoft.com/office/drawing/2014/main" id="{5B0678BD-1D1C-4FE7-A0B4-65284316E652}"/>
                </a:ext>
              </a:extLst>
            </p:cNvPr>
            <p:cNvSpPr/>
            <p:nvPr/>
          </p:nvSpPr>
          <p:spPr>
            <a:xfrm>
              <a:off x="3074970" y="6248021"/>
              <a:ext cx="395926" cy="31108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133F692-852D-401B-94FE-F93D61128961}"/>
                </a:ext>
              </a:extLst>
            </p:cNvPr>
            <p:cNvSpPr/>
            <p:nvPr/>
          </p:nvSpPr>
          <p:spPr>
            <a:xfrm>
              <a:off x="5473045" y="6248021"/>
              <a:ext cx="395926" cy="3110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63816B3D-D891-4459-94C0-EB362A5D9E28}"/>
                </a:ext>
              </a:extLst>
            </p:cNvPr>
            <p:cNvSpPr/>
            <p:nvPr/>
          </p:nvSpPr>
          <p:spPr>
            <a:xfrm>
              <a:off x="7871119" y="6248021"/>
              <a:ext cx="395926" cy="31108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D40AAAD-9FB1-429B-986E-A159AAF537C1}"/>
                </a:ext>
              </a:extLst>
            </p:cNvPr>
            <p:cNvSpPr/>
            <p:nvPr/>
          </p:nvSpPr>
          <p:spPr>
            <a:xfrm>
              <a:off x="676895" y="6248021"/>
              <a:ext cx="395926" cy="31108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D5ED766D-3F13-4C2C-8FC5-46F5F9DF7B4D}"/>
                </a:ext>
              </a:extLst>
            </p:cNvPr>
            <p:cNvSpPr txBox="1"/>
            <p:nvPr/>
          </p:nvSpPr>
          <p:spPr>
            <a:xfrm>
              <a:off x="1106175" y="6249674"/>
              <a:ext cx="1388522" cy="307777"/>
            </a:xfrm>
            <a:prstGeom prst="rect">
              <a:avLst/>
            </a:prstGeom>
            <a:noFill/>
          </p:spPr>
          <p:txBody>
            <a:bodyPr wrap="none" rtlCol="0">
              <a:spAutoFit/>
            </a:bodyPr>
            <a:lstStyle/>
            <a:p>
              <a:r>
                <a:rPr lang="en-US"/>
                <a:t>Titus </a:t>
              </a:r>
              <a:r>
                <a:rPr lang="en-US" err="1"/>
                <a:t>Rwantare</a:t>
              </a:r>
              <a:endParaRPr lang="en-US"/>
            </a:p>
          </p:txBody>
        </p:sp>
        <p:sp>
          <p:nvSpPr>
            <p:cNvPr id="119" name="TextBox 118">
              <a:extLst>
                <a:ext uri="{FF2B5EF4-FFF2-40B4-BE49-F238E27FC236}">
                  <a16:creationId xmlns:a16="http://schemas.microsoft.com/office/drawing/2014/main" id="{022D3396-8E25-4330-A860-C70121E2160E}"/>
                </a:ext>
              </a:extLst>
            </p:cNvPr>
            <p:cNvSpPr txBox="1"/>
            <p:nvPr/>
          </p:nvSpPr>
          <p:spPr>
            <a:xfrm>
              <a:off x="3470896" y="6248021"/>
              <a:ext cx="1568058" cy="307777"/>
            </a:xfrm>
            <a:prstGeom prst="rect">
              <a:avLst/>
            </a:prstGeom>
            <a:noFill/>
          </p:spPr>
          <p:txBody>
            <a:bodyPr wrap="none" rtlCol="0">
              <a:spAutoFit/>
            </a:bodyPr>
            <a:lstStyle/>
            <a:p>
              <a:r>
                <a:rPr lang="en-US"/>
                <a:t>Cormac Kennedy</a:t>
              </a:r>
            </a:p>
          </p:txBody>
        </p:sp>
        <p:sp>
          <p:nvSpPr>
            <p:cNvPr id="120" name="TextBox 119">
              <a:extLst>
                <a:ext uri="{FF2B5EF4-FFF2-40B4-BE49-F238E27FC236}">
                  <a16:creationId xmlns:a16="http://schemas.microsoft.com/office/drawing/2014/main" id="{548BE86E-F899-422E-8BA2-977C2ACF5137}"/>
                </a:ext>
              </a:extLst>
            </p:cNvPr>
            <p:cNvSpPr txBox="1"/>
            <p:nvPr/>
          </p:nvSpPr>
          <p:spPr>
            <a:xfrm>
              <a:off x="5868971" y="6248021"/>
              <a:ext cx="1436612" cy="307777"/>
            </a:xfrm>
            <a:prstGeom prst="rect">
              <a:avLst/>
            </a:prstGeom>
            <a:noFill/>
          </p:spPr>
          <p:txBody>
            <a:bodyPr wrap="none" rtlCol="0">
              <a:spAutoFit/>
            </a:bodyPr>
            <a:lstStyle/>
            <a:p>
              <a:r>
                <a:rPr lang="en-US"/>
                <a:t>Ibrahim </a:t>
              </a:r>
              <a:r>
                <a:rPr lang="en-US" err="1"/>
                <a:t>Tahoun</a:t>
              </a:r>
              <a:endParaRPr lang="en-US"/>
            </a:p>
          </p:txBody>
        </p:sp>
        <p:sp>
          <p:nvSpPr>
            <p:cNvPr id="121" name="TextBox 120">
              <a:extLst>
                <a:ext uri="{FF2B5EF4-FFF2-40B4-BE49-F238E27FC236}">
                  <a16:creationId xmlns:a16="http://schemas.microsoft.com/office/drawing/2014/main" id="{B8C76E1F-EEA7-42A4-9881-8AA973734E14}"/>
                </a:ext>
              </a:extLst>
            </p:cNvPr>
            <p:cNvSpPr txBox="1"/>
            <p:nvPr/>
          </p:nvSpPr>
          <p:spPr>
            <a:xfrm>
              <a:off x="8267045" y="6248020"/>
              <a:ext cx="1359668" cy="307777"/>
            </a:xfrm>
            <a:prstGeom prst="rect">
              <a:avLst/>
            </a:prstGeom>
            <a:noFill/>
          </p:spPr>
          <p:txBody>
            <a:bodyPr wrap="none" rtlCol="0">
              <a:spAutoFit/>
            </a:bodyPr>
            <a:lstStyle/>
            <a:p>
              <a:r>
                <a:rPr lang="en-US"/>
                <a:t>Richard Brown</a:t>
              </a:r>
            </a:p>
          </p:txBody>
        </p:sp>
      </p:grpSp>
      <p:sp>
        <p:nvSpPr>
          <p:cNvPr id="41" name="Rectangle: Rounded Corners 40">
            <a:extLst>
              <a:ext uri="{FF2B5EF4-FFF2-40B4-BE49-F238E27FC236}">
                <a16:creationId xmlns:a16="http://schemas.microsoft.com/office/drawing/2014/main" id="{28F275C5-385E-48E2-9A85-351843D43342}"/>
              </a:ext>
            </a:extLst>
          </p:cNvPr>
          <p:cNvSpPr/>
          <p:nvPr/>
        </p:nvSpPr>
        <p:spPr>
          <a:xfrm>
            <a:off x="2012843" y="3751957"/>
            <a:ext cx="950976" cy="95097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Ambient Light Sensor</a:t>
            </a:r>
          </a:p>
        </p:txBody>
      </p:sp>
      <p:cxnSp>
        <p:nvCxnSpPr>
          <p:cNvPr id="42" name="Straight Arrow Connector 41">
            <a:extLst>
              <a:ext uri="{FF2B5EF4-FFF2-40B4-BE49-F238E27FC236}">
                <a16:creationId xmlns:a16="http://schemas.microsoft.com/office/drawing/2014/main" id="{88863C05-D319-4DC4-8E69-E6012E3ECD7F}"/>
              </a:ext>
            </a:extLst>
          </p:cNvPr>
          <p:cNvCxnSpPr>
            <a:cxnSpLocks/>
          </p:cNvCxnSpPr>
          <p:nvPr/>
        </p:nvCxnSpPr>
        <p:spPr>
          <a:xfrm flipH="1" flipV="1">
            <a:off x="1596274" y="2785682"/>
            <a:ext cx="533939" cy="8642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5F2C9C7-3FD5-4D39-A21A-C6988ECDED5E}"/>
              </a:ext>
            </a:extLst>
          </p:cNvPr>
          <p:cNvSpPr/>
          <p:nvPr/>
        </p:nvSpPr>
        <p:spPr>
          <a:xfrm rot="3220972">
            <a:off x="1628035" y="3207590"/>
            <a:ext cx="1119547" cy="261610"/>
          </a:xfrm>
          <a:prstGeom prst="rect">
            <a:avLst/>
          </a:prstGeom>
        </p:spPr>
        <p:txBody>
          <a:bodyPr wrap="square">
            <a:spAutoFit/>
          </a:bodyPr>
          <a:lstStyle/>
          <a:p>
            <a:r>
              <a:rPr lang="en-US" sz="1100" dirty="0"/>
              <a:t>Light detection</a:t>
            </a:r>
          </a:p>
        </p:txBody>
      </p:sp>
    </p:spTree>
    <p:extLst>
      <p:ext uri="{BB962C8B-B14F-4D97-AF65-F5344CB8AC3E}">
        <p14:creationId xmlns:p14="http://schemas.microsoft.com/office/powerpoint/2010/main" val="295791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0E4C-9007-4B8F-823D-E241AC52D2A0}"/>
              </a:ext>
            </a:extLst>
          </p:cNvPr>
          <p:cNvSpPr>
            <a:spLocks noGrp="1"/>
          </p:cNvSpPr>
          <p:nvPr>
            <p:ph type="title"/>
          </p:nvPr>
        </p:nvSpPr>
        <p:spPr/>
        <p:txBody>
          <a:bodyPr/>
          <a:lstStyle/>
          <a:p>
            <a:r>
              <a:rPr lang="en-US"/>
              <a:t>Project Specifications</a:t>
            </a:r>
          </a:p>
        </p:txBody>
      </p:sp>
      <p:graphicFrame>
        <p:nvGraphicFramePr>
          <p:cNvPr id="6" name="Table 6">
            <a:extLst>
              <a:ext uri="{FF2B5EF4-FFF2-40B4-BE49-F238E27FC236}">
                <a16:creationId xmlns:a16="http://schemas.microsoft.com/office/drawing/2014/main" id="{52348BED-6375-41C6-831D-CB8BEE7DF05A}"/>
              </a:ext>
            </a:extLst>
          </p:cNvPr>
          <p:cNvGraphicFramePr>
            <a:graphicFrameLocks noGrp="1"/>
          </p:cNvGraphicFramePr>
          <p:nvPr>
            <p:extLst>
              <p:ext uri="{D42A27DB-BD31-4B8C-83A1-F6EECF244321}">
                <p14:modId xmlns:p14="http://schemas.microsoft.com/office/powerpoint/2010/main" val="1578253992"/>
              </p:ext>
            </p:extLst>
          </p:nvPr>
        </p:nvGraphicFramePr>
        <p:xfrm>
          <a:off x="764010" y="1509497"/>
          <a:ext cx="8168640" cy="2225040"/>
        </p:xfrm>
        <a:graphic>
          <a:graphicData uri="http://schemas.openxmlformats.org/drawingml/2006/table">
            <a:tbl>
              <a:tblPr firstRow="1" bandRow="1">
                <a:tableStyleId>{5940675A-B579-460E-94D1-54222C63F5DA}</a:tableStyleId>
              </a:tblPr>
              <a:tblGrid>
                <a:gridCol w="2348467">
                  <a:extLst>
                    <a:ext uri="{9D8B030D-6E8A-4147-A177-3AD203B41FA5}">
                      <a16:colId xmlns:a16="http://schemas.microsoft.com/office/drawing/2014/main" val="2347739682"/>
                    </a:ext>
                  </a:extLst>
                </a:gridCol>
                <a:gridCol w="5820173">
                  <a:extLst>
                    <a:ext uri="{9D8B030D-6E8A-4147-A177-3AD203B41FA5}">
                      <a16:colId xmlns:a16="http://schemas.microsoft.com/office/drawing/2014/main" val="3715012754"/>
                    </a:ext>
                  </a:extLst>
                </a:gridCol>
              </a:tblGrid>
              <a:tr h="370840">
                <a:tc>
                  <a:txBody>
                    <a:bodyPr/>
                    <a:lstStyle/>
                    <a:p>
                      <a:r>
                        <a:rPr lang="en-US" b="1"/>
                        <a:t>Specifications</a:t>
                      </a:r>
                    </a:p>
                  </a:txBody>
                  <a:tcPr/>
                </a:tc>
                <a:tc>
                  <a:txBody>
                    <a:bodyPr/>
                    <a:lstStyle/>
                    <a:p>
                      <a:pPr lvl="0">
                        <a:buNone/>
                      </a:pPr>
                      <a:r>
                        <a:rPr lang="en-US" sz="1400" b="1" u="none" strike="noStrike" noProof="0"/>
                        <a:t>Tracking Tag</a:t>
                      </a:r>
                      <a:endParaRPr lang="en-US" b="1"/>
                    </a:p>
                  </a:txBody>
                  <a:tcPr/>
                </a:tc>
                <a:extLst>
                  <a:ext uri="{0D108BD9-81ED-4DB2-BD59-A6C34878D82A}">
                    <a16:rowId xmlns:a16="http://schemas.microsoft.com/office/drawing/2014/main" val="3644840008"/>
                  </a:ext>
                </a:extLst>
              </a:tr>
              <a:tr h="370840">
                <a:tc>
                  <a:txBody>
                    <a:bodyPr/>
                    <a:lstStyle/>
                    <a:p>
                      <a:r>
                        <a:rPr lang="en-US" b="0"/>
                        <a:t>I/O</a:t>
                      </a:r>
                    </a:p>
                  </a:txBody>
                  <a:tcPr/>
                </a:tc>
                <a:tc>
                  <a:txBody>
                    <a:bodyPr/>
                    <a:lstStyle/>
                    <a:p>
                      <a:pPr lvl="0">
                        <a:buNone/>
                      </a:pPr>
                      <a:r>
                        <a:rPr lang="en-US" sz="1400" b="0" u="none" strike="noStrike" noProof="0"/>
                        <a:t>Will make noise when button on phone is pushed</a:t>
                      </a:r>
                      <a:endParaRPr lang="en-US" b="0"/>
                    </a:p>
                  </a:txBody>
                  <a:tcPr/>
                </a:tc>
                <a:extLst>
                  <a:ext uri="{0D108BD9-81ED-4DB2-BD59-A6C34878D82A}">
                    <a16:rowId xmlns:a16="http://schemas.microsoft.com/office/drawing/2014/main" val="1468290894"/>
                  </a:ext>
                </a:extLst>
              </a:tr>
              <a:tr h="370840">
                <a:tc>
                  <a:txBody>
                    <a:bodyPr/>
                    <a:lstStyle/>
                    <a:p>
                      <a:r>
                        <a:rPr lang="en-US" b="0"/>
                        <a:t>I/O</a:t>
                      </a:r>
                    </a:p>
                  </a:txBody>
                  <a:tcPr/>
                </a:tc>
                <a:tc>
                  <a:txBody>
                    <a:bodyPr/>
                    <a:lstStyle/>
                    <a:p>
                      <a:pPr lvl="0">
                        <a:buNone/>
                      </a:pPr>
                      <a:r>
                        <a:rPr lang="en-US" sz="1400" b="0" u="none" strike="noStrike" noProof="0"/>
                        <a:t>Will make noise when paired devices exceed allowable range</a:t>
                      </a:r>
                      <a:endParaRPr lang="en-US" b="0"/>
                    </a:p>
                  </a:txBody>
                  <a:tcPr/>
                </a:tc>
                <a:extLst>
                  <a:ext uri="{0D108BD9-81ED-4DB2-BD59-A6C34878D82A}">
                    <a16:rowId xmlns:a16="http://schemas.microsoft.com/office/drawing/2014/main" val="4101152238"/>
                  </a:ext>
                </a:extLst>
              </a:tr>
              <a:tr h="370840">
                <a:tc>
                  <a:txBody>
                    <a:bodyPr/>
                    <a:lstStyle/>
                    <a:p>
                      <a:r>
                        <a:rPr lang="en-US" b="0"/>
                        <a:t>Power</a:t>
                      </a:r>
                    </a:p>
                  </a:txBody>
                  <a:tcPr/>
                </a:tc>
                <a:tc>
                  <a:txBody>
                    <a:bodyPr/>
                    <a:lstStyle/>
                    <a:p>
                      <a:pPr lvl="0">
                        <a:buNone/>
                      </a:pPr>
                      <a:r>
                        <a:rPr lang="en-US" sz="1400" b="0" u="none" strike="noStrike" noProof="0"/>
                        <a:t>Battery life of 1-3 months utilizing 3V Coin Cell battery</a:t>
                      </a:r>
                      <a:endParaRPr lang="en-US" b="0"/>
                    </a:p>
                  </a:txBody>
                  <a:tcPr/>
                </a:tc>
                <a:extLst>
                  <a:ext uri="{0D108BD9-81ED-4DB2-BD59-A6C34878D82A}">
                    <a16:rowId xmlns:a16="http://schemas.microsoft.com/office/drawing/2014/main" val="534579829"/>
                  </a:ext>
                </a:extLst>
              </a:tr>
              <a:tr h="370840">
                <a:tc>
                  <a:txBody>
                    <a:bodyPr/>
                    <a:lstStyle/>
                    <a:p>
                      <a:r>
                        <a:rPr lang="en-US" b="0"/>
                        <a:t>Size</a:t>
                      </a:r>
                    </a:p>
                  </a:txBody>
                  <a:tcPr/>
                </a:tc>
                <a:tc>
                  <a:txBody>
                    <a:bodyPr/>
                    <a:lstStyle/>
                    <a:p>
                      <a:pPr lvl="0">
                        <a:buNone/>
                      </a:pPr>
                      <a:r>
                        <a:rPr lang="en-US" sz="1400" b="0" u="none" strike="noStrike" noProof="0"/>
                        <a:t>Area of 25 cm</a:t>
                      </a:r>
                      <a:r>
                        <a:rPr lang="en-US" sz="1400" b="0" u="none" strike="noStrike" baseline="30000" noProof="0"/>
                        <a:t>2</a:t>
                      </a:r>
                      <a:endParaRPr lang="en-US" b="0" baseline="30000"/>
                    </a:p>
                  </a:txBody>
                  <a:tcPr/>
                </a:tc>
                <a:extLst>
                  <a:ext uri="{0D108BD9-81ED-4DB2-BD59-A6C34878D82A}">
                    <a16:rowId xmlns:a16="http://schemas.microsoft.com/office/drawing/2014/main" val="3777131236"/>
                  </a:ext>
                </a:extLst>
              </a:tr>
              <a:tr h="370840">
                <a:tc>
                  <a:txBody>
                    <a:bodyPr/>
                    <a:lstStyle/>
                    <a:p>
                      <a:r>
                        <a:rPr lang="en-US" b="0"/>
                        <a:t>Size</a:t>
                      </a:r>
                    </a:p>
                  </a:txBody>
                  <a:tcPr/>
                </a:tc>
                <a:tc>
                  <a:txBody>
                    <a:bodyPr/>
                    <a:lstStyle/>
                    <a:p>
                      <a:pPr lvl="0">
                        <a:buNone/>
                      </a:pPr>
                      <a:r>
                        <a:rPr lang="en-US" sz="1400" b="0" u="none" strike="noStrike" noProof="0"/>
                        <a:t>Thickness of 5 mm</a:t>
                      </a:r>
                      <a:endParaRPr lang="en-US" b="0"/>
                    </a:p>
                  </a:txBody>
                  <a:tcPr/>
                </a:tc>
                <a:extLst>
                  <a:ext uri="{0D108BD9-81ED-4DB2-BD59-A6C34878D82A}">
                    <a16:rowId xmlns:a16="http://schemas.microsoft.com/office/drawing/2014/main" val="3042399903"/>
                  </a:ext>
                </a:extLst>
              </a:tr>
            </a:tbl>
          </a:graphicData>
        </a:graphic>
      </p:graphicFrame>
      <p:graphicFrame>
        <p:nvGraphicFramePr>
          <p:cNvPr id="8" name="Table 8">
            <a:extLst>
              <a:ext uri="{FF2B5EF4-FFF2-40B4-BE49-F238E27FC236}">
                <a16:creationId xmlns:a16="http://schemas.microsoft.com/office/drawing/2014/main" id="{3D9800C9-1AFC-41C1-99EB-7EF0FFBCC944}"/>
              </a:ext>
            </a:extLst>
          </p:cNvPr>
          <p:cNvGraphicFramePr>
            <a:graphicFrameLocks noGrp="1"/>
          </p:cNvGraphicFramePr>
          <p:nvPr>
            <p:extLst>
              <p:ext uri="{D42A27DB-BD31-4B8C-83A1-F6EECF244321}">
                <p14:modId xmlns:p14="http://schemas.microsoft.com/office/powerpoint/2010/main" val="581076881"/>
              </p:ext>
            </p:extLst>
          </p:nvPr>
        </p:nvGraphicFramePr>
        <p:xfrm>
          <a:off x="747262" y="4390024"/>
          <a:ext cx="8168640" cy="1483360"/>
        </p:xfrm>
        <a:graphic>
          <a:graphicData uri="http://schemas.openxmlformats.org/drawingml/2006/table">
            <a:tbl>
              <a:tblPr firstRow="1" bandRow="1">
                <a:tableStyleId>{5940675A-B579-460E-94D1-54222C63F5DA}</a:tableStyleId>
              </a:tblPr>
              <a:tblGrid>
                <a:gridCol w="2365215">
                  <a:extLst>
                    <a:ext uri="{9D8B030D-6E8A-4147-A177-3AD203B41FA5}">
                      <a16:colId xmlns:a16="http://schemas.microsoft.com/office/drawing/2014/main" val="2441684017"/>
                    </a:ext>
                  </a:extLst>
                </a:gridCol>
                <a:gridCol w="5803425">
                  <a:extLst>
                    <a:ext uri="{9D8B030D-6E8A-4147-A177-3AD203B41FA5}">
                      <a16:colId xmlns:a16="http://schemas.microsoft.com/office/drawing/2014/main" val="563596965"/>
                    </a:ext>
                  </a:extLst>
                </a:gridCol>
              </a:tblGrid>
              <a:tr h="370840">
                <a:tc>
                  <a:txBody>
                    <a:bodyPr/>
                    <a:lstStyle/>
                    <a:p>
                      <a:r>
                        <a:rPr lang="en-US" b="1"/>
                        <a:t>Specifications</a:t>
                      </a:r>
                    </a:p>
                  </a:txBody>
                  <a:tcPr/>
                </a:tc>
                <a:tc>
                  <a:txBody>
                    <a:bodyPr/>
                    <a:lstStyle/>
                    <a:p>
                      <a:r>
                        <a:rPr lang="en-US" b="1"/>
                        <a:t>Phone Application / Android Device</a:t>
                      </a:r>
                    </a:p>
                  </a:txBody>
                  <a:tcPr/>
                </a:tc>
                <a:extLst>
                  <a:ext uri="{0D108BD9-81ED-4DB2-BD59-A6C34878D82A}">
                    <a16:rowId xmlns:a16="http://schemas.microsoft.com/office/drawing/2014/main" val="85493439"/>
                  </a:ext>
                </a:extLst>
              </a:tr>
              <a:tr h="370840">
                <a:tc>
                  <a:txBody>
                    <a:bodyPr/>
                    <a:lstStyle/>
                    <a:p>
                      <a:r>
                        <a:rPr lang="en-US"/>
                        <a:t>I/O</a:t>
                      </a:r>
                    </a:p>
                  </a:txBody>
                  <a:tcPr/>
                </a:tc>
                <a:tc>
                  <a:txBody>
                    <a:bodyPr/>
                    <a:lstStyle/>
                    <a:p>
                      <a:pPr lvl="0">
                        <a:buNone/>
                      </a:pPr>
                      <a:r>
                        <a:rPr lang="en-US" sz="1400" u="none" strike="noStrike" noProof="0"/>
                        <a:t>Will ring when button on tag is pushed</a:t>
                      </a:r>
                      <a:endParaRPr lang="en-US"/>
                    </a:p>
                  </a:txBody>
                  <a:tcPr/>
                </a:tc>
                <a:extLst>
                  <a:ext uri="{0D108BD9-81ED-4DB2-BD59-A6C34878D82A}">
                    <a16:rowId xmlns:a16="http://schemas.microsoft.com/office/drawing/2014/main" val="2199187784"/>
                  </a:ext>
                </a:extLst>
              </a:tr>
              <a:tr h="370840">
                <a:tc>
                  <a:txBody>
                    <a:bodyPr/>
                    <a:lstStyle/>
                    <a:p>
                      <a:r>
                        <a:rPr lang="en-US"/>
                        <a:t>I/O</a:t>
                      </a:r>
                    </a:p>
                  </a:txBody>
                  <a:tcPr/>
                </a:tc>
                <a:tc>
                  <a:txBody>
                    <a:bodyPr/>
                    <a:lstStyle/>
                    <a:p>
                      <a:pPr lvl="0">
                        <a:buNone/>
                      </a:pPr>
                      <a:r>
                        <a:rPr lang="en-US" sz="1400" u="none" strike="noStrike" noProof="0"/>
                        <a:t>Will ring when paired devices exceed allowable range</a:t>
                      </a:r>
                      <a:endParaRPr lang="en-US"/>
                    </a:p>
                  </a:txBody>
                  <a:tcPr/>
                </a:tc>
                <a:extLst>
                  <a:ext uri="{0D108BD9-81ED-4DB2-BD59-A6C34878D82A}">
                    <a16:rowId xmlns:a16="http://schemas.microsoft.com/office/drawing/2014/main" val="3294866199"/>
                  </a:ext>
                </a:extLst>
              </a:tr>
              <a:tr h="370840">
                <a:tc>
                  <a:txBody>
                    <a:bodyPr/>
                    <a:lstStyle/>
                    <a:p>
                      <a:r>
                        <a:rPr lang="en-US"/>
                        <a:t>Performance</a:t>
                      </a:r>
                    </a:p>
                  </a:txBody>
                  <a:tcPr/>
                </a:tc>
                <a:tc>
                  <a:txBody>
                    <a:bodyPr/>
                    <a:lstStyle/>
                    <a:p>
                      <a:pPr lvl="0">
                        <a:buNone/>
                      </a:pPr>
                      <a:r>
                        <a:rPr lang="en-US" sz="1400" u="none" strike="noStrike" noProof="0"/>
                        <a:t>Capable of running high and low priority modes</a:t>
                      </a:r>
                    </a:p>
                  </a:txBody>
                  <a:tcPr/>
                </a:tc>
                <a:extLst>
                  <a:ext uri="{0D108BD9-81ED-4DB2-BD59-A6C34878D82A}">
                    <a16:rowId xmlns:a16="http://schemas.microsoft.com/office/drawing/2014/main" val="2678841449"/>
                  </a:ext>
                </a:extLst>
              </a:tr>
            </a:tbl>
          </a:graphicData>
        </a:graphic>
      </p:graphicFrame>
      <p:pic>
        <p:nvPicPr>
          <p:cNvPr id="7" name="Google Shape;122;p5">
            <a:extLst>
              <a:ext uri="{FF2B5EF4-FFF2-40B4-BE49-F238E27FC236}">
                <a16:creationId xmlns:a16="http://schemas.microsoft.com/office/drawing/2014/main" id="{6A896BE4-D11F-4AAF-81C9-EA196E67D8B4}"/>
              </a:ext>
            </a:extLst>
          </p:cNvPr>
          <p:cNvPicPr preferRelativeResize="0"/>
          <p:nvPr/>
        </p:nvPicPr>
        <p:blipFill rotWithShape="1">
          <a:blip r:embed="rId2">
            <a:alphaModFix/>
          </a:blip>
          <a:srcRect b="19003"/>
          <a:stretch/>
        </p:blipFill>
        <p:spPr>
          <a:xfrm>
            <a:off x="9360300" y="591503"/>
            <a:ext cx="2348100" cy="1840412"/>
          </a:xfrm>
          <a:prstGeom prst="rect">
            <a:avLst/>
          </a:prstGeom>
          <a:noFill/>
          <a:ln>
            <a:no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C638865-73EC-4FFF-8D85-B5511DF652C4}"/>
                  </a:ext>
                </a:extLst>
              </p:cNvPr>
              <p:cNvSpPr txBox="1"/>
              <p:nvPr/>
            </p:nvSpPr>
            <p:spPr>
              <a:xfrm>
                <a:off x="9589508" y="2485457"/>
                <a:ext cx="1889683" cy="345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𝐴</m:t>
                      </m:r>
                      <m:r>
                        <a:rPr lang="en-US" sz="1200" b="0" i="1" smtClean="0">
                          <a:latin typeface="Cambria Math" panose="02040503050406030204" pitchFamily="18" charset="0"/>
                        </a:rPr>
                        <m:t> ≈50 </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𝑐𝑚</m:t>
                          </m:r>
                        </m:e>
                        <m:sup>
                          <m:r>
                            <a:rPr lang="en-US" sz="1200" b="0" i="1" smtClean="0">
                              <a:latin typeface="Cambria Math" panose="02040503050406030204" pitchFamily="18" charset="0"/>
                              <a:ea typeface="Cambria Math" panose="02040503050406030204" pitchFamily="18" charset="0"/>
                            </a:rPr>
                            <m:t>2</m:t>
                          </m:r>
                        </m:sup>
                      </m:sSup>
                      <m:r>
                        <a:rPr lang="en-US" sz="1200" b="0" i="1" smtClean="0">
                          <a:latin typeface="Cambria Math" panose="02040503050406030204" pitchFamily="18" charset="0"/>
                          <a:ea typeface="Cambria Math" panose="02040503050406030204" pitchFamily="18" charset="0"/>
                        </a:rPr>
                        <m:t>      </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𝐴</m:t>
                          </m:r>
                        </m:num>
                        <m:den>
                          <m:r>
                            <a:rPr lang="en-US" sz="1200" b="0" i="1" smtClean="0">
                              <a:latin typeface="Cambria Math" panose="02040503050406030204" pitchFamily="18" charset="0"/>
                              <a:ea typeface="Cambria Math" panose="02040503050406030204" pitchFamily="18" charset="0"/>
                            </a:rPr>
                            <m:t>2</m:t>
                          </m:r>
                        </m:den>
                      </m:f>
                      <m:r>
                        <a:rPr lang="en-US" sz="1200" i="1">
                          <a:latin typeface="Cambria Math" panose="02040503050406030204" pitchFamily="18" charset="0"/>
                        </a:rPr>
                        <m:t> ≈</m:t>
                      </m:r>
                      <m:r>
                        <a:rPr lang="en-US" sz="1200" b="0" i="1" smtClean="0">
                          <a:latin typeface="Cambria Math" panose="02040503050406030204" pitchFamily="18" charset="0"/>
                        </a:rPr>
                        <m:t>25</m:t>
                      </m:r>
                      <m:r>
                        <a:rPr lang="en-US" sz="1200" i="1">
                          <a:latin typeface="Cambria Math" panose="02040503050406030204" pitchFamily="18" charset="0"/>
                        </a:rPr>
                        <m:t> </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𝑐𝑚</m:t>
                          </m:r>
                        </m:e>
                        <m:sup>
                          <m:r>
                            <a:rPr lang="en-US" sz="1200" i="1">
                              <a:latin typeface="Cambria Math" panose="02040503050406030204" pitchFamily="18" charset="0"/>
                              <a:ea typeface="Cambria Math" panose="02040503050406030204" pitchFamily="18" charset="0"/>
                            </a:rPr>
                            <m:t>2</m:t>
                          </m:r>
                        </m:sup>
                      </m:sSup>
                    </m:oMath>
                  </m:oMathPara>
                </a14:m>
                <a:endParaRPr lang="en-US" sz="1200"/>
              </a:p>
            </p:txBody>
          </p:sp>
        </mc:Choice>
        <mc:Fallback xmlns="">
          <p:sp>
            <p:nvSpPr>
              <p:cNvPr id="3" name="TextBox 2">
                <a:extLst>
                  <a:ext uri="{FF2B5EF4-FFF2-40B4-BE49-F238E27FC236}">
                    <a16:creationId xmlns:a16="http://schemas.microsoft.com/office/drawing/2014/main" id="{FC638865-73EC-4FFF-8D85-B5511DF652C4}"/>
                  </a:ext>
                </a:extLst>
              </p:cNvPr>
              <p:cNvSpPr txBox="1">
                <a:spLocks noRot="1" noChangeAspect="1" noMove="1" noResize="1" noEditPoints="1" noAdjustHandles="1" noChangeArrowheads="1" noChangeShapeType="1" noTextEdit="1"/>
              </p:cNvSpPr>
              <p:nvPr/>
            </p:nvSpPr>
            <p:spPr>
              <a:xfrm>
                <a:off x="9589508" y="2485457"/>
                <a:ext cx="1889683" cy="345672"/>
              </a:xfrm>
              <a:prstGeom prst="rect">
                <a:avLst/>
              </a:prstGeom>
              <a:blipFill>
                <a:blip r:embed="rId3"/>
                <a:stretch>
                  <a:fillRect l="-1290" t="-3571" b="-16071"/>
                </a:stretch>
              </a:blipFill>
            </p:spPr>
            <p:txBody>
              <a:bodyPr/>
              <a:lstStyle/>
              <a:p>
                <a:r>
                  <a:rPr lang="en-US">
                    <a:noFill/>
                  </a:rPr>
                  <a:t> </a:t>
                </a:r>
              </a:p>
            </p:txBody>
          </p:sp>
        </mc:Fallback>
      </mc:AlternateContent>
    </p:spTree>
    <p:extLst>
      <p:ext uri="{BB962C8B-B14F-4D97-AF65-F5344CB8AC3E}">
        <p14:creationId xmlns:p14="http://schemas.microsoft.com/office/powerpoint/2010/main" val="182703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188;g6228b049c8_0_7"/>
          <p:cNvPicPr preferRelativeResize="0"/>
          <p:nvPr/>
        </p:nvPicPr>
        <p:blipFill rotWithShape="1">
          <a:blip r:embed="rId2">
            <a:alphaModFix/>
          </a:blip>
          <a:srcRect/>
          <a:stretch/>
        </p:blipFill>
        <p:spPr>
          <a:xfrm>
            <a:off x="9721875" y="0"/>
            <a:ext cx="2470126" cy="2075689"/>
          </a:xfrm>
          <a:prstGeom prst="rect">
            <a:avLst/>
          </a:prstGeom>
          <a:noFill/>
          <a:ln>
            <a:noFill/>
          </a:ln>
        </p:spPr>
      </p:pic>
      <p:sp>
        <p:nvSpPr>
          <p:cNvPr id="16" name="Google Shape;186;g6228b049c8_0_7"/>
          <p:cNvSpPr txBox="1">
            <a:spLocks noGrp="1"/>
          </p:cNvSpPr>
          <p:nvPr>
            <p:ph type="title"/>
          </p:nvPr>
        </p:nvSpPr>
        <p:spPr>
          <a:xfrm>
            <a:off x="531916" y="-251702"/>
            <a:ext cx="8522100" cy="1325700"/>
          </a:xfrm>
          <a:prstGeom prst="rect">
            <a:avLst/>
          </a:prstGeom>
        </p:spPr>
        <p:txBody>
          <a:bodyPr spcFirstLastPara="1" wrap="square" lIns="91425" tIns="45700" rIns="91425" bIns="45700" anchor="ctr" anchorCtr="0">
            <a:noAutofit/>
          </a:bodyPr>
          <a:lstStyle/>
          <a:p>
            <a:r>
              <a:rPr lang="en-US"/>
              <a:t>Integral Based Trend Tracking</a:t>
            </a:r>
            <a:endParaRPr/>
          </a:p>
        </p:txBody>
      </p:sp>
      <p:grpSp>
        <p:nvGrpSpPr>
          <p:cNvPr id="18" name="Group 17">
            <a:extLst>
              <a:ext uri="{FF2B5EF4-FFF2-40B4-BE49-F238E27FC236}">
                <a16:creationId xmlns:a16="http://schemas.microsoft.com/office/drawing/2014/main" id="{A81B9CF5-1FC2-421C-909A-4510EE34BA22}"/>
              </a:ext>
            </a:extLst>
          </p:cNvPr>
          <p:cNvGrpSpPr/>
          <p:nvPr/>
        </p:nvGrpSpPr>
        <p:grpSpPr>
          <a:xfrm>
            <a:off x="1358206" y="1138668"/>
            <a:ext cx="4561840" cy="4874009"/>
            <a:chOff x="1358206" y="1138668"/>
            <a:chExt cx="4561840" cy="4874009"/>
          </a:xfrm>
        </p:grpSpPr>
        <p:sp>
          <p:nvSpPr>
            <p:cNvPr id="20" name="Oval 19">
              <a:extLst>
                <a:ext uri="{FF2B5EF4-FFF2-40B4-BE49-F238E27FC236}">
                  <a16:creationId xmlns:a16="http://schemas.microsoft.com/office/drawing/2014/main" id="{BA17F5CF-F5C1-4406-9338-28F71F9A2840}"/>
                </a:ext>
              </a:extLst>
            </p:cNvPr>
            <p:cNvSpPr>
              <a:spLocks noChangeAspect="1"/>
            </p:cNvSpPr>
            <p:nvPr/>
          </p:nvSpPr>
          <p:spPr>
            <a:xfrm>
              <a:off x="1358206" y="1450837"/>
              <a:ext cx="4561840" cy="4561840"/>
            </a:xfrm>
            <a:prstGeom prst="ellipse">
              <a:avLst/>
            </a:prstGeom>
            <a:noFill/>
            <a:ln w="152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7" name="Oval 26">
              <a:extLst>
                <a:ext uri="{FF2B5EF4-FFF2-40B4-BE49-F238E27FC236}">
                  <a16:creationId xmlns:a16="http://schemas.microsoft.com/office/drawing/2014/main" id="{98CD3A4F-99F7-4A73-BD03-0B5CAC0ABCB8}"/>
                </a:ext>
              </a:extLst>
            </p:cNvPr>
            <p:cNvSpPr>
              <a:spLocks noChangeAspect="1"/>
            </p:cNvSpPr>
            <p:nvPr/>
          </p:nvSpPr>
          <p:spPr>
            <a:xfrm>
              <a:off x="2018836" y="2111466"/>
              <a:ext cx="3236190" cy="3236190"/>
            </a:xfrm>
            <a:prstGeom prst="ellipse">
              <a:avLst/>
            </a:prstGeom>
            <a:noFill/>
            <a:ln w="1270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8" name="TextBox 4">
              <a:extLst>
                <a:ext uri="{FF2B5EF4-FFF2-40B4-BE49-F238E27FC236}">
                  <a16:creationId xmlns:a16="http://schemas.microsoft.com/office/drawing/2014/main" id="{8363C775-1078-4E53-99AB-1FE891F23CED}"/>
                </a:ext>
              </a:extLst>
            </p:cNvPr>
            <p:cNvSpPr txBox="1"/>
            <p:nvPr/>
          </p:nvSpPr>
          <p:spPr>
            <a:xfrm>
              <a:off x="2381618" y="1939993"/>
              <a:ext cx="2510624"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solidFill>
                    <a:schemeClr val="bg1"/>
                  </a:solidFill>
                </a:rPr>
                <a:t>-56 dBm ~ 1.5 – 3 meters</a:t>
              </a:r>
            </a:p>
          </p:txBody>
        </p:sp>
        <p:sp>
          <p:nvSpPr>
            <p:cNvPr id="29" name="TextBox 5">
              <a:extLst>
                <a:ext uri="{FF2B5EF4-FFF2-40B4-BE49-F238E27FC236}">
                  <a16:creationId xmlns:a16="http://schemas.microsoft.com/office/drawing/2014/main" id="{89FF1F38-6049-4C60-AED3-FE6DB26165B6}"/>
                </a:ext>
              </a:extLst>
            </p:cNvPr>
            <p:cNvSpPr txBox="1"/>
            <p:nvPr/>
          </p:nvSpPr>
          <p:spPr>
            <a:xfrm>
              <a:off x="2584529" y="1138668"/>
              <a:ext cx="2108269"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solidFill>
                    <a:schemeClr val="bg1"/>
                  </a:solidFill>
                </a:rPr>
                <a:t>-70 </a:t>
              </a:r>
              <a:r>
                <a:rPr lang="en-US" err="1">
                  <a:solidFill>
                    <a:schemeClr val="bg1"/>
                  </a:solidFill>
                </a:rPr>
                <a:t>dBm</a:t>
              </a:r>
              <a:r>
                <a:rPr lang="en-US">
                  <a:solidFill>
                    <a:schemeClr val="bg1"/>
                  </a:solidFill>
                </a:rPr>
                <a:t> ~  4 – 5 meters</a:t>
              </a:r>
            </a:p>
          </p:txBody>
        </p:sp>
        <p:sp>
          <p:nvSpPr>
            <p:cNvPr id="30" name="Oval 29">
              <a:extLst>
                <a:ext uri="{FF2B5EF4-FFF2-40B4-BE49-F238E27FC236}">
                  <a16:creationId xmlns:a16="http://schemas.microsoft.com/office/drawing/2014/main" id="{CD0231BB-97A0-4572-B211-9F2FCAEBD0C6}"/>
                </a:ext>
              </a:extLst>
            </p:cNvPr>
            <p:cNvSpPr>
              <a:spLocks noChangeAspect="1"/>
            </p:cNvSpPr>
            <p:nvPr/>
          </p:nvSpPr>
          <p:spPr>
            <a:xfrm>
              <a:off x="2273988" y="2366618"/>
              <a:ext cx="2725885" cy="272588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31" name="Picture 30">
              <a:extLst>
                <a:ext uri="{FF2B5EF4-FFF2-40B4-BE49-F238E27FC236}">
                  <a16:creationId xmlns:a16="http://schemas.microsoft.com/office/drawing/2014/main" id="{13984C05-EC73-4128-A38A-7534F37402D6}"/>
                </a:ext>
              </a:extLst>
            </p:cNvPr>
            <p:cNvPicPr>
              <a:picLocks noChangeAspect="1"/>
            </p:cNvPicPr>
            <p:nvPr/>
          </p:nvPicPr>
          <p:blipFill rotWithShape="1">
            <a:blip r:embed="rId3">
              <a:extLst>
                <a:ext uri="{28A0092B-C50C-407E-A947-70E740481C1C}">
                  <a14:useLocalDpi xmlns:a14="http://schemas.microsoft.com/office/drawing/2010/main" val="0"/>
                </a:ext>
              </a:extLst>
            </a:blip>
            <a:srcRect l="14381" r="20179"/>
            <a:stretch/>
          </p:blipFill>
          <p:spPr>
            <a:xfrm>
              <a:off x="3273827" y="2929093"/>
              <a:ext cx="729673" cy="1604401"/>
            </a:xfrm>
            <a:prstGeom prst="rect">
              <a:avLst/>
            </a:prstGeom>
          </p:spPr>
        </p:pic>
      </p:grpSp>
      <p:graphicFrame>
        <p:nvGraphicFramePr>
          <p:cNvPr id="45" name="Chart 4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21800143"/>
              </p:ext>
            </p:extLst>
          </p:nvPr>
        </p:nvGraphicFramePr>
        <p:xfrm>
          <a:off x="6919885" y="2129797"/>
          <a:ext cx="4933950" cy="3228023"/>
        </p:xfrm>
        <a:graphic>
          <a:graphicData uri="http://schemas.openxmlformats.org/drawingml/2006/chart">
            <c:chart xmlns:c="http://schemas.openxmlformats.org/drawingml/2006/chart" xmlns:r="http://schemas.openxmlformats.org/officeDocument/2006/relationships" r:id="rId4"/>
          </a:graphicData>
        </a:graphic>
      </p:graphicFrame>
      <p:grpSp>
        <p:nvGrpSpPr>
          <p:cNvPr id="46" name="Group 45">
            <a:extLst>
              <a:ext uri="{FF2B5EF4-FFF2-40B4-BE49-F238E27FC236}">
                <a16:creationId xmlns:a16="http://schemas.microsoft.com/office/drawing/2014/main" id="{5E80C33A-C0DA-42DF-BB92-28393377B87F}"/>
              </a:ext>
            </a:extLst>
          </p:cNvPr>
          <p:cNvGrpSpPr/>
          <p:nvPr/>
        </p:nvGrpSpPr>
        <p:grpSpPr>
          <a:xfrm>
            <a:off x="7243735" y="2593666"/>
            <a:ext cx="4419600" cy="2176297"/>
            <a:chOff x="323850" y="463869"/>
            <a:chExt cx="4160520" cy="2438400"/>
          </a:xfrm>
        </p:grpSpPr>
        <p:sp>
          <p:nvSpPr>
            <p:cNvPr id="47" name="Rectangle 46">
              <a:extLst>
                <a:ext uri="{FF2B5EF4-FFF2-40B4-BE49-F238E27FC236}">
                  <a16:creationId xmlns:a16="http://schemas.microsoft.com/office/drawing/2014/main" id="{9721060E-C7E4-4528-B379-85D598E116B5}"/>
                </a:ext>
              </a:extLst>
            </p:cNvPr>
            <p:cNvSpPr/>
            <p:nvPr/>
          </p:nvSpPr>
          <p:spPr>
            <a:xfrm>
              <a:off x="339090" y="463869"/>
              <a:ext cx="4145280" cy="1546860"/>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8" name="Rectangle 47">
              <a:extLst>
                <a:ext uri="{FF2B5EF4-FFF2-40B4-BE49-F238E27FC236}">
                  <a16:creationId xmlns:a16="http://schemas.microsoft.com/office/drawing/2014/main" id="{80513D4E-76A5-4F2A-B369-9A273272BF0C}"/>
                </a:ext>
              </a:extLst>
            </p:cNvPr>
            <p:cNvSpPr/>
            <p:nvPr/>
          </p:nvSpPr>
          <p:spPr>
            <a:xfrm>
              <a:off x="323850" y="2003109"/>
              <a:ext cx="4145280" cy="35052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9" name="Rectangle 48">
              <a:extLst>
                <a:ext uri="{FF2B5EF4-FFF2-40B4-BE49-F238E27FC236}">
                  <a16:creationId xmlns:a16="http://schemas.microsoft.com/office/drawing/2014/main" id="{AD013B42-010C-42BB-9AE1-3C7A90CA6DAF}"/>
                </a:ext>
              </a:extLst>
            </p:cNvPr>
            <p:cNvSpPr/>
            <p:nvPr/>
          </p:nvSpPr>
          <p:spPr>
            <a:xfrm>
              <a:off x="323850" y="2353629"/>
              <a:ext cx="4145280" cy="54864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pic>
        <p:nvPicPr>
          <p:cNvPr id="50" name="Picture 2" descr="See the source image">
            <a:extLst>
              <a:ext uri="{FF2B5EF4-FFF2-40B4-BE49-F238E27FC236}">
                <a16:creationId xmlns:a16="http://schemas.microsoft.com/office/drawing/2014/main" id="{8B4952FE-4F99-4823-AC90-45F38573C04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333" b="90556" l="9948" r="89791">
                        <a14:foregroundMark x1="36387" y1="13056" x2="36387" y2="13056"/>
                        <a14:foregroundMark x1="36387" y1="16389" x2="36387" y2="16389"/>
                        <a14:foregroundMark x1="60209" y1="9167" x2="60209" y2="9167"/>
                        <a14:foregroundMark x1="85079" y1="8611" x2="85079" y2="8611"/>
                        <a14:foregroundMark x1="76178" y1="12778" x2="76178" y2="12778"/>
                        <a14:foregroundMark x1="21204" y1="77778" x2="21204" y2="77778"/>
                        <a14:foregroundMark x1="23822" y1="75833" x2="23822" y2="75833"/>
                        <a14:foregroundMark x1="16492" y1="80000" x2="16492" y2="80000"/>
                        <a14:foregroundMark x1="39267" y1="76667" x2="39267" y2="76667"/>
                        <a14:foregroundMark x1="33508" y1="75833" x2="33508" y2="75833"/>
                        <a14:foregroundMark x1="36387" y1="75278" x2="36387" y2="75278"/>
                        <a14:foregroundMark x1="39791" y1="73889" x2="39529" y2="78611"/>
                        <a14:foregroundMark x1="55497" y1="90556" x2="42932" y2="85833"/>
                        <a14:foregroundMark x1="42932" y1="85833" x2="42147" y2="85833"/>
                        <a14:foregroundMark x1="30890" y1="85000" x2="35340" y2="85278"/>
                        <a14:foregroundMark x1="61780" y1="84444" x2="26963" y2="83889"/>
                        <a14:foregroundMark x1="23560" y1="84167" x2="17016" y2="84167"/>
                        <a14:foregroundMark x1="23822" y1="85000" x2="10471" y2="83056"/>
                        <a14:foregroundMark x1="10471" y1="83056" x2="10471" y2="83056"/>
                        <a14:foregroundMark x1="64660" y1="84444" x2="64660" y2="84444"/>
                        <a14:foregroundMark x1="67277" y1="84444" x2="67277" y2="84444"/>
                        <a14:foregroundMark x1="68325" y1="83889" x2="68325" y2="83889"/>
                        <a14:foregroundMark x1="67539" y1="85278" x2="67539" y2="85278"/>
                        <a14:foregroundMark x1="62565" y1="8889" x2="62565" y2="8889"/>
                        <a14:foregroundMark x1="63874" y1="8611" x2="63874" y2="8611"/>
                        <a14:foregroundMark x1="42408" y1="40278" x2="42408" y2="40278"/>
                        <a14:foregroundMark x1="42932" y1="26389" x2="42932" y2="26389"/>
                        <a14:foregroundMark x1="69634" y1="70000" x2="69634" y2="70000"/>
                        <a14:foregroundMark x1="64136" y1="57778" x2="64136" y2="57778"/>
                        <a14:foregroundMark x1="58115" y1="78056" x2="58115" y2="78056"/>
                        <a14:foregroundMark x1="64398" y1="76111" x2="64398" y2="76111"/>
                        <a14:foregroundMark x1="40052" y1="52222" x2="40052" y2="52222"/>
                        <a14:foregroundMark x1="45812" y1="61667" x2="45812" y2="61667"/>
                        <a14:foregroundMark x1="49215" y1="60000" x2="49215" y2="60000"/>
                        <a14:foregroundMark x1="53665" y1="62500" x2="53665" y2="62500"/>
                        <a14:foregroundMark x1="31937" y1="63611" x2="31937" y2="63611"/>
                        <a14:foregroundMark x1="40052" y1="66111" x2="40052" y2="66111"/>
                      </a14:backgroundRemoval>
                    </a14:imgEffect>
                  </a14:imgLayer>
                </a14:imgProps>
              </a:ext>
              <a:ext uri="{28A0092B-C50C-407E-A947-70E740481C1C}">
                <a14:useLocalDpi xmlns:a14="http://schemas.microsoft.com/office/drawing/2010/main" val="0"/>
              </a:ext>
            </a:extLst>
          </a:blip>
          <a:srcRect/>
          <a:stretch>
            <a:fillRect/>
          </a:stretch>
        </p:blipFill>
        <p:spPr bwMode="auto">
          <a:xfrm>
            <a:off x="4779109" y="2366618"/>
            <a:ext cx="735410" cy="69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6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6228b049c8_0_7"/>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r>
              <a:rPr lang="en-US"/>
              <a:t>Derivative Based Trend Tracking</a:t>
            </a:r>
            <a:endParaRPr/>
          </a:p>
        </p:txBody>
      </p:sp>
      <p:sp>
        <p:nvSpPr>
          <p:cNvPr id="187" name="Google Shape;187;g6228b049c8_0_7"/>
          <p:cNvSpPr txBox="1">
            <a:spLocks noGrp="1"/>
          </p:cNvSpPr>
          <p:nvPr>
            <p:ph type="body" idx="1"/>
          </p:nvPr>
        </p:nvSpPr>
        <p:spPr>
          <a:xfrm>
            <a:off x="838200" y="20757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b="1"/>
              <a:t>Indicators:</a:t>
            </a:r>
            <a:endParaRPr b="1"/>
          </a:p>
          <a:p>
            <a:pPr marL="457200" lvl="0" indent="-342900" algn="l" rtl="0">
              <a:spcBef>
                <a:spcPts val="1000"/>
              </a:spcBef>
              <a:spcAft>
                <a:spcPts val="0"/>
              </a:spcAft>
              <a:buSzPts val="1800"/>
              <a:buChar char="•"/>
            </a:pPr>
            <a:r>
              <a:rPr lang="en-US"/>
              <a:t>Error margins</a:t>
            </a:r>
            <a:endParaRPr/>
          </a:p>
          <a:p>
            <a:pPr marL="914400" lvl="1" indent="-342900" algn="l" rtl="0">
              <a:spcBef>
                <a:spcPts val="0"/>
              </a:spcBef>
              <a:spcAft>
                <a:spcPts val="0"/>
              </a:spcAft>
              <a:buSzPts val="1800"/>
              <a:buChar char="•"/>
            </a:pPr>
            <a:r>
              <a:rPr lang="en-US"/>
              <a:t>current state</a:t>
            </a:r>
            <a:endParaRPr/>
          </a:p>
          <a:p>
            <a:pPr marL="457200" lvl="0" indent="-342900" algn="l" rtl="0">
              <a:spcBef>
                <a:spcPts val="0"/>
              </a:spcBef>
              <a:spcAft>
                <a:spcPts val="0"/>
              </a:spcAft>
              <a:buSzPts val="1800"/>
              <a:buChar char="•"/>
            </a:pPr>
            <a:r>
              <a:rPr lang="en-US"/>
              <a:t>RSSI reading</a:t>
            </a:r>
            <a:endParaRPr/>
          </a:p>
          <a:p>
            <a:pPr marL="457200" lvl="0" indent="-342900" algn="l" rtl="0">
              <a:spcBef>
                <a:spcPts val="0"/>
              </a:spcBef>
              <a:spcAft>
                <a:spcPts val="0"/>
              </a:spcAft>
              <a:buSzPts val="1800"/>
              <a:buChar char="•"/>
            </a:pPr>
            <a:r>
              <a:rPr lang="en-US"/>
              <a:t>Trendline slope</a:t>
            </a:r>
            <a:endParaRPr/>
          </a:p>
          <a:p>
            <a:pPr marL="457200" lvl="0" indent="-342900" algn="l" rtl="0">
              <a:spcBef>
                <a:spcPts val="0"/>
              </a:spcBef>
              <a:spcAft>
                <a:spcPts val="0"/>
              </a:spcAft>
              <a:buSzPts val="1800"/>
              <a:buChar char="•"/>
            </a:pPr>
            <a:r>
              <a:rPr lang="en-US"/>
              <a:t>Sampling rate</a:t>
            </a:r>
            <a:endParaRPr/>
          </a:p>
        </p:txBody>
      </p:sp>
      <p:pic>
        <p:nvPicPr>
          <p:cNvPr id="188" name="Google Shape;188;g6228b049c8_0_7"/>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189" name="Google Shape;189;g6228b049c8_0_7"/>
          <p:cNvPicPr preferRelativeResize="0"/>
          <p:nvPr/>
        </p:nvPicPr>
        <p:blipFill>
          <a:blip r:embed="rId4">
            <a:alphaModFix/>
          </a:blip>
          <a:stretch>
            <a:fillRect/>
          </a:stretch>
        </p:blipFill>
        <p:spPr>
          <a:xfrm>
            <a:off x="1046300" y="1479975"/>
            <a:ext cx="3366475" cy="1971089"/>
          </a:xfrm>
          <a:prstGeom prst="rect">
            <a:avLst/>
          </a:prstGeom>
          <a:noFill/>
          <a:ln>
            <a:noFill/>
          </a:ln>
        </p:spPr>
      </p:pic>
      <p:pic>
        <p:nvPicPr>
          <p:cNvPr id="190" name="Google Shape;190;g6228b049c8_0_7"/>
          <p:cNvPicPr preferRelativeResize="0"/>
          <p:nvPr/>
        </p:nvPicPr>
        <p:blipFill>
          <a:blip r:embed="rId5">
            <a:alphaModFix/>
          </a:blip>
          <a:stretch>
            <a:fillRect/>
          </a:stretch>
        </p:blipFill>
        <p:spPr>
          <a:xfrm>
            <a:off x="6235750" y="1374701"/>
            <a:ext cx="3722375" cy="2334025"/>
          </a:xfrm>
          <a:prstGeom prst="rect">
            <a:avLst/>
          </a:prstGeom>
          <a:noFill/>
          <a:ln>
            <a:noFill/>
          </a:ln>
        </p:spPr>
      </p:pic>
      <p:pic>
        <p:nvPicPr>
          <p:cNvPr id="191" name="Google Shape;191;g6228b049c8_0_7"/>
          <p:cNvPicPr preferRelativeResize="0"/>
          <p:nvPr/>
        </p:nvPicPr>
        <p:blipFill>
          <a:blip r:embed="rId6">
            <a:alphaModFix/>
          </a:blip>
          <a:stretch>
            <a:fillRect/>
          </a:stretch>
        </p:blipFill>
        <p:spPr>
          <a:xfrm>
            <a:off x="4412777" y="4130676"/>
            <a:ext cx="3785350" cy="222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D2CEEF-7469-4E34-83A1-3C3811AC648E}"/>
              </a:ext>
            </a:extLst>
          </p:cNvPr>
          <p:cNvPicPr>
            <a:picLocks noChangeAspect="1"/>
          </p:cNvPicPr>
          <p:nvPr/>
        </p:nvPicPr>
        <p:blipFill>
          <a:blip r:embed="rId3"/>
          <a:stretch>
            <a:fillRect/>
          </a:stretch>
        </p:blipFill>
        <p:spPr>
          <a:xfrm>
            <a:off x="94267" y="50937"/>
            <a:ext cx="11933960" cy="3015133"/>
          </a:xfrm>
          <a:prstGeom prst="rect">
            <a:avLst/>
          </a:prstGeom>
        </p:spPr>
      </p:pic>
      <p:sp>
        <p:nvSpPr>
          <p:cNvPr id="2" name="Title 1">
            <a:extLst>
              <a:ext uri="{FF2B5EF4-FFF2-40B4-BE49-F238E27FC236}">
                <a16:creationId xmlns:a16="http://schemas.microsoft.com/office/drawing/2014/main" id="{329B7A9D-6D36-49F7-9570-D702439E2F36}"/>
              </a:ext>
            </a:extLst>
          </p:cNvPr>
          <p:cNvSpPr>
            <a:spLocks noGrp="1"/>
          </p:cNvSpPr>
          <p:nvPr>
            <p:ph type="title"/>
          </p:nvPr>
        </p:nvSpPr>
        <p:spPr>
          <a:xfrm>
            <a:off x="94267" y="1235403"/>
            <a:ext cx="2645526" cy="1325700"/>
          </a:xfrm>
        </p:spPr>
        <p:txBody>
          <a:bodyPr>
            <a:normAutofit/>
          </a:bodyPr>
          <a:lstStyle/>
          <a:p>
            <a:pPr algn="ctr"/>
            <a:r>
              <a:rPr lang="en-US" sz="3600"/>
              <a:t>2019 – 2020</a:t>
            </a:r>
            <a:br>
              <a:rPr lang="en-US" sz="3600"/>
            </a:br>
            <a:r>
              <a:rPr lang="en-US" sz="3600"/>
              <a:t>Schedule</a:t>
            </a:r>
          </a:p>
        </p:txBody>
      </p:sp>
      <p:grpSp>
        <p:nvGrpSpPr>
          <p:cNvPr id="34" name="Group 33">
            <a:extLst>
              <a:ext uri="{FF2B5EF4-FFF2-40B4-BE49-F238E27FC236}">
                <a16:creationId xmlns:a16="http://schemas.microsoft.com/office/drawing/2014/main" id="{48646D31-FA24-4025-8EA8-B43A5276913B}"/>
              </a:ext>
            </a:extLst>
          </p:cNvPr>
          <p:cNvGrpSpPr/>
          <p:nvPr/>
        </p:nvGrpSpPr>
        <p:grpSpPr>
          <a:xfrm>
            <a:off x="827724" y="6137143"/>
            <a:ext cx="8949818" cy="311086"/>
            <a:chOff x="676895" y="6248020"/>
            <a:chExt cx="8949818" cy="311086"/>
          </a:xfrm>
        </p:grpSpPr>
        <p:sp>
          <p:nvSpPr>
            <p:cNvPr id="15" name="Rectangle 14">
              <a:extLst>
                <a:ext uri="{FF2B5EF4-FFF2-40B4-BE49-F238E27FC236}">
                  <a16:creationId xmlns:a16="http://schemas.microsoft.com/office/drawing/2014/main" id="{6BC1AB61-F17C-41E3-9CD8-66D2983DD7C6}"/>
                </a:ext>
              </a:extLst>
            </p:cNvPr>
            <p:cNvSpPr/>
            <p:nvPr/>
          </p:nvSpPr>
          <p:spPr>
            <a:xfrm>
              <a:off x="3074970" y="6248021"/>
              <a:ext cx="395926" cy="31108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05FE58-4F9B-4BC5-9558-6D32CDE71EB4}"/>
                </a:ext>
              </a:extLst>
            </p:cNvPr>
            <p:cNvSpPr/>
            <p:nvPr/>
          </p:nvSpPr>
          <p:spPr>
            <a:xfrm>
              <a:off x="5473045" y="6248021"/>
              <a:ext cx="395926" cy="3110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C122AE-4A91-47BE-B2E8-70C2EF242182}"/>
                </a:ext>
              </a:extLst>
            </p:cNvPr>
            <p:cNvSpPr/>
            <p:nvPr/>
          </p:nvSpPr>
          <p:spPr>
            <a:xfrm>
              <a:off x="7871119" y="6248021"/>
              <a:ext cx="395926" cy="31108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A01CED-37B3-4EDA-AB47-E45A57CE645B}"/>
                </a:ext>
              </a:extLst>
            </p:cNvPr>
            <p:cNvSpPr/>
            <p:nvPr/>
          </p:nvSpPr>
          <p:spPr>
            <a:xfrm>
              <a:off x="676895" y="6248021"/>
              <a:ext cx="395926" cy="31108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F81BDBD-3FAF-4BB9-BB54-940ABAEB6433}"/>
                </a:ext>
              </a:extLst>
            </p:cNvPr>
            <p:cNvSpPr txBox="1"/>
            <p:nvPr/>
          </p:nvSpPr>
          <p:spPr>
            <a:xfrm>
              <a:off x="1106175" y="6249674"/>
              <a:ext cx="1388522" cy="307777"/>
            </a:xfrm>
            <a:prstGeom prst="rect">
              <a:avLst/>
            </a:prstGeom>
            <a:noFill/>
          </p:spPr>
          <p:txBody>
            <a:bodyPr wrap="none" rtlCol="0">
              <a:spAutoFit/>
            </a:bodyPr>
            <a:lstStyle/>
            <a:p>
              <a:r>
                <a:rPr lang="en-US"/>
                <a:t>Titus </a:t>
              </a:r>
              <a:r>
                <a:rPr lang="en-US" err="1"/>
                <a:t>Rwantare</a:t>
              </a:r>
              <a:endParaRPr lang="en-US"/>
            </a:p>
          </p:txBody>
        </p:sp>
        <p:sp>
          <p:nvSpPr>
            <p:cNvPr id="26" name="TextBox 25">
              <a:extLst>
                <a:ext uri="{FF2B5EF4-FFF2-40B4-BE49-F238E27FC236}">
                  <a16:creationId xmlns:a16="http://schemas.microsoft.com/office/drawing/2014/main" id="{BEC04B25-8729-47DB-97D6-AB2832A5C2D2}"/>
                </a:ext>
              </a:extLst>
            </p:cNvPr>
            <p:cNvSpPr txBox="1"/>
            <p:nvPr/>
          </p:nvSpPr>
          <p:spPr>
            <a:xfrm>
              <a:off x="3470896" y="6248021"/>
              <a:ext cx="1568058" cy="307777"/>
            </a:xfrm>
            <a:prstGeom prst="rect">
              <a:avLst/>
            </a:prstGeom>
            <a:noFill/>
          </p:spPr>
          <p:txBody>
            <a:bodyPr wrap="none" rtlCol="0">
              <a:spAutoFit/>
            </a:bodyPr>
            <a:lstStyle/>
            <a:p>
              <a:r>
                <a:rPr lang="en-US"/>
                <a:t>Cormac Kennedy</a:t>
              </a:r>
            </a:p>
          </p:txBody>
        </p:sp>
        <p:sp>
          <p:nvSpPr>
            <p:cNvPr id="27" name="TextBox 26">
              <a:extLst>
                <a:ext uri="{FF2B5EF4-FFF2-40B4-BE49-F238E27FC236}">
                  <a16:creationId xmlns:a16="http://schemas.microsoft.com/office/drawing/2014/main" id="{8F903A9C-6530-44EE-A99B-81EC3F2BABB8}"/>
                </a:ext>
              </a:extLst>
            </p:cNvPr>
            <p:cNvSpPr txBox="1"/>
            <p:nvPr/>
          </p:nvSpPr>
          <p:spPr>
            <a:xfrm>
              <a:off x="5868971" y="6248021"/>
              <a:ext cx="1436612" cy="307777"/>
            </a:xfrm>
            <a:prstGeom prst="rect">
              <a:avLst/>
            </a:prstGeom>
            <a:noFill/>
          </p:spPr>
          <p:txBody>
            <a:bodyPr wrap="none" rtlCol="0">
              <a:spAutoFit/>
            </a:bodyPr>
            <a:lstStyle/>
            <a:p>
              <a:r>
                <a:rPr lang="en-US"/>
                <a:t>Ibrahim </a:t>
              </a:r>
              <a:r>
                <a:rPr lang="en-US" err="1"/>
                <a:t>Tahoun</a:t>
              </a:r>
              <a:endParaRPr lang="en-US"/>
            </a:p>
          </p:txBody>
        </p:sp>
        <p:sp>
          <p:nvSpPr>
            <p:cNvPr id="28" name="TextBox 27">
              <a:extLst>
                <a:ext uri="{FF2B5EF4-FFF2-40B4-BE49-F238E27FC236}">
                  <a16:creationId xmlns:a16="http://schemas.microsoft.com/office/drawing/2014/main" id="{BA794212-9616-4BDE-ABC4-CD624B1FEA0B}"/>
                </a:ext>
              </a:extLst>
            </p:cNvPr>
            <p:cNvSpPr txBox="1"/>
            <p:nvPr/>
          </p:nvSpPr>
          <p:spPr>
            <a:xfrm>
              <a:off x="8267045" y="6248020"/>
              <a:ext cx="1359668" cy="307777"/>
            </a:xfrm>
            <a:prstGeom prst="rect">
              <a:avLst/>
            </a:prstGeom>
            <a:noFill/>
          </p:spPr>
          <p:txBody>
            <a:bodyPr wrap="none" rtlCol="0">
              <a:spAutoFit/>
            </a:bodyPr>
            <a:lstStyle/>
            <a:p>
              <a:r>
                <a:rPr lang="en-US"/>
                <a:t>Richard Brown</a:t>
              </a:r>
            </a:p>
          </p:txBody>
        </p:sp>
      </p:grpSp>
      <p:pic>
        <p:nvPicPr>
          <p:cNvPr id="8" name="Picture 7">
            <a:extLst>
              <a:ext uri="{FF2B5EF4-FFF2-40B4-BE49-F238E27FC236}">
                <a16:creationId xmlns:a16="http://schemas.microsoft.com/office/drawing/2014/main" id="{1C8C1EB5-3097-473E-874C-0D41D119C80D}"/>
              </a:ext>
            </a:extLst>
          </p:cNvPr>
          <p:cNvPicPr>
            <a:picLocks noChangeAspect="1"/>
          </p:cNvPicPr>
          <p:nvPr/>
        </p:nvPicPr>
        <p:blipFill>
          <a:blip r:embed="rId4"/>
          <a:stretch>
            <a:fillRect/>
          </a:stretch>
        </p:blipFill>
        <p:spPr>
          <a:xfrm>
            <a:off x="94267" y="3096190"/>
            <a:ext cx="12192000" cy="3037644"/>
          </a:xfrm>
          <a:prstGeom prst="rect">
            <a:avLst/>
          </a:prstGeom>
        </p:spPr>
      </p:pic>
    </p:spTree>
    <p:extLst>
      <p:ext uri="{BB962C8B-B14F-4D97-AF65-F5344CB8AC3E}">
        <p14:creationId xmlns:p14="http://schemas.microsoft.com/office/powerpoint/2010/main" val="42914912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703</Words>
  <Application>Microsoft Office PowerPoint</Application>
  <PresentationFormat>Widescreen</PresentationFormat>
  <Paragraphs>175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Team Members: Lighthouse #19</vt:lpstr>
      <vt:lpstr>Problem Statement</vt:lpstr>
      <vt:lpstr>What is RADIUS?</vt:lpstr>
      <vt:lpstr>Block Diagram</vt:lpstr>
      <vt:lpstr>Project Specifications</vt:lpstr>
      <vt:lpstr>Integral Based Trend Tracking</vt:lpstr>
      <vt:lpstr>Derivative Based Trend Tracking</vt:lpstr>
      <vt:lpstr>2019 – 2020 Schedule</vt:lpstr>
      <vt:lpstr>Budgeting</vt:lpstr>
      <vt:lpstr>Project Specifications: MDR</vt:lpstr>
      <vt:lpstr>Thank You</vt:lpstr>
      <vt:lpstr>Sources</vt:lpstr>
      <vt:lpstr>MDR Room Measurements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Brown</dc:creator>
  <cp:lastModifiedBy>Titus Rwantare</cp:lastModifiedBy>
  <cp:revision>2</cp:revision>
  <dcterms:created xsi:type="dcterms:W3CDTF">2019-10-07T23:14:14Z</dcterms:created>
  <dcterms:modified xsi:type="dcterms:W3CDTF">2019-12-19T23:40:40Z</dcterms:modified>
</cp:coreProperties>
</file>