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
      <p:font typeface="Amatic SC"/>
      <p:regular r:id="rId37"/>
      <p:bold r:id="rId38"/>
    </p:embeddedFont>
    <p:embeddedFont>
      <p:font typeface="Source Code Pro"/>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AmaticSC-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SourceCodePro-regular.fntdata"/><Relationship Id="rId16" Type="http://schemas.openxmlformats.org/officeDocument/2006/relationships/slide" Target="slides/slide11.xml"/><Relationship Id="rId38" Type="http://schemas.openxmlformats.org/officeDocument/2006/relationships/font" Target="fonts/AmaticS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atic.richtek.com/assets/AppNote/AN025_EN/AN025_EN.jsp" TargetMode="External"/><Relationship Id="rId3" Type="http://schemas.openxmlformats.org/officeDocument/2006/relationships/hyperlink" Target="https://www.instructables.com/id/Li-ion-battery-charg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atterybro.com/blogs/18650-wholesale-battery-reviews/18852515-when-to-recycle-18650-batteries-and-how-to-start-a-collection-center-in-your-vape-shop" TargetMode="External"/><Relationship Id="rId3" Type="http://schemas.openxmlformats.org/officeDocument/2006/relationships/hyperlink" Target="http://www.batterybro.co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ichtek.com/Design%20Support/Technical%20Document/AN024?sc_lang=e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ilymail.co.uk/sciencetech/article-3607598/Do-low-battery-anxiety-90-panic-losing-power-phones.html" TargetMode="External"/><Relationship Id="rId3" Type="http://schemas.openxmlformats.org/officeDocument/2006/relationships/hyperlink" Target="https://myweego.com/2015/02/02/dead-phones-statistics-on-the-everyday-hassl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39d7a4c47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39d7a4c47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Battery rfid not but microcontroller</a:t>
            </a:r>
            <a:endParaRPr/>
          </a:p>
          <a:p>
            <a:pPr indent="0" lvl="0" marL="0" rtl="0" algn="l">
              <a:spcBef>
                <a:spcPts val="0"/>
              </a:spcBef>
              <a:spcAft>
                <a:spcPts val="0"/>
              </a:spcAft>
              <a:buNone/>
            </a:pPr>
            <a:r>
              <a:rPr lang="en"/>
              <a:t>Remove web server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39d7a4c4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39d7a4c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Shortening </a:t>
            </a:r>
            <a:endParaRPr/>
          </a:p>
          <a:p>
            <a:pPr indent="0" lvl="0" marL="0" rtl="0" algn="l">
              <a:spcBef>
                <a:spcPts val="0"/>
              </a:spcBef>
              <a:spcAft>
                <a:spcPts val="0"/>
              </a:spcAft>
              <a:buNone/>
            </a:pPr>
            <a:r>
              <a:rPr lang="en"/>
              <a:t>Is to are</a:t>
            </a:r>
            <a:endParaRPr/>
          </a:p>
          <a:p>
            <a:pPr indent="0" lvl="0" marL="0" rtl="0" algn="l">
              <a:spcBef>
                <a:spcPts val="0"/>
              </a:spcBef>
              <a:spcAft>
                <a:spcPts val="0"/>
              </a:spcAft>
              <a:buNone/>
            </a:pPr>
            <a:r>
              <a:rPr lang="en"/>
              <a:t>Near power outlet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39d7a4c4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39d7a4c4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Including chargeable phone case</a:t>
            </a:r>
            <a:endParaRPr/>
          </a:p>
          <a:p>
            <a:pPr indent="0" lvl="0" marL="0" rtl="0" algn="l">
              <a:spcBef>
                <a:spcPts val="0"/>
              </a:spcBef>
              <a:spcAft>
                <a:spcPts val="0"/>
              </a:spcAft>
              <a:buNone/>
            </a:pPr>
            <a:r>
              <a:rPr lang="en"/>
              <a:t>User owned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39d7a4c47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39d7a4c47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Charge system</a:t>
            </a:r>
            <a:endParaRPr/>
          </a:p>
          <a:p>
            <a:pPr indent="0" lvl="0" marL="0" rtl="0" algn="l">
              <a:spcBef>
                <a:spcPts val="0"/>
              </a:spcBef>
              <a:spcAft>
                <a:spcPts val="0"/>
              </a:spcAft>
              <a:buNone/>
            </a:pPr>
            <a:r>
              <a:rPr lang="en"/>
              <a:t>Go right after the B.D</a:t>
            </a:r>
            <a:endParaRPr/>
          </a:p>
          <a:p>
            <a:pPr indent="0" lvl="0" marL="0" rtl="0" algn="l">
              <a:spcBef>
                <a:spcPts val="0"/>
              </a:spcBef>
              <a:spcAft>
                <a:spcPts val="0"/>
              </a:spcAft>
              <a:buNone/>
            </a:pPr>
            <a:r>
              <a:rPr lang="en"/>
              <a:t>Make internal temp control</a:t>
            </a:r>
            <a:endParaRPr/>
          </a:p>
          <a:p>
            <a:pPr indent="0" lvl="0" marL="0" rtl="0" algn="l">
              <a:spcBef>
                <a:spcPts val="0"/>
              </a:spcBef>
              <a:spcAft>
                <a:spcPts val="0"/>
              </a:spcAft>
              <a:buNone/>
            </a:pPr>
            <a:r>
              <a:rPr lang="en"/>
              <a:t>Be able to charge multiple batteries</a:t>
            </a:r>
            <a:endParaRPr/>
          </a:p>
          <a:p>
            <a:pPr indent="0" lvl="0" marL="0" rtl="0" algn="l">
              <a:spcBef>
                <a:spcPts val="0"/>
              </a:spcBef>
              <a:spcAft>
                <a:spcPts val="0"/>
              </a:spcAft>
              <a:buNone/>
            </a:pPr>
            <a:r>
              <a:rPr lang="en"/>
              <a:t>Manage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39d7a4c4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39d7a4c4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http://static.richtek.com/assets/AppNote/AN025_EN/AN025_EN.jsp</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https://www.instructables.com/id/Li-ion-battery-charging/</a:t>
            </a:r>
            <a:endParaRPr/>
          </a:p>
          <a:p>
            <a:pPr indent="0" lvl="0" marL="0" rtl="0" algn="l">
              <a:spcBef>
                <a:spcPts val="0"/>
              </a:spcBef>
              <a:spcAft>
                <a:spcPts val="0"/>
              </a:spcAft>
              <a:buNone/>
            </a:pPr>
            <a:r>
              <a:rPr lang="en"/>
              <a:t>Why 0.5 C</a:t>
            </a:r>
            <a:endParaRPr/>
          </a:p>
          <a:p>
            <a:pPr indent="0" lvl="0" marL="0" rtl="0" algn="l">
              <a:spcBef>
                <a:spcPts val="0"/>
              </a:spcBef>
              <a:spcAft>
                <a:spcPts val="0"/>
              </a:spcAft>
              <a:buNone/>
            </a:pPr>
            <a:r>
              <a:rPr lang="en"/>
              <a:t>Don’t want bake but charge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40d056d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40d056d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https://batterybro.com/blogs/18650-wholesale-battery-reviews/18852515-when-to-recycle-18650-batteries-and-how-to-start-a-collection-center-in-your-vape-shop</a:t>
            </a:r>
            <a:endParaRPr/>
          </a:p>
          <a:p>
            <a:pPr indent="0" lvl="0" marL="0" rtl="0" algn="l">
              <a:spcBef>
                <a:spcPts val="0"/>
              </a:spcBef>
              <a:spcAft>
                <a:spcPts val="0"/>
              </a:spcAft>
              <a:buNone/>
            </a:pPr>
            <a:r>
              <a:rPr lang="en" sz="1150">
                <a:solidFill>
                  <a:srgbClr val="555555"/>
                </a:solidFill>
                <a:highlight>
                  <a:srgbClr val="FFFFFF"/>
                </a:highlight>
                <a:latin typeface="Roboto"/>
                <a:ea typeface="Roboto"/>
                <a:cs typeface="Roboto"/>
                <a:sym typeface="Roboto"/>
              </a:rPr>
              <a:t> Most </a:t>
            </a:r>
            <a:r>
              <a:rPr lang="en" sz="1150" u="sng">
                <a:solidFill>
                  <a:srgbClr val="0AC157"/>
                </a:solidFill>
                <a:highlight>
                  <a:srgbClr val="FFFFFF"/>
                </a:highlight>
                <a:latin typeface="Roboto"/>
                <a:ea typeface="Roboto"/>
                <a:cs typeface="Roboto"/>
                <a:sym typeface="Roboto"/>
                <a:hlinkClick r:id="rId3"/>
              </a:rPr>
              <a:t>18650</a:t>
            </a:r>
            <a:r>
              <a:rPr lang="en" sz="1150">
                <a:solidFill>
                  <a:srgbClr val="555555"/>
                </a:solidFill>
                <a:highlight>
                  <a:srgbClr val="FFFFFF"/>
                </a:highlight>
                <a:latin typeface="Roboto"/>
                <a:ea typeface="Roboto"/>
                <a:cs typeface="Roboto"/>
                <a:sym typeface="Roboto"/>
              </a:rPr>
              <a:t> cells are rated for between 300 and 500 cycles. That means your cell can charge up to 4.2 volts, and discharge down to 2.5 - 2.8 volts, a maximum of 300 to 500 times without too much much loss in performance. When an 18650 cell nears the end of its life, the performance loss is sudden and fast.</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439d7a4c47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39d7a4c47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specs dont even match between slides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cycles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3f428b8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3f428b8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Boost converter</a:t>
            </a:r>
            <a:endParaRPr/>
          </a:p>
          <a:p>
            <a:pPr indent="0" lvl="0" marL="0" rtl="0" algn="l">
              <a:spcBef>
                <a:spcPts val="0"/>
              </a:spcBef>
              <a:spcAft>
                <a:spcPts val="0"/>
              </a:spcAft>
              <a:buNone/>
            </a:pPr>
            <a:r>
              <a:rPr lang="en"/>
              <a:t>Look in to laptop specific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3f428b86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3f428b86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2"/>
              </a:rPr>
              <a:t>https://www.richtek.com/Design%20Support/Technical%20Document/AN024?sc_lang=en</a:t>
            </a:r>
            <a:endParaRPr sz="1800">
              <a:solidFill>
                <a:schemeClr val="dk2"/>
              </a:solidFill>
            </a:endParaRPr>
          </a:p>
          <a:p>
            <a:pPr indent="0" lvl="0" marL="0" rtl="0" algn="l">
              <a:spcBef>
                <a:spcPts val="0"/>
              </a:spcBef>
              <a:spcAft>
                <a:spcPts val="0"/>
              </a:spcAft>
              <a:buNone/>
            </a:pPr>
            <a:r>
              <a:rPr lang="en" sz="1800">
                <a:solidFill>
                  <a:schemeClr val="dk2"/>
                </a:solidFill>
              </a:rPr>
              <a:t>Send link to shira</a:t>
            </a:r>
            <a:endParaRPr sz="1800">
              <a:solidFill>
                <a:schemeClr val="dk2"/>
              </a:solidFill>
            </a:endParaRPr>
          </a:p>
          <a:p>
            <a:pPr indent="0" lvl="0" marL="0" rtl="0" algn="l">
              <a:spcBef>
                <a:spcPts val="0"/>
              </a:spcBef>
              <a:spcAft>
                <a:spcPts val="0"/>
              </a:spcAft>
              <a:buNone/>
            </a:pPr>
            <a:r>
              <a:rPr lang="en" sz="1800">
                <a:solidFill>
                  <a:schemeClr val="dk2"/>
                </a:solidFill>
              </a:rPr>
              <a:t>Minimum voltage explanaition</a:t>
            </a:r>
            <a:endParaRPr sz="1800">
              <a:solidFill>
                <a:schemeClr val="dk2"/>
              </a:solidFill>
            </a:endParaRPr>
          </a:p>
          <a:p>
            <a:pPr indent="0" lvl="0" marL="0" rtl="0" algn="l">
              <a:spcBef>
                <a:spcPts val="0"/>
              </a:spcBef>
              <a:spcAft>
                <a:spcPts val="0"/>
              </a:spcAft>
              <a:buNone/>
            </a:pPr>
            <a:r>
              <a:rPr lang="en" sz="1800">
                <a:solidFill>
                  <a:schemeClr val="dk2"/>
                </a:solidFill>
              </a:rPr>
              <a:t>Convert the unit </a:t>
            </a:r>
            <a:endParaRPr sz="1800">
              <a:solidFill>
                <a:schemeClr val="dk2"/>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39d7a4c47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39d7a4c47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Lead acid heavy and less energy dene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39d7a4c4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39d7a4c4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39d7a4c47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39d7a4c47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history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39d7a4c47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39d7a4c47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39d7a4c47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39d7a4c47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39d7a4c47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39d7a4c47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39d7a4c47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39d7a4c47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Raspberry Pi would only comm with it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39d7a4c47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39d7a4c47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39d7a4c47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39d7a4c47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Demonstrate the critical functionality of the project</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39d7a4c47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39d7a4c47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40c320d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40c320d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39d7a4c4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39d7a4c4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https://www.dailymail.co.uk/sciencetech/article-3607598/Do-low-battery-anxiety-90-panic-losing-power-phones.html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https://myweego.com/2015/02/02/dead-phones-statistics-on-the-everyday-hassle/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39d7a4c4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39d7a4c4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average to reasonble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exponential to quick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39d7a4c4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39d7a4c4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Hide 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39d7a4c4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39d7a4c4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39d7a4c4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39d7a4c4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Doubled points fix this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39d7a4c4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39d7a4c4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rid of the second bullet point</a:t>
            </a:r>
            <a:endParaRPr/>
          </a:p>
          <a:p>
            <a:pPr indent="0" lvl="0" marL="0" rtl="0" algn="l">
              <a:spcBef>
                <a:spcPts val="0"/>
              </a:spcBef>
              <a:spcAft>
                <a:spcPts val="0"/>
              </a:spcAft>
              <a:buNone/>
            </a:pPr>
            <a:r>
              <a:rPr lang="en"/>
              <a:t>Mobile be small letter</a:t>
            </a:r>
            <a:endParaRPr/>
          </a:p>
          <a:p>
            <a:pPr indent="0" lvl="0" marL="0" rtl="0" algn="l">
              <a:spcBef>
                <a:spcPts val="0"/>
              </a:spcBef>
              <a:spcAft>
                <a:spcPts val="0"/>
              </a:spcAft>
              <a:buNone/>
            </a:pPr>
            <a:r>
              <a:rPr lang="en"/>
              <a:t>Note average use(normal web browsing)</a:t>
            </a:r>
            <a:endParaRPr/>
          </a:p>
          <a:p>
            <a:pPr indent="0" lvl="0" marL="0" rtl="0" algn="l">
              <a:spcBef>
                <a:spcPts val="0"/>
              </a:spcBef>
              <a:spcAft>
                <a:spcPts val="0"/>
              </a:spcAft>
              <a:buNone/>
            </a:pPr>
            <a:r>
              <a:rPr lang="en"/>
              <a:t>Card reader instead</a:t>
            </a:r>
            <a:endParaRPr/>
          </a:p>
          <a:p>
            <a:pPr indent="0" lvl="0" marL="0" rtl="0" algn="l">
              <a:spcBef>
                <a:spcPts val="0"/>
              </a:spcBef>
              <a:spcAft>
                <a:spcPts val="0"/>
              </a:spcAft>
              <a:buNone/>
            </a:pPr>
            <a:r>
              <a:rPr lang="en"/>
              <a:t>At stations battery inventories</a:t>
            </a:r>
            <a:endParaRPr/>
          </a:p>
          <a:p>
            <a:pPr indent="0" lvl="0" marL="0" rtl="0" algn="l">
              <a:spcBef>
                <a:spcPts val="0"/>
              </a:spcBef>
              <a:spcAft>
                <a:spcPts val="0"/>
              </a:spcAft>
              <a:buNone/>
            </a:pPr>
            <a:r>
              <a:rPr lang="en"/>
              <a:t>“As feedback”</a:t>
            </a:r>
            <a:endParaRPr/>
          </a:p>
          <a:p>
            <a:pPr indent="0" lvl="0" marL="0" rtl="0" algn="l">
              <a:spcBef>
                <a:spcPts val="0"/>
              </a:spcBef>
              <a:spcAft>
                <a:spcPts val="0"/>
              </a:spcAft>
              <a:buNone/>
            </a:pPr>
            <a:r>
              <a:rPr lang="en"/>
              <a:t>At fan to spec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wordlm.com/html/2432.html"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44250" y="3465800"/>
            <a:ext cx="8455500" cy="161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00"/>
                </a:solidFill>
              </a:rPr>
              <a:t>Team BB</a:t>
            </a:r>
            <a:endParaRPr>
              <a:solidFill>
                <a:srgbClr val="FFFF00"/>
              </a:solidFill>
            </a:endParaRPr>
          </a:p>
        </p:txBody>
      </p:sp>
      <p:sp>
        <p:nvSpPr>
          <p:cNvPr id="57" name="Google Shape;57;p13"/>
          <p:cNvSpPr txBox="1"/>
          <p:nvPr>
            <p:ph idx="1" type="subTitle"/>
          </p:nvPr>
        </p:nvSpPr>
        <p:spPr>
          <a:xfrm>
            <a:off x="2116950" y="853100"/>
            <a:ext cx="4910100" cy="26127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200">
                <a:solidFill>
                  <a:srgbClr val="0000FF"/>
                </a:solidFill>
              </a:rPr>
              <a:t>Preliminary Design Review</a:t>
            </a:r>
            <a:endParaRPr sz="2200">
              <a:solidFill>
                <a:srgbClr val="0000FF"/>
              </a:solidFill>
            </a:endParaRPr>
          </a:p>
          <a:p>
            <a:pPr indent="0" lvl="0" marL="0" rtl="0" algn="ctr">
              <a:lnSpc>
                <a:spcPct val="100000"/>
              </a:lnSpc>
              <a:spcBef>
                <a:spcPts val="0"/>
              </a:spcBef>
              <a:spcAft>
                <a:spcPts val="0"/>
              </a:spcAft>
              <a:buNone/>
            </a:pPr>
            <a:r>
              <a:rPr lang="en" sz="2200">
                <a:solidFill>
                  <a:srgbClr val="FF00FF"/>
                </a:solidFill>
              </a:rPr>
              <a:t>__________</a:t>
            </a:r>
            <a:endParaRPr sz="2200">
              <a:solidFill>
                <a:srgbClr val="FF00FF"/>
              </a:solidFill>
            </a:endParaRPr>
          </a:p>
          <a:p>
            <a:pPr indent="0" lvl="0" marL="0" rtl="0" algn="ctr">
              <a:lnSpc>
                <a:spcPct val="100000"/>
              </a:lnSpc>
              <a:spcBef>
                <a:spcPts val="0"/>
              </a:spcBef>
              <a:spcAft>
                <a:spcPts val="0"/>
              </a:spcAft>
              <a:buNone/>
            </a:pPr>
            <a:r>
              <a:t/>
            </a:r>
            <a:endParaRPr sz="22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 sz="2200">
                <a:solidFill>
                  <a:srgbClr val="0000FF"/>
                </a:solidFill>
              </a:rPr>
              <a:t>Senior Design Project</a:t>
            </a:r>
            <a:endParaRPr sz="2200">
              <a:solidFill>
                <a:srgbClr val="0000FF"/>
              </a:solidFill>
            </a:endParaRPr>
          </a:p>
          <a:p>
            <a:pPr indent="0" lvl="0" marL="0" rtl="0" algn="ctr">
              <a:lnSpc>
                <a:spcPct val="100000"/>
              </a:lnSpc>
              <a:spcBef>
                <a:spcPts val="0"/>
              </a:spcBef>
              <a:spcAft>
                <a:spcPts val="0"/>
              </a:spcAft>
              <a:buClr>
                <a:srgbClr val="000000"/>
              </a:buClr>
              <a:buSzPts val="1100"/>
              <a:buFont typeface="Arial"/>
              <a:buNone/>
            </a:pPr>
            <a:r>
              <a:rPr lang="en" sz="2200">
                <a:solidFill>
                  <a:srgbClr val="FF00FF"/>
                </a:solidFill>
              </a:rPr>
              <a:t>__________</a:t>
            </a:r>
            <a:endParaRPr sz="2200">
              <a:solidFill>
                <a:srgbClr val="FF00FF"/>
              </a:solidFill>
            </a:endParaRPr>
          </a:p>
          <a:p>
            <a:pPr indent="0" lvl="0" marL="0" rtl="0" algn="l">
              <a:lnSpc>
                <a:spcPct val="100000"/>
              </a:lnSpc>
              <a:spcBef>
                <a:spcPts val="0"/>
              </a:spcBef>
              <a:spcAft>
                <a:spcPts val="0"/>
              </a:spcAft>
              <a:buClr>
                <a:schemeClr val="dk1"/>
              </a:buClr>
              <a:buSzPts val="1100"/>
              <a:buFont typeface="Arial"/>
              <a:buNone/>
            </a:pPr>
            <a:r>
              <a:t/>
            </a:r>
            <a:endParaRPr sz="2200">
              <a:solidFill>
                <a:srgbClr val="0000FF"/>
              </a:solidFill>
            </a:endParaRPr>
          </a:p>
          <a:p>
            <a:pPr indent="0" lvl="0" marL="0" rtl="0" algn="ctr">
              <a:lnSpc>
                <a:spcPct val="100000"/>
              </a:lnSpc>
              <a:spcBef>
                <a:spcPts val="0"/>
              </a:spcBef>
              <a:spcAft>
                <a:spcPts val="0"/>
              </a:spcAft>
              <a:buClr>
                <a:schemeClr val="dk1"/>
              </a:buClr>
              <a:buSzPts val="1100"/>
              <a:buFont typeface="Arial"/>
              <a:buNone/>
            </a:pPr>
            <a:r>
              <a:rPr lang="en" sz="2200">
                <a:solidFill>
                  <a:srgbClr val="0000FF"/>
                </a:solidFill>
              </a:rPr>
              <a:t>Fall 2018</a:t>
            </a:r>
            <a:endParaRPr sz="2200">
              <a:solidFill>
                <a:srgbClr val="0000FF"/>
              </a:solidFill>
            </a:endParaRPr>
          </a:p>
          <a:p>
            <a:pPr indent="0" lvl="0" marL="0" rtl="0" algn="ctr">
              <a:spcBef>
                <a:spcPts val="0"/>
              </a:spcBef>
              <a:spcAft>
                <a:spcPts val="0"/>
              </a:spcAft>
              <a:buNone/>
            </a:pPr>
            <a:r>
              <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193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 Block Diagram</a:t>
            </a:r>
            <a:endParaRPr/>
          </a:p>
        </p:txBody>
      </p:sp>
      <p:pic>
        <p:nvPicPr>
          <p:cNvPr id="112" name="Google Shape;112;p22"/>
          <p:cNvPicPr preferRelativeResize="0"/>
          <p:nvPr/>
        </p:nvPicPr>
        <p:blipFill>
          <a:blip r:embed="rId3">
            <a:alphaModFix/>
          </a:blip>
          <a:stretch>
            <a:fillRect/>
          </a:stretch>
        </p:blipFill>
        <p:spPr>
          <a:xfrm>
            <a:off x="1381437" y="918450"/>
            <a:ext cx="6381125" cy="4225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Design Alternatives</a:t>
            </a:r>
            <a:endParaRPr>
              <a:solidFill>
                <a:srgbClr val="FF00FF"/>
              </a:solidFill>
            </a:endParaRPr>
          </a:p>
        </p:txBody>
      </p:sp>
      <p:sp>
        <p:nvSpPr>
          <p:cNvPr id="118" name="Google Shape;118;p2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0000FF"/>
                </a:solidFill>
              </a:rPr>
              <a:t>Fastcharge:</a:t>
            </a:r>
            <a:endParaRPr b="1">
              <a:solidFill>
                <a:srgbClr val="0000FF"/>
              </a:solidFill>
            </a:endParaRPr>
          </a:p>
          <a:p>
            <a:pPr indent="0" lvl="0" marL="457200" rtl="0" algn="l">
              <a:spcBef>
                <a:spcPts val="1600"/>
              </a:spcBef>
              <a:spcAft>
                <a:spcPts val="1600"/>
              </a:spcAft>
              <a:buNone/>
            </a:pPr>
            <a:r>
              <a:rPr lang="en">
                <a:solidFill>
                  <a:srgbClr val="0000FF"/>
                </a:solidFill>
              </a:rPr>
              <a:t>Fast charge tries to solve the problem by shortening the charging time of devices. However, there are still some problems. Customer need to carry their own fast charge device with them all days, and some fast charge products need to be near a power outlet while using, which is hard to find in some places. Some phones don’t support fast charge technology.</a:t>
            </a:r>
            <a:endParaRPr>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Design Alternatives</a:t>
            </a:r>
            <a:endParaRPr>
              <a:solidFill>
                <a:srgbClr val="FF00FF"/>
              </a:solidFill>
            </a:endParaRPr>
          </a:p>
        </p:txBody>
      </p:sp>
      <p:sp>
        <p:nvSpPr>
          <p:cNvPr id="124" name="Google Shape;124;p2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0000FF"/>
                </a:solidFill>
              </a:rPr>
              <a:t>User-owned p</a:t>
            </a:r>
            <a:r>
              <a:rPr b="1" lang="en">
                <a:solidFill>
                  <a:srgbClr val="0000FF"/>
                </a:solidFill>
              </a:rPr>
              <a:t>ortable batteries (including charging cases):</a:t>
            </a:r>
            <a:endParaRPr b="1">
              <a:solidFill>
                <a:srgbClr val="0000FF"/>
              </a:solidFill>
            </a:endParaRPr>
          </a:p>
          <a:p>
            <a:pPr indent="-342900" lvl="0" marL="457200" rtl="0" algn="l">
              <a:lnSpc>
                <a:spcPct val="200000"/>
              </a:lnSpc>
              <a:spcBef>
                <a:spcPts val="1600"/>
              </a:spcBef>
              <a:spcAft>
                <a:spcPts val="0"/>
              </a:spcAft>
              <a:buClr>
                <a:srgbClr val="0000FF"/>
              </a:buClr>
              <a:buSzPts val="1800"/>
              <a:buChar char="●"/>
            </a:pPr>
            <a:r>
              <a:rPr lang="en">
                <a:solidFill>
                  <a:srgbClr val="0000FF"/>
                </a:solidFill>
              </a:rPr>
              <a:t>Individual batteries need to be charged</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Not convenient for users to have discharged internal and external batteries</a:t>
            </a:r>
            <a:endParaRPr>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BATTERY </a:t>
            </a:r>
            <a:r>
              <a:rPr lang="en">
                <a:solidFill>
                  <a:srgbClr val="FF00FF"/>
                </a:solidFill>
              </a:rPr>
              <a:t>Charging System</a:t>
            </a:r>
            <a:endParaRPr>
              <a:solidFill>
                <a:srgbClr val="FF00FF"/>
              </a:solidFill>
            </a:endParaRPr>
          </a:p>
        </p:txBody>
      </p:sp>
      <p:sp>
        <p:nvSpPr>
          <p:cNvPr id="130" name="Google Shape;130;p25"/>
          <p:cNvSpPr txBox="1"/>
          <p:nvPr>
            <p:ph idx="1" type="body"/>
          </p:nvPr>
        </p:nvSpPr>
        <p:spPr>
          <a:xfrm>
            <a:off x="311700" y="1093850"/>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Requirements</a:t>
            </a:r>
            <a:r>
              <a:rPr lang="en">
                <a:solidFill>
                  <a:srgbClr val="0000FF"/>
                </a:solidFill>
              </a:rPr>
              <a:t>: </a:t>
            </a:r>
            <a:endParaRPr>
              <a:solidFill>
                <a:srgbClr val="0000FF"/>
              </a:solidFill>
            </a:endParaRPr>
          </a:p>
          <a:p>
            <a:pPr indent="0" lvl="0" marL="457200" rtl="0" algn="l">
              <a:spcBef>
                <a:spcPts val="1600"/>
              </a:spcBef>
              <a:spcAft>
                <a:spcPts val="0"/>
              </a:spcAft>
              <a:buNone/>
            </a:pPr>
            <a:r>
              <a:rPr lang="en">
                <a:solidFill>
                  <a:srgbClr val="0000FF"/>
                </a:solidFill>
              </a:rPr>
              <a:t>Proprietary</a:t>
            </a:r>
            <a:r>
              <a:rPr lang="en">
                <a:solidFill>
                  <a:srgbClr val="0000FF"/>
                </a:solidFill>
              </a:rPr>
              <a:t> charging port for batteries</a:t>
            </a:r>
            <a:endParaRPr>
              <a:solidFill>
                <a:srgbClr val="0000FF"/>
              </a:solidFill>
            </a:endParaRPr>
          </a:p>
          <a:p>
            <a:pPr indent="0" lvl="0" marL="457200" rtl="0" algn="l">
              <a:spcBef>
                <a:spcPts val="1600"/>
              </a:spcBef>
              <a:spcAft>
                <a:spcPts val="0"/>
              </a:spcAft>
              <a:buNone/>
            </a:pPr>
            <a:r>
              <a:rPr lang="en">
                <a:solidFill>
                  <a:srgbClr val="0000FF"/>
                </a:solidFill>
              </a:rPr>
              <a:t>Power supply regulation</a:t>
            </a:r>
            <a:endParaRPr>
              <a:solidFill>
                <a:srgbClr val="0000FF"/>
              </a:solidFill>
            </a:endParaRPr>
          </a:p>
          <a:p>
            <a:pPr indent="0" lvl="0" marL="457200" rtl="0" algn="l">
              <a:spcBef>
                <a:spcPts val="1600"/>
              </a:spcBef>
              <a:spcAft>
                <a:spcPts val="0"/>
              </a:spcAft>
              <a:buNone/>
            </a:pPr>
            <a:r>
              <a:rPr lang="en">
                <a:solidFill>
                  <a:srgbClr val="0000FF"/>
                </a:solidFill>
              </a:rPr>
              <a:t>Internal temperature control for </a:t>
            </a:r>
            <a:r>
              <a:rPr i="1" lang="en">
                <a:solidFill>
                  <a:srgbClr val="0000FF"/>
                </a:solidFill>
              </a:rPr>
              <a:t>Battery Box</a:t>
            </a:r>
            <a:endParaRPr i="1">
              <a:solidFill>
                <a:srgbClr val="0000FF"/>
              </a:solidFill>
            </a:endParaRPr>
          </a:p>
          <a:p>
            <a:pPr indent="0" lvl="0" marL="0" rtl="0" algn="l">
              <a:spcBef>
                <a:spcPts val="1600"/>
              </a:spcBef>
              <a:spcAft>
                <a:spcPts val="0"/>
              </a:spcAft>
              <a:buNone/>
            </a:pPr>
            <a:r>
              <a:rPr b="1" lang="en">
                <a:solidFill>
                  <a:srgbClr val="0000FF"/>
                </a:solidFill>
              </a:rPr>
              <a:t>Implementation</a:t>
            </a:r>
            <a:r>
              <a:rPr lang="en">
                <a:solidFill>
                  <a:srgbClr val="0000FF"/>
                </a:solidFill>
              </a:rPr>
              <a:t>:</a:t>
            </a:r>
            <a:endParaRPr>
              <a:solidFill>
                <a:srgbClr val="0000FF"/>
              </a:solidFill>
            </a:endParaRPr>
          </a:p>
          <a:p>
            <a:pPr indent="0" lvl="0" marL="457200" rtl="0" algn="l">
              <a:spcBef>
                <a:spcPts val="1600"/>
              </a:spcBef>
              <a:spcAft>
                <a:spcPts val="0"/>
              </a:spcAft>
              <a:buNone/>
            </a:pPr>
            <a:r>
              <a:rPr lang="en">
                <a:solidFill>
                  <a:srgbClr val="0000FF"/>
                </a:solidFill>
              </a:rPr>
              <a:t>Battery Management system to control voltage and current</a:t>
            </a:r>
            <a:endParaRPr>
              <a:solidFill>
                <a:srgbClr val="0000FF"/>
              </a:solidFill>
            </a:endParaRPr>
          </a:p>
          <a:p>
            <a:pPr indent="0" lvl="0" marL="457200" rtl="0" algn="l">
              <a:spcBef>
                <a:spcPts val="1600"/>
              </a:spcBef>
              <a:spcAft>
                <a:spcPts val="1600"/>
              </a:spcAft>
              <a:buNone/>
            </a:pPr>
            <a:r>
              <a:rPr lang="en">
                <a:solidFill>
                  <a:srgbClr val="0000FF"/>
                </a:solidFill>
              </a:rPr>
              <a:t>Raspberry</a:t>
            </a:r>
            <a:r>
              <a:rPr lang="en">
                <a:solidFill>
                  <a:srgbClr val="0000FF"/>
                </a:solidFill>
              </a:rPr>
              <a:t> Pi to monitor power being drawn by charging system</a:t>
            </a:r>
            <a:endParaRPr>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292850"/>
            <a:ext cx="45993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CHarge Function</a:t>
            </a:r>
            <a:endParaRPr>
              <a:solidFill>
                <a:srgbClr val="FF00FF"/>
              </a:solidFill>
            </a:endParaRPr>
          </a:p>
        </p:txBody>
      </p:sp>
      <p:sp>
        <p:nvSpPr>
          <p:cNvPr id="136" name="Google Shape;136;p26"/>
          <p:cNvSpPr txBox="1"/>
          <p:nvPr>
            <p:ph idx="1" type="body"/>
          </p:nvPr>
        </p:nvSpPr>
        <p:spPr>
          <a:xfrm>
            <a:off x="5382600" y="903600"/>
            <a:ext cx="3761400" cy="408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FF"/>
              </a:buClr>
              <a:buSzPts val="1800"/>
              <a:buChar char="●"/>
            </a:pPr>
            <a:r>
              <a:rPr lang="en">
                <a:solidFill>
                  <a:srgbClr val="0000FF"/>
                </a:solidFill>
              </a:rPr>
              <a:t>Most batteries should be charged at 0.5</a:t>
            </a:r>
            <a:r>
              <a:rPr lang="en" sz="1600">
                <a:solidFill>
                  <a:srgbClr val="0000FF"/>
                </a:solidFill>
              </a:rPr>
              <a:t>°</a:t>
            </a:r>
            <a:r>
              <a:rPr lang="en">
                <a:solidFill>
                  <a:srgbClr val="0000FF"/>
                </a:solidFill>
              </a:rPr>
              <a:t>C </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First stage is constant current of 0.5</a:t>
            </a:r>
            <a:r>
              <a:rPr lang="en" sz="1600">
                <a:solidFill>
                  <a:srgbClr val="0000FF"/>
                </a:solidFill>
              </a:rPr>
              <a:t>°</a:t>
            </a:r>
            <a:r>
              <a:rPr lang="en">
                <a:solidFill>
                  <a:srgbClr val="0000FF"/>
                </a:solidFill>
              </a:rPr>
              <a:t>C until max 4.2-5V</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2nd stage is the charger maintains a voltage and current that slows as resistance increases. 3%-10% of nominal current means fully charged</a:t>
            </a:r>
            <a:endParaRPr>
              <a:solidFill>
                <a:srgbClr val="0000FF"/>
              </a:solidFill>
            </a:endParaRPr>
          </a:p>
        </p:txBody>
      </p:sp>
      <p:pic>
        <p:nvPicPr>
          <p:cNvPr id="137" name="Google Shape;137;p26"/>
          <p:cNvPicPr preferRelativeResize="0"/>
          <p:nvPr/>
        </p:nvPicPr>
        <p:blipFill>
          <a:blip r:embed="rId3">
            <a:alphaModFix/>
          </a:blip>
          <a:stretch>
            <a:fillRect/>
          </a:stretch>
        </p:blipFill>
        <p:spPr>
          <a:xfrm>
            <a:off x="311700" y="1228675"/>
            <a:ext cx="4843926" cy="34698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Charging lifetime cycles</a:t>
            </a:r>
            <a:endParaRPr>
              <a:solidFill>
                <a:srgbClr val="FF00FF"/>
              </a:solidFill>
            </a:endParaRPr>
          </a:p>
        </p:txBody>
      </p:sp>
      <p:sp>
        <p:nvSpPr>
          <p:cNvPr id="143" name="Google Shape;143;p27"/>
          <p:cNvSpPr txBox="1"/>
          <p:nvPr>
            <p:ph idx="1" type="body"/>
          </p:nvPr>
        </p:nvSpPr>
        <p:spPr>
          <a:xfrm>
            <a:off x="3885575" y="1099875"/>
            <a:ext cx="49470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FF"/>
                </a:solidFill>
              </a:rPr>
              <a:t>Most 18650 cells have about 300 to 500 cycles - a common cheap battery option.</a:t>
            </a:r>
            <a:br>
              <a:rPr lang="en">
                <a:solidFill>
                  <a:srgbClr val="0000FF"/>
                </a:solidFill>
              </a:rPr>
            </a:br>
            <a:r>
              <a:rPr lang="en">
                <a:solidFill>
                  <a:srgbClr val="0000FF"/>
                </a:solidFill>
              </a:rPr>
              <a:t>More premium batteries can go up to 40,000 cycles (Tesla)</a:t>
            </a:r>
            <a:endParaRPr>
              <a:solidFill>
                <a:srgbClr val="0000FF"/>
              </a:solidFill>
            </a:endParaRPr>
          </a:p>
        </p:txBody>
      </p:sp>
      <p:pic>
        <p:nvPicPr>
          <p:cNvPr id="144" name="Google Shape;144;p27"/>
          <p:cNvPicPr preferRelativeResize="0"/>
          <p:nvPr/>
        </p:nvPicPr>
        <p:blipFill rotWithShape="1">
          <a:blip r:embed="rId3">
            <a:alphaModFix/>
          </a:blip>
          <a:srcRect b="3493" l="0" r="0" t="0"/>
          <a:stretch/>
        </p:blipFill>
        <p:spPr>
          <a:xfrm>
            <a:off x="311700" y="1242313"/>
            <a:ext cx="3448825" cy="3055325"/>
          </a:xfrm>
          <a:prstGeom prst="rect">
            <a:avLst/>
          </a:prstGeom>
          <a:noFill/>
          <a:ln>
            <a:noFill/>
          </a:ln>
        </p:spPr>
      </p:pic>
      <p:pic>
        <p:nvPicPr>
          <p:cNvPr id="145" name="Google Shape;145;p27"/>
          <p:cNvPicPr preferRelativeResize="0"/>
          <p:nvPr/>
        </p:nvPicPr>
        <p:blipFill>
          <a:blip r:embed="rId4">
            <a:alphaModFix/>
          </a:blip>
          <a:stretch>
            <a:fillRect/>
          </a:stretch>
        </p:blipFill>
        <p:spPr>
          <a:xfrm>
            <a:off x="4472025" y="2761400"/>
            <a:ext cx="3915100" cy="2156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Charging Requirement</a:t>
            </a:r>
            <a:endParaRPr>
              <a:solidFill>
                <a:srgbClr val="FF00FF"/>
              </a:solidFill>
            </a:endParaRPr>
          </a:p>
        </p:txBody>
      </p:sp>
      <p:sp>
        <p:nvSpPr>
          <p:cNvPr id="151" name="Google Shape;151;p28"/>
          <p:cNvSpPr txBox="1"/>
          <p:nvPr>
            <p:ph idx="1" type="body"/>
          </p:nvPr>
        </p:nvSpPr>
        <p:spPr>
          <a:xfrm>
            <a:off x="311700" y="1163450"/>
            <a:ext cx="8520600" cy="371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Capacity:</a:t>
            </a:r>
            <a:endParaRPr b="1">
              <a:solidFill>
                <a:srgbClr val="0000FF"/>
              </a:solidFill>
            </a:endParaRPr>
          </a:p>
          <a:p>
            <a:pPr indent="0" lvl="0" marL="0" rtl="0" algn="l">
              <a:spcBef>
                <a:spcPts val="1600"/>
              </a:spcBef>
              <a:spcAft>
                <a:spcPts val="0"/>
              </a:spcAft>
              <a:buNone/>
            </a:pPr>
            <a:r>
              <a:rPr lang="en">
                <a:solidFill>
                  <a:srgbClr val="0000FF"/>
                </a:solidFill>
              </a:rPr>
              <a:t>	Mobile phone: 10,000mAh</a:t>
            </a:r>
            <a:br>
              <a:rPr lang="en">
                <a:solidFill>
                  <a:srgbClr val="0000FF"/>
                </a:solidFill>
              </a:rPr>
            </a:br>
            <a:r>
              <a:rPr lang="en">
                <a:solidFill>
                  <a:srgbClr val="0000FF"/>
                </a:solidFill>
              </a:rPr>
              <a:t>	Laptop: 50,000mAh</a:t>
            </a:r>
            <a:endParaRPr b="1">
              <a:solidFill>
                <a:srgbClr val="0000FF"/>
              </a:solidFill>
            </a:endParaRPr>
          </a:p>
          <a:p>
            <a:pPr indent="0" lvl="0" marL="0" rtl="0" algn="l">
              <a:spcBef>
                <a:spcPts val="1600"/>
              </a:spcBef>
              <a:spcAft>
                <a:spcPts val="0"/>
              </a:spcAft>
              <a:buNone/>
            </a:pPr>
            <a:r>
              <a:rPr b="1" lang="en">
                <a:solidFill>
                  <a:srgbClr val="0000FF"/>
                </a:solidFill>
              </a:rPr>
              <a:t>Charging Period</a:t>
            </a:r>
            <a:r>
              <a:rPr b="1" lang="en">
                <a:solidFill>
                  <a:srgbClr val="0000FF"/>
                </a:solidFill>
              </a:rPr>
              <a:t>:</a:t>
            </a:r>
            <a:endParaRPr b="1">
              <a:solidFill>
                <a:srgbClr val="0000FF"/>
              </a:solidFill>
            </a:endParaRPr>
          </a:p>
          <a:p>
            <a:pPr indent="0" lvl="0" marL="457200" rtl="0" algn="l">
              <a:spcBef>
                <a:spcPts val="1600"/>
              </a:spcBef>
              <a:spcAft>
                <a:spcPts val="0"/>
              </a:spcAft>
              <a:buNone/>
            </a:pPr>
            <a:r>
              <a:rPr lang="en">
                <a:solidFill>
                  <a:srgbClr val="0000FF"/>
                </a:solidFill>
              </a:rPr>
              <a:t>Mobile phone: 8 hours	</a:t>
            </a:r>
            <a:br>
              <a:rPr lang="en">
                <a:solidFill>
                  <a:srgbClr val="0000FF"/>
                </a:solidFill>
              </a:rPr>
            </a:br>
            <a:r>
              <a:rPr lang="en">
                <a:solidFill>
                  <a:srgbClr val="0000FF"/>
                </a:solidFill>
              </a:rPr>
              <a:t>Laptop: 4 hours</a:t>
            </a:r>
            <a:endParaRPr>
              <a:solidFill>
                <a:srgbClr val="0000FF"/>
              </a:solidFill>
            </a:endParaRPr>
          </a:p>
          <a:p>
            <a:pPr indent="0" lvl="0" marL="0" rtl="0" algn="l">
              <a:spcBef>
                <a:spcPts val="1600"/>
              </a:spcBef>
              <a:spcAft>
                <a:spcPts val="0"/>
              </a:spcAft>
              <a:buNone/>
            </a:pPr>
            <a:r>
              <a:rPr b="1" lang="en">
                <a:solidFill>
                  <a:srgbClr val="0000FF"/>
                </a:solidFill>
              </a:rPr>
              <a:t>Lifespan (Cycles)</a:t>
            </a:r>
            <a:r>
              <a:rPr b="1" lang="en">
                <a:solidFill>
                  <a:srgbClr val="0000FF"/>
                </a:solidFill>
              </a:rPr>
              <a:t>：</a:t>
            </a:r>
            <a:endParaRPr b="1">
              <a:solidFill>
                <a:srgbClr val="0000FF"/>
              </a:solidFill>
            </a:endParaRPr>
          </a:p>
          <a:p>
            <a:pPr indent="457200" lvl="0" marL="0" rtl="0" algn="l">
              <a:spcBef>
                <a:spcPts val="1600"/>
              </a:spcBef>
              <a:spcAft>
                <a:spcPts val="0"/>
              </a:spcAft>
              <a:buNone/>
            </a:pPr>
            <a:r>
              <a:rPr lang="en">
                <a:solidFill>
                  <a:srgbClr val="0000FF"/>
                </a:solidFill>
              </a:rPr>
              <a:t>2 Years or 300 cycles</a:t>
            </a:r>
            <a:endParaRPr>
              <a:solidFill>
                <a:srgbClr val="0000FF"/>
              </a:solidFill>
            </a:endParaRPr>
          </a:p>
          <a:p>
            <a:pPr indent="0" lvl="0" marL="0" rtl="0" algn="l">
              <a:spcBef>
                <a:spcPts val="1600"/>
              </a:spcBef>
              <a:spcAft>
                <a:spcPts val="1600"/>
              </a:spcAft>
              <a:buNone/>
            </a:pPr>
            <a:r>
              <a:t/>
            </a:r>
            <a:endParaRPr>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11700" y="292850"/>
            <a:ext cx="35937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Battery voltage</a:t>
            </a:r>
            <a:endParaRPr>
              <a:solidFill>
                <a:srgbClr val="FF00FF"/>
              </a:solidFill>
            </a:endParaRPr>
          </a:p>
        </p:txBody>
      </p:sp>
      <p:sp>
        <p:nvSpPr>
          <p:cNvPr id="157" name="Google Shape;157;p29"/>
          <p:cNvSpPr txBox="1"/>
          <p:nvPr>
            <p:ph idx="1" type="body"/>
          </p:nvPr>
        </p:nvSpPr>
        <p:spPr>
          <a:xfrm>
            <a:off x="0" y="1228675"/>
            <a:ext cx="48027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Mobile </a:t>
            </a:r>
            <a:r>
              <a:rPr lang="en">
                <a:solidFill>
                  <a:srgbClr val="0000FF"/>
                </a:solidFill>
              </a:rPr>
              <a:t>phone:</a:t>
            </a:r>
            <a:endParaRPr>
              <a:solidFill>
                <a:srgbClr val="0000FF"/>
              </a:solidFill>
            </a:endParaRPr>
          </a:p>
          <a:p>
            <a:pPr indent="-342900" lvl="0" marL="457200" rtl="0" algn="l">
              <a:spcBef>
                <a:spcPts val="1600"/>
              </a:spcBef>
              <a:spcAft>
                <a:spcPts val="0"/>
              </a:spcAft>
              <a:buClr>
                <a:srgbClr val="0000FF"/>
              </a:buClr>
              <a:buSzPts val="1800"/>
              <a:buChar char="●"/>
            </a:pPr>
            <a:r>
              <a:rPr lang="en">
                <a:solidFill>
                  <a:srgbClr val="0000FF"/>
                </a:solidFill>
              </a:rPr>
              <a:t>5V-4.2V</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Maximum Voltage: 5V</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Boost convert from 4.2V to 5V</a:t>
            </a:r>
            <a:endParaRPr>
              <a:solidFill>
                <a:srgbClr val="0000FF"/>
              </a:solidFill>
            </a:endParaRPr>
          </a:p>
          <a:p>
            <a:pPr indent="0" lvl="0" marL="0" rtl="0" algn="l">
              <a:spcBef>
                <a:spcPts val="1600"/>
              </a:spcBef>
              <a:spcAft>
                <a:spcPts val="0"/>
              </a:spcAft>
              <a:buNone/>
            </a:pPr>
            <a:r>
              <a:rPr lang="en">
                <a:solidFill>
                  <a:srgbClr val="0000FF"/>
                </a:solidFill>
              </a:rPr>
              <a:t>Laptop (MacBook Pro):</a:t>
            </a:r>
            <a:endParaRPr>
              <a:solidFill>
                <a:srgbClr val="0000FF"/>
              </a:solidFill>
            </a:endParaRPr>
          </a:p>
          <a:p>
            <a:pPr indent="-342900" lvl="0" marL="457200" rtl="0" algn="l">
              <a:spcBef>
                <a:spcPts val="1600"/>
              </a:spcBef>
              <a:spcAft>
                <a:spcPts val="0"/>
              </a:spcAft>
              <a:buClr>
                <a:srgbClr val="0000FF"/>
              </a:buClr>
              <a:buSzPts val="1800"/>
              <a:buChar char="●"/>
            </a:pPr>
            <a:r>
              <a:rPr lang="en">
                <a:solidFill>
                  <a:srgbClr val="0000FF"/>
                </a:solidFill>
              </a:rPr>
              <a:t>15V-11V</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Maximum voltage: 15V</a:t>
            </a:r>
            <a:endParaRPr>
              <a:solidFill>
                <a:srgbClr val="0000FF"/>
              </a:solidFill>
            </a:endParaRPr>
          </a:p>
        </p:txBody>
      </p:sp>
      <p:sp>
        <p:nvSpPr>
          <p:cNvPr id="158" name="Google Shape;158;p29"/>
          <p:cNvSpPr txBox="1"/>
          <p:nvPr>
            <p:ph type="title"/>
          </p:nvPr>
        </p:nvSpPr>
        <p:spPr>
          <a:xfrm>
            <a:off x="5048675" y="292850"/>
            <a:ext cx="30264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Battery current</a:t>
            </a:r>
            <a:endParaRPr>
              <a:solidFill>
                <a:srgbClr val="FF00FF"/>
              </a:solidFill>
            </a:endParaRPr>
          </a:p>
        </p:txBody>
      </p:sp>
      <p:sp>
        <p:nvSpPr>
          <p:cNvPr id="159" name="Google Shape;159;p29"/>
          <p:cNvSpPr txBox="1"/>
          <p:nvPr>
            <p:ph idx="1" type="body"/>
          </p:nvPr>
        </p:nvSpPr>
        <p:spPr>
          <a:xfrm>
            <a:off x="4668275" y="1228675"/>
            <a:ext cx="4401300" cy="334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FF"/>
                </a:solidFill>
              </a:rPr>
              <a:t>Mobile phone:</a:t>
            </a:r>
            <a:endParaRPr>
              <a:solidFill>
                <a:srgbClr val="0000FF"/>
              </a:solidFill>
            </a:endParaRPr>
          </a:p>
          <a:p>
            <a:pPr indent="-342900" lvl="0" marL="457200" rtl="0" algn="l">
              <a:lnSpc>
                <a:spcPct val="115000"/>
              </a:lnSpc>
              <a:spcBef>
                <a:spcPts val="1600"/>
              </a:spcBef>
              <a:spcAft>
                <a:spcPts val="0"/>
              </a:spcAft>
              <a:buClr>
                <a:srgbClr val="0000FF"/>
              </a:buClr>
              <a:buSzPts val="1800"/>
              <a:buChar char="●"/>
            </a:pPr>
            <a:r>
              <a:rPr lang="en">
                <a:solidFill>
                  <a:srgbClr val="0000FF"/>
                </a:solidFill>
              </a:rPr>
              <a:t> Discharging current: 200mA</a:t>
            </a:r>
            <a:endParaRPr>
              <a:solidFill>
                <a:srgbClr val="0000FF"/>
              </a:solidFill>
            </a:endParaRPr>
          </a:p>
          <a:p>
            <a:pPr indent="-342900" lvl="0" marL="457200" rtl="0" algn="l">
              <a:lnSpc>
                <a:spcPct val="115000"/>
              </a:lnSpc>
              <a:spcBef>
                <a:spcPts val="0"/>
              </a:spcBef>
              <a:spcAft>
                <a:spcPts val="0"/>
              </a:spcAft>
              <a:buClr>
                <a:srgbClr val="0000FF"/>
              </a:buClr>
              <a:buSzPts val="1800"/>
              <a:buChar char="●"/>
            </a:pPr>
            <a:r>
              <a:rPr lang="en">
                <a:solidFill>
                  <a:srgbClr val="0000FF"/>
                </a:solidFill>
              </a:rPr>
              <a:t> Charging current: 2A</a:t>
            </a:r>
            <a:endParaRPr>
              <a:solidFill>
                <a:srgbClr val="0000FF"/>
              </a:solidFill>
            </a:endParaRPr>
          </a:p>
          <a:p>
            <a:pPr indent="-342900" lvl="0" marL="457200" rtl="0" algn="l">
              <a:lnSpc>
                <a:spcPct val="115000"/>
              </a:lnSpc>
              <a:spcBef>
                <a:spcPts val="0"/>
              </a:spcBef>
              <a:spcAft>
                <a:spcPts val="0"/>
              </a:spcAft>
              <a:buClr>
                <a:srgbClr val="0000FF"/>
              </a:buClr>
              <a:buSzPts val="1800"/>
              <a:buChar char="●"/>
            </a:pPr>
            <a:r>
              <a:rPr lang="en">
                <a:solidFill>
                  <a:srgbClr val="0000FF"/>
                </a:solidFill>
              </a:rPr>
              <a:t> Laptop(Macbook pro): 0.5A</a:t>
            </a:r>
            <a:endParaRPr>
              <a:solidFill>
                <a:srgbClr val="0000FF"/>
              </a:solidFill>
            </a:endParaRPr>
          </a:p>
          <a:p>
            <a:pPr indent="-342900" lvl="0" marL="457200" rtl="0" algn="l">
              <a:lnSpc>
                <a:spcPct val="115000"/>
              </a:lnSpc>
              <a:spcBef>
                <a:spcPts val="0"/>
              </a:spcBef>
              <a:spcAft>
                <a:spcPts val="0"/>
              </a:spcAft>
              <a:buClr>
                <a:srgbClr val="0000FF"/>
              </a:buClr>
              <a:buSzPts val="1800"/>
              <a:buChar char="●"/>
            </a:pPr>
            <a:r>
              <a:rPr lang="en">
                <a:solidFill>
                  <a:srgbClr val="0000FF"/>
                </a:solidFill>
              </a:rPr>
              <a:t> Charging current: 2A</a:t>
            </a:r>
            <a:endParaRPr>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Effects of temperature</a:t>
            </a:r>
            <a:endParaRPr>
              <a:solidFill>
                <a:srgbClr val="FF00FF"/>
              </a:solidFill>
            </a:endParaRPr>
          </a:p>
        </p:txBody>
      </p:sp>
      <p:sp>
        <p:nvSpPr>
          <p:cNvPr id="165" name="Google Shape;165;p30"/>
          <p:cNvSpPr txBox="1"/>
          <p:nvPr>
            <p:ph idx="1" type="body"/>
          </p:nvPr>
        </p:nvSpPr>
        <p:spPr>
          <a:xfrm>
            <a:off x="4450800" y="1098199"/>
            <a:ext cx="4919400" cy="3511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solidFill>
                  <a:srgbClr val="0000FF"/>
                </a:solidFill>
              </a:rPr>
              <a:t>The performance of our battery will depend on temperatur</a:t>
            </a:r>
            <a:r>
              <a:rPr lang="en" sz="1600">
                <a:solidFill>
                  <a:srgbClr val="0000FF"/>
                </a:solidFill>
              </a:rPr>
              <a:t>e conditions</a:t>
            </a:r>
            <a:r>
              <a:rPr lang="en" sz="1600">
                <a:solidFill>
                  <a:srgbClr val="0000FF"/>
                </a:solidFill>
              </a:rPr>
              <a:t>.</a:t>
            </a:r>
            <a:endParaRPr sz="1600">
              <a:solidFill>
                <a:srgbClr val="0000FF"/>
              </a:solidFill>
            </a:endParaRPr>
          </a:p>
          <a:p>
            <a:pPr indent="0" lvl="0" marL="0" rtl="0" algn="l">
              <a:lnSpc>
                <a:spcPct val="150000"/>
              </a:lnSpc>
              <a:spcBef>
                <a:spcPts val="1600"/>
              </a:spcBef>
              <a:spcAft>
                <a:spcPts val="0"/>
              </a:spcAft>
              <a:buNone/>
            </a:pPr>
            <a:r>
              <a:rPr lang="en" sz="1600">
                <a:solidFill>
                  <a:srgbClr val="0000FF"/>
                </a:solidFill>
              </a:rPr>
              <a:t>Therefore, we will have:</a:t>
            </a:r>
            <a:endParaRPr sz="1600">
              <a:solidFill>
                <a:srgbClr val="0000FF"/>
              </a:solidFill>
            </a:endParaRPr>
          </a:p>
          <a:p>
            <a:pPr indent="0" lvl="0" marL="0" rtl="0" algn="l">
              <a:lnSpc>
                <a:spcPct val="150000"/>
              </a:lnSpc>
              <a:spcBef>
                <a:spcPts val="1600"/>
              </a:spcBef>
              <a:spcAft>
                <a:spcPts val="0"/>
              </a:spcAft>
              <a:buNone/>
            </a:pPr>
            <a:r>
              <a:rPr lang="en" sz="1600">
                <a:solidFill>
                  <a:srgbClr val="0000FF"/>
                </a:solidFill>
              </a:rPr>
              <a:t>-N</a:t>
            </a:r>
            <a:r>
              <a:rPr lang="en" sz="1600">
                <a:solidFill>
                  <a:srgbClr val="0000FF"/>
                </a:solidFill>
              </a:rPr>
              <a:t>ominal</a:t>
            </a:r>
            <a:r>
              <a:rPr lang="en" sz="1600">
                <a:solidFill>
                  <a:srgbClr val="0000FF"/>
                </a:solidFill>
              </a:rPr>
              <a:t> voltage from 5V to 3.8V</a:t>
            </a:r>
            <a:endParaRPr sz="1600">
              <a:solidFill>
                <a:srgbClr val="0000FF"/>
              </a:solidFill>
            </a:endParaRPr>
          </a:p>
          <a:p>
            <a:pPr indent="0" lvl="0" marL="0" rtl="0" algn="l">
              <a:lnSpc>
                <a:spcPct val="150000"/>
              </a:lnSpc>
              <a:spcBef>
                <a:spcPts val="1600"/>
              </a:spcBef>
              <a:spcAft>
                <a:spcPts val="0"/>
              </a:spcAft>
              <a:buNone/>
            </a:pPr>
            <a:r>
              <a:rPr lang="en" sz="1600">
                <a:solidFill>
                  <a:srgbClr val="0000FF"/>
                </a:solidFill>
              </a:rPr>
              <a:t>-Range of temperature operation conditions</a:t>
            </a:r>
            <a:r>
              <a:rPr lang="en" sz="1600">
                <a:solidFill>
                  <a:srgbClr val="0000FF"/>
                </a:solidFill>
              </a:rPr>
              <a:t> from</a:t>
            </a:r>
            <a:r>
              <a:rPr lang="en" sz="1600">
                <a:solidFill>
                  <a:srgbClr val="0000FF"/>
                </a:solidFill>
              </a:rPr>
              <a:t> -10℃ (14°F) to 30℃ (</a:t>
            </a:r>
            <a:r>
              <a:rPr lang="en" sz="1600">
                <a:solidFill>
                  <a:srgbClr val="0000FF"/>
                </a:solidFill>
              </a:rPr>
              <a:t>86</a:t>
            </a:r>
            <a:r>
              <a:rPr lang="en" sz="1600">
                <a:solidFill>
                  <a:srgbClr val="0000FF"/>
                </a:solidFill>
              </a:rPr>
              <a:t>°F)</a:t>
            </a:r>
            <a:endParaRPr sz="1600">
              <a:solidFill>
                <a:srgbClr val="0000FF"/>
              </a:solidFill>
            </a:endParaRPr>
          </a:p>
          <a:p>
            <a:pPr indent="0" lvl="0" marL="0" rtl="0" algn="l">
              <a:lnSpc>
                <a:spcPct val="150000"/>
              </a:lnSpc>
              <a:spcBef>
                <a:spcPts val="1600"/>
              </a:spcBef>
              <a:spcAft>
                <a:spcPts val="0"/>
              </a:spcAft>
              <a:buNone/>
            </a:pPr>
            <a:r>
              <a:t/>
            </a:r>
            <a:endParaRPr sz="1600">
              <a:solidFill>
                <a:srgbClr val="0000FF"/>
              </a:solidFill>
              <a:uFill>
                <a:noFill/>
              </a:uFill>
              <a:hlinkClick r:id="rId3"/>
            </a:endParaRPr>
          </a:p>
          <a:p>
            <a:pPr indent="0" lvl="0" marL="0" rtl="0" algn="l">
              <a:lnSpc>
                <a:spcPct val="150000"/>
              </a:lnSpc>
              <a:spcBef>
                <a:spcPts val="1600"/>
              </a:spcBef>
              <a:spcAft>
                <a:spcPts val="1600"/>
              </a:spcAft>
              <a:buNone/>
            </a:pPr>
            <a:r>
              <a:rPr lang="en" sz="1600">
                <a:solidFill>
                  <a:srgbClr val="0000FF"/>
                </a:solidFill>
              </a:rPr>
              <a:t> </a:t>
            </a:r>
            <a:endParaRPr sz="1600">
              <a:solidFill>
                <a:srgbClr val="0000FF"/>
              </a:solidFill>
            </a:endParaRPr>
          </a:p>
        </p:txBody>
      </p:sp>
      <p:pic>
        <p:nvPicPr>
          <p:cNvPr id="166" name="Google Shape;166;p30"/>
          <p:cNvPicPr preferRelativeResize="0"/>
          <p:nvPr/>
        </p:nvPicPr>
        <p:blipFill>
          <a:blip r:embed="rId4">
            <a:alphaModFix/>
          </a:blip>
          <a:stretch>
            <a:fillRect/>
          </a:stretch>
        </p:blipFill>
        <p:spPr>
          <a:xfrm>
            <a:off x="35725" y="1165525"/>
            <a:ext cx="4415074" cy="29385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THe BB Solution</a:t>
            </a:r>
            <a:endParaRPr>
              <a:solidFill>
                <a:srgbClr val="FF00FF"/>
              </a:solidFill>
            </a:endParaRPr>
          </a:p>
        </p:txBody>
      </p:sp>
      <p:sp>
        <p:nvSpPr>
          <p:cNvPr id="172" name="Google Shape;172;p3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FF"/>
              </a:buClr>
              <a:buSzPts val="1800"/>
              <a:buChar char="●"/>
            </a:pPr>
            <a:r>
              <a:rPr lang="en">
                <a:solidFill>
                  <a:srgbClr val="0000FF"/>
                </a:solidFill>
              </a:rPr>
              <a:t>Keep battery dispensing stations in buildings (room temperature)</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Use of lithium ion batteries than lead-acid because their temperature effects can be reversed by warming up</a:t>
            </a:r>
            <a:endParaRPr>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301150"/>
            <a:ext cx="8520600" cy="80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00"/>
                </a:solidFill>
              </a:rPr>
              <a:t>BB (Battery Box)</a:t>
            </a:r>
            <a:endParaRPr>
              <a:solidFill>
                <a:srgbClr val="FFFF00"/>
              </a:solidFill>
            </a:endParaRPr>
          </a:p>
        </p:txBody>
      </p:sp>
      <p:sp>
        <p:nvSpPr>
          <p:cNvPr id="63" name="Google Shape;63;p14"/>
          <p:cNvSpPr txBox="1"/>
          <p:nvPr>
            <p:ph idx="1" type="body"/>
          </p:nvPr>
        </p:nvSpPr>
        <p:spPr>
          <a:xfrm>
            <a:off x="124575" y="1228675"/>
            <a:ext cx="8836800" cy="33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FF"/>
                </a:solidFill>
              </a:rPr>
              <a:t>Advisor</a:t>
            </a:r>
            <a:endParaRPr b="1" sz="1600">
              <a:solidFill>
                <a:srgbClr val="FF00FF"/>
              </a:solidFill>
            </a:endParaRPr>
          </a:p>
          <a:p>
            <a:pPr indent="0" lvl="0" marL="0" rtl="0" algn="ctr">
              <a:spcBef>
                <a:spcPts val="1600"/>
              </a:spcBef>
              <a:spcAft>
                <a:spcPts val="0"/>
              </a:spcAft>
              <a:buNone/>
            </a:pPr>
            <a:r>
              <a:rPr lang="en" sz="1600">
                <a:solidFill>
                  <a:srgbClr val="0000FF"/>
                </a:solidFill>
              </a:rPr>
              <a:t>Shira Epstein</a:t>
            </a:r>
            <a:endParaRPr sz="1600">
              <a:solidFill>
                <a:srgbClr val="0000FF"/>
              </a:solidFill>
            </a:endParaRPr>
          </a:p>
          <a:p>
            <a:pPr indent="0" lvl="0" marL="0" rtl="0" algn="ctr">
              <a:spcBef>
                <a:spcPts val="1600"/>
              </a:spcBef>
              <a:spcAft>
                <a:spcPts val="0"/>
              </a:spcAft>
              <a:buNone/>
            </a:pPr>
            <a:r>
              <a:rPr b="1" lang="en" sz="1600">
                <a:solidFill>
                  <a:srgbClr val="FF00FF"/>
                </a:solidFill>
              </a:rPr>
              <a:t>Team</a:t>
            </a:r>
            <a:endParaRPr b="1" sz="1600">
              <a:solidFill>
                <a:srgbClr val="FF00FF"/>
              </a:solidFill>
            </a:endParaRPr>
          </a:p>
          <a:p>
            <a:pPr indent="0" lvl="0" marL="0" rtl="0" algn="ctr">
              <a:spcBef>
                <a:spcPts val="1600"/>
              </a:spcBef>
              <a:spcAft>
                <a:spcPts val="0"/>
              </a:spcAft>
              <a:buClr>
                <a:schemeClr val="dk1"/>
              </a:buClr>
              <a:buSzPts val="1100"/>
              <a:buFont typeface="Arial"/>
              <a:buNone/>
            </a:pPr>
            <a:r>
              <a:rPr lang="en" sz="1600">
                <a:solidFill>
                  <a:srgbClr val="0000FF"/>
                </a:solidFill>
              </a:rPr>
              <a:t>Ebenezer Adams - CSE - Software Engineer, Battery Safety Officer</a:t>
            </a:r>
            <a:endParaRPr sz="1600">
              <a:solidFill>
                <a:srgbClr val="0000FF"/>
              </a:solidFill>
            </a:endParaRPr>
          </a:p>
          <a:p>
            <a:pPr indent="0" lvl="0" marL="0" rtl="0" algn="ctr">
              <a:spcBef>
                <a:spcPts val="1600"/>
              </a:spcBef>
              <a:spcAft>
                <a:spcPts val="0"/>
              </a:spcAft>
              <a:buNone/>
            </a:pPr>
            <a:r>
              <a:rPr lang="en" sz="1600">
                <a:solidFill>
                  <a:srgbClr val="0000FF"/>
                </a:solidFill>
              </a:rPr>
              <a:t>Kaden Chen - EE - Hardware Engineer, PCB Designer</a:t>
            </a:r>
            <a:endParaRPr sz="1600">
              <a:solidFill>
                <a:srgbClr val="0000FF"/>
              </a:solidFill>
            </a:endParaRPr>
          </a:p>
          <a:p>
            <a:pPr indent="0" lvl="0" marL="0" rtl="0" algn="ctr">
              <a:spcBef>
                <a:spcPts val="1600"/>
              </a:spcBef>
              <a:spcAft>
                <a:spcPts val="1600"/>
              </a:spcAft>
              <a:buNone/>
            </a:pPr>
            <a:r>
              <a:rPr lang="en" sz="1600">
                <a:solidFill>
                  <a:srgbClr val="0000FF"/>
                </a:solidFill>
              </a:rPr>
              <a:t>Jayme Gordon - EE - Energy Engineer, Team Manager</a:t>
            </a:r>
            <a:endParaRPr sz="160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User Interface and Communication</a:t>
            </a:r>
            <a:endParaRPr>
              <a:solidFill>
                <a:srgbClr val="FF00FF"/>
              </a:solidFill>
            </a:endParaRPr>
          </a:p>
        </p:txBody>
      </p:sp>
      <p:sp>
        <p:nvSpPr>
          <p:cNvPr id="178" name="Google Shape;178;p3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rgbClr val="0000FF"/>
                </a:solidFill>
              </a:rPr>
              <a:t>Requirements: </a:t>
            </a:r>
            <a:endParaRPr>
              <a:solidFill>
                <a:srgbClr val="0000FF"/>
              </a:solidFill>
            </a:endParaRPr>
          </a:p>
          <a:p>
            <a:pPr indent="-342900" lvl="0" marL="914400" rtl="0" algn="l">
              <a:lnSpc>
                <a:spcPct val="200000"/>
              </a:lnSpc>
              <a:spcBef>
                <a:spcPts val="1600"/>
              </a:spcBef>
              <a:spcAft>
                <a:spcPts val="0"/>
              </a:spcAft>
              <a:buClr>
                <a:srgbClr val="0000FF"/>
              </a:buClr>
              <a:buSzPts val="1800"/>
              <a:buChar char="●"/>
            </a:pPr>
            <a:r>
              <a:rPr lang="en">
                <a:solidFill>
                  <a:srgbClr val="0000FF"/>
                </a:solidFill>
              </a:rPr>
              <a:t>Ask user for identification</a:t>
            </a:r>
            <a:endParaRPr>
              <a:solidFill>
                <a:srgbClr val="0000FF"/>
              </a:solidFill>
            </a:endParaRPr>
          </a:p>
          <a:p>
            <a:pPr indent="-342900" lvl="0" marL="914400" rtl="0" algn="l">
              <a:lnSpc>
                <a:spcPct val="200000"/>
              </a:lnSpc>
              <a:spcBef>
                <a:spcPts val="0"/>
              </a:spcBef>
              <a:spcAft>
                <a:spcPts val="0"/>
              </a:spcAft>
              <a:buClr>
                <a:srgbClr val="0000FF"/>
              </a:buClr>
              <a:buSzPts val="1800"/>
              <a:buChar char="●"/>
            </a:pPr>
            <a:r>
              <a:rPr lang="en">
                <a:solidFill>
                  <a:srgbClr val="0000FF"/>
                </a:solidFill>
              </a:rPr>
              <a:t>Show user’s history</a:t>
            </a:r>
            <a:endParaRPr>
              <a:solidFill>
                <a:srgbClr val="0000FF"/>
              </a:solidFill>
            </a:endParaRPr>
          </a:p>
          <a:p>
            <a:pPr indent="-342900" lvl="0" marL="914400" rtl="0" algn="l">
              <a:lnSpc>
                <a:spcPct val="200000"/>
              </a:lnSpc>
              <a:spcBef>
                <a:spcPts val="0"/>
              </a:spcBef>
              <a:spcAft>
                <a:spcPts val="0"/>
              </a:spcAft>
              <a:buClr>
                <a:srgbClr val="0000FF"/>
              </a:buClr>
              <a:buSzPts val="1800"/>
              <a:buChar char="●"/>
            </a:pPr>
            <a:r>
              <a:rPr lang="en">
                <a:solidFill>
                  <a:srgbClr val="0000FF"/>
                </a:solidFill>
              </a:rPr>
              <a:t>Provide user choice between two battery capacities</a:t>
            </a:r>
            <a:endParaRPr>
              <a:solidFill>
                <a:srgbClr val="0000FF"/>
              </a:solidFill>
            </a:endParaRPr>
          </a:p>
          <a:p>
            <a:pPr indent="-342900" lvl="0" marL="914400" rtl="0" algn="l">
              <a:lnSpc>
                <a:spcPct val="200000"/>
              </a:lnSpc>
              <a:spcBef>
                <a:spcPts val="0"/>
              </a:spcBef>
              <a:spcAft>
                <a:spcPts val="0"/>
              </a:spcAft>
              <a:buClr>
                <a:srgbClr val="0000FF"/>
              </a:buClr>
              <a:buSzPts val="1800"/>
              <a:buChar char="●"/>
            </a:pPr>
            <a:r>
              <a:rPr lang="en">
                <a:solidFill>
                  <a:srgbClr val="0000FF"/>
                </a:solidFill>
              </a:rPr>
              <a:t>Communicate with the backend to open locker door</a:t>
            </a:r>
            <a:endParaRPr>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2" name="Shape 182"/>
        <p:cNvGrpSpPr/>
        <p:nvPr/>
      </p:nvGrpSpPr>
      <p:grpSpPr>
        <a:xfrm>
          <a:off x="0" y="0"/>
          <a:ext cx="0" cy="0"/>
          <a:chOff x="0" y="0"/>
          <a:chExt cx="0" cy="0"/>
        </a:xfrm>
      </p:grpSpPr>
      <p:sp>
        <p:nvSpPr>
          <p:cNvPr id="183" name="Google Shape;183;p33"/>
          <p:cNvSpPr txBox="1"/>
          <p:nvPr>
            <p:ph type="title"/>
          </p:nvPr>
        </p:nvSpPr>
        <p:spPr>
          <a:xfrm>
            <a:off x="170275" y="42767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Card Reader for Interface</a:t>
            </a:r>
            <a:endParaRPr/>
          </a:p>
        </p:txBody>
      </p:sp>
      <p:sp>
        <p:nvSpPr>
          <p:cNvPr id="184" name="Google Shape;184;p33"/>
          <p:cNvSpPr txBox="1"/>
          <p:nvPr>
            <p:ph idx="1" type="body"/>
          </p:nvPr>
        </p:nvSpPr>
        <p:spPr>
          <a:xfrm>
            <a:off x="5341150" y="1848375"/>
            <a:ext cx="3491100" cy="9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Magnetic Card Reader</a:t>
            </a:r>
            <a:endParaRPr/>
          </a:p>
          <a:p>
            <a:pPr indent="0" lvl="0" marL="0" rtl="0" algn="l">
              <a:spcBef>
                <a:spcPts val="1600"/>
              </a:spcBef>
              <a:spcAft>
                <a:spcPts val="1600"/>
              </a:spcAft>
              <a:buNone/>
            </a:pPr>
            <a:r>
              <a:t/>
            </a:r>
            <a:endParaRPr/>
          </a:p>
        </p:txBody>
      </p:sp>
      <p:pic>
        <p:nvPicPr>
          <p:cNvPr id="185" name="Google Shape;185;p33"/>
          <p:cNvPicPr preferRelativeResize="0"/>
          <p:nvPr/>
        </p:nvPicPr>
        <p:blipFill>
          <a:blip r:embed="rId3">
            <a:alphaModFix/>
          </a:blip>
          <a:stretch>
            <a:fillRect/>
          </a:stretch>
        </p:blipFill>
        <p:spPr>
          <a:xfrm>
            <a:off x="547175" y="1315349"/>
            <a:ext cx="4544889" cy="3340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Battery Data Feedback</a:t>
            </a:r>
            <a:endParaRPr>
              <a:solidFill>
                <a:srgbClr val="FF00FF"/>
              </a:solidFill>
            </a:endParaRPr>
          </a:p>
        </p:txBody>
      </p:sp>
      <p:sp>
        <p:nvSpPr>
          <p:cNvPr id="191" name="Google Shape;191;p3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FF"/>
              </a:buClr>
              <a:buSzPts val="1800"/>
              <a:buChar char="●"/>
            </a:pPr>
            <a:r>
              <a:rPr lang="en">
                <a:solidFill>
                  <a:srgbClr val="0000FF"/>
                </a:solidFill>
              </a:rPr>
              <a:t>Need to create data pathway from battery when it is being charged</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Necessary to learn battery’s performance</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Collect usage data from battery while charging for analysis</a:t>
            </a:r>
            <a:endParaRPr>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FRONT END - </a:t>
            </a:r>
            <a:r>
              <a:rPr lang="en">
                <a:solidFill>
                  <a:srgbClr val="FF00FF"/>
                </a:solidFill>
              </a:rPr>
              <a:t>Web Portal</a:t>
            </a:r>
            <a:endParaRPr>
              <a:solidFill>
                <a:srgbClr val="FF00FF"/>
              </a:solidFill>
            </a:endParaRPr>
          </a:p>
        </p:txBody>
      </p:sp>
      <p:sp>
        <p:nvSpPr>
          <p:cNvPr id="197" name="Google Shape;197;p35"/>
          <p:cNvSpPr txBox="1"/>
          <p:nvPr>
            <p:ph idx="1" type="body"/>
          </p:nvPr>
        </p:nvSpPr>
        <p:spPr>
          <a:xfrm>
            <a:off x="311700" y="1387250"/>
            <a:ext cx="8520600" cy="334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FF"/>
              </a:buClr>
              <a:buSzPts val="1800"/>
              <a:buChar char="●"/>
            </a:pPr>
            <a:r>
              <a:rPr lang="en">
                <a:solidFill>
                  <a:srgbClr val="0000FF"/>
                </a:solidFill>
              </a:rPr>
              <a:t>HTML/CSS/Javascript Web Portal</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Provide user portal to access backend data including:</a:t>
            </a:r>
            <a:endParaRPr>
              <a:solidFill>
                <a:srgbClr val="0000FF"/>
              </a:solidFill>
            </a:endParaRPr>
          </a:p>
          <a:p>
            <a:pPr indent="-342900" lvl="1" marL="914400" rtl="0" algn="l">
              <a:lnSpc>
                <a:spcPct val="200000"/>
              </a:lnSpc>
              <a:spcBef>
                <a:spcPts val="0"/>
              </a:spcBef>
              <a:spcAft>
                <a:spcPts val="0"/>
              </a:spcAft>
              <a:buClr>
                <a:srgbClr val="0000FF"/>
              </a:buClr>
              <a:buSzPts val="1800"/>
              <a:buChar char="○"/>
            </a:pPr>
            <a:r>
              <a:rPr lang="en" sz="1800">
                <a:solidFill>
                  <a:srgbClr val="0000FF"/>
                </a:solidFill>
              </a:rPr>
              <a:t>Battery charge level</a:t>
            </a:r>
            <a:endParaRPr sz="1800">
              <a:solidFill>
                <a:srgbClr val="0000FF"/>
              </a:solidFill>
            </a:endParaRPr>
          </a:p>
          <a:p>
            <a:pPr indent="-342900" lvl="1" marL="914400" rtl="0" algn="l">
              <a:lnSpc>
                <a:spcPct val="200000"/>
              </a:lnSpc>
              <a:spcBef>
                <a:spcPts val="0"/>
              </a:spcBef>
              <a:spcAft>
                <a:spcPts val="0"/>
              </a:spcAft>
              <a:buClr>
                <a:srgbClr val="0000FF"/>
              </a:buClr>
              <a:buSzPts val="1800"/>
              <a:buChar char="○"/>
            </a:pPr>
            <a:r>
              <a:rPr lang="en" sz="1800">
                <a:solidFill>
                  <a:srgbClr val="0000FF"/>
                </a:solidFill>
              </a:rPr>
              <a:t>Battery size inventory</a:t>
            </a:r>
            <a:endParaRPr sz="1800">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Provides access over internet</a:t>
            </a:r>
            <a:endParaRPr>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BACKEND - RASPBERRY PI</a:t>
            </a:r>
            <a:endParaRPr>
              <a:solidFill>
                <a:srgbClr val="FF00FF"/>
              </a:solidFill>
            </a:endParaRPr>
          </a:p>
        </p:txBody>
      </p:sp>
      <p:sp>
        <p:nvSpPr>
          <p:cNvPr id="203" name="Google Shape;203;p3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FF"/>
              </a:buClr>
              <a:buSzPts val="1800"/>
              <a:buChar char="●"/>
            </a:pPr>
            <a:r>
              <a:rPr lang="en">
                <a:solidFill>
                  <a:srgbClr val="0000FF"/>
                </a:solidFill>
              </a:rPr>
              <a:t>On the Raspberry Pi, we communicate with our </a:t>
            </a:r>
            <a:r>
              <a:rPr lang="en">
                <a:solidFill>
                  <a:srgbClr val="0000FF"/>
                </a:solidFill>
              </a:rPr>
              <a:t>web server</a:t>
            </a:r>
            <a:r>
              <a:rPr lang="en">
                <a:solidFill>
                  <a:srgbClr val="0000FF"/>
                </a:solidFill>
              </a:rPr>
              <a:t> to store data and retrieve old data</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Web Server contains information about Battery information accessed through the Web Portal on users end </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Battery information is also accessible through the Interface</a:t>
            </a:r>
            <a:endParaRPr>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Preliminary Weight Analysis</a:t>
            </a:r>
            <a:endParaRPr>
              <a:solidFill>
                <a:srgbClr val="FF00FF"/>
              </a:solidFill>
            </a:endParaRPr>
          </a:p>
        </p:txBody>
      </p:sp>
      <p:sp>
        <p:nvSpPr>
          <p:cNvPr id="209" name="Google Shape;209;p3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FF"/>
              </a:buClr>
              <a:buSzPts val="1800"/>
              <a:buChar char="●"/>
            </a:pPr>
            <a:r>
              <a:rPr lang="en">
                <a:solidFill>
                  <a:srgbClr val="0000FF"/>
                </a:solidFill>
              </a:rPr>
              <a:t>Mobile Device Battery will weigh </a:t>
            </a:r>
            <a:r>
              <a:rPr lang="en">
                <a:solidFill>
                  <a:srgbClr val="0000FF"/>
                </a:solidFill>
              </a:rPr>
              <a:t>0.25 kg </a:t>
            </a:r>
            <a:br>
              <a:rPr lang="en">
                <a:solidFill>
                  <a:srgbClr val="0000FF"/>
                </a:solidFill>
              </a:rPr>
            </a:br>
            <a:r>
              <a:rPr lang="en">
                <a:solidFill>
                  <a:srgbClr val="0000FF"/>
                </a:solidFill>
              </a:rPr>
              <a:t>Providing 4 charges on iPhone 8</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Laptop Battery will weigh </a:t>
            </a:r>
            <a:r>
              <a:rPr lang="en">
                <a:solidFill>
                  <a:srgbClr val="0000FF"/>
                </a:solidFill>
              </a:rPr>
              <a:t>1 kg (2 lbs)</a:t>
            </a:r>
            <a:br>
              <a:rPr lang="en">
                <a:solidFill>
                  <a:srgbClr val="0000FF"/>
                </a:solidFill>
              </a:rPr>
            </a:br>
            <a:r>
              <a:rPr lang="en">
                <a:solidFill>
                  <a:srgbClr val="0000FF"/>
                </a:solidFill>
              </a:rPr>
              <a:t>Providing 2 charges on MacBook Pro</a:t>
            </a:r>
            <a:endParaRPr>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Proposed MDR Deliverables</a:t>
            </a:r>
            <a:endParaRPr>
              <a:solidFill>
                <a:srgbClr val="FF00FF"/>
              </a:solidFill>
            </a:endParaRPr>
          </a:p>
        </p:txBody>
      </p:sp>
      <p:sp>
        <p:nvSpPr>
          <p:cNvPr id="215" name="Google Shape;215;p38"/>
          <p:cNvSpPr txBox="1"/>
          <p:nvPr>
            <p:ph idx="1" type="body"/>
          </p:nvPr>
        </p:nvSpPr>
        <p:spPr>
          <a:xfrm>
            <a:off x="311700" y="1152475"/>
            <a:ext cx="8520600" cy="38307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FF"/>
              </a:buClr>
              <a:buSzPts val="1800"/>
              <a:buChar char="●"/>
            </a:pPr>
            <a:r>
              <a:rPr lang="en">
                <a:solidFill>
                  <a:srgbClr val="0000FF"/>
                </a:solidFill>
              </a:rPr>
              <a:t>Demonstration of Battery Charging</a:t>
            </a:r>
            <a:endParaRPr>
              <a:solidFill>
                <a:srgbClr val="0000FF"/>
              </a:solidFill>
            </a:endParaRPr>
          </a:p>
          <a:p>
            <a:pPr indent="-317500" lvl="1" marL="914400" rtl="0" algn="l">
              <a:lnSpc>
                <a:spcPct val="200000"/>
              </a:lnSpc>
              <a:spcBef>
                <a:spcPts val="0"/>
              </a:spcBef>
              <a:spcAft>
                <a:spcPts val="0"/>
              </a:spcAft>
              <a:buClr>
                <a:srgbClr val="0000FF"/>
              </a:buClr>
              <a:buSzPts val="1400"/>
              <a:buChar char="○"/>
            </a:pPr>
            <a:r>
              <a:rPr lang="en">
                <a:solidFill>
                  <a:srgbClr val="0000FF"/>
                </a:solidFill>
              </a:rPr>
              <a:t>DC power supply charging lithium based battery (Kaden)</a:t>
            </a:r>
            <a:endParaRPr>
              <a:solidFill>
                <a:srgbClr val="0000FF"/>
              </a:solidFill>
            </a:endParaRPr>
          </a:p>
          <a:p>
            <a:pPr indent="-317500" lvl="1" marL="914400" rtl="0" algn="l">
              <a:lnSpc>
                <a:spcPct val="200000"/>
              </a:lnSpc>
              <a:spcBef>
                <a:spcPts val="0"/>
              </a:spcBef>
              <a:spcAft>
                <a:spcPts val="0"/>
              </a:spcAft>
              <a:buClr>
                <a:srgbClr val="0000FF"/>
              </a:buClr>
              <a:buSzPts val="1400"/>
              <a:buChar char="○"/>
            </a:pPr>
            <a:r>
              <a:rPr lang="en">
                <a:solidFill>
                  <a:srgbClr val="0000FF"/>
                </a:solidFill>
              </a:rPr>
              <a:t>Charging circuit (Kaden)</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Demonstration of Base Station/UI Interaction</a:t>
            </a:r>
            <a:endParaRPr>
              <a:solidFill>
                <a:srgbClr val="0000FF"/>
              </a:solidFill>
            </a:endParaRPr>
          </a:p>
          <a:p>
            <a:pPr indent="-317500" lvl="1" marL="914400" rtl="0" algn="l">
              <a:lnSpc>
                <a:spcPct val="200000"/>
              </a:lnSpc>
              <a:spcBef>
                <a:spcPts val="0"/>
              </a:spcBef>
              <a:spcAft>
                <a:spcPts val="0"/>
              </a:spcAft>
              <a:buClr>
                <a:srgbClr val="0000FF"/>
              </a:buClr>
              <a:buSzPts val="1400"/>
              <a:buChar char="○"/>
            </a:pPr>
            <a:r>
              <a:rPr lang="en">
                <a:solidFill>
                  <a:srgbClr val="0000FF"/>
                </a:solidFill>
              </a:rPr>
              <a:t>UI able to send user interactions to backend (Jayme)</a:t>
            </a:r>
            <a:endParaRPr>
              <a:solidFill>
                <a:srgbClr val="0000FF"/>
              </a:solidFill>
            </a:endParaRPr>
          </a:p>
          <a:p>
            <a:pPr indent="-317500" lvl="1" marL="914400" rtl="0" algn="l">
              <a:lnSpc>
                <a:spcPct val="200000"/>
              </a:lnSpc>
              <a:spcBef>
                <a:spcPts val="0"/>
              </a:spcBef>
              <a:spcAft>
                <a:spcPts val="0"/>
              </a:spcAft>
              <a:buClr>
                <a:srgbClr val="0000FF"/>
              </a:buClr>
              <a:buSzPts val="1400"/>
              <a:buChar char="○"/>
            </a:pPr>
            <a:r>
              <a:rPr lang="en">
                <a:solidFill>
                  <a:srgbClr val="0000FF"/>
                </a:solidFill>
              </a:rPr>
              <a:t>Card Reader for Interface communicating to backend (Jayme)</a:t>
            </a:r>
            <a:endParaRPr>
              <a:solidFill>
                <a:srgbClr val="0000FF"/>
              </a:solidFill>
            </a:endParaRPr>
          </a:p>
          <a:p>
            <a:pPr indent="-317500" lvl="1" marL="914400" rtl="0" algn="l">
              <a:lnSpc>
                <a:spcPct val="200000"/>
              </a:lnSpc>
              <a:spcBef>
                <a:spcPts val="0"/>
              </a:spcBef>
              <a:spcAft>
                <a:spcPts val="0"/>
              </a:spcAft>
              <a:buClr>
                <a:srgbClr val="0000FF"/>
              </a:buClr>
              <a:buSzPts val="1400"/>
              <a:buChar char="○"/>
            </a:pPr>
            <a:r>
              <a:rPr lang="en">
                <a:solidFill>
                  <a:srgbClr val="0000FF"/>
                </a:solidFill>
              </a:rPr>
              <a:t>UI able to receive from backend and display results (Ebenezer)</a:t>
            </a:r>
            <a:endParaRPr>
              <a:solidFill>
                <a:srgbClr val="0000FF"/>
              </a:solidFill>
            </a:endParaRPr>
          </a:p>
          <a:p>
            <a:pPr indent="-317500" lvl="1" marL="914400" rtl="0" algn="l">
              <a:lnSpc>
                <a:spcPct val="200000"/>
              </a:lnSpc>
              <a:spcBef>
                <a:spcPts val="0"/>
              </a:spcBef>
              <a:spcAft>
                <a:spcPts val="0"/>
              </a:spcAft>
              <a:buClr>
                <a:srgbClr val="0000FF"/>
              </a:buClr>
              <a:buSzPts val="1400"/>
              <a:buChar char="○"/>
            </a:pPr>
            <a:r>
              <a:rPr lang="en">
                <a:solidFill>
                  <a:srgbClr val="0000FF"/>
                </a:solidFill>
              </a:rPr>
              <a:t>Backend Raspberry Pi and web server (Ebenezer)</a:t>
            </a:r>
            <a:endParaRPr>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1163375" y="1297000"/>
            <a:ext cx="8520600" cy="176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rgbClr val="FF00FF"/>
                </a:solidFill>
              </a:rPr>
              <a:t>Thank You</a:t>
            </a:r>
            <a:endParaRPr sz="7200">
              <a:solidFill>
                <a:srgbClr val="FF00FF"/>
              </a:solidFill>
            </a:endParaRPr>
          </a:p>
        </p:txBody>
      </p:sp>
      <p:sp>
        <p:nvSpPr>
          <p:cNvPr id="221" name="Google Shape;221;p39"/>
          <p:cNvSpPr txBox="1"/>
          <p:nvPr>
            <p:ph idx="1" type="body"/>
          </p:nvPr>
        </p:nvSpPr>
        <p:spPr>
          <a:xfrm>
            <a:off x="1871725" y="1576225"/>
            <a:ext cx="8520600" cy="33402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i="1" lang="en" sz="2400">
                <a:solidFill>
                  <a:srgbClr val="0000FF"/>
                </a:solidFill>
              </a:rPr>
              <a:t>Questions?</a:t>
            </a:r>
            <a:endParaRPr i="1" sz="240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FF"/>
                </a:solidFill>
              </a:rPr>
              <a:t>Presentation overview</a:t>
            </a:r>
            <a:endParaRPr>
              <a:solidFill>
                <a:srgbClr val="FF00FF"/>
              </a:solidFill>
            </a:endParaRPr>
          </a:p>
        </p:txBody>
      </p:sp>
      <p:sp>
        <p:nvSpPr>
          <p:cNvPr id="69" name="Google Shape;69;p15"/>
          <p:cNvSpPr txBox="1"/>
          <p:nvPr>
            <p:ph idx="1" type="body"/>
          </p:nvPr>
        </p:nvSpPr>
        <p:spPr>
          <a:xfrm>
            <a:off x="1338600" y="1093850"/>
            <a:ext cx="8520600" cy="3340200"/>
          </a:xfrm>
          <a:prstGeom prst="rect">
            <a:avLst/>
          </a:prstGeom>
        </p:spPr>
        <p:txBody>
          <a:bodyPr anchorCtr="0" anchor="t" bIns="91425" lIns="91425" spcFirstLastPara="1" rIns="91425" wrap="square" tIns="91425">
            <a:noAutofit/>
          </a:bodyPr>
          <a:lstStyle/>
          <a:p>
            <a:pPr indent="-342900" lvl="0" marL="1828800" rtl="0" algn="l">
              <a:lnSpc>
                <a:spcPct val="150000"/>
              </a:lnSpc>
              <a:spcBef>
                <a:spcPts val="0"/>
              </a:spcBef>
              <a:spcAft>
                <a:spcPts val="0"/>
              </a:spcAft>
              <a:buClr>
                <a:srgbClr val="0000FF"/>
              </a:buClr>
              <a:buSzPts val="1800"/>
              <a:buChar char="●"/>
            </a:pPr>
            <a:r>
              <a:rPr lang="en">
                <a:solidFill>
                  <a:srgbClr val="0000FF"/>
                </a:solidFill>
              </a:rPr>
              <a:t>Problem Statement</a:t>
            </a:r>
            <a:endParaRPr>
              <a:solidFill>
                <a:srgbClr val="0000FF"/>
              </a:solidFill>
            </a:endParaRPr>
          </a:p>
          <a:p>
            <a:pPr indent="-342900" lvl="0" marL="1828800" rtl="0" algn="l">
              <a:lnSpc>
                <a:spcPct val="150000"/>
              </a:lnSpc>
              <a:spcBef>
                <a:spcPts val="0"/>
              </a:spcBef>
              <a:spcAft>
                <a:spcPts val="0"/>
              </a:spcAft>
              <a:buClr>
                <a:srgbClr val="0000FF"/>
              </a:buClr>
              <a:buSzPts val="1800"/>
              <a:buChar char="●"/>
            </a:pPr>
            <a:r>
              <a:rPr lang="en">
                <a:solidFill>
                  <a:srgbClr val="0000FF"/>
                </a:solidFill>
              </a:rPr>
              <a:t>Effect of Problem</a:t>
            </a:r>
            <a:endParaRPr>
              <a:solidFill>
                <a:srgbClr val="0000FF"/>
              </a:solidFill>
            </a:endParaRPr>
          </a:p>
          <a:p>
            <a:pPr indent="-342900" lvl="0" marL="1828800" rtl="0" algn="l">
              <a:lnSpc>
                <a:spcPct val="150000"/>
              </a:lnSpc>
              <a:spcBef>
                <a:spcPts val="0"/>
              </a:spcBef>
              <a:spcAft>
                <a:spcPts val="0"/>
              </a:spcAft>
              <a:buClr>
                <a:srgbClr val="0000FF"/>
              </a:buClr>
              <a:buSzPts val="1800"/>
              <a:buChar char="●"/>
            </a:pPr>
            <a:r>
              <a:rPr lang="en">
                <a:solidFill>
                  <a:srgbClr val="0000FF"/>
                </a:solidFill>
              </a:rPr>
              <a:t>Project Specifications</a:t>
            </a:r>
            <a:endParaRPr>
              <a:solidFill>
                <a:srgbClr val="0000FF"/>
              </a:solidFill>
            </a:endParaRPr>
          </a:p>
          <a:p>
            <a:pPr indent="-342900" lvl="0" marL="1828800" rtl="0" algn="l">
              <a:lnSpc>
                <a:spcPct val="150000"/>
              </a:lnSpc>
              <a:spcBef>
                <a:spcPts val="0"/>
              </a:spcBef>
              <a:spcAft>
                <a:spcPts val="0"/>
              </a:spcAft>
              <a:buClr>
                <a:srgbClr val="0000FF"/>
              </a:buClr>
              <a:buSzPts val="1800"/>
              <a:buChar char="●"/>
            </a:pPr>
            <a:r>
              <a:rPr lang="en">
                <a:solidFill>
                  <a:srgbClr val="0000FF"/>
                </a:solidFill>
              </a:rPr>
              <a:t>Block Diagram</a:t>
            </a:r>
            <a:endParaRPr>
              <a:solidFill>
                <a:srgbClr val="0000FF"/>
              </a:solidFill>
            </a:endParaRPr>
          </a:p>
          <a:p>
            <a:pPr indent="-342900" lvl="0" marL="1828800" rtl="0" algn="l">
              <a:lnSpc>
                <a:spcPct val="150000"/>
              </a:lnSpc>
              <a:spcBef>
                <a:spcPts val="0"/>
              </a:spcBef>
              <a:spcAft>
                <a:spcPts val="0"/>
              </a:spcAft>
              <a:buClr>
                <a:srgbClr val="0000FF"/>
              </a:buClr>
              <a:buSzPts val="1800"/>
              <a:buChar char="●"/>
            </a:pPr>
            <a:r>
              <a:rPr lang="en">
                <a:solidFill>
                  <a:srgbClr val="0000FF"/>
                </a:solidFill>
              </a:rPr>
              <a:t>Design Alternatives</a:t>
            </a:r>
            <a:endParaRPr>
              <a:solidFill>
                <a:srgbClr val="0000FF"/>
              </a:solidFill>
            </a:endParaRPr>
          </a:p>
          <a:p>
            <a:pPr indent="-342900" lvl="0" marL="1828800" rtl="0" algn="l">
              <a:lnSpc>
                <a:spcPct val="150000"/>
              </a:lnSpc>
              <a:spcBef>
                <a:spcPts val="0"/>
              </a:spcBef>
              <a:spcAft>
                <a:spcPts val="0"/>
              </a:spcAft>
              <a:buClr>
                <a:srgbClr val="0000FF"/>
              </a:buClr>
              <a:buSzPts val="1800"/>
              <a:buChar char="●"/>
            </a:pPr>
            <a:r>
              <a:rPr lang="en">
                <a:solidFill>
                  <a:srgbClr val="0000FF"/>
                </a:solidFill>
              </a:rPr>
              <a:t>The Science behind Charging</a:t>
            </a:r>
            <a:endParaRPr>
              <a:solidFill>
                <a:srgbClr val="0000FF"/>
              </a:solidFill>
            </a:endParaRPr>
          </a:p>
          <a:p>
            <a:pPr indent="-342900" lvl="0" marL="1828800" rtl="0" algn="l">
              <a:lnSpc>
                <a:spcPct val="150000"/>
              </a:lnSpc>
              <a:spcBef>
                <a:spcPts val="0"/>
              </a:spcBef>
              <a:spcAft>
                <a:spcPts val="0"/>
              </a:spcAft>
              <a:buClr>
                <a:srgbClr val="0000FF"/>
              </a:buClr>
              <a:buSzPts val="1800"/>
              <a:buChar char="●"/>
            </a:pPr>
            <a:r>
              <a:rPr lang="en">
                <a:solidFill>
                  <a:srgbClr val="0000FF"/>
                </a:solidFill>
              </a:rPr>
              <a:t>Our Solution</a:t>
            </a:r>
            <a:endParaRPr>
              <a:solidFill>
                <a:srgbClr val="0000FF"/>
              </a:solidFill>
            </a:endParaRPr>
          </a:p>
          <a:p>
            <a:pPr indent="-342900" lvl="0" marL="1828800" rtl="0" algn="l">
              <a:lnSpc>
                <a:spcPct val="150000"/>
              </a:lnSpc>
              <a:spcBef>
                <a:spcPts val="0"/>
              </a:spcBef>
              <a:spcAft>
                <a:spcPts val="0"/>
              </a:spcAft>
              <a:buClr>
                <a:srgbClr val="0000FF"/>
              </a:buClr>
              <a:buSzPts val="1800"/>
              <a:buChar char="●"/>
            </a:pPr>
            <a:r>
              <a:rPr lang="en">
                <a:solidFill>
                  <a:srgbClr val="0000FF"/>
                </a:solidFill>
              </a:rPr>
              <a:t>Proposed MDR Deliverables</a:t>
            </a:r>
            <a:endParaRPr>
              <a:solidFill>
                <a:srgbClr val="0000FF"/>
              </a:solidFill>
            </a:endParaRPr>
          </a:p>
        </p:txBody>
      </p:sp>
      <p:sp>
        <p:nvSpPr>
          <p:cNvPr id="70" name="Google Shape;70;p15"/>
          <p:cNvSpPr txBox="1"/>
          <p:nvPr/>
        </p:nvSpPr>
        <p:spPr>
          <a:xfrm>
            <a:off x="1026925" y="1031250"/>
            <a:ext cx="1698900" cy="15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0">
                <a:solidFill>
                  <a:srgbClr val="FFFF00"/>
                </a:solidFill>
                <a:latin typeface="Impact"/>
                <a:ea typeface="Impact"/>
                <a:cs typeface="Impact"/>
                <a:sym typeface="Impact"/>
              </a:rPr>
              <a:t>BB</a:t>
            </a:r>
            <a:endParaRPr sz="11000">
              <a:solidFill>
                <a:srgbClr val="FFFF00"/>
              </a:solidFill>
              <a:latin typeface="Impact"/>
              <a:ea typeface="Impact"/>
              <a:cs typeface="Impact"/>
              <a:sym typeface="Impac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THE PROBLEM: </a:t>
            </a:r>
            <a:r>
              <a:rPr lang="en">
                <a:solidFill>
                  <a:srgbClr val="FF00FF"/>
                </a:solidFill>
              </a:rPr>
              <a:t>Battery Life</a:t>
            </a:r>
            <a:endParaRPr>
              <a:solidFill>
                <a:srgbClr val="FF00FF"/>
              </a:solidFill>
            </a:endParaRPr>
          </a:p>
        </p:txBody>
      </p:sp>
      <p:sp>
        <p:nvSpPr>
          <p:cNvPr id="76" name="Google Shape;76;p16"/>
          <p:cNvSpPr txBox="1"/>
          <p:nvPr>
            <p:ph idx="1" type="body"/>
          </p:nvPr>
        </p:nvSpPr>
        <p:spPr>
          <a:xfrm>
            <a:off x="311700" y="1180200"/>
            <a:ext cx="8520600" cy="39633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FF"/>
              </a:buClr>
              <a:buSzPts val="1800"/>
              <a:buChar char="●"/>
            </a:pPr>
            <a:r>
              <a:rPr lang="en">
                <a:solidFill>
                  <a:srgbClr val="0000FF"/>
                </a:solidFill>
              </a:rPr>
              <a:t>Students face the problem of battery life on devices not lasting a full day with an on-the-go lifestyle</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Battery life has not increased enough to meet the growing energy needs</a:t>
            </a:r>
            <a:endParaRPr>
              <a:solidFill>
                <a:srgbClr val="0000FF"/>
              </a:solidFill>
            </a:endParaRPr>
          </a:p>
          <a:p>
            <a:pPr indent="-342900" lvl="0" marL="457200" rtl="0" algn="l">
              <a:lnSpc>
                <a:spcPct val="200000"/>
              </a:lnSpc>
              <a:spcBef>
                <a:spcPts val="0"/>
              </a:spcBef>
              <a:spcAft>
                <a:spcPts val="0"/>
              </a:spcAft>
              <a:buClr>
                <a:srgbClr val="0000FF"/>
              </a:buClr>
              <a:buSzPts val="1800"/>
              <a:buChar char="●"/>
            </a:pPr>
            <a:r>
              <a:rPr lang="en">
                <a:solidFill>
                  <a:srgbClr val="0000FF"/>
                </a:solidFill>
              </a:rPr>
              <a:t>Electronic devices with energy needs include mobile phones, tablets and laptops</a:t>
            </a:r>
            <a:endParaRPr b="1" i="1">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How significant is the problem?</a:t>
            </a:r>
            <a:endParaRPr>
              <a:solidFill>
                <a:srgbClr val="FF00FF"/>
              </a:solidFill>
            </a:endParaRPr>
          </a:p>
        </p:txBody>
      </p:sp>
      <p:sp>
        <p:nvSpPr>
          <p:cNvPr id="82" name="Google Shape;82;p17"/>
          <p:cNvSpPr txBox="1"/>
          <p:nvPr>
            <p:ph idx="1" type="body"/>
          </p:nvPr>
        </p:nvSpPr>
        <p:spPr>
          <a:xfrm>
            <a:off x="311700" y="1228675"/>
            <a:ext cx="8659800" cy="3340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FF"/>
              </a:buClr>
              <a:buSzPts val="1800"/>
              <a:buChar char="●"/>
            </a:pPr>
            <a:r>
              <a:rPr lang="en">
                <a:solidFill>
                  <a:srgbClr val="0000FF"/>
                </a:solidFill>
              </a:rPr>
              <a:t>Device screen time has increased</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Device use include calls, texts, web browsing, email</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Devices have high energy demand from these uses</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Energy density of batteries not increasing fast enough</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On-the-go lifestyle has led to less downtime to charge</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Staying in one place waiting for charge is not convenient</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A reasonable person’s phone dies once a day</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Need for a convenient system to charge on-the-go</a:t>
            </a:r>
            <a:endParaRPr>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Requirements Analysis: Customer habit</a:t>
            </a:r>
            <a:endParaRPr>
              <a:solidFill>
                <a:srgbClr val="FF00FF"/>
              </a:solidFill>
            </a:endParaRPr>
          </a:p>
        </p:txBody>
      </p:sp>
      <p:sp>
        <p:nvSpPr>
          <p:cNvPr id="88" name="Google Shape;88;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marR="0" rtl="0" algn="l">
              <a:lnSpc>
                <a:spcPct val="200000"/>
              </a:lnSpc>
              <a:spcBef>
                <a:spcPts val="0"/>
              </a:spcBef>
              <a:spcAft>
                <a:spcPts val="0"/>
              </a:spcAft>
              <a:buClr>
                <a:srgbClr val="0000FF"/>
              </a:buClr>
              <a:buSzPts val="1800"/>
              <a:buChar char="●"/>
            </a:pPr>
            <a:r>
              <a:rPr lang="en">
                <a:solidFill>
                  <a:srgbClr val="0000FF"/>
                </a:solidFill>
              </a:rPr>
              <a:t>Customers have reasonable expectation to continuously use device</a:t>
            </a:r>
            <a:endParaRPr>
              <a:solidFill>
                <a:srgbClr val="0000FF"/>
              </a:solidFill>
            </a:endParaRPr>
          </a:p>
          <a:p>
            <a:pPr indent="-342900" lvl="0" marL="457200" marR="0" rtl="0" algn="l">
              <a:lnSpc>
                <a:spcPct val="200000"/>
              </a:lnSpc>
              <a:spcBef>
                <a:spcPts val="0"/>
              </a:spcBef>
              <a:spcAft>
                <a:spcPts val="0"/>
              </a:spcAft>
              <a:buClr>
                <a:srgbClr val="0000FF"/>
              </a:buClr>
              <a:buSzPts val="1800"/>
              <a:buChar char="●"/>
            </a:pPr>
            <a:r>
              <a:rPr lang="en">
                <a:solidFill>
                  <a:srgbClr val="0000FF"/>
                </a:solidFill>
              </a:rPr>
              <a:t>Customers place device on charger more than once a day</a:t>
            </a:r>
            <a:endParaRPr>
              <a:solidFill>
                <a:srgbClr val="0000FF"/>
              </a:solidFill>
            </a:endParaRPr>
          </a:p>
          <a:p>
            <a:pPr indent="-342900" lvl="0" marL="457200" marR="0" rtl="0" algn="l">
              <a:lnSpc>
                <a:spcPct val="200000"/>
              </a:lnSpc>
              <a:spcBef>
                <a:spcPts val="0"/>
              </a:spcBef>
              <a:spcAft>
                <a:spcPts val="0"/>
              </a:spcAft>
              <a:buClr>
                <a:srgbClr val="0000FF"/>
              </a:buClr>
              <a:buSzPts val="1800"/>
              <a:buChar char="●"/>
            </a:pPr>
            <a:r>
              <a:rPr lang="en">
                <a:solidFill>
                  <a:srgbClr val="0000FF"/>
                </a:solidFill>
              </a:rPr>
              <a:t>Dependence on mobile devices is increasing</a:t>
            </a:r>
            <a:endParaRPr>
              <a:solidFill>
                <a:srgbClr val="0000FF"/>
              </a:solidFill>
            </a:endParaRPr>
          </a:p>
          <a:p>
            <a:pPr indent="-342900" lvl="0" marL="457200" marR="0" rtl="0" algn="l">
              <a:lnSpc>
                <a:spcPct val="200000"/>
              </a:lnSpc>
              <a:spcBef>
                <a:spcPts val="0"/>
              </a:spcBef>
              <a:spcAft>
                <a:spcPts val="0"/>
              </a:spcAft>
              <a:buClr>
                <a:srgbClr val="0000FF"/>
              </a:buClr>
              <a:buSzPts val="1800"/>
              <a:buChar char="●"/>
            </a:pPr>
            <a:r>
              <a:rPr lang="en">
                <a:solidFill>
                  <a:srgbClr val="0000FF"/>
                </a:solidFill>
              </a:rPr>
              <a:t>Customer have functional needs that depend on devices</a:t>
            </a:r>
            <a:endParaRPr>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Context: Effects on Individuals</a:t>
            </a:r>
            <a:endParaRPr>
              <a:solidFill>
                <a:srgbClr val="FF00FF"/>
              </a:solidFill>
            </a:endParaRPr>
          </a:p>
        </p:txBody>
      </p:sp>
      <p:sp>
        <p:nvSpPr>
          <p:cNvPr id="94" name="Google Shape;94;p19"/>
          <p:cNvSpPr txBox="1"/>
          <p:nvPr>
            <p:ph idx="1" type="body"/>
          </p:nvPr>
        </p:nvSpPr>
        <p:spPr>
          <a:xfrm>
            <a:off x="311700" y="1093850"/>
            <a:ext cx="8325300" cy="3650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FF"/>
              </a:buClr>
              <a:buSzPts val="1800"/>
              <a:buChar char="●"/>
            </a:pPr>
            <a:r>
              <a:rPr lang="en">
                <a:solidFill>
                  <a:srgbClr val="0000FF"/>
                </a:solidFill>
              </a:rPr>
              <a:t>Individuals </a:t>
            </a:r>
            <a:r>
              <a:rPr lang="en">
                <a:solidFill>
                  <a:srgbClr val="0000FF"/>
                </a:solidFill>
              </a:rPr>
              <a:t>affected by non-continuous, non-reliable device availability</a:t>
            </a:r>
            <a:endParaRPr>
              <a:solidFill>
                <a:srgbClr val="0000FF"/>
              </a:solidFill>
            </a:endParaRPr>
          </a:p>
          <a:p>
            <a:pPr indent="-342900" lvl="0" marL="457200" rtl="0" algn="l">
              <a:lnSpc>
                <a:spcPct val="150000"/>
              </a:lnSpc>
              <a:spcBef>
                <a:spcPts val="0"/>
              </a:spcBef>
              <a:spcAft>
                <a:spcPts val="0"/>
              </a:spcAft>
              <a:buClr>
                <a:srgbClr val="0000FF"/>
              </a:buClr>
              <a:buSzPts val="1800"/>
              <a:buChar char="●"/>
            </a:pPr>
            <a:r>
              <a:rPr lang="en">
                <a:solidFill>
                  <a:srgbClr val="0000FF"/>
                </a:solidFill>
              </a:rPr>
              <a:t>Example: Phone Dies</a:t>
            </a:r>
            <a:endParaRPr>
              <a:solidFill>
                <a:srgbClr val="0000FF"/>
              </a:solidFill>
            </a:endParaRPr>
          </a:p>
          <a:p>
            <a:pPr indent="-342900" lvl="1" marL="914400" rtl="0" algn="l">
              <a:lnSpc>
                <a:spcPct val="150000"/>
              </a:lnSpc>
              <a:spcBef>
                <a:spcPts val="0"/>
              </a:spcBef>
              <a:spcAft>
                <a:spcPts val="0"/>
              </a:spcAft>
              <a:buClr>
                <a:srgbClr val="0000FF"/>
              </a:buClr>
              <a:buSzPts val="1800"/>
              <a:buChar char="○"/>
            </a:pPr>
            <a:r>
              <a:rPr lang="en" sz="1800">
                <a:solidFill>
                  <a:srgbClr val="0000FF"/>
                </a:solidFill>
              </a:rPr>
              <a:t>Cannot track the bus</a:t>
            </a:r>
            <a:endParaRPr sz="1800">
              <a:solidFill>
                <a:srgbClr val="0000FF"/>
              </a:solidFill>
            </a:endParaRPr>
          </a:p>
          <a:p>
            <a:pPr indent="-342900" lvl="1" marL="914400" rtl="0" algn="l">
              <a:lnSpc>
                <a:spcPct val="150000"/>
              </a:lnSpc>
              <a:spcBef>
                <a:spcPts val="0"/>
              </a:spcBef>
              <a:spcAft>
                <a:spcPts val="0"/>
              </a:spcAft>
              <a:buClr>
                <a:srgbClr val="0000FF"/>
              </a:buClr>
              <a:buSzPts val="1800"/>
              <a:buChar char="○"/>
            </a:pPr>
            <a:r>
              <a:rPr lang="en" sz="1800">
                <a:solidFill>
                  <a:srgbClr val="0000FF"/>
                </a:solidFill>
              </a:rPr>
              <a:t>Cannot check food menu</a:t>
            </a:r>
            <a:endParaRPr sz="1800">
              <a:solidFill>
                <a:srgbClr val="0000FF"/>
              </a:solidFill>
            </a:endParaRPr>
          </a:p>
          <a:p>
            <a:pPr indent="-342900" lvl="1" marL="914400" rtl="0" algn="l">
              <a:lnSpc>
                <a:spcPct val="150000"/>
              </a:lnSpc>
              <a:spcBef>
                <a:spcPts val="0"/>
              </a:spcBef>
              <a:spcAft>
                <a:spcPts val="0"/>
              </a:spcAft>
              <a:buClr>
                <a:srgbClr val="0000FF"/>
              </a:buClr>
              <a:buSzPts val="1800"/>
              <a:buChar char="○"/>
            </a:pPr>
            <a:r>
              <a:rPr lang="en" sz="1800">
                <a:solidFill>
                  <a:srgbClr val="0000FF"/>
                </a:solidFill>
              </a:rPr>
              <a:t>Cannot check store hours</a:t>
            </a:r>
            <a:endParaRPr sz="1800">
              <a:solidFill>
                <a:srgbClr val="0000FF"/>
              </a:solidFill>
            </a:endParaRPr>
          </a:p>
          <a:p>
            <a:pPr indent="-342900" lvl="1" marL="914400" rtl="0" algn="l">
              <a:lnSpc>
                <a:spcPct val="150000"/>
              </a:lnSpc>
              <a:spcBef>
                <a:spcPts val="0"/>
              </a:spcBef>
              <a:spcAft>
                <a:spcPts val="0"/>
              </a:spcAft>
              <a:buClr>
                <a:srgbClr val="0000FF"/>
              </a:buClr>
              <a:buSzPts val="1800"/>
              <a:buChar char="○"/>
            </a:pPr>
            <a:r>
              <a:rPr lang="en" sz="1800">
                <a:solidFill>
                  <a:srgbClr val="0000FF"/>
                </a:solidFill>
              </a:rPr>
              <a:t>Cannot check phone communications (email, calls)</a:t>
            </a:r>
            <a:endParaRPr sz="1800">
              <a:solidFill>
                <a:srgbClr val="0000FF"/>
              </a:solidFill>
            </a:endParaRPr>
          </a:p>
          <a:p>
            <a:pPr indent="-342900" lvl="1" marL="914400" rtl="0" algn="l">
              <a:lnSpc>
                <a:spcPct val="150000"/>
              </a:lnSpc>
              <a:spcBef>
                <a:spcPts val="0"/>
              </a:spcBef>
              <a:spcAft>
                <a:spcPts val="0"/>
              </a:spcAft>
              <a:buClr>
                <a:srgbClr val="0000FF"/>
              </a:buClr>
              <a:buSzPts val="1800"/>
              <a:buChar char="○"/>
            </a:pPr>
            <a:r>
              <a:rPr lang="en" sz="1800">
                <a:solidFill>
                  <a:srgbClr val="0000FF"/>
                </a:solidFill>
              </a:rPr>
              <a:t>Lack of emergency dialing</a:t>
            </a:r>
            <a:endParaRPr sz="180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Context: Effects on Culture</a:t>
            </a:r>
            <a:endParaRPr>
              <a:solidFill>
                <a:srgbClr val="FF00FF"/>
              </a:solidFill>
            </a:endParaRPr>
          </a:p>
        </p:txBody>
      </p:sp>
      <p:sp>
        <p:nvSpPr>
          <p:cNvPr id="100" name="Google Shape;100;p20"/>
          <p:cNvSpPr txBox="1"/>
          <p:nvPr>
            <p:ph idx="1" type="body"/>
          </p:nvPr>
        </p:nvSpPr>
        <p:spPr>
          <a:xfrm>
            <a:off x="311700" y="15303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200000"/>
              </a:lnSpc>
              <a:spcBef>
                <a:spcPts val="0"/>
              </a:spcBef>
              <a:spcAft>
                <a:spcPts val="0"/>
              </a:spcAft>
              <a:buClr>
                <a:srgbClr val="0000FF"/>
              </a:buClr>
              <a:buSzPts val="1800"/>
              <a:buFont typeface="Arial"/>
              <a:buChar char="●"/>
            </a:pPr>
            <a:r>
              <a:rPr lang="en">
                <a:solidFill>
                  <a:srgbClr val="0000FF"/>
                </a:solidFill>
              </a:rPr>
              <a:t>Cultural expectation that users maintain online connection at all times</a:t>
            </a:r>
            <a:endParaRPr>
              <a:solidFill>
                <a:srgbClr val="0000FF"/>
              </a:solidFill>
            </a:endParaRPr>
          </a:p>
          <a:p>
            <a:pPr indent="-342900" lvl="0" marL="457200" marR="0" rtl="0" algn="l">
              <a:lnSpc>
                <a:spcPct val="200000"/>
              </a:lnSpc>
              <a:spcBef>
                <a:spcPts val="0"/>
              </a:spcBef>
              <a:spcAft>
                <a:spcPts val="0"/>
              </a:spcAft>
              <a:buClr>
                <a:srgbClr val="0000FF"/>
              </a:buClr>
              <a:buSzPts val="1800"/>
              <a:buChar char="●"/>
            </a:pPr>
            <a:r>
              <a:rPr lang="en">
                <a:solidFill>
                  <a:srgbClr val="0000FF"/>
                </a:solidFill>
              </a:rPr>
              <a:t>Devices enable users to maintain daily schedules, check to do lists, GPS navigation, etc.</a:t>
            </a:r>
            <a:endParaRPr>
              <a:solidFill>
                <a:srgbClr val="0000FF"/>
              </a:solidFill>
            </a:endParaRPr>
          </a:p>
          <a:p>
            <a:pPr indent="-342900" lvl="0" marL="457200" marR="0" rtl="0" algn="l">
              <a:lnSpc>
                <a:spcPct val="200000"/>
              </a:lnSpc>
              <a:spcBef>
                <a:spcPts val="0"/>
              </a:spcBef>
              <a:spcAft>
                <a:spcPts val="0"/>
              </a:spcAft>
              <a:buClr>
                <a:srgbClr val="0000FF"/>
              </a:buClr>
              <a:buSzPts val="1800"/>
              <a:buChar char="●"/>
            </a:pPr>
            <a:r>
              <a:rPr lang="en">
                <a:solidFill>
                  <a:srgbClr val="0000FF"/>
                </a:solidFill>
              </a:rPr>
              <a:t>Devices enable instant communication</a:t>
            </a:r>
            <a:endParaRPr>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153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Requirement Analysis: Specifications</a:t>
            </a:r>
            <a:endParaRPr>
              <a:solidFill>
                <a:srgbClr val="FF00FF"/>
              </a:solidFill>
            </a:endParaRPr>
          </a:p>
        </p:txBody>
      </p:sp>
      <p:sp>
        <p:nvSpPr>
          <p:cNvPr id="106" name="Google Shape;106;p21"/>
          <p:cNvSpPr txBox="1"/>
          <p:nvPr>
            <p:ph idx="1" type="body"/>
          </p:nvPr>
        </p:nvSpPr>
        <p:spPr>
          <a:xfrm>
            <a:off x="208475" y="862150"/>
            <a:ext cx="8520600" cy="3340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FF"/>
              </a:buClr>
              <a:buSzPts val="1800"/>
              <a:buChar char="●"/>
            </a:pPr>
            <a:r>
              <a:rPr lang="en">
                <a:solidFill>
                  <a:srgbClr val="0000FF"/>
                </a:solidFill>
              </a:rPr>
              <a:t>Battery box with individual lockers for each battery</a:t>
            </a:r>
            <a:endParaRPr>
              <a:solidFill>
                <a:srgbClr val="0000FF"/>
              </a:solidFill>
            </a:endParaRPr>
          </a:p>
          <a:p>
            <a:pPr indent="-342900" lvl="0" marL="457200" rtl="0" algn="l">
              <a:lnSpc>
                <a:spcPct val="100000"/>
              </a:lnSpc>
              <a:spcBef>
                <a:spcPts val="0"/>
              </a:spcBef>
              <a:spcAft>
                <a:spcPts val="0"/>
              </a:spcAft>
              <a:buClr>
                <a:srgbClr val="0000FF"/>
              </a:buClr>
              <a:buSzPts val="1800"/>
              <a:buChar char="●"/>
            </a:pPr>
            <a:r>
              <a:rPr lang="en">
                <a:solidFill>
                  <a:srgbClr val="0000FF"/>
                </a:solidFill>
              </a:rPr>
              <a:t>Locker doors will open via electronic locks and output fully charged batteries</a:t>
            </a:r>
            <a:endParaRPr>
              <a:solidFill>
                <a:srgbClr val="0000FF"/>
              </a:solidFill>
            </a:endParaRPr>
          </a:p>
          <a:p>
            <a:pPr indent="-342900" lvl="0" marL="457200" rtl="0" algn="l">
              <a:lnSpc>
                <a:spcPct val="100000"/>
              </a:lnSpc>
              <a:spcBef>
                <a:spcPts val="0"/>
              </a:spcBef>
              <a:spcAft>
                <a:spcPts val="0"/>
              </a:spcAft>
              <a:buClr>
                <a:srgbClr val="0000FF"/>
              </a:buClr>
              <a:buSzPts val="1800"/>
              <a:buChar char="●"/>
            </a:pPr>
            <a:r>
              <a:rPr lang="en">
                <a:solidFill>
                  <a:srgbClr val="0000FF"/>
                </a:solidFill>
              </a:rPr>
              <a:t>Card reader to login users</a:t>
            </a:r>
            <a:endParaRPr>
              <a:solidFill>
                <a:srgbClr val="0000FF"/>
              </a:solidFill>
            </a:endParaRPr>
          </a:p>
          <a:p>
            <a:pPr indent="-342900" lvl="0" marL="457200" rtl="0" algn="l">
              <a:lnSpc>
                <a:spcPct val="100000"/>
              </a:lnSpc>
              <a:spcBef>
                <a:spcPts val="0"/>
              </a:spcBef>
              <a:spcAft>
                <a:spcPts val="0"/>
              </a:spcAft>
              <a:buClr>
                <a:srgbClr val="0000FF"/>
              </a:buClr>
              <a:buSzPts val="1800"/>
              <a:buChar char="●"/>
            </a:pPr>
            <a:r>
              <a:rPr lang="en">
                <a:solidFill>
                  <a:srgbClr val="0000FF"/>
                </a:solidFill>
              </a:rPr>
              <a:t>Online web portal for users to view battery inventories and reserve batteries</a:t>
            </a:r>
            <a:endParaRPr>
              <a:solidFill>
                <a:srgbClr val="0000FF"/>
              </a:solidFill>
            </a:endParaRPr>
          </a:p>
          <a:p>
            <a:pPr indent="-342900" lvl="0" marL="457200" rtl="0" algn="l">
              <a:lnSpc>
                <a:spcPct val="100000"/>
              </a:lnSpc>
              <a:spcBef>
                <a:spcPts val="0"/>
              </a:spcBef>
              <a:spcAft>
                <a:spcPts val="0"/>
              </a:spcAft>
              <a:buClr>
                <a:srgbClr val="0000FF"/>
              </a:buClr>
              <a:buSzPts val="1800"/>
              <a:buChar char="●"/>
            </a:pPr>
            <a:r>
              <a:rPr lang="en">
                <a:solidFill>
                  <a:srgbClr val="0000FF"/>
                </a:solidFill>
              </a:rPr>
              <a:t>Cooling fan system to maintain temperature due to heat product from charging</a:t>
            </a:r>
            <a:endParaRPr>
              <a:solidFill>
                <a:srgbClr val="0000FF"/>
              </a:solidFill>
            </a:endParaRPr>
          </a:p>
          <a:p>
            <a:pPr indent="-342900" lvl="0" marL="457200" rtl="0" algn="l">
              <a:lnSpc>
                <a:spcPct val="100000"/>
              </a:lnSpc>
              <a:spcBef>
                <a:spcPts val="0"/>
              </a:spcBef>
              <a:spcAft>
                <a:spcPts val="0"/>
              </a:spcAft>
              <a:buClr>
                <a:srgbClr val="0000FF"/>
              </a:buClr>
              <a:buSzPts val="1800"/>
              <a:buChar char="●"/>
            </a:pPr>
            <a:r>
              <a:rPr lang="en">
                <a:solidFill>
                  <a:srgbClr val="0000FF"/>
                </a:solidFill>
              </a:rPr>
              <a:t>External laptop-sized battery will provide 50000mAh and around 24 hours for average use, i.e. web browsing (Based on 2018 15” Macbook Pro)</a:t>
            </a:r>
            <a:endParaRPr>
              <a:solidFill>
                <a:srgbClr val="0000FF"/>
              </a:solidFill>
            </a:endParaRPr>
          </a:p>
          <a:p>
            <a:pPr indent="-342900" lvl="0" marL="457200" rtl="0" algn="l">
              <a:lnSpc>
                <a:spcPct val="100000"/>
              </a:lnSpc>
              <a:spcBef>
                <a:spcPts val="0"/>
              </a:spcBef>
              <a:spcAft>
                <a:spcPts val="0"/>
              </a:spcAft>
              <a:buClr>
                <a:srgbClr val="0000FF"/>
              </a:buClr>
              <a:buSzPts val="1800"/>
              <a:buChar char="●"/>
            </a:pPr>
            <a:r>
              <a:rPr lang="en">
                <a:solidFill>
                  <a:srgbClr val="0000FF"/>
                </a:solidFill>
              </a:rPr>
              <a:t>External mobile-sized batteries will provide 10000mAh and around 48 hours for average use, i.e. web browsing (Based on 2017 iPhone 8)</a:t>
            </a:r>
            <a:endParaRPr>
              <a:solidFill>
                <a:srgbClr val="0000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