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matic SC" panose="020B0604020202020204" charset="-79"/>
      <p:regular r:id="rId32"/>
      <p:bold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  <p:embeddedFont>
      <p:font typeface="Source Code Pro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9F0196-777B-4B73-BE2F-32F32C1CF6A4}">
  <a:tblStyle styleId="{839F0196-777B-4B73-BE2F-32F32C1CF6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chtek.com/Design%20Support/Technical%20Document/AN024?sc_lang=e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sciencetech/article-3607598/Do-low-battery-anxiety-90-panic-losing-power-phone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yweego.com/2015/02/02/dead-phones-statistics-on-the-everyday-hassle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tterybro.com/blogs/18650-wholesale-battery-reviews/18852515-when-to-recycle-18650-batteries-and-how-to-start-a-collection-center-in-your-vape-shop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batterybro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The specs dont even match between slides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cycles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https://www.richtek.com/Design%20Support/Technical%20Document/AN024?sc_lang=en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2"/>
                </a:solidFill>
              </a:rPr>
              <a:t>Send link to shira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2"/>
                </a:solidFill>
              </a:rPr>
              <a:t>Minimum voltage explanaition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2"/>
                </a:solidFill>
              </a:rPr>
              <a:t>Convert the unit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Lead acid heavy and less energy dene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User history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Raspberry Pi would only comm with it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Demonstrate the critical functionality of the project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adbbdc4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33adbbdc4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Demonstrate the critical functionality of the project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adbbdc4d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adbbdc4d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3adbbdc4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3adbbdc4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3adbbdc4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3adbbdc4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adbbdc4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adbbdc4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3adbbdc4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3adbbdc4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adbbdc4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adbbdc4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adbbdc4d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adbbdc4d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adbbdc4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adbbdc4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https://www.dailymail.co.uk/sciencetech/article-3607598/Do-low-battery-anxiety-90-panic-losing-power-phones.html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https://myweego.com/2015/02/02/dead-phones-statistics-on-the-everyday-hassle/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Get rid of the second bullet 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Mobile be small letter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Note average use(normal web browsing)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Card reader instead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At stations battery inventories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“As feedback”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At fan to spec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Battery rfid not but microcontroller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Remove web server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Charge system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Go right after the B.D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Make internal temp control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Be able to charge multiple batteries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Manage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adbbdc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adbbdc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number in the suffix for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such as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C10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rating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means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battery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current capacity divided by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times is the right discharge time. On the other hand, a number in the prefix for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such as 10C rating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means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battery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current capacity multiplied by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times is the right discharge time.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https://batterybro.com/blogs/18650-wholesale-battery-reviews/18852515-when-to-recycle-18650-batteries-and-how-to-start-a-collection-center-in-your-vape-shop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15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Most </a:t>
            </a:r>
            <a:r>
              <a:rPr lang="en" sz="115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/>
              </a:rPr>
              <a:t>18650</a:t>
            </a:r>
            <a:r>
              <a:rPr lang="en" sz="1150">
                <a:solidFill>
                  <a:srgbClr val="555555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cells are rated for between 300 and 500 cycles. That means your cell can charge up to 4.2 volts, and discharge down to 2.5 - 2.8 volts, a maximum of 300 to 500 times without too much much loss in performance. When an 18650 cell nears the end of its life, the performance loss is sudden and fast.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m.com/html/2432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44250" y="3465800"/>
            <a:ext cx="84555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>
                <a:solidFill>
                  <a:srgbClr val="FFFF00"/>
                </a:solidFill>
              </a:rPr>
              <a:t>Team BB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2116950" y="853100"/>
            <a:ext cx="4910100" cy="26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200" dirty="0" smtClean="0">
                <a:solidFill>
                  <a:srgbClr val="0000FF"/>
                </a:solidFill>
              </a:rPr>
              <a:t>Midway </a:t>
            </a:r>
            <a:r>
              <a:rPr lang="en" sz="2200" dirty="0">
                <a:solidFill>
                  <a:srgbClr val="0000FF"/>
                </a:solidFill>
              </a:rPr>
              <a:t>Design Review</a:t>
            </a:r>
            <a:endParaRPr sz="22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2200" dirty="0">
                <a:solidFill>
                  <a:srgbClr val="FF00FF"/>
                </a:solidFill>
              </a:rPr>
              <a:t>__________</a:t>
            </a:r>
            <a:endParaRPr sz="2200" dirty="0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0000FF"/>
                </a:solidFill>
              </a:rPr>
              <a:t>Senior Design Project</a:t>
            </a:r>
            <a:endParaRPr sz="22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FF00FF"/>
                </a:solidFill>
              </a:rPr>
              <a:t>__________</a:t>
            </a:r>
            <a:endParaRPr sz="2200" dirty="0">
              <a:solidFill>
                <a:srgbClr val="FF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rgbClr val="0000FF"/>
                </a:solidFill>
              </a:rPr>
              <a:t>Fall 2018</a:t>
            </a:r>
            <a:endParaRPr sz="2200" dirty="0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Charging Requirement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163450"/>
            <a:ext cx="8520600" cy="3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FF"/>
                </a:solidFill>
              </a:rPr>
              <a:t>Capacity: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	Mobile phone: 10,000mAh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	Laptop: 50,000mAh</a:t>
            </a:r>
            <a:endParaRPr b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FF"/>
                </a:solidFill>
              </a:rPr>
              <a:t>Charging Period:</a:t>
            </a:r>
            <a:endParaRPr b="1"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Mobile phone: 3.75 hours	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Laptop: 8 hours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FF"/>
                </a:solidFill>
              </a:rPr>
              <a:t>Lifespan (Cycles)：</a:t>
            </a:r>
            <a:endParaRPr b="1">
              <a:solidFill>
                <a:srgbClr val="0000FF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Around 2 Years (600-1200 discharge cycles)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Effects of temperature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4450800" y="1098199"/>
            <a:ext cx="4919400" cy="3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0000FF"/>
                </a:solidFill>
              </a:rPr>
              <a:t>The performance of our battery will depend on temperature conditions.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0000FF"/>
                </a:solidFill>
              </a:rPr>
              <a:t>Therefore, we will have: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>
                <a:solidFill>
                  <a:srgbClr val="0000FF"/>
                </a:solidFill>
              </a:rPr>
              <a:t>-Range of temperature operation conditions from -10℃ (14°F) to 30℃ (86°F)</a:t>
            </a:r>
            <a:endParaRPr sz="160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chemeClr val="hlink"/>
              </a:solidFill>
              <a:uFill>
                <a:noFill/>
              </a:uFill>
              <a:hlinkClick r:id="rId3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1600">
                <a:solidFill>
                  <a:srgbClr val="0000FF"/>
                </a:solidFill>
              </a:rPr>
              <a:t> </a:t>
            </a:r>
            <a:endParaRPr sz="1600">
              <a:solidFill>
                <a:srgbClr val="0000FF"/>
              </a:solidFill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25" y="1165525"/>
            <a:ext cx="4415074" cy="2938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THe BB Solution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Keep battery dispensing stations in buildings (room temperature)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Use of lithium ion batteries than lead-acid because their temperature effects can be reversed by warming up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User Interface and Communication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Requirements: </a:t>
            </a:r>
            <a:endParaRPr>
              <a:solidFill>
                <a:srgbClr val="0000FF"/>
              </a:solidFill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Ask user for identification</a:t>
            </a:r>
            <a:endParaRPr>
              <a:solidFill>
                <a:srgbClr val="0000FF"/>
              </a:solidFill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Show user’s history</a:t>
            </a:r>
            <a:endParaRPr>
              <a:solidFill>
                <a:srgbClr val="0000FF"/>
              </a:solidFill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Provide user choice between two battery capacities</a:t>
            </a:r>
            <a:endParaRPr>
              <a:solidFill>
                <a:srgbClr val="0000FF"/>
              </a:solidFill>
            </a:endParaRPr>
          </a:p>
          <a:p>
            <a:pPr marL="9144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Communicate with the backend to open locker door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170275" y="42767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Card Reader for Interface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5341150" y="1848375"/>
            <a:ext cx="3491100" cy="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ID-20 RFID Reader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400" y="1060925"/>
            <a:ext cx="3849600" cy="38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Battery Data Feedback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45" name="Google Shape;145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Need to create data pathway from battery when it is being charged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Necessary to learn battery’s performance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Collect usage data from battery while charging for analysis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FRONT END - Web Portal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51" name="Google Shape;151;p28"/>
          <p:cNvSpPr txBox="1">
            <a:spLocks noGrp="1"/>
          </p:cNvSpPr>
          <p:nvPr>
            <p:ph type="body" idx="1"/>
          </p:nvPr>
        </p:nvSpPr>
        <p:spPr>
          <a:xfrm>
            <a:off x="311700" y="138725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HTML/CSS/Javascript Web Portal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Provide user portal to access backend data including:</a:t>
            </a:r>
            <a:endParaRPr sz="1800">
              <a:solidFill>
                <a:srgbClr val="0000FF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Battery size inventory</a:t>
            </a:r>
            <a:endParaRPr sz="1800">
              <a:solidFill>
                <a:srgbClr val="0000FF"/>
              </a:solidFill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○"/>
            </a:pPr>
            <a:r>
              <a:rPr lang="en" sz="1800">
                <a:solidFill>
                  <a:srgbClr val="0000FF"/>
                </a:solidFill>
              </a:rPr>
              <a:t>Reservation</a:t>
            </a:r>
            <a:endParaRPr sz="1800"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Provides access over internet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BACKEND - RASPBERRY PI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On the Raspberry Pi, we communicate with our web server to store data and retrieve old data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Web Server contains information about Battery information accessed through the Web Portal on users end 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Battery information is also accessible through the Interface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Preliminary Weight Analysis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Mobile Device Battery will weigh 0.25 kg 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Providing 4 charges on iPhone 8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Laptop Battery will weigh 1 kg (2 lbs)</a:t>
            </a:r>
            <a:br>
              <a:rPr lang="en">
                <a:solidFill>
                  <a:srgbClr val="0000FF"/>
                </a:solidFill>
              </a:rPr>
            </a:br>
            <a:r>
              <a:rPr lang="en">
                <a:solidFill>
                  <a:srgbClr val="0000FF"/>
                </a:solidFill>
              </a:rPr>
              <a:t>Providing 2 charges on MacBook Pro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MDR Deliverables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Demonstration of Battery Charging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DC power supply charging lithium based battery (Kaden)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Charging circuit (Kaden)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Demonstration of Base Station/UI Interaction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UI able to send user interactions to backend (Ebenezer)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Card Reader for Interface communicating to backend (Kaden)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UI able to receive from backend and display results (Ebenezer)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Backend Raspberry Pi and web server (Ebenezer)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282675" y="260875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4800">
                <a:solidFill>
                  <a:srgbClr val="000000"/>
                </a:solidFill>
              </a:rPr>
              <a:t>BB (Battery Box)</a:t>
            </a:r>
            <a:endParaRPr sz="4800">
              <a:solidFill>
                <a:srgbClr val="00000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124575" y="1228675"/>
            <a:ext cx="88368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rgbClr val="FF00FF"/>
                </a:solidFill>
              </a:rPr>
              <a:t>Advisor</a:t>
            </a:r>
            <a:endParaRPr sz="1600" b="1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rgbClr val="0000FF"/>
                </a:solidFill>
              </a:rPr>
              <a:t>Shira Epstein</a:t>
            </a:r>
            <a:endParaRPr sz="1600" b="1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rgbClr val="FF00FF"/>
                </a:solidFill>
              </a:rPr>
              <a:t>Team</a:t>
            </a:r>
            <a:endParaRPr sz="1600" b="1">
              <a:solidFill>
                <a:srgbClr val="FF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600" b="1">
                <a:solidFill>
                  <a:srgbClr val="0000FF"/>
                </a:solidFill>
              </a:rPr>
              <a:t>Ebenezer Adams &amp; Kaden Chen </a:t>
            </a:r>
            <a:endParaRPr sz="1600" b="1">
              <a:solidFill>
                <a:srgbClr val="0000FF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rgbClr val="0000FF"/>
                </a:solidFill>
              </a:rPr>
              <a:t>(Two man band)</a:t>
            </a:r>
            <a:endParaRPr sz="16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MDR Deliverables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Demonstration of Battery Charging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DC power supply charging lithium based battery (Kaden)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Charging circuit (Kaden)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Demonstration of Base Station/UI Interaction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UI able to send user interactions to backend (Ebenezer)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Card Reader for Interface communicating to backend (Kaden)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UI able to receive from backend and display results (Ebenezer)</a:t>
            </a:r>
            <a:endParaRPr>
              <a:solidFill>
                <a:srgbClr val="0000FF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Char char="○"/>
            </a:pPr>
            <a:r>
              <a:rPr lang="en">
                <a:solidFill>
                  <a:srgbClr val="0000FF"/>
                </a:solidFill>
              </a:rPr>
              <a:t>Backend Raspberry Pi and web server (Ebenezer)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04" y="1544400"/>
            <a:ext cx="417550" cy="5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04" y="1956925"/>
            <a:ext cx="417550" cy="5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04" y="4253075"/>
            <a:ext cx="417550" cy="5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04" y="2955100"/>
            <a:ext cx="417550" cy="5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04" y="3340800"/>
            <a:ext cx="417550" cy="52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704" y="3807875"/>
            <a:ext cx="417550" cy="52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Li-Ion Battery &amp; CHarging System (Kaden)</a:t>
            </a:r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Battery: 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5,000 mAh (For testing and experiment. Will have a 10,000mAh one for CDR)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be charged / can used to charge another battery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Li-Ion Battery &amp; CHarging System (Kaden)</a:t>
            </a:r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51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Charger circuit: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00" y="1604425"/>
            <a:ext cx="5644800" cy="325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6164150" y="1604450"/>
            <a:ext cx="27798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Designed to operate at 7.5V-32V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Input voltage (From an AC adapter)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Cut off after 3 hours of charging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Reboot after voltage of battery drops 2.5% below float voltage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Li-Ion Battery &amp; CHarging System (Kaden)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7652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Voltage Management Circuit (Not in the MDR delivery)</a:t>
            </a:r>
            <a:endParaRPr/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847" y="1721300"/>
            <a:ext cx="4337950" cy="3059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/>
        </p:nvSpPr>
        <p:spPr>
          <a:xfrm>
            <a:off x="4848050" y="1721375"/>
            <a:ext cx="4128300" cy="30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Designed to protect the battery from deep discharging. 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&amp; Web Portal (ebenezer)</a:t>
            </a:r>
            <a:endParaRPr/>
          </a:p>
        </p:txBody>
      </p:sp>
      <p:pic>
        <p:nvPicPr>
          <p:cNvPr id="209" name="Google Shape;20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700" y="1198150"/>
            <a:ext cx="6074174" cy="35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UI &amp; Web Portal (ebenezer)</a:t>
            </a:r>
            <a:endParaRPr/>
          </a:p>
        </p:txBody>
      </p:sp>
      <p:pic>
        <p:nvPicPr>
          <p:cNvPr id="215" name="Google Shape;2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6413" y="1093850"/>
            <a:ext cx="6651179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CDR Deliverable- </a:t>
            </a:r>
            <a:endParaRPr/>
          </a:p>
        </p:txBody>
      </p:sp>
      <p:graphicFrame>
        <p:nvGraphicFramePr>
          <p:cNvPr id="221" name="Google Shape;221;p38"/>
          <p:cNvGraphicFramePr/>
          <p:nvPr/>
        </p:nvGraphicFramePr>
        <p:xfrm>
          <a:off x="952500" y="2075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{839F0196-777B-4B73-BE2F-32F32C1CF6A4}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Progress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Project Impact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Charging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Website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UI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Battery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Building Box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0%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45%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2" name="Google Shape;222;p38"/>
          <p:cNvSpPr txBox="1"/>
          <p:nvPr/>
        </p:nvSpPr>
        <p:spPr>
          <a:xfrm>
            <a:off x="788100" y="1238450"/>
            <a:ext cx="2990100" cy="3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Currently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311700" y="114325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CDR Deliverable</a:t>
            </a:r>
            <a:endParaRPr/>
          </a:p>
        </p:txBody>
      </p:sp>
      <p:sp>
        <p:nvSpPr>
          <p:cNvPr id="228" name="Google Shape;228;p39"/>
          <p:cNvSpPr txBox="1">
            <a:spLocks noGrp="1"/>
          </p:cNvSpPr>
          <p:nvPr>
            <p:ph type="body" idx="1"/>
          </p:nvPr>
        </p:nvSpPr>
        <p:spPr>
          <a:xfrm>
            <a:off x="311700" y="9016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Kaden: Battery 0% to 80%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-3d printed cases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-full onboard Battery Management system (BMS)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Ebenezer:Website 50%-99%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-Full user database containing a lot more than email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-User history viewing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-Timing for reservation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Together: Building the Box-&gt;0%- 40%-50%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-Putting the outside together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-Few wirings</a:t>
            </a:r>
            <a:br>
              <a:rPr lang="en"/>
            </a:br>
            <a:r>
              <a:rPr lang="en"/>
              <a:t>	-Locking mechanisms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8675"/>
            <a:ext cx="9144001" cy="34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title"/>
          </p:nvPr>
        </p:nvSpPr>
        <p:spPr>
          <a:xfrm>
            <a:off x="-1163375" y="1297000"/>
            <a:ext cx="8520600" cy="17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7200">
                <a:solidFill>
                  <a:srgbClr val="FF00FF"/>
                </a:solidFill>
              </a:rPr>
              <a:t>Thank You</a:t>
            </a:r>
            <a:endParaRPr sz="7200">
              <a:solidFill>
                <a:srgbClr val="FF00FF"/>
              </a:solidFill>
            </a:endParaRPr>
          </a:p>
        </p:txBody>
      </p:sp>
      <p:sp>
        <p:nvSpPr>
          <p:cNvPr id="241" name="Google Shape;241;p41"/>
          <p:cNvSpPr txBox="1">
            <a:spLocks noGrp="1"/>
          </p:cNvSpPr>
          <p:nvPr>
            <p:ph type="body" idx="1"/>
          </p:nvPr>
        </p:nvSpPr>
        <p:spPr>
          <a:xfrm>
            <a:off x="1871725" y="157622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2400" i="1">
                <a:solidFill>
                  <a:srgbClr val="0000FF"/>
                </a:solidFill>
              </a:rPr>
              <a:t>Questions?</a:t>
            </a:r>
            <a:endParaRPr sz="2400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THE PROBLEM: Battery Life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80200"/>
            <a:ext cx="8520600" cy="39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Students face the problem of battery life on devices not lasting a full day with an on-the-go lifestyle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Battery life has not increased enough to meet the growing energy needs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Electronic devices with energy needs include mobile phones, tablets and laptops</a:t>
            </a:r>
            <a:endParaRPr b="1" i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153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Requirement Analysis: Specifications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208475" y="86215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Battery box with individual lockers for each battery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Locker doors will open via electronic locks and output fully charged batteries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Card reader to login users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Online web portal for users to view battery inventories and reserve batteries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Cooling fan system to maintain temperature due to heat product from charging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External laptop-sized battery will provide 50000mAh and around 24 hours for average use, i.e. web browsing (Based on 2018 15” Macbook Pro)</a:t>
            </a:r>
            <a:endParaRPr>
              <a:solidFill>
                <a:srgbClr val="0000FF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>
                <a:solidFill>
                  <a:srgbClr val="0000FF"/>
                </a:solidFill>
              </a:rPr>
              <a:t>External mobile-sized batteries will provide 10000mAh and around 48 hours for average use, i.e. web browsing (Based on 2017 iPhone 8)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193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Block Diagram</a:t>
            </a: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49" y="919930"/>
            <a:ext cx="5631426" cy="4223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BATTERY Charging System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FF"/>
                </a:solidFill>
              </a:rPr>
              <a:t>Requirements</a:t>
            </a:r>
            <a:r>
              <a:rPr lang="en">
                <a:solidFill>
                  <a:srgbClr val="0000FF"/>
                </a:solidFill>
              </a:rPr>
              <a:t>: 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Proprietary charging port for batteries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Power supply regulation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Internal temperature control for </a:t>
            </a:r>
            <a:r>
              <a:rPr lang="en" i="1">
                <a:solidFill>
                  <a:srgbClr val="0000FF"/>
                </a:solidFill>
              </a:rPr>
              <a:t>Battery Box</a:t>
            </a:r>
            <a:endParaRPr i="1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b="1">
                <a:solidFill>
                  <a:srgbClr val="0000FF"/>
                </a:solidFill>
              </a:rPr>
              <a:t>Implementation</a:t>
            </a:r>
            <a:r>
              <a:rPr lang="en">
                <a:solidFill>
                  <a:srgbClr val="0000FF"/>
                </a:solidFill>
              </a:rPr>
              <a:t>: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Raspberry Pi to monitor power being drawn by charging system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Box System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Interface: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will use a touchscreen and a ID reader to login and check out.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Locker: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will be able output fully charged battery/ store returned batteries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Web portal: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will be able to check a availability for batteries          on website.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45993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CHarger Formula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82600" y="903600"/>
            <a:ext cx="3761400" cy="4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Chargers will be able to cut the voltage off after battery is fully charged and be able to restart charging after battery voltage drops 2.5% below floating voltage. 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1228675"/>
            <a:ext cx="4843926" cy="346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>
                <a:solidFill>
                  <a:srgbClr val="FF00FF"/>
                </a:solidFill>
              </a:rPr>
              <a:t>Charging lifetime cycles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885575" y="1099875"/>
            <a:ext cx="49470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Our Battery: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	About 75% DoD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Mobile: 3.75 hours of discharge @2A (Fully discharged after 5 hours)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0000FF"/>
                </a:solidFill>
              </a:rPr>
              <a:t>Laptop: 8 hours @4.5A 19V (fully discharged after 11 hours.)</a:t>
            </a:r>
            <a:endParaRPr>
              <a:solidFill>
                <a:srgbClr val="0000FF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>
              <a:solidFill>
                <a:srgbClr val="0000FF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 rotWithShape="1">
          <a:blip r:embed="rId3">
            <a:alphaModFix/>
          </a:blip>
          <a:srcRect b="3492"/>
          <a:stretch/>
        </p:blipFill>
        <p:spPr>
          <a:xfrm>
            <a:off x="311700" y="1242313"/>
            <a:ext cx="3448825" cy="30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1068</Words>
  <Application>Microsoft Office PowerPoint</Application>
  <PresentationFormat>On-screen Show (16:9)</PresentationFormat>
  <Paragraphs>193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Amatic SC</vt:lpstr>
      <vt:lpstr>Roboto</vt:lpstr>
      <vt:lpstr>Arial</vt:lpstr>
      <vt:lpstr>Source Code Pro</vt:lpstr>
      <vt:lpstr>Beach Day</vt:lpstr>
      <vt:lpstr>Team BB</vt:lpstr>
      <vt:lpstr>BB (Battery Box)</vt:lpstr>
      <vt:lpstr>THE PROBLEM: Battery Life</vt:lpstr>
      <vt:lpstr>Requirement Analysis: Specifications</vt:lpstr>
      <vt:lpstr>Block Diagram</vt:lpstr>
      <vt:lpstr>BATTERY Charging System</vt:lpstr>
      <vt:lpstr>Battery Box System</vt:lpstr>
      <vt:lpstr>CHarger Formula</vt:lpstr>
      <vt:lpstr>Charging lifetime cycles</vt:lpstr>
      <vt:lpstr>Charging Requirement</vt:lpstr>
      <vt:lpstr>Effects of temperature</vt:lpstr>
      <vt:lpstr>THe BB Solution</vt:lpstr>
      <vt:lpstr>User Interface and Communication</vt:lpstr>
      <vt:lpstr>Card Reader for Interface</vt:lpstr>
      <vt:lpstr>Battery Data Feedback</vt:lpstr>
      <vt:lpstr>FRONT END - Web Portal</vt:lpstr>
      <vt:lpstr>BACKEND - RASPBERRY PI</vt:lpstr>
      <vt:lpstr>Preliminary Weight Analysis</vt:lpstr>
      <vt:lpstr>MDR Deliverables</vt:lpstr>
      <vt:lpstr>MDR Deliverables</vt:lpstr>
      <vt:lpstr>Li-Ion Battery &amp; CHarging System (Kaden)</vt:lpstr>
      <vt:lpstr>Li-Ion Battery &amp; CHarging System (Kaden)</vt:lpstr>
      <vt:lpstr>Li-Ion Battery &amp; CHarging System (Kaden) </vt:lpstr>
      <vt:lpstr>UI &amp; Web Portal (ebenezer)</vt:lpstr>
      <vt:lpstr>UI &amp; Web Portal (ebenezer)</vt:lpstr>
      <vt:lpstr>CDR Deliverable- </vt:lpstr>
      <vt:lpstr>CDR Deliverable</vt:lpstr>
      <vt:lpstr>Gantt Chart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BB</dc:title>
  <cp:lastModifiedBy>SDP</cp:lastModifiedBy>
  <cp:revision>2</cp:revision>
  <dcterms:modified xsi:type="dcterms:W3CDTF">2018-12-20T16:42:44Z</dcterms:modified>
</cp:coreProperties>
</file>