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72" r:id="rId4"/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Jooyoung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Jooyoung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Jooyoung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49ced10301_5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49ced10301_5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Jooyoung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49d872eef6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g49d872eef6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Patrick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49d872eef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g49d872eef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Bowen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49ced10301_5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49ced10301_5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49ced10301_1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49ced10301_1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Bowen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49ced10301_1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49ced10301_1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Bowen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Pervesh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49ced1030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49ced1030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pervesh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49ced10301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49ced1030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pervesh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Bowen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49ced10301_5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49ced10301_5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Bowen Yu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49ced10301_1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49ced10301_1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49ced10301_5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g49ced10301_5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JooYoung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49ced10301_5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49ced10301_5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Patrick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49ced10301_5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49ced10301_5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JooYoung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Bowen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pervesh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Pervesh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Pervesh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Patrick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49ced1030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49ced1030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Patrick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Patrick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49ced10301_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49ced10301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Patrick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Relationship Id="rId3" Type="http://schemas.openxmlformats.org/officeDocument/2006/relationships/image" Target="../media/image9.jpg"/><Relationship Id="rId4" Type="http://schemas.openxmlformats.org/officeDocument/2006/relationships/image" Target="../media/image3.jpg"/><Relationship Id="rId5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.jpg"/><Relationship Id="rId4" Type="http://schemas.openxmlformats.org/officeDocument/2006/relationships/image" Target="../media/image7.jpg"/><Relationship Id="rId5" Type="http://schemas.openxmlformats.org/officeDocument/2006/relationships/image" Target="../media/image4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▪"/>
              <a:defRPr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57" name="Google Shape;57;p11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40C22"/>
              </a:buClr>
              <a:buSzPts val="1400"/>
              <a:buFont typeface="Noto Sans Symbols"/>
              <a:buNone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40C22"/>
              </a:buClr>
              <a:buSzPts val="1400"/>
              <a:buFont typeface="Times New Roman"/>
              <a:buNone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ts val="1400"/>
              <a:buFont typeface="Times New Roman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14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14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14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14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14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14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40C22"/>
              </a:buClr>
              <a:buSzPts val="2400"/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None/>
              <a:defRPr b="0" i="0" sz="1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/>
          <p:nvPr>
            <p:ph type="title"/>
          </p:nvPr>
        </p:nvSpPr>
        <p:spPr>
          <a:xfrm>
            <a:off x="304800" y="457200"/>
            <a:ext cx="88392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61" name="Google Shape;61;p12"/>
          <p:cNvSpPr txBox="1"/>
          <p:nvPr>
            <p:ph idx="1" type="body"/>
          </p:nvPr>
        </p:nvSpPr>
        <p:spPr>
          <a:xfrm rot="5400000">
            <a:off x="2771700" y="-1362000"/>
            <a:ext cx="3372000" cy="81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556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30200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302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30200" lvl="8" marL="4114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title"/>
          </p:nvPr>
        </p:nvSpPr>
        <p:spPr>
          <a:xfrm rot="5400000">
            <a:off x="6067500" y="1323900"/>
            <a:ext cx="3943200" cy="220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64" name="Google Shape;64;p13"/>
          <p:cNvSpPr txBox="1"/>
          <p:nvPr>
            <p:ph idx="1" type="body"/>
          </p:nvPr>
        </p:nvSpPr>
        <p:spPr>
          <a:xfrm rot="5400000">
            <a:off x="1571700" y="-809700"/>
            <a:ext cx="3943200" cy="6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556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30200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302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30200" lvl="8" marL="4114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SEAL3.jpg                                                      00006BACMac OS X                       B94893B7:" id="77" name="Google Shape;77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133600" y="1974056"/>
            <a:ext cx="3200400" cy="3169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>
            <p:ph idx="1" type="subTitle"/>
          </p:nvPr>
        </p:nvSpPr>
        <p:spPr>
          <a:xfrm>
            <a:off x="1790700" y="2343150"/>
            <a:ext cx="55626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spcBef>
                <a:spcPts val="560"/>
              </a:spcBef>
              <a:spcAft>
                <a:spcPts val="0"/>
              </a:spcAft>
              <a:buClr>
                <a:srgbClr val="840C22"/>
              </a:buClr>
              <a:buSzPts val="2400"/>
              <a:buFont typeface="Noto Sans Symbols"/>
              <a:buNone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1430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6002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0574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5146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29718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4290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38862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9" name="Google Shape;79;p15"/>
          <p:cNvSpPr txBox="1"/>
          <p:nvPr>
            <p:ph type="ctrTitle"/>
          </p:nvPr>
        </p:nvSpPr>
        <p:spPr>
          <a:xfrm>
            <a:off x="1143000" y="1085850"/>
            <a:ext cx="6858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7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80" name="Google Shape;80;p15"/>
          <p:cNvSpPr/>
          <p:nvPr/>
        </p:nvSpPr>
        <p:spPr>
          <a:xfrm>
            <a:off x="6156325" y="4457700"/>
            <a:ext cx="3013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cxnSp>
        <p:nvCxnSpPr>
          <p:cNvPr id="81" name="Google Shape;81;p15"/>
          <p:cNvCxnSpPr/>
          <p:nvPr/>
        </p:nvCxnSpPr>
        <p:spPr>
          <a:xfrm>
            <a:off x="0" y="914400"/>
            <a:ext cx="91440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2" name="Google Shape;82;p15"/>
          <p:cNvSpPr txBox="1"/>
          <p:nvPr/>
        </p:nvSpPr>
        <p:spPr>
          <a:xfrm>
            <a:off x="1676400" y="622697"/>
            <a:ext cx="12192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descr="Untitled-1.jpg                                                 00000893 keithpaul                      BC07756D:" id="83" name="Google Shape;8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[blk-201].jpg                                                00000893 keithpaul                      BC07756D:" id="84" name="Google Shape;8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013" y="267891"/>
            <a:ext cx="3049500" cy="3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572000"/>
            <a:ext cx="9144000" cy="5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/>
          <p:nvPr/>
        </p:nvSpPr>
        <p:spPr>
          <a:xfrm>
            <a:off x="152400" y="4629150"/>
            <a:ext cx="5232900" cy="2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Department of Electrical and Computer Engineering</a:t>
            </a:r>
            <a:endParaRPr/>
          </a:p>
        </p:txBody>
      </p:sp>
      <p:cxnSp>
        <p:nvCxnSpPr>
          <p:cNvPr id="87" name="Google Shape;87;p15"/>
          <p:cNvCxnSpPr/>
          <p:nvPr/>
        </p:nvCxnSpPr>
        <p:spPr>
          <a:xfrm>
            <a:off x="0" y="4572000"/>
            <a:ext cx="91440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8" name="Google Shape;88;p15"/>
          <p:cNvSpPr txBox="1"/>
          <p:nvPr/>
        </p:nvSpPr>
        <p:spPr>
          <a:xfrm>
            <a:off x="8239600" y="4629150"/>
            <a:ext cx="440400" cy="2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/>
          <p:nvPr>
            <p:ph type="title"/>
          </p:nvPr>
        </p:nvSpPr>
        <p:spPr>
          <a:xfrm>
            <a:off x="304800" y="457200"/>
            <a:ext cx="88392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91" name="Google Shape;91;p16"/>
          <p:cNvSpPr txBox="1"/>
          <p:nvPr>
            <p:ph idx="1" type="body"/>
          </p:nvPr>
        </p:nvSpPr>
        <p:spPr>
          <a:xfrm>
            <a:off x="381000" y="1028700"/>
            <a:ext cx="8153400" cy="3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4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304800" y="457200"/>
            <a:ext cx="88392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381000" y="1028700"/>
            <a:ext cx="4000500" cy="3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rgbClr val="840C22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ts val="2400"/>
              <a:buFont typeface="Times New Roman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98" name="Google Shape;98;p18"/>
          <p:cNvSpPr txBox="1"/>
          <p:nvPr>
            <p:ph idx="2" type="body"/>
          </p:nvPr>
        </p:nvSpPr>
        <p:spPr>
          <a:xfrm>
            <a:off x="4533900" y="1028700"/>
            <a:ext cx="4000500" cy="3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rgbClr val="840C22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ts val="2400"/>
              <a:buFont typeface="Times New Roman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ts val="2400"/>
              <a:buFont typeface="Noto Sans Symbols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None/>
              <a:defRPr b="1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None/>
              <a:defRPr b="1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2" name="Google Shape;102;p19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3" name="Google Shape;103;p19"/>
          <p:cNvSpPr txBox="1"/>
          <p:nvPr>
            <p:ph idx="3" type="body"/>
          </p:nvPr>
        </p:nvSpPr>
        <p:spPr>
          <a:xfrm>
            <a:off x="4645025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ts val="2400"/>
              <a:buFont typeface="Noto Sans Symbols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None/>
              <a:defRPr b="1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None/>
              <a:defRPr b="1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4" name="Google Shape;104;p19"/>
          <p:cNvSpPr txBox="1"/>
          <p:nvPr>
            <p:ph idx="4" type="body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title"/>
          </p:nvPr>
        </p:nvSpPr>
        <p:spPr>
          <a:xfrm>
            <a:off x="304800" y="457200"/>
            <a:ext cx="88392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 SEAL3.jpg                                                      00006BACMac OS X                       B94893B7:" id="20" name="Google Shape;20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133600" y="1974056"/>
            <a:ext cx="3200400" cy="316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/>
          <p:nvPr>
            <p:ph idx="1" type="subTitle"/>
          </p:nvPr>
        </p:nvSpPr>
        <p:spPr>
          <a:xfrm>
            <a:off x="1790700" y="2343150"/>
            <a:ext cx="55626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40C22"/>
              </a:buClr>
              <a:buSzPts val="2400"/>
              <a:buFont typeface="Noto Sans Symbols"/>
              <a:buNone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type="ctrTitle"/>
          </p:nvPr>
        </p:nvSpPr>
        <p:spPr>
          <a:xfrm>
            <a:off x="1143000" y="1085850"/>
            <a:ext cx="6858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7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23" name="Google Shape;23;p3"/>
          <p:cNvSpPr/>
          <p:nvPr/>
        </p:nvSpPr>
        <p:spPr>
          <a:xfrm>
            <a:off x="6156325" y="4457700"/>
            <a:ext cx="3013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cxnSp>
        <p:nvCxnSpPr>
          <p:cNvPr id="24" name="Google Shape;24;p3"/>
          <p:cNvCxnSpPr/>
          <p:nvPr/>
        </p:nvCxnSpPr>
        <p:spPr>
          <a:xfrm>
            <a:off x="0" y="914400"/>
            <a:ext cx="91440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3"/>
          <p:cNvSpPr txBox="1"/>
          <p:nvPr/>
        </p:nvSpPr>
        <p:spPr>
          <a:xfrm>
            <a:off x="1676400" y="622697"/>
            <a:ext cx="12192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descr="Untitled-1.jpg                                                 00000893 keithpaul                      BC07756D:" id="26" name="Google Shape;2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[blk-201].jpg                                                00000893 keithpaul                      BC07756D:" id="27" name="Google Shape;2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013" y="267891"/>
            <a:ext cx="3049500" cy="3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572000"/>
            <a:ext cx="9144000" cy="5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3"/>
          <p:cNvSpPr/>
          <p:nvPr/>
        </p:nvSpPr>
        <p:spPr>
          <a:xfrm>
            <a:off x="152400" y="4629150"/>
            <a:ext cx="5232900" cy="2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Department of Electrical and Computer Engineering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" name="Google Shape;30;p3"/>
          <p:cNvCxnSpPr/>
          <p:nvPr/>
        </p:nvCxnSpPr>
        <p:spPr>
          <a:xfrm>
            <a:off x="0" y="4572000"/>
            <a:ext cx="91440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" name="Google Shape;31;p3"/>
          <p:cNvSpPr txBox="1"/>
          <p:nvPr/>
        </p:nvSpPr>
        <p:spPr>
          <a:xfrm>
            <a:off x="8239600" y="4629150"/>
            <a:ext cx="440400" cy="2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/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" type="body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840C22"/>
              </a:buClr>
              <a:buSzPts val="3200"/>
              <a:buFont typeface="Noto Sans Symbols"/>
              <a:buChar char="▪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840C22"/>
              </a:buClr>
              <a:buSzPts val="2800"/>
              <a:buFont typeface="Times New Roman"/>
              <a:buChar char="•"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ts val="2400"/>
              <a:buFont typeface="Times New Roman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2" type="body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rgbClr val="840C22"/>
              </a:buClr>
              <a:buSzPts val="2400"/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None/>
              <a:defRPr b="0" i="0" sz="1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114" name="Google Shape;114;p23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640"/>
              </a:spcBef>
              <a:spcAft>
                <a:spcPts val="0"/>
              </a:spcAft>
              <a:buClr>
                <a:srgbClr val="840C22"/>
              </a:buClr>
              <a:buSzPts val="1400"/>
              <a:buFont typeface="Noto Sans Symbols"/>
              <a:buNone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457200" marR="0" rtl="0" algn="l">
              <a:spcBef>
                <a:spcPts val="560"/>
              </a:spcBef>
              <a:spcAft>
                <a:spcPts val="0"/>
              </a:spcAft>
              <a:buClr>
                <a:srgbClr val="840C22"/>
              </a:buClr>
              <a:buSzPts val="1400"/>
              <a:buFont typeface="Times New Roman"/>
              <a:buNone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914400" marR="0" rtl="0" algn="l"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ts val="1400"/>
              <a:buFont typeface="Times New Roman"/>
              <a:buNone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3716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14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8288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14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22860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14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27432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14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32004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14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36576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1400"/>
              <a:buFont typeface="Times New Roman"/>
              <a:buNone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rgbClr val="840C22"/>
              </a:buClr>
              <a:buSzPts val="2400"/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None/>
              <a:defRPr b="0" i="0" sz="1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/>
          <p:nvPr>
            <p:ph type="title"/>
          </p:nvPr>
        </p:nvSpPr>
        <p:spPr>
          <a:xfrm>
            <a:off x="304800" y="457200"/>
            <a:ext cx="88392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118" name="Google Shape;118;p24"/>
          <p:cNvSpPr txBox="1"/>
          <p:nvPr>
            <p:ph idx="1" type="body"/>
          </p:nvPr>
        </p:nvSpPr>
        <p:spPr>
          <a:xfrm rot="5400000">
            <a:off x="2771700" y="-1362000"/>
            <a:ext cx="3372000" cy="81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5"/>
          <p:cNvSpPr txBox="1"/>
          <p:nvPr>
            <p:ph type="title"/>
          </p:nvPr>
        </p:nvSpPr>
        <p:spPr>
          <a:xfrm rot="5400000">
            <a:off x="6067500" y="1323900"/>
            <a:ext cx="3943200" cy="220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121" name="Google Shape;121;p25"/>
          <p:cNvSpPr txBox="1"/>
          <p:nvPr>
            <p:ph idx="1" type="body"/>
          </p:nvPr>
        </p:nvSpPr>
        <p:spPr>
          <a:xfrm rot="5400000">
            <a:off x="1571700" y="-809700"/>
            <a:ext cx="3943200" cy="6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81000" lvl="0" marL="457200" rtl="0">
              <a:spcBef>
                <a:spcPts val="480"/>
              </a:spcBef>
              <a:spcAft>
                <a:spcPts val="0"/>
              </a:spcAft>
              <a:buSzPts val="2400"/>
              <a:buChar char="▪"/>
              <a:defRPr/>
            </a:lvl1pPr>
            <a:lvl2pPr indent="-355600" lvl="1" marL="914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2pPr>
            <a:lvl3pPr indent="-355600" lvl="2" marL="1371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indent="-330200" lvl="4" marL="2286000" rtl="0"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5pPr>
            <a:lvl6pPr indent="-330200" lvl="5" marL="2743200" rtl="0"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6pPr>
            <a:lvl7pPr indent="-330200" lvl="6" marL="3200400" rtl="0"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7pPr>
            <a:lvl8pPr indent="-330200" lvl="7" marL="3657600" rtl="0"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8pPr>
            <a:lvl9pPr indent="-330200" lvl="8" marL="4114800" rtl="0"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/>
          <p:nvPr>
            <p:ph type="title"/>
          </p:nvPr>
        </p:nvSpPr>
        <p:spPr>
          <a:xfrm>
            <a:off x="304800" y="457200"/>
            <a:ext cx="88392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34" name="Google Shape;34;p4"/>
          <p:cNvSpPr txBox="1"/>
          <p:nvPr>
            <p:ph idx="1" type="body"/>
          </p:nvPr>
        </p:nvSpPr>
        <p:spPr>
          <a:xfrm>
            <a:off x="381000" y="1028700"/>
            <a:ext cx="8153400" cy="3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556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30200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302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30200" lvl="8" marL="4114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/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4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304800" y="457200"/>
            <a:ext cx="88392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1" type="body"/>
          </p:nvPr>
        </p:nvSpPr>
        <p:spPr>
          <a:xfrm>
            <a:off x="381000" y="1028700"/>
            <a:ext cx="4000500" cy="3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40C22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ts val="2400"/>
              <a:buFont typeface="Times New Roman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2" type="body"/>
          </p:nvPr>
        </p:nvSpPr>
        <p:spPr>
          <a:xfrm>
            <a:off x="4533900" y="1028700"/>
            <a:ext cx="4000500" cy="3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40C22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ts val="2400"/>
              <a:buFont typeface="Times New Roman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44" name="Google Shape;44;p7"/>
          <p:cNvSpPr txBox="1"/>
          <p:nvPr>
            <p:ph idx="1" type="body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ts val="2400"/>
              <a:buFont typeface="Noto Sans Symbols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None/>
              <a:defRPr b="1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None/>
              <a:defRPr b="1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5" name="Google Shape;45;p7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556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42900" lvl="2" marL="1371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30200" lvl="3" marL="1828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30200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302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30200" lvl="8" marL="4114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6" name="Google Shape;46;p7"/>
          <p:cNvSpPr txBox="1"/>
          <p:nvPr>
            <p:ph idx="3" type="body"/>
          </p:nvPr>
        </p:nvSpPr>
        <p:spPr>
          <a:xfrm>
            <a:off x="4645025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ts val="2400"/>
              <a:buFont typeface="Noto Sans Symbols"/>
              <a:buNone/>
              <a:defRPr b="1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None/>
              <a:defRPr b="1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None/>
              <a:defRPr b="1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1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7" name="Google Shape;47;p7"/>
          <p:cNvSpPr txBox="1"/>
          <p:nvPr>
            <p:ph idx="4" type="body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556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42900" lvl="2" marL="1371600" marR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30200" lvl="3" marL="1828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30200" lvl="4" marL="22860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0200" lvl="5" marL="27432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30200" lvl="6" marL="32004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30200" lvl="7" marL="36576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30200" lvl="8" marL="4114800" marR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/>
          <p:nvPr>
            <p:ph type="title"/>
          </p:nvPr>
        </p:nvSpPr>
        <p:spPr>
          <a:xfrm>
            <a:off x="304800" y="457200"/>
            <a:ext cx="88392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/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40C22"/>
              </a:buClr>
              <a:buSzPts val="3200"/>
              <a:buFont typeface="Noto Sans Symbols"/>
              <a:buChar char="▪"/>
              <a:defRPr b="0" i="0" sz="3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40C22"/>
              </a:buClr>
              <a:buSzPts val="2800"/>
              <a:buFont typeface="Times New Roman"/>
              <a:buChar char="•"/>
              <a:defRPr b="0" i="0" sz="2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ts val="2400"/>
              <a:buFont typeface="Times New Roman"/>
              <a:buChar char="•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54" name="Google Shape;54;p10"/>
          <p:cNvSpPr txBox="1"/>
          <p:nvPr>
            <p:ph idx="2" type="body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40C22"/>
              </a:buClr>
              <a:buSzPts val="2400"/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None/>
              <a:defRPr b="0" i="0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None/>
              <a:defRPr b="0" i="0" sz="1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None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" Type="http://schemas.openxmlformats.org/officeDocument/2006/relationships/image" Target="../media/image1.jpg"/><Relationship Id="rId2" Type="http://schemas.openxmlformats.org/officeDocument/2006/relationships/image" Target="../media/image7.jp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1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1.xml"/><Relationship Id="rId1" Type="http://schemas.openxmlformats.org/officeDocument/2006/relationships/image" Target="../media/image9.jpg"/><Relationship Id="rId2" Type="http://schemas.openxmlformats.org/officeDocument/2006/relationships/image" Target="../media/image3.jp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3.xml"/><Relationship Id="rId1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381000" y="1028700"/>
            <a:ext cx="8153400" cy="3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304800" y="457200"/>
            <a:ext cx="88392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8" name="Google Shape;8;p1"/>
          <p:cNvSpPr/>
          <p:nvPr/>
        </p:nvSpPr>
        <p:spPr>
          <a:xfrm>
            <a:off x="6156325" y="4457700"/>
            <a:ext cx="3013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cxnSp>
        <p:nvCxnSpPr>
          <p:cNvPr id="9" name="Google Shape;9;p1"/>
          <p:cNvCxnSpPr/>
          <p:nvPr/>
        </p:nvCxnSpPr>
        <p:spPr>
          <a:xfrm>
            <a:off x="0" y="914400"/>
            <a:ext cx="91440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Untitled-1.jpg                                                 00000893 keithpaul                      BC07756D:" id="10" name="Google Shape;10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[blk-201].jpg                                                00000893 keithpaul                      BC07756D:" id="11" name="Google Shape;11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00" y="85725"/>
            <a:ext cx="2592300" cy="25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572000"/>
            <a:ext cx="9144000" cy="5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"/>
          <p:cNvSpPr txBox="1"/>
          <p:nvPr/>
        </p:nvSpPr>
        <p:spPr>
          <a:xfrm>
            <a:off x="8382000" y="4629150"/>
            <a:ext cx="609600" cy="2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i="0" sz="2400" u="none" cap="none" strike="noStrike">
              <a:solidFill>
                <a:srgbClr val="33669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14;p1"/>
          <p:cNvSpPr/>
          <p:nvPr/>
        </p:nvSpPr>
        <p:spPr>
          <a:xfrm>
            <a:off x="152400" y="4629150"/>
            <a:ext cx="4956900" cy="2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Department of Electrical and Computer Engineering</a:t>
            </a:r>
            <a:endParaRPr b="0" i="0" sz="1400" u="none" cap="none" strike="noStrike">
              <a:solidFill>
                <a:srgbClr val="0B3D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" name="Google Shape;15;p1"/>
          <p:cNvCxnSpPr/>
          <p:nvPr/>
        </p:nvCxnSpPr>
        <p:spPr>
          <a:xfrm>
            <a:off x="0" y="4572000"/>
            <a:ext cx="91440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81000" y="1028700"/>
            <a:ext cx="8153400" cy="3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rgbClr val="840C22"/>
              </a:buClr>
              <a:buSzPts val="2000"/>
              <a:buFont typeface="Times New Roman"/>
              <a:buChar char="•"/>
              <a:defRPr b="0" i="0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rgbClr val="840C22"/>
              </a:buClr>
              <a:buSzPts val="1800"/>
              <a:buFont typeface="Times New Roman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rgbClr val="840C22"/>
              </a:buClr>
              <a:buSzPts val="1600"/>
              <a:buFont typeface="Times New Roman"/>
              <a:buChar char="•"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67" name="Google Shape;67;p14"/>
          <p:cNvSpPr txBox="1"/>
          <p:nvPr>
            <p:ph type="title"/>
          </p:nvPr>
        </p:nvSpPr>
        <p:spPr>
          <a:xfrm>
            <a:off x="304800" y="457200"/>
            <a:ext cx="88392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000" u="none" cap="none" strike="noStrike">
                <a:solidFill>
                  <a:srgbClr val="881C1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68" name="Google Shape;68;p14"/>
          <p:cNvSpPr/>
          <p:nvPr/>
        </p:nvSpPr>
        <p:spPr>
          <a:xfrm>
            <a:off x="6156325" y="4457700"/>
            <a:ext cx="3013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cxnSp>
        <p:nvCxnSpPr>
          <p:cNvPr id="69" name="Google Shape;69;p14"/>
          <p:cNvCxnSpPr/>
          <p:nvPr/>
        </p:nvCxnSpPr>
        <p:spPr>
          <a:xfrm>
            <a:off x="0" y="914400"/>
            <a:ext cx="91440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Untitled-1.jpg                                                 00000893 keithpaul                      BC07756D:" id="70" name="Google Shape;70;p1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[blk-201].jpg                                                00000893 keithpaul                      BC07756D:" id="71" name="Google Shape;71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00" y="85725"/>
            <a:ext cx="2592300" cy="25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572000"/>
            <a:ext cx="9144000" cy="5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/>
        </p:nvSpPr>
        <p:spPr>
          <a:xfrm>
            <a:off x="8382000" y="4629150"/>
            <a:ext cx="609600" cy="2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b="1" sz="2400">
              <a:solidFill>
                <a:srgbClr val="33669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4" name="Google Shape;74;p14"/>
          <p:cNvSpPr/>
          <p:nvPr/>
        </p:nvSpPr>
        <p:spPr>
          <a:xfrm>
            <a:off x="152400" y="4629150"/>
            <a:ext cx="4956900" cy="2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Department of Electrical and Computer Engineering</a:t>
            </a:r>
            <a:endParaRPr sz="1400">
              <a:solidFill>
                <a:srgbClr val="0B3D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" name="Google Shape;75;p14"/>
          <p:cNvCxnSpPr/>
          <p:nvPr/>
        </p:nvCxnSpPr>
        <p:spPr>
          <a:xfrm>
            <a:off x="0" y="4572000"/>
            <a:ext cx="914400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docs.opencv.org/2.4/modules/imgproc/doc/structural_analysis_and_shape_descriptors.html?highlight=moments#moments" TargetMode="External"/><Relationship Id="rId4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jpg"/><Relationship Id="rId4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5" Type="http://schemas.openxmlformats.org/officeDocument/2006/relationships/image" Target="../media/image16.png"/><Relationship Id="rId6" Type="http://schemas.openxmlformats.org/officeDocument/2006/relationships/image" Target="../media/image1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Relationship Id="rId4" Type="http://schemas.openxmlformats.org/officeDocument/2006/relationships/image" Target="../media/image33.png"/><Relationship Id="rId5" Type="http://schemas.openxmlformats.org/officeDocument/2006/relationships/image" Target="../media/image29.png"/><Relationship Id="rId6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image" Target="../media/image32.png"/><Relationship Id="rId5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Relationship Id="rId4" Type="http://schemas.openxmlformats.org/officeDocument/2006/relationships/image" Target="../media/image20.png"/><Relationship Id="rId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Midway</a:t>
            </a:r>
            <a:r>
              <a:rPr lang="en">
                <a:solidFill>
                  <a:srgbClr val="881C1C"/>
                </a:solidFill>
              </a:rPr>
              <a:t> Design Review</a:t>
            </a:r>
            <a:endParaRPr/>
          </a:p>
        </p:txBody>
      </p:sp>
      <p:sp>
        <p:nvSpPr>
          <p:cNvPr id="130" name="Google Shape;130;p27"/>
          <p:cNvSpPr txBox="1"/>
          <p:nvPr>
            <p:ph idx="1" type="body"/>
          </p:nvPr>
        </p:nvSpPr>
        <p:spPr>
          <a:xfrm>
            <a:off x="311700" y="1152475"/>
            <a:ext cx="52239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31" name="Google Shape;131;p27"/>
          <p:cNvSpPr txBox="1"/>
          <p:nvPr>
            <p:ph idx="4294967295" type="ctrTitle"/>
          </p:nvPr>
        </p:nvSpPr>
        <p:spPr>
          <a:xfrm>
            <a:off x="1143000" y="1409550"/>
            <a:ext cx="6858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881C1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4800" u="none" cap="none" strike="noStrike">
                <a:solidFill>
                  <a:srgbClr val="881C1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Tablo </a:t>
            </a:r>
            <a:endParaRPr b="0" i="0" sz="4800" u="none" cap="none" strike="noStrike">
              <a:solidFill>
                <a:srgbClr val="881C1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3000" u="none" cap="none" strike="noStrike">
                <a:solidFill>
                  <a:srgbClr val="881C1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Game Projection System</a:t>
            </a:r>
            <a:endParaRPr b="0" i="0" sz="3000" u="none" cap="none" strike="noStrike">
              <a:solidFill>
                <a:srgbClr val="881C1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2" name="Google Shape;132;p27"/>
          <p:cNvSpPr txBox="1"/>
          <p:nvPr>
            <p:ph idx="4294967295" type="subTitle"/>
          </p:nvPr>
        </p:nvSpPr>
        <p:spPr>
          <a:xfrm>
            <a:off x="1790700" y="2724150"/>
            <a:ext cx="55626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ts val="2400"/>
              <a:buFont typeface="Noto Sans Symbols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Team 24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40C22"/>
              </a:buClr>
              <a:buSzPts val="2400"/>
              <a:buFont typeface="Noto Sans Symbols"/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December 11th</a:t>
            </a:r>
            <a:r>
              <a:rPr b="0" i="0" lang="en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2018</a:t>
            </a:r>
            <a:endParaRPr b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System Specification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2" name="Google Shape;212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Times New Roman"/>
              <a:buChar char="-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System must be able to sense player’s controller in real time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Times New Roman"/>
              <a:buChar char="•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Also have space for 4-player games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Times New Roman"/>
              <a:buChar char="-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Mechanics of game must imitate real life / original style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Times New Roman"/>
              <a:buChar char="•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Simulated game must follow all rules of original game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Times New Roman"/>
              <a:buChar char="-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Projection display must keep up with interactions of players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Times New Roman"/>
              <a:buChar char="•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Delay must be under 100 ms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-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Circuit Board Consumes no more than 650 mW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Input and Output</a:t>
            </a:r>
            <a:endParaRPr/>
          </a:p>
        </p:txBody>
      </p:sp>
      <p:sp>
        <p:nvSpPr>
          <p:cNvPr id="218" name="Google Shape;218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Input: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Dynamic coordinates of controller that is being tracked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Output: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Processed data from Laptop -&gt; Live projection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System Block Diagram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4" name="Google Shape;22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5125" y="878400"/>
            <a:ext cx="7173725" cy="359174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8"/>
          <p:cNvSpPr/>
          <p:nvPr/>
        </p:nvSpPr>
        <p:spPr>
          <a:xfrm rot="-1864322">
            <a:off x="4915430" y="1709303"/>
            <a:ext cx="1497340" cy="512902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/>
              <a:t>controller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Captured by Camera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8"/>
          <p:cNvSpPr txBox="1"/>
          <p:nvPr/>
        </p:nvSpPr>
        <p:spPr>
          <a:xfrm>
            <a:off x="4063225" y="2076900"/>
            <a:ext cx="557400" cy="2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HDMI</a:t>
            </a:r>
            <a:endParaRPr sz="1000"/>
          </a:p>
        </p:txBody>
      </p:sp>
      <p:sp>
        <p:nvSpPr>
          <p:cNvPr id="227" name="Google Shape;227;p38"/>
          <p:cNvSpPr txBox="1"/>
          <p:nvPr/>
        </p:nvSpPr>
        <p:spPr>
          <a:xfrm>
            <a:off x="7075850" y="1951450"/>
            <a:ext cx="1143000" cy="46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Controller captured by Camera</a:t>
            </a:r>
            <a:endParaRPr sz="1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Logistics of communication</a:t>
            </a:r>
            <a:r>
              <a:rPr lang="en"/>
              <a:t> Diagram</a:t>
            </a:r>
            <a:endParaRPr/>
          </a:p>
        </p:txBody>
      </p:sp>
      <p:pic>
        <p:nvPicPr>
          <p:cNvPr id="233" name="Google Shape;23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300" y="823513"/>
            <a:ext cx="8520600" cy="400332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9"/>
          <p:cNvSpPr txBox="1"/>
          <p:nvPr/>
        </p:nvSpPr>
        <p:spPr>
          <a:xfrm>
            <a:off x="6734175" y="2563863"/>
            <a:ext cx="16023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Control Box</a:t>
            </a:r>
            <a:endParaRPr b="1" sz="1800"/>
          </a:p>
        </p:txBody>
      </p:sp>
      <p:sp>
        <p:nvSpPr>
          <p:cNvPr id="235" name="Google Shape;235;p39"/>
          <p:cNvSpPr txBox="1"/>
          <p:nvPr/>
        </p:nvSpPr>
        <p:spPr>
          <a:xfrm>
            <a:off x="4104000" y="1414300"/>
            <a:ext cx="1417200" cy="3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Game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Simulation</a:t>
            </a:r>
            <a:endParaRPr b="1" sz="1800"/>
          </a:p>
        </p:txBody>
      </p:sp>
      <p:sp>
        <p:nvSpPr>
          <p:cNvPr id="236" name="Google Shape;236;p39"/>
          <p:cNvSpPr txBox="1"/>
          <p:nvPr/>
        </p:nvSpPr>
        <p:spPr>
          <a:xfrm>
            <a:off x="4145000" y="3562150"/>
            <a:ext cx="1602300" cy="4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Projection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9"/>
          <p:cNvSpPr txBox="1"/>
          <p:nvPr/>
        </p:nvSpPr>
        <p:spPr>
          <a:xfrm>
            <a:off x="952075" y="4003450"/>
            <a:ext cx="789600" cy="4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User</a:t>
            </a:r>
            <a:endParaRPr b="1" sz="1800"/>
          </a:p>
        </p:txBody>
      </p:sp>
      <p:sp>
        <p:nvSpPr>
          <p:cNvPr id="238" name="Google Shape;238;p39"/>
          <p:cNvSpPr txBox="1"/>
          <p:nvPr/>
        </p:nvSpPr>
        <p:spPr>
          <a:xfrm>
            <a:off x="206425" y="3086475"/>
            <a:ext cx="1056600" cy="3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Camera</a:t>
            </a:r>
            <a:endParaRPr b="1" sz="1800"/>
          </a:p>
        </p:txBody>
      </p:sp>
      <p:sp>
        <p:nvSpPr>
          <p:cNvPr id="239" name="Google Shape;239;p39"/>
          <p:cNvSpPr txBox="1"/>
          <p:nvPr/>
        </p:nvSpPr>
        <p:spPr>
          <a:xfrm rot="-3323887">
            <a:off x="386560" y="1681980"/>
            <a:ext cx="1118917" cy="6243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B7B7B7"/>
                </a:solidFill>
              </a:rPr>
              <a:t>Captured movement of controller </a:t>
            </a:r>
            <a:endParaRPr i="1" sz="12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/>
          </a:p>
        </p:txBody>
      </p:sp>
      <p:sp>
        <p:nvSpPr>
          <p:cNvPr id="240" name="Google Shape;240;p39"/>
          <p:cNvSpPr txBox="1"/>
          <p:nvPr/>
        </p:nvSpPr>
        <p:spPr>
          <a:xfrm rot="2998516">
            <a:off x="1352809" y="3611775"/>
            <a:ext cx="1998389" cy="694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999999"/>
                </a:solidFill>
              </a:rPr>
              <a:t>Controller</a:t>
            </a:r>
            <a:endParaRPr i="1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</p:txBody>
      </p:sp>
      <p:sp>
        <p:nvSpPr>
          <p:cNvPr id="241" name="Google Shape;241;p39"/>
          <p:cNvSpPr txBox="1"/>
          <p:nvPr/>
        </p:nvSpPr>
        <p:spPr>
          <a:xfrm>
            <a:off x="5393100" y="1857200"/>
            <a:ext cx="1553400" cy="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999999"/>
                </a:solidFill>
              </a:rPr>
              <a:t>Bits stream info</a:t>
            </a:r>
            <a:r>
              <a:rPr i="1" lang="en"/>
              <a:t> </a:t>
            </a:r>
            <a:endParaRPr/>
          </a:p>
        </p:txBody>
      </p:sp>
      <p:sp>
        <p:nvSpPr>
          <p:cNvPr id="242" name="Google Shape;242;p39"/>
          <p:cNvSpPr txBox="1"/>
          <p:nvPr/>
        </p:nvSpPr>
        <p:spPr>
          <a:xfrm rot="-1264085">
            <a:off x="2790690" y="3531012"/>
            <a:ext cx="1331935" cy="3717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999999"/>
                </a:solidFill>
              </a:rPr>
              <a:t>Table surface</a:t>
            </a:r>
            <a:endParaRPr i="1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Proposed MDR Deliverables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8" name="Google Shape;248;p40"/>
          <p:cNvSpPr txBox="1"/>
          <p:nvPr>
            <p:ph idx="1" type="body"/>
          </p:nvPr>
        </p:nvSpPr>
        <p:spPr>
          <a:xfrm>
            <a:off x="311700" y="985225"/>
            <a:ext cx="88323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Times New Roman"/>
              <a:buChar char="▪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Functional projection system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-Connect projector from laptop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▪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One functional sensor input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-Implement camera as a sensor to sense targeted object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▪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Detect collision between controller location and simulation objects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-Get coordinates of tracked object and export to simulator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-Import coordinates and use it to simulate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▪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Displaying a moving object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	-Project objects that are reacted from simulation.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▪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PCB control commands outlined and set up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Breakdown of activities for each student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4" name="Google Shape;254;p41"/>
          <p:cNvSpPr txBox="1"/>
          <p:nvPr>
            <p:ph idx="1" type="body"/>
          </p:nvPr>
        </p:nvSpPr>
        <p:spPr>
          <a:xfrm>
            <a:off x="228250" y="8635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PCB - Pervesh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Using PCB board, designed the control box that controls main function of the system.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Camera Detection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Bowen </a:t>
            </a: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coded a program that detects and tracks a certain colored object using a camera.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	JooYoung</a:t>
            </a: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 coded to get x, y coordinates of tracked object constantly, and made 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them to be saved in text file at certain location.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Simulation - Patrick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Made various simulations that interacts with user using saved coordinates file.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Scheduled for MDR</a:t>
            </a:r>
            <a:endParaRPr/>
          </a:p>
        </p:txBody>
      </p:sp>
      <p:pic>
        <p:nvPicPr>
          <p:cNvPr id="260" name="Google Shape;26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775" y="1017725"/>
            <a:ext cx="7758750" cy="350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775" y="933500"/>
            <a:ext cx="7831249" cy="367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Color Filtering</a:t>
            </a:r>
            <a:endParaRPr/>
          </a:p>
        </p:txBody>
      </p:sp>
      <p:sp>
        <p:nvSpPr>
          <p:cNvPr id="267" name="Google Shape;267;p43"/>
          <p:cNvSpPr txBox="1"/>
          <p:nvPr>
            <p:ph idx="1" type="body"/>
          </p:nvPr>
        </p:nvSpPr>
        <p:spPr>
          <a:xfrm>
            <a:off x="103400" y="1230000"/>
            <a:ext cx="3849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1.stores frames into a matrix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2.change each frame from RGB to HSV scale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3. Adjusting HSV trackbar to filter out specific color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- Will demo how the video looks after filtering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8" name="Google Shape;26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9600" y="1017725"/>
            <a:ext cx="5302876" cy="243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Tracking Object</a:t>
            </a:r>
            <a:endParaRPr/>
          </a:p>
        </p:txBody>
      </p:sp>
      <p:sp>
        <p:nvSpPr>
          <p:cNvPr id="274" name="Google Shape;274;p44"/>
          <p:cNvSpPr txBox="1"/>
          <p:nvPr>
            <p:ph idx="1" type="body"/>
          </p:nvPr>
        </p:nvSpPr>
        <p:spPr>
          <a:xfrm>
            <a:off x="311700" y="1152475"/>
            <a:ext cx="3462000" cy="31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480"/>
              </a:spcBef>
              <a:spcAft>
                <a:spcPts val="0"/>
              </a:spcAft>
              <a:buSzPts val="2000"/>
              <a:buFont typeface="Times New Roman"/>
              <a:buAutoNum type="arabicPeriod"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Using findcontour() to find  the edge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AutoNum type="arabicPeriod"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Once we have the edge we can use moments method to get the centroid coordinate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https://docs.opencv.org/2.4/modules/imgproc/doc/structural_analysis_and_shape_descriptors.html?highlight=moments#moments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5" name="Google Shape;27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1322" y="1017725"/>
            <a:ext cx="4525800" cy="350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PCB</a:t>
            </a:r>
            <a:endParaRPr/>
          </a:p>
        </p:txBody>
      </p:sp>
      <p:pic>
        <p:nvPicPr>
          <p:cNvPr id="281" name="Google Shape;281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48975" y="1379825"/>
            <a:ext cx="4417475" cy="159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5"/>
          <p:cNvSpPr txBox="1"/>
          <p:nvPr/>
        </p:nvSpPr>
        <p:spPr>
          <a:xfrm>
            <a:off x="4572000" y="3031925"/>
            <a:ext cx="41676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 of general control box on side of table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45"/>
          <p:cNvSpPr txBox="1"/>
          <p:nvPr/>
        </p:nvSpPr>
        <p:spPr>
          <a:xfrm>
            <a:off x="0" y="1156400"/>
            <a:ext cx="3749700" cy="29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Allows for easier user interface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Analog switch to adjust display surface area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Logistical buttons for resetting games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4" name="Google Shape;28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4323" y="3140250"/>
            <a:ext cx="2259075" cy="127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8"/>
          <p:cNvSpPr txBox="1"/>
          <p:nvPr>
            <p:ph type="ctrTitle"/>
          </p:nvPr>
        </p:nvSpPr>
        <p:spPr>
          <a:xfrm>
            <a:off x="1261750" y="2329775"/>
            <a:ext cx="2004900" cy="5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000">
                <a:solidFill>
                  <a:srgbClr val="000000"/>
                </a:solidFill>
              </a:rPr>
              <a:t>Bowen Yu, CSE 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138" name="Google Shape;138;p28"/>
          <p:cNvSpPr txBox="1"/>
          <p:nvPr>
            <p:ph type="ctrTitle"/>
          </p:nvPr>
        </p:nvSpPr>
        <p:spPr>
          <a:xfrm>
            <a:off x="1231125" y="4123350"/>
            <a:ext cx="29124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000">
                <a:solidFill>
                  <a:srgbClr val="000000"/>
                </a:solidFill>
              </a:rPr>
              <a:t>Joo Young Park,CSE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139" name="Google Shape;139;p28"/>
          <p:cNvSpPr txBox="1"/>
          <p:nvPr>
            <p:ph type="ctrTitle"/>
          </p:nvPr>
        </p:nvSpPr>
        <p:spPr>
          <a:xfrm>
            <a:off x="5208575" y="4113025"/>
            <a:ext cx="24477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000">
                <a:solidFill>
                  <a:srgbClr val="000000"/>
                </a:solidFill>
              </a:rPr>
              <a:t>Pervesh Jaswal,EE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140" name="Google Shape;140;p28"/>
          <p:cNvSpPr txBox="1"/>
          <p:nvPr>
            <p:ph type="ctrTitle"/>
          </p:nvPr>
        </p:nvSpPr>
        <p:spPr>
          <a:xfrm>
            <a:off x="5208575" y="2388275"/>
            <a:ext cx="24477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000">
                <a:solidFill>
                  <a:srgbClr val="000000"/>
                </a:solidFill>
              </a:rPr>
              <a:t>Patrick Green,CSE</a:t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141" name="Google Shape;14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7950" y="2742400"/>
            <a:ext cx="1457225" cy="145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8"/>
          <p:cNvPicPr preferRelativeResize="0"/>
          <p:nvPr/>
        </p:nvPicPr>
        <p:blipFill rotWithShape="1">
          <a:blip r:embed="rId4">
            <a:alphaModFix/>
          </a:blip>
          <a:srcRect b="0" l="0" r="16176" t="27330"/>
          <a:stretch/>
        </p:blipFill>
        <p:spPr>
          <a:xfrm>
            <a:off x="5914450" y="2801813"/>
            <a:ext cx="1157877" cy="133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8"/>
          <p:cNvPicPr preferRelativeResize="0"/>
          <p:nvPr/>
        </p:nvPicPr>
        <p:blipFill rotWithShape="1">
          <a:blip r:embed="rId5">
            <a:alphaModFix/>
          </a:blip>
          <a:srcRect b="28759" l="66876" r="6472" t="0"/>
          <a:stretch/>
        </p:blipFill>
        <p:spPr>
          <a:xfrm>
            <a:off x="6066025" y="948425"/>
            <a:ext cx="732799" cy="14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48613" y="924813"/>
            <a:ext cx="895905" cy="145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6"/>
          <p:cNvSpPr txBox="1"/>
          <p:nvPr>
            <p:ph type="title"/>
          </p:nvPr>
        </p:nvSpPr>
        <p:spPr>
          <a:xfrm>
            <a:off x="311700" y="3299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Arduino code part 1/2 </a:t>
            </a:r>
            <a:endParaRPr/>
          </a:p>
        </p:txBody>
      </p:sp>
      <p:pic>
        <p:nvPicPr>
          <p:cNvPr id="290" name="Google Shape;29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8200" y="902625"/>
            <a:ext cx="3544100" cy="352635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6"/>
          <p:cNvSpPr txBox="1"/>
          <p:nvPr/>
        </p:nvSpPr>
        <p:spPr>
          <a:xfrm>
            <a:off x="97275" y="972775"/>
            <a:ext cx="4669200" cy="29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-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Instantiate Reset function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-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Instantiates functions each button shall carry out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-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Use of potentiometer for analog input to resize table display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Arduino Code part 2/2</a:t>
            </a:r>
            <a:endParaRPr/>
          </a:p>
        </p:txBody>
      </p:sp>
      <p:sp>
        <p:nvSpPr>
          <p:cNvPr id="297" name="Google Shape;297;p47"/>
          <p:cNvSpPr txBox="1"/>
          <p:nvPr>
            <p:ph idx="1" type="body"/>
          </p:nvPr>
        </p:nvSpPr>
        <p:spPr>
          <a:xfrm>
            <a:off x="311700" y="1152475"/>
            <a:ext cx="4552200" cy="14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-Reads in voltage values to activate buttons to execute respective functions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8" name="Google Shape;29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6775" y="847100"/>
            <a:ext cx="3395525" cy="37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Anticipated Problems 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4" name="Google Shape;304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Times New Roman"/>
              <a:buChar char="-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When broken up, individual components not that complicated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-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Anticipate problems with the individual components communicating with each other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-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Interfacing (among computer to camera)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-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Delay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Encountered problems</a:t>
            </a:r>
            <a:endParaRPr/>
          </a:p>
        </p:txBody>
      </p:sp>
      <p:sp>
        <p:nvSpPr>
          <p:cNvPr id="310" name="Google Shape;310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Sensing</a:t>
            </a:r>
            <a:endParaRPr/>
          </a:p>
          <a:p>
            <a:pPr indent="0" lvl="0" marL="4572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1800"/>
              <a:t>sensing and tracking a target object depends on environment</a:t>
            </a:r>
            <a:endParaRPr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Delay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1800"/>
              <a:t>	</a:t>
            </a:r>
            <a:r>
              <a:rPr lang="en" sz="1800"/>
              <a:t>Neglectable when moving at slow speed, huge when move faster</a:t>
            </a:r>
            <a:endParaRPr sz="1800"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AutoNum type="arabicPeriod"/>
            </a:pPr>
            <a:r>
              <a:rPr lang="en"/>
              <a:t>Communications with PCB to Laptop</a:t>
            </a:r>
            <a:endParaRPr/>
          </a:p>
          <a:p>
            <a:pPr indent="0" lvl="0" marL="4572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1800"/>
              <a:t>No </a:t>
            </a:r>
            <a:r>
              <a:rPr lang="en" sz="1800"/>
              <a:t>compatible output text file</a:t>
            </a:r>
            <a:r>
              <a:rPr lang="en" sz="1800"/>
              <a:t> </a:t>
            </a:r>
            <a:endParaRPr sz="1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Scheduled for CDR</a:t>
            </a:r>
            <a:endParaRPr/>
          </a:p>
        </p:txBody>
      </p:sp>
      <p:pic>
        <p:nvPicPr>
          <p:cNvPr id="316" name="Google Shape;31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975" y="928350"/>
            <a:ext cx="8888050" cy="363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DR 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Deliverables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2" name="Google Shape;322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Times New Roman"/>
              <a:buChar char="▪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Functional projection system on regular table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▪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Two functional sensor inputs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▪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Displaying a moving object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▪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Detect collision between sensor location and simulation objects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▪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Reaction from two functional sensor inputs and simulation objects.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▪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PCB communication with simulation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Opportunities other than games</a:t>
            </a:r>
            <a:endParaRPr/>
          </a:p>
        </p:txBody>
      </p:sp>
      <p:sp>
        <p:nvSpPr>
          <p:cNvPr id="328" name="Google Shape;328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"/>
              <a:t>Educational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"/>
              <a:t>Art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"/>
              <a:t>Planning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"/>
              <a:t>Pen and Paper Games</a:t>
            </a:r>
            <a:endParaRPr/>
          </a:p>
        </p:txBody>
      </p:sp>
      <p:pic>
        <p:nvPicPr>
          <p:cNvPr id="329" name="Google Shape;32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3550" y="2848650"/>
            <a:ext cx="2293475" cy="157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848638"/>
            <a:ext cx="1712170" cy="157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52"/>
          <p:cNvPicPr preferRelativeResize="0"/>
          <p:nvPr/>
        </p:nvPicPr>
        <p:blipFill rotWithShape="1">
          <a:blip r:embed="rId5">
            <a:alphaModFix/>
          </a:blip>
          <a:srcRect b="3409" l="22087" r="16828" t="4678"/>
          <a:stretch/>
        </p:blipFill>
        <p:spPr>
          <a:xfrm>
            <a:off x="5668975" y="2647025"/>
            <a:ext cx="1575851" cy="17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52"/>
          <p:cNvPicPr preferRelativeResize="0"/>
          <p:nvPr/>
        </p:nvPicPr>
        <p:blipFill rotWithShape="1">
          <a:blip r:embed="rId6">
            <a:alphaModFix/>
          </a:blip>
          <a:srcRect b="4560" l="9513" r="3838" t="21763"/>
          <a:stretch/>
        </p:blipFill>
        <p:spPr>
          <a:xfrm>
            <a:off x="6359700" y="1043988"/>
            <a:ext cx="2472594" cy="157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Improvement Ideas</a:t>
            </a:r>
            <a:endParaRPr/>
          </a:p>
        </p:txBody>
      </p:sp>
      <p:sp>
        <p:nvSpPr>
          <p:cNvPr id="338" name="Google Shape;338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▪"/>
            </a:pPr>
            <a:r>
              <a:rPr lang="en"/>
              <a:t>Hand detection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"/>
              <a:t>Multiplayer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"/>
              <a:t>Secondary input method</a:t>
            </a:r>
            <a:endParaRPr/>
          </a:p>
          <a:p>
            <a:pPr indent="0" lvl="0" marL="4572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Final Goals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44" name="Google Shape;344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40299" y="1556800"/>
            <a:ext cx="3455825" cy="278542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54"/>
          <p:cNvSpPr txBox="1"/>
          <p:nvPr>
            <p:ph idx="1" type="body"/>
          </p:nvPr>
        </p:nvSpPr>
        <p:spPr>
          <a:xfrm>
            <a:off x="356325" y="1054600"/>
            <a:ext cx="4329600" cy="21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Times New Roman"/>
              <a:buChar char="▪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Two functional sensor inputs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▪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Multiple games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▪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Multiple options per game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Problem Statement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0" name="Google Shape;15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-People spend a lot of money on table games/board games which can take up a great deal of space in one’s home.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Need to buy different kinds of board game in order to play them all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Tables serve only one purpose, pool table can only be used for pool game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-Very difficult to move full size tables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8465" y="972750"/>
            <a:ext cx="3745534" cy="341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Our Solution</a:t>
            </a:r>
            <a:endParaRPr/>
          </a:p>
        </p:txBody>
      </p:sp>
      <p:sp>
        <p:nvSpPr>
          <p:cNvPr id="157" name="Google Shape;157;p30"/>
          <p:cNvSpPr txBox="1"/>
          <p:nvPr>
            <p:ph idx="1" type="body"/>
          </p:nvPr>
        </p:nvSpPr>
        <p:spPr>
          <a:xfrm>
            <a:off x="0" y="1017725"/>
            <a:ext cx="5586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Allows users to play a virtual table/board games on any table using a motion tracked sensor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Interact with the controller that the users holds.  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Players can utilize additional features comparing to classic game.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8" name="Google Shape;158;p30"/>
          <p:cNvSpPr txBox="1"/>
          <p:nvPr>
            <p:ph idx="1" type="body"/>
          </p:nvPr>
        </p:nvSpPr>
        <p:spPr>
          <a:xfrm>
            <a:off x="138425" y="883150"/>
            <a:ext cx="7307100" cy="10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600">
                <a:solidFill>
                  <a:srgbClr val="881C1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2D User-interactive Projection Gaming System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Improvements</a:t>
            </a:r>
            <a:endParaRPr/>
          </a:p>
        </p:txBody>
      </p:sp>
      <p:sp>
        <p:nvSpPr>
          <p:cNvPr id="164" name="Google Shape;164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The digital system gives us an opportunity to implement many things that are not possible on a traditional table game, such as: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Times New Roman"/>
              <a:buChar char="-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Automated moving objects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Times New Roman"/>
              <a:buChar char="-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Different games in one table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-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Resized objects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-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Adjustable scoring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-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Can even go online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5" name="Google Shape;16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27000" y="2931000"/>
            <a:ext cx="1587875" cy="140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4325" y="2571750"/>
            <a:ext cx="2223125" cy="73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General Interest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2" name="Google Shape;172;p32"/>
          <p:cNvSpPr txBox="1"/>
          <p:nvPr>
            <p:ph idx="1" type="body"/>
          </p:nvPr>
        </p:nvSpPr>
        <p:spPr>
          <a:xfrm>
            <a:off x="311700" y="922000"/>
            <a:ext cx="72198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b="1" lang="en" sz="1800">
                <a:latin typeface="Times New Roman"/>
                <a:ea typeface="Times New Roman"/>
                <a:cs typeface="Times New Roman"/>
                <a:sym typeface="Times New Roman"/>
              </a:rPr>
              <a:t>8 Ball Pool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15 million reviews between Google Play Store and Apple App Store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Industry standard is to assume roughly 5% of downloaders leave a review, which translates to approximately 300 million downloads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b="1" lang="en" sz="1800">
                <a:latin typeface="Times New Roman"/>
                <a:ea typeface="Times New Roman"/>
                <a:cs typeface="Times New Roman"/>
                <a:sym typeface="Times New Roman"/>
              </a:rPr>
              <a:t>Air Hockey Gold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More than 11 million downloads on the Apple App Store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b="1" lang="en" sz="1800">
                <a:latin typeface="Times New Roman"/>
                <a:ea typeface="Times New Roman"/>
                <a:cs typeface="Times New Roman"/>
                <a:sym typeface="Times New Roman"/>
              </a:rPr>
              <a:t>Pinball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Millions of downloads between multiple pinball apps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3" name="Google Shape;17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32525" y="1232825"/>
            <a:ext cx="908100" cy="90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16275" y="2356025"/>
            <a:ext cx="908100" cy="912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40425" y="3471800"/>
            <a:ext cx="908100" cy="90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Shift of Motivations</a:t>
            </a:r>
            <a:endParaRPr/>
          </a:p>
        </p:txBody>
      </p:sp>
      <p:sp>
        <p:nvSpPr>
          <p:cNvPr id="181" name="Google Shape;181;p33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-Table games proved a little ambitious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-Issues with delay and sensing in real time(especially when you move fast)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-Board games are more feasible and practical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-No need to worry about losing pieces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	-Able to play more variety of games in one syst</a:t>
            </a: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        -Can have virtual statistic trackers and number generators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        -Can have sound or video effect to make the game more exciting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	-Other applications, such as </a:t>
            </a: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education</a:t>
            </a: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 or art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Logistics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7" name="Google Shape;187;p34"/>
          <p:cNvSpPr txBox="1"/>
          <p:nvPr>
            <p:ph idx="1" type="body"/>
          </p:nvPr>
        </p:nvSpPr>
        <p:spPr>
          <a:xfrm>
            <a:off x="311700" y="1017725"/>
            <a:ext cx="3662100" cy="28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Simulation running on laptop projected onto table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Projector mounted above table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Camera mounted next to projector senses controllers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Controllers used on table surface to interact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8" name="Google Shape;188;p34"/>
          <p:cNvSpPr txBox="1"/>
          <p:nvPr/>
        </p:nvSpPr>
        <p:spPr>
          <a:xfrm>
            <a:off x="4834075" y="4120775"/>
            <a:ext cx="10209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4"/>
          <p:cNvSpPr txBox="1"/>
          <p:nvPr/>
        </p:nvSpPr>
        <p:spPr>
          <a:xfrm>
            <a:off x="7329600" y="4044575"/>
            <a:ext cx="1020900" cy="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3000" y="1334823"/>
            <a:ext cx="2170950" cy="214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3150" y="1334826"/>
            <a:ext cx="2562603" cy="214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Table</a:t>
            </a:r>
            <a:endParaRPr/>
          </a:p>
        </p:txBody>
      </p:sp>
      <p:pic>
        <p:nvPicPr>
          <p:cNvPr id="197" name="Google Shape;19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9590" y="1349487"/>
            <a:ext cx="2913809" cy="244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5"/>
          <p:cNvSpPr txBox="1"/>
          <p:nvPr/>
        </p:nvSpPr>
        <p:spPr>
          <a:xfrm>
            <a:off x="6183650" y="865313"/>
            <a:ext cx="900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Projector</a:t>
            </a:r>
            <a:endParaRPr/>
          </a:p>
        </p:txBody>
      </p:sp>
      <p:sp>
        <p:nvSpPr>
          <p:cNvPr id="199" name="Google Shape;199;p35"/>
          <p:cNvSpPr txBox="1"/>
          <p:nvPr/>
        </p:nvSpPr>
        <p:spPr>
          <a:xfrm>
            <a:off x="7694600" y="1024413"/>
            <a:ext cx="900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Camera</a:t>
            </a:r>
            <a:endParaRPr/>
          </a:p>
        </p:txBody>
      </p:sp>
      <p:sp>
        <p:nvSpPr>
          <p:cNvPr id="200" name="Google Shape;200;p35"/>
          <p:cNvSpPr txBox="1"/>
          <p:nvPr/>
        </p:nvSpPr>
        <p:spPr>
          <a:xfrm>
            <a:off x="7856925" y="1676837"/>
            <a:ext cx="12657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Wire Bundle</a:t>
            </a:r>
            <a:endParaRPr/>
          </a:p>
        </p:txBody>
      </p:sp>
      <p:cxnSp>
        <p:nvCxnSpPr>
          <p:cNvPr id="201" name="Google Shape;201;p35"/>
          <p:cNvCxnSpPr/>
          <p:nvPr/>
        </p:nvCxnSpPr>
        <p:spPr>
          <a:xfrm>
            <a:off x="6691575" y="1197063"/>
            <a:ext cx="91800" cy="30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2" name="Google Shape;202;p35"/>
          <p:cNvCxnSpPr/>
          <p:nvPr/>
        </p:nvCxnSpPr>
        <p:spPr>
          <a:xfrm flipH="1">
            <a:off x="7448350" y="1311388"/>
            <a:ext cx="395100" cy="51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3" name="Google Shape;203;p35"/>
          <p:cNvCxnSpPr/>
          <p:nvPr/>
        </p:nvCxnSpPr>
        <p:spPr>
          <a:xfrm flipH="1">
            <a:off x="7751025" y="1979237"/>
            <a:ext cx="258300" cy="37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04" name="Google Shape;204;p35"/>
          <p:cNvPicPr preferRelativeResize="0"/>
          <p:nvPr/>
        </p:nvPicPr>
        <p:blipFill rotWithShape="1">
          <a:blip r:embed="rId4">
            <a:alphaModFix/>
          </a:blip>
          <a:srcRect b="21687" l="14782" r="18270" t="16595"/>
          <a:stretch/>
        </p:blipFill>
        <p:spPr>
          <a:xfrm>
            <a:off x="3444850" y="2099325"/>
            <a:ext cx="2103325" cy="150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6351" y="1253024"/>
            <a:ext cx="2747675" cy="272104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5"/>
          <p:cNvSpPr txBox="1"/>
          <p:nvPr/>
        </p:nvSpPr>
        <p:spPr>
          <a:xfrm>
            <a:off x="4002891" y="1675575"/>
            <a:ext cx="11382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Control Box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