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Arim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Arimo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rimo-italic.fntdata"/><Relationship Id="rId25" Type="http://schemas.openxmlformats.org/officeDocument/2006/relationships/font" Target="fonts/Arimo-bold.fntdata"/><Relationship Id="rId27" Type="http://schemas.openxmlformats.org/officeDocument/2006/relationships/font" Target="fonts/Arim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Jack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3c2f0c97d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3c2f0c97d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Jack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3c2f0c97d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3c2f0c97d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Jack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65559e77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65559e77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3c2f0c97d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3c2f0c97d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9aff44651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9aff4465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3c2f0c97d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3c2f0c97d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Anson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3ad33c34a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3ad33c34a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3a55cdd2b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3a55cdd2b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43c2f0c97d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43c2f0c97d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3c2f0c97d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3c2f0c97d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Jack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3c2f0c97d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3c2f0c97d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Zach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4dddf707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4dddf707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Zach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3f2f37206_3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3f2f37206_3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Zach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3c2f0c97d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3c2f0c97d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Zach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3c2f0c97d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3c2f0c97d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Anson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3c2f0c97d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3c2f0c97d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Wei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3f2f372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3f2f372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Wei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SEAL3.jpg                                                      00006BACMac OS X                       B94893B7:"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133600" y="1974056"/>
            <a:ext cx="3200400" cy="316944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790700" y="2343150"/>
            <a:ext cx="55626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lvl="0" marR="0" rtl="0" algn="ctr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type="ctrTitle"/>
          </p:nvPr>
        </p:nvSpPr>
        <p:spPr>
          <a:xfrm>
            <a:off x="1143000" y="1085850"/>
            <a:ext cx="6858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9" name="Google Shape;19;p2"/>
          <p:cNvSpPr/>
          <p:nvPr/>
        </p:nvSpPr>
        <p:spPr>
          <a:xfrm>
            <a:off x="6156325" y="4457700"/>
            <a:ext cx="3013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20" name="Google Shape;20;p2"/>
          <p:cNvCxnSpPr/>
          <p:nvPr/>
        </p:nvCxnSpPr>
        <p:spPr>
          <a:xfrm>
            <a:off x="0" y="9144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" name="Google Shape;21;p2"/>
          <p:cNvSpPr txBox="1"/>
          <p:nvPr/>
        </p:nvSpPr>
        <p:spPr>
          <a:xfrm>
            <a:off x="1676400" y="622697"/>
            <a:ext cx="12192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Untitled-1.jpg                                                 00000893 keithpaul                      BC07756D:" id="22" name="Google Shape;2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23" name="Google Shape;2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013" y="267891"/>
            <a:ext cx="2287187" cy="303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4572000"/>
            <a:ext cx="9144000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/>
          <p:nvPr/>
        </p:nvSpPr>
        <p:spPr>
          <a:xfrm>
            <a:off x="152400" y="4629150"/>
            <a:ext cx="87873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                           Advisor: Professor Moritz</a:t>
            </a:r>
            <a:endParaRPr/>
          </a:p>
        </p:txBody>
      </p:sp>
      <p:cxnSp>
        <p:nvCxnSpPr>
          <p:cNvPr id="26" name="Google Shape;26;p2"/>
          <p:cNvCxnSpPr/>
          <p:nvPr/>
        </p:nvCxnSpPr>
        <p:spPr>
          <a:xfrm>
            <a:off x="0" y="45720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 rot="5400000">
            <a:off x="2771700" y="-1362000"/>
            <a:ext cx="3372000" cy="81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type="title"/>
          </p:nvPr>
        </p:nvSpPr>
        <p:spPr>
          <a:xfrm rot="5400000">
            <a:off x="6067500" y="1323900"/>
            <a:ext cx="39432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 rot="5400000">
            <a:off x="1571700" y="-809700"/>
            <a:ext cx="3943200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81000" y="1028700"/>
            <a:ext cx="8153400" cy="3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81000" y="1028700"/>
            <a:ext cx="4000500" cy="3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533900" y="1028700"/>
            <a:ext cx="4000500" cy="3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SzPts val="3200"/>
              <a:buFont typeface="Noto Sans Symbols"/>
              <a:buChar char="▪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800"/>
              <a:buFont typeface="Times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SzPts val="1200"/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SzPts val="1000"/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2" name="Google Shape;52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800"/>
              <a:buFont typeface="Time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Times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840C2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840C22"/>
              </a:buClr>
              <a:buSzPts val="1200"/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840C22"/>
              </a:buClr>
              <a:buSzPts val="1000"/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840C22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2.jpg"/><Relationship Id="rId2" Type="http://schemas.openxmlformats.org/officeDocument/2006/relationships/image" Target="../media/image3.jp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81000" y="1028700"/>
            <a:ext cx="8153400" cy="3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6156325" y="4457700"/>
            <a:ext cx="3013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9" name="Google Shape;9;p1"/>
          <p:cNvCxnSpPr/>
          <p:nvPr/>
        </p:nvCxnSpPr>
        <p:spPr>
          <a:xfrm>
            <a:off x="0" y="9144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Untitled-1.jpg                                                 00000893 keithpaul                      BC07756D: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11" name="Google Shape;11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85725"/>
            <a:ext cx="1944291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72000"/>
            <a:ext cx="9144000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/>
          <p:nvPr/>
        </p:nvSpPr>
        <p:spPr>
          <a:xfrm>
            <a:off x="152400" y="4629150"/>
            <a:ext cx="88392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                           Advisor: Professor Moritz</a:t>
            </a:r>
            <a:endParaRPr sz="1400">
              <a:solidFill>
                <a:srgbClr val="0B3D9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Google Shape;14;p1"/>
          <p:cNvCxnSpPr/>
          <p:nvPr/>
        </p:nvCxnSpPr>
        <p:spPr>
          <a:xfrm>
            <a:off x="0" y="45720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1143000" y="1122600"/>
            <a:ext cx="6858000" cy="857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SandWish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Automated Tabletop Sandwich Maker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1318500" y="2343150"/>
            <a:ext cx="6507000" cy="13146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Team 21: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Jack Hennessey, Wei Huang, Zach Scipioni, Anson Haniwalt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Date: 12/7/2018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 Diagram</a:t>
            </a:r>
            <a:endParaRPr/>
          </a:p>
        </p:txBody>
      </p:sp>
      <p:sp>
        <p:nvSpPr>
          <p:cNvPr id="152" name="Google Shape;152;p22"/>
          <p:cNvSpPr/>
          <p:nvPr/>
        </p:nvSpPr>
        <p:spPr>
          <a:xfrm>
            <a:off x="242250" y="1031300"/>
            <a:ext cx="8659500" cy="2724900"/>
          </a:xfrm>
          <a:prstGeom prst="roundRect">
            <a:avLst>
              <a:gd fmla="val 15900" name="adj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53" name="Google Shape;153;p22"/>
          <p:cNvSpPr/>
          <p:nvPr/>
        </p:nvSpPr>
        <p:spPr>
          <a:xfrm>
            <a:off x="3794450" y="3865525"/>
            <a:ext cx="1374000" cy="6813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/>
              <a:t>SandWish App</a:t>
            </a:r>
            <a:endParaRPr b="1" sz="1200" u="sng"/>
          </a:p>
        </p:txBody>
      </p:sp>
      <p:sp>
        <p:nvSpPr>
          <p:cNvPr id="154" name="Google Shape;154;p22"/>
          <p:cNvSpPr txBox="1"/>
          <p:nvPr/>
        </p:nvSpPr>
        <p:spPr>
          <a:xfrm>
            <a:off x="4576852" y="2992200"/>
            <a:ext cx="942600" cy="2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Bluetooth</a:t>
            </a:r>
            <a:endParaRPr i="1" sz="1200"/>
          </a:p>
        </p:txBody>
      </p:sp>
      <p:sp>
        <p:nvSpPr>
          <p:cNvPr id="155" name="Google Shape;155;p22"/>
          <p:cNvSpPr/>
          <p:nvPr/>
        </p:nvSpPr>
        <p:spPr>
          <a:xfrm>
            <a:off x="3167162" y="1882875"/>
            <a:ext cx="2628600" cy="1614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6" name="Google Shape;156;p22"/>
          <p:cNvCxnSpPr/>
          <p:nvPr/>
        </p:nvCxnSpPr>
        <p:spPr>
          <a:xfrm>
            <a:off x="8271802" y="1298742"/>
            <a:ext cx="41100" cy="161460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57" name="Google Shape;157;p22"/>
          <p:cNvSpPr txBox="1"/>
          <p:nvPr/>
        </p:nvSpPr>
        <p:spPr>
          <a:xfrm>
            <a:off x="2777330" y="945942"/>
            <a:ext cx="34659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000000"/>
                </a:solidFill>
              </a:rPr>
              <a:t>Enclosure</a:t>
            </a:r>
            <a:endParaRPr b="1" sz="1200" u="sng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Power Supply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Acrylic Casing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00000"/>
              </a:solidFill>
            </a:endParaRPr>
          </a:p>
        </p:txBody>
      </p:sp>
      <p:cxnSp>
        <p:nvCxnSpPr>
          <p:cNvPr id="158" name="Google Shape;158;p22"/>
          <p:cNvCxnSpPr/>
          <p:nvPr/>
        </p:nvCxnSpPr>
        <p:spPr>
          <a:xfrm flipH="1" rot="10800000">
            <a:off x="5277225" y="1523950"/>
            <a:ext cx="1059600" cy="34980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9" name="Google Shape;159;p22"/>
          <p:cNvCxnSpPr/>
          <p:nvPr/>
        </p:nvCxnSpPr>
        <p:spPr>
          <a:xfrm rot="10800000">
            <a:off x="2612975" y="1529100"/>
            <a:ext cx="1003200" cy="34860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0" name="Google Shape;160;p22"/>
          <p:cNvSpPr txBox="1"/>
          <p:nvPr/>
        </p:nvSpPr>
        <p:spPr>
          <a:xfrm>
            <a:off x="4355775" y="1387588"/>
            <a:ext cx="2507700" cy="1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2. </a:t>
            </a:r>
            <a:r>
              <a:rPr i="1" lang="en" sz="1200"/>
              <a:t>Instructions </a:t>
            </a:r>
            <a:endParaRPr i="1" sz="900"/>
          </a:p>
        </p:txBody>
      </p:sp>
      <p:sp>
        <p:nvSpPr>
          <p:cNvPr id="161" name="Google Shape;161;p22"/>
          <p:cNvSpPr/>
          <p:nvPr/>
        </p:nvSpPr>
        <p:spPr>
          <a:xfrm>
            <a:off x="543250" y="1182275"/>
            <a:ext cx="2057400" cy="2413500"/>
          </a:xfrm>
          <a:prstGeom prst="roundRect">
            <a:avLst>
              <a:gd fmla="val 16667" name="adj"/>
            </a:avLst>
          </a:prstGeom>
          <a:solidFill>
            <a:srgbClr val="0000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 u="sng"/>
          </a:p>
        </p:txBody>
      </p:sp>
      <p:sp>
        <p:nvSpPr>
          <p:cNvPr id="162" name="Google Shape;162;p22"/>
          <p:cNvSpPr/>
          <p:nvPr/>
        </p:nvSpPr>
        <p:spPr>
          <a:xfrm>
            <a:off x="615400" y="2167175"/>
            <a:ext cx="1889400" cy="352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Arm and Flipper</a:t>
            </a:r>
            <a:endParaRPr/>
          </a:p>
        </p:txBody>
      </p:sp>
      <p:sp>
        <p:nvSpPr>
          <p:cNvPr id="163" name="Google Shape;163;p22"/>
          <p:cNvSpPr/>
          <p:nvPr/>
        </p:nvSpPr>
        <p:spPr>
          <a:xfrm>
            <a:off x="615400" y="2607600"/>
            <a:ext cx="1913100" cy="352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Ingredient Storage</a:t>
            </a:r>
            <a:endParaRPr/>
          </a:p>
        </p:txBody>
      </p:sp>
      <p:sp>
        <p:nvSpPr>
          <p:cNvPr id="164" name="Google Shape;164;p22"/>
          <p:cNvSpPr txBox="1"/>
          <p:nvPr/>
        </p:nvSpPr>
        <p:spPr>
          <a:xfrm>
            <a:off x="638250" y="1318725"/>
            <a:ext cx="17331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 u="sng">
                <a:solidFill>
                  <a:schemeClr val="dk1"/>
                </a:solidFill>
              </a:rPr>
              <a:t>Sandwich Assembly</a:t>
            </a:r>
            <a:endParaRPr/>
          </a:p>
        </p:txBody>
      </p:sp>
      <p:sp>
        <p:nvSpPr>
          <p:cNvPr id="165" name="Google Shape;165;p22"/>
          <p:cNvSpPr/>
          <p:nvPr/>
        </p:nvSpPr>
        <p:spPr>
          <a:xfrm>
            <a:off x="614350" y="1719500"/>
            <a:ext cx="1889400" cy="352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Height Adjustment</a:t>
            </a:r>
            <a:endParaRPr/>
          </a:p>
        </p:txBody>
      </p:sp>
      <p:sp>
        <p:nvSpPr>
          <p:cNvPr id="166" name="Google Shape;166;p22"/>
          <p:cNvSpPr/>
          <p:nvPr/>
        </p:nvSpPr>
        <p:spPr>
          <a:xfrm>
            <a:off x="3501200" y="2866575"/>
            <a:ext cx="1960500" cy="325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ATmega328P</a:t>
            </a:r>
            <a:endParaRPr b="1" sz="1200"/>
          </a:p>
        </p:txBody>
      </p:sp>
      <p:sp>
        <p:nvSpPr>
          <p:cNvPr id="167" name="Google Shape;167;p22"/>
          <p:cNvSpPr/>
          <p:nvPr/>
        </p:nvSpPr>
        <p:spPr>
          <a:xfrm>
            <a:off x="3501200" y="2480275"/>
            <a:ext cx="1960500" cy="325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ESP8266 WiFi Module</a:t>
            </a:r>
            <a:endParaRPr b="1" sz="1200"/>
          </a:p>
        </p:txBody>
      </p:sp>
      <p:sp>
        <p:nvSpPr>
          <p:cNvPr id="168" name="Google Shape;168;p22"/>
          <p:cNvSpPr txBox="1"/>
          <p:nvPr/>
        </p:nvSpPr>
        <p:spPr>
          <a:xfrm>
            <a:off x="3682875" y="2016275"/>
            <a:ext cx="16548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/>
              <a:t>Microcontroller</a:t>
            </a:r>
            <a:endParaRPr b="1" sz="1200" u="sng"/>
          </a:p>
        </p:txBody>
      </p:sp>
      <p:sp>
        <p:nvSpPr>
          <p:cNvPr id="169" name="Google Shape;169;p22"/>
          <p:cNvSpPr/>
          <p:nvPr/>
        </p:nvSpPr>
        <p:spPr>
          <a:xfrm>
            <a:off x="6326550" y="1182275"/>
            <a:ext cx="2057400" cy="2439000"/>
          </a:xfrm>
          <a:prstGeom prst="roundRect">
            <a:avLst>
              <a:gd fmla="val 16667" name="adj"/>
            </a:avLst>
          </a:prstGeom>
          <a:solidFill>
            <a:srgbClr val="CC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70" name="Google Shape;170;p22"/>
          <p:cNvSpPr txBox="1"/>
          <p:nvPr/>
        </p:nvSpPr>
        <p:spPr>
          <a:xfrm>
            <a:off x="6515900" y="1393700"/>
            <a:ext cx="16974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/>
              <a:t>Dispenser System</a:t>
            </a:r>
            <a:endParaRPr b="1" sz="1200" u="sng"/>
          </a:p>
        </p:txBody>
      </p:sp>
      <p:sp>
        <p:nvSpPr>
          <p:cNvPr id="171" name="Google Shape;171;p22"/>
          <p:cNvSpPr/>
          <p:nvPr/>
        </p:nvSpPr>
        <p:spPr>
          <a:xfrm>
            <a:off x="6434400" y="2513775"/>
            <a:ext cx="1889400" cy="352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Locking Doors</a:t>
            </a:r>
            <a:endParaRPr/>
          </a:p>
        </p:txBody>
      </p:sp>
      <p:sp>
        <p:nvSpPr>
          <p:cNvPr id="172" name="Google Shape;172;p22"/>
          <p:cNvSpPr/>
          <p:nvPr/>
        </p:nvSpPr>
        <p:spPr>
          <a:xfrm>
            <a:off x="6419900" y="1890163"/>
            <a:ext cx="1889400" cy="352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Conveyor Belt</a:t>
            </a:r>
            <a:endParaRPr/>
          </a:p>
        </p:txBody>
      </p:sp>
      <p:sp>
        <p:nvSpPr>
          <p:cNvPr id="173" name="Google Shape;173;p22"/>
          <p:cNvSpPr txBox="1"/>
          <p:nvPr/>
        </p:nvSpPr>
        <p:spPr>
          <a:xfrm>
            <a:off x="2777325" y="1381425"/>
            <a:ext cx="1141800" cy="1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2. </a:t>
            </a:r>
            <a:r>
              <a:rPr i="1" lang="en" sz="1200"/>
              <a:t>Instructions</a:t>
            </a:r>
            <a:endParaRPr i="1" sz="1200"/>
          </a:p>
        </p:txBody>
      </p:sp>
      <p:cxnSp>
        <p:nvCxnSpPr>
          <p:cNvPr id="174" name="Google Shape;174;p22"/>
          <p:cNvCxnSpPr>
            <a:stCxn id="153" idx="0"/>
            <a:endCxn id="155" idx="2"/>
          </p:cNvCxnSpPr>
          <p:nvPr/>
        </p:nvCxnSpPr>
        <p:spPr>
          <a:xfrm rot="10800000">
            <a:off x="4481450" y="3497425"/>
            <a:ext cx="0" cy="36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5" name="Google Shape;175;p22"/>
          <p:cNvCxnSpPr>
            <a:stCxn id="155" idx="2"/>
            <a:endCxn id="153" idx="0"/>
          </p:cNvCxnSpPr>
          <p:nvPr/>
        </p:nvCxnSpPr>
        <p:spPr>
          <a:xfrm>
            <a:off x="4481462" y="3497475"/>
            <a:ext cx="0" cy="36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6" name="Google Shape;176;p22"/>
          <p:cNvSpPr txBox="1"/>
          <p:nvPr/>
        </p:nvSpPr>
        <p:spPr>
          <a:xfrm>
            <a:off x="3501200" y="3518575"/>
            <a:ext cx="28401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1. </a:t>
            </a:r>
            <a:r>
              <a:rPr i="1" lang="en" sz="1200"/>
              <a:t>WiFi </a:t>
            </a:r>
            <a:endParaRPr i="1" sz="900"/>
          </a:p>
        </p:txBody>
      </p:sp>
      <p:sp>
        <p:nvSpPr>
          <p:cNvPr id="177" name="Google Shape;177;p22"/>
          <p:cNvSpPr txBox="1"/>
          <p:nvPr/>
        </p:nvSpPr>
        <p:spPr>
          <a:xfrm>
            <a:off x="5596125" y="4143625"/>
            <a:ext cx="3008400" cy="2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900">
                <a:solidFill>
                  <a:schemeClr val="dk1"/>
                </a:solidFill>
              </a:rPr>
              <a:t>2. M</a:t>
            </a:r>
            <a:r>
              <a:rPr i="1" lang="en" sz="900">
                <a:solidFill>
                  <a:schemeClr val="dk1"/>
                </a:solidFill>
              </a:rPr>
              <a:t>icrocontroller controls motors to correctly move and coordinate with physical parts.</a:t>
            </a:r>
            <a:endParaRPr i="1"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2"/>
          <p:cNvSpPr txBox="1"/>
          <p:nvPr/>
        </p:nvSpPr>
        <p:spPr>
          <a:xfrm>
            <a:off x="5461700" y="3750450"/>
            <a:ext cx="3333600" cy="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dk1"/>
                </a:solidFill>
              </a:rPr>
              <a:t>1. </a:t>
            </a:r>
            <a:r>
              <a:rPr i="1" lang="en" sz="900">
                <a:solidFill>
                  <a:schemeClr val="dk1"/>
                </a:solidFill>
              </a:rPr>
              <a:t>C</a:t>
            </a:r>
            <a:r>
              <a:rPr i="1" lang="en" sz="900">
                <a:solidFill>
                  <a:schemeClr val="dk1"/>
                </a:solidFill>
              </a:rPr>
              <a:t>onnect to local WiFi and send ingredients requested. Process updates communicated back.</a:t>
            </a:r>
            <a:endParaRPr i="1"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MDR Deliverables</a:t>
            </a:r>
            <a:endParaRPr/>
          </a:p>
        </p:txBody>
      </p:sp>
      <p:sp>
        <p:nvSpPr>
          <p:cNvPr id="184" name="Google Shape;184;p23"/>
          <p:cNvSpPr txBox="1"/>
          <p:nvPr>
            <p:ph idx="1" type="body"/>
          </p:nvPr>
        </p:nvSpPr>
        <p:spPr>
          <a:xfrm>
            <a:off x="41475" y="949450"/>
            <a:ext cx="9035700" cy="3372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683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200"/>
              <a:buChar char="▪"/>
            </a:pPr>
            <a:r>
              <a:rPr lang="en" sz="2200"/>
              <a:t>Storage Subsystem (Zach/Anson)</a:t>
            </a:r>
            <a:endParaRPr sz="18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▪"/>
            </a:pPr>
            <a:r>
              <a:rPr lang="en" sz="2200"/>
              <a:t>Arm and Flipper Subsystem (Anson/Zach)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</a:pPr>
            <a:r>
              <a:rPr lang="en" sz="2200"/>
              <a:t>Motor movement, power, and calibration (Jack/Wei)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</a:pPr>
            <a:r>
              <a:rPr lang="en" sz="1800"/>
              <a:t>A</a:t>
            </a:r>
            <a:r>
              <a:rPr lang="en" sz="1800"/>
              <a:t>ble to rotate to present ingredient to Arm and Flipper that was instructed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</a:pPr>
            <a:r>
              <a:rPr lang="en" sz="1800"/>
              <a:t>Able to hold and present bread, meat, and cheese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</a:pPr>
            <a:r>
              <a:rPr lang="en" sz="1800"/>
              <a:t>Able to ascend and descend to level of ingredient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</a:pPr>
            <a:r>
              <a:rPr lang="en" sz="1800"/>
              <a:t>Able to extend grabber and grab tray of ingredient and pull and release into flipper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</a:pPr>
            <a:r>
              <a:rPr lang="en" sz="1800"/>
              <a:t>Able to flip ingredient onto a plate without ingredient touching machine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</a:pPr>
            <a:r>
              <a:rPr lang="en" sz="1800"/>
              <a:t>Able to put tray back into its original slot in storage</a:t>
            </a:r>
            <a:endParaRPr sz="18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MDR Deliverables Cont’d</a:t>
            </a:r>
            <a:endParaRPr/>
          </a:p>
        </p:txBody>
      </p:sp>
      <p:sp>
        <p:nvSpPr>
          <p:cNvPr id="190" name="Google Shape;190;p24"/>
          <p:cNvSpPr txBox="1"/>
          <p:nvPr>
            <p:ph idx="1" type="body"/>
          </p:nvPr>
        </p:nvSpPr>
        <p:spPr>
          <a:xfrm>
            <a:off x="381000" y="1028700"/>
            <a:ext cx="8153400" cy="3372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683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en" sz="2200"/>
              <a:t>Process of Storage subsystem rotating and Arm and Flipper grabbing and flipping repeated for bread, cheese, meat, and then bread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en" sz="2200"/>
              <a:t>Complete sandwich will have no ingredients hanging outside of sandwich more than 1”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en" sz="2200"/>
              <a:t>No Dispenser system or Mobile App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en" sz="2200"/>
              <a:t>Arduino Uno instead of ATmega328P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en" sz="2200"/>
              <a:t>Use computer to send signals to Arduino Uno instead of App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 Roles</a:t>
            </a:r>
            <a:endParaRPr/>
          </a:p>
        </p:txBody>
      </p:sp>
      <p:sp>
        <p:nvSpPr>
          <p:cNvPr id="196" name="Google Shape;196;p25"/>
          <p:cNvSpPr txBox="1"/>
          <p:nvPr>
            <p:ph idx="1" type="body"/>
          </p:nvPr>
        </p:nvSpPr>
        <p:spPr>
          <a:xfrm>
            <a:off x="381000" y="1028700"/>
            <a:ext cx="7867500" cy="3372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b="1" lang="en"/>
              <a:t>Wei:</a:t>
            </a:r>
            <a:r>
              <a:rPr lang="en"/>
              <a:t> Power systems and Electronic Control &amp; Coordination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b="1" lang="en"/>
              <a:t>Anson:</a:t>
            </a:r>
            <a:r>
              <a:rPr lang="en"/>
              <a:t> Arm and Flipper mechanism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b="1" lang="en"/>
              <a:t>Jack: </a:t>
            </a:r>
            <a:r>
              <a:rPr lang="en"/>
              <a:t>Electronic Control &amp; Coordination and Application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b="1" lang="en"/>
              <a:t>Zach:</a:t>
            </a:r>
            <a:r>
              <a:rPr lang="en"/>
              <a:t> Storage </a:t>
            </a:r>
            <a:r>
              <a:rPr lang="en"/>
              <a:t>and Dispenser </a:t>
            </a:r>
            <a:r>
              <a:rPr lang="en"/>
              <a:t>mechanism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MDR: What We Delivered</a:t>
            </a:r>
            <a:endParaRPr/>
          </a:p>
        </p:txBody>
      </p:sp>
      <p:sp>
        <p:nvSpPr>
          <p:cNvPr id="202" name="Google Shape;202;p26"/>
          <p:cNvSpPr txBox="1"/>
          <p:nvPr>
            <p:ph idx="1" type="body"/>
          </p:nvPr>
        </p:nvSpPr>
        <p:spPr>
          <a:xfrm>
            <a:off x="381000" y="1028700"/>
            <a:ext cx="8153400" cy="3372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Complete Mechanical storage and arm and flipper subsystems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Working electromechanical arm and flipper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Working height position platform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Storage electromechanical </a:t>
            </a:r>
            <a:r>
              <a:rPr lang="en"/>
              <a:t>component</a:t>
            </a:r>
            <a:r>
              <a:rPr lang="en"/>
              <a:t> functional but not </a:t>
            </a:r>
            <a:r>
              <a:rPr lang="en"/>
              <a:t>integrated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Modified design to eliminate need to replace trays in storage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CDR Deliverables</a:t>
            </a:r>
            <a:endParaRPr/>
          </a:p>
        </p:txBody>
      </p:sp>
      <p:sp>
        <p:nvSpPr>
          <p:cNvPr id="208" name="Google Shape;208;p27"/>
          <p:cNvSpPr txBox="1"/>
          <p:nvPr>
            <p:ph idx="1" type="body"/>
          </p:nvPr>
        </p:nvSpPr>
        <p:spPr>
          <a:xfrm>
            <a:off x="304800" y="885750"/>
            <a:ext cx="8153400" cy="3372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Completed PCB including ATmega328P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"/>
              <a:t>Full mechanical system including conveyor belt and doors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Motors and sensors construct and deliver sandwich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WiFi module and application set up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Data transmitted from application triggers specified sandwich to be constructed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Sandwich is delivered to correct door and app is updated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214" name="Google Shape;214;p28"/>
          <p:cNvSpPr txBox="1"/>
          <p:nvPr>
            <p:ph idx="1" type="body"/>
          </p:nvPr>
        </p:nvSpPr>
        <p:spPr>
          <a:xfrm>
            <a:off x="381000" y="1028700"/>
            <a:ext cx="8153400" cy="3372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29650"/>
            <a:ext cx="9143999" cy="363855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8"/>
          <p:cNvSpPr txBox="1"/>
          <p:nvPr/>
        </p:nvSpPr>
        <p:spPr>
          <a:xfrm>
            <a:off x="2165975" y="1348750"/>
            <a:ext cx="933300" cy="31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Times"/>
                <a:ea typeface="Times"/>
                <a:cs typeface="Times"/>
                <a:sym typeface="Times"/>
              </a:rPr>
              <a:t>Wei</a:t>
            </a:r>
            <a:endParaRPr sz="900"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Times"/>
                <a:ea typeface="Times"/>
                <a:cs typeface="Times"/>
                <a:sym typeface="Times"/>
              </a:rPr>
              <a:t>Wei /Jack</a:t>
            </a:r>
            <a:endParaRPr sz="900"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Times"/>
                <a:ea typeface="Times"/>
                <a:cs typeface="Times"/>
                <a:sym typeface="Times"/>
              </a:rPr>
              <a:t>Wei</a:t>
            </a:r>
            <a:endParaRPr sz="900"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Times"/>
                <a:ea typeface="Times"/>
                <a:cs typeface="Times"/>
                <a:sym typeface="Times"/>
              </a:rPr>
              <a:t>Anson</a:t>
            </a:r>
            <a:endParaRPr sz="900"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Times"/>
                <a:ea typeface="Times"/>
                <a:cs typeface="Times"/>
                <a:sym typeface="Times"/>
              </a:rPr>
              <a:t>Zach</a:t>
            </a:r>
            <a:endParaRPr sz="900"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Times"/>
                <a:ea typeface="Times"/>
                <a:cs typeface="Times"/>
                <a:sym typeface="Times"/>
              </a:rPr>
              <a:t>Wei</a:t>
            </a:r>
            <a:endParaRPr sz="900"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Times"/>
                <a:ea typeface="Times"/>
                <a:cs typeface="Times"/>
                <a:sym typeface="Times"/>
              </a:rPr>
              <a:t>Jack</a:t>
            </a:r>
            <a:endParaRPr sz="900"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Times"/>
                <a:ea typeface="Times"/>
                <a:cs typeface="Times"/>
                <a:sym typeface="Times"/>
              </a:rPr>
              <a:t>Jack/wei</a:t>
            </a:r>
            <a:endParaRPr sz="900"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Times"/>
                <a:ea typeface="Times"/>
                <a:cs typeface="Times"/>
                <a:sym typeface="Times"/>
              </a:rPr>
              <a:t>Jack/wei/Anson</a:t>
            </a:r>
            <a:endParaRPr sz="900"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Times"/>
                <a:ea typeface="Times"/>
                <a:cs typeface="Times"/>
                <a:sym typeface="Times"/>
              </a:rPr>
              <a:t>Jack/Wei</a:t>
            </a:r>
            <a:endParaRPr sz="900"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Times"/>
                <a:ea typeface="Times"/>
                <a:cs typeface="Times"/>
                <a:sym typeface="Times"/>
              </a:rPr>
              <a:t>wei/jack</a:t>
            </a:r>
            <a:endParaRPr sz="900"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Times"/>
                <a:ea typeface="Times"/>
                <a:cs typeface="Times"/>
                <a:sym typeface="Times"/>
              </a:rPr>
              <a:t>Zach</a:t>
            </a:r>
            <a:endParaRPr sz="900"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Times"/>
                <a:ea typeface="Times"/>
                <a:cs typeface="Times"/>
                <a:sym typeface="Times"/>
              </a:rPr>
              <a:t>Anson</a:t>
            </a:r>
            <a:endParaRPr sz="900"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Times"/>
                <a:ea typeface="Times"/>
                <a:cs typeface="Times"/>
                <a:sym typeface="Times"/>
              </a:rPr>
              <a:t>Anson</a:t>
            </a:r>
            <a:endParaRPr sz="900"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Times"/>
                <a:ea typeface="Times"/>
                <a:cs typeface="Times"/>
                <a:sym typeface="Times"/>
              </a:rPr>
              <a:t>All</a:t>
            </a:r>
            <a:endParaRPr sz="900"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Times"/>
                <a:ea typeface="Times"/>
                <a:cs typeface="Times"/>
                <a:sym typeface="Times"/>
              </a:rPr>
              <a:t>All</a:t>
            </a:r>
            <a:endParaRPr sz="900"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Times"/>
                <a:ea typeface="Times"/>
                <a:cs typeface="Times"/>
                <a:sym typeface="Times"/>
              </a:rPr>
              <a:t>All</a:t>
            </a:r>
            <a:endParaRPr sz="900"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Times"/>
                <a:ea typeface="Times"/>
                <a:cs typeface="Times"/>
                <a:sym typeface="Times"/>
              </a:rPr>
              <a:t> </a:t>
            </a:r>
            <a:endParaRPr sz="90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/>
          <p:nvPr>
            <p:ph type="title"/>
          </p:nvPr>
        </p:nvSpPr>
        <p:spPr>
          <a:xfrm>
            <a:off x="3688650" y="2171850"/>
            <a:ext cx="13857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</a:t>
            </a:r>
            <a:endParaRPr/>
          </a:p>
        </p:txBody>
      </p:sp>
      <p:sp>
        <p:nvSpPr>
          <p:cNvPr id="222" name="Google Shape;222;p29"/>
          <p:cNvSpPr txBox="1"/>
          <p:nvPr>
            <p:ph idx="1" type="body"/>
          </p:nvPr>
        </p:nvSpPr>
        <p:spPr>
          <a:xfrm>
            <a:off x="304800" y="1028700"/>
            <a:ext cx="8153400" cy="3372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pic>
        <p:nvPicPr>
          <p:cNvPr id="228" name="Google Shape;22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0400" y="1144963"/>
            <a:ext cx="5502599" cy="292567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0"/>
          <p:cNvSpPr txBox="1"/>
          <p:nvPr/>
        </p:nvSpPr>
        <p:spPr>
          <a:xfrm>
            <a:off x="4430500" y="912888"/>
            <a:ext cx="16665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Ingredient Trays</a:t>
            </a:r>
            <a:endParaRPr/>
          </a:p>
        </p:txBody>
      </p:sp>
      <p:sp>
        <p:nvSpPr>
          <p:cNvPr id="230" name="Google Shape;230;p30"/>
          <p:cNvSpPr txBox="1"/>
          <p:nvPr/>
        </p:nvSpPr>
        <p:spPr>
          <a:xfrm>
            <a:off x="1135750" y="968675"/>
            <a:ext cx="25032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2. Storage System</a:t>
            </a:r>
            <a:endParaRPr sz="1800"/>
          </a:p>
        </p:txBody>
      </p:sp>
      <p:sp>
        <p:nvSpPr>
          <p:cNvPr id="231" name="Google Shape;231;p30"/>
          <p:cNvSpPr txBox="1"/>
          <p:nvPr/>
        </p:nvSpPr>
        <p:spPr>
          <a:xfrm>
            <a:off x="998625" y="3671825"/>
            <a:ext cx="23931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4. Dispenser System</a:t>
            </a:r>
            <a:endParaRPr sz="1800"/>
          </a:p>
        </p:txBody>
      </p:sp>
      <p:sp>
        <p:nvSpPr>
          <p:cNvPr id="232" name="Google Shape;232;p30"/>
          <p:cNvSpPr txBox="1"/>
          <p:nvPr/>
        </p:nvSpPr>
        <p:spPr>
          <a:xfrm>
            <a:off x="3300100" y="4070625"/>
            <a:ext cx="25032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Wax paper conveyor belt</a:t>
            </a:r>
            <a:endParaRPr/>
          </a:p>
        </p:txBody>
      </p:sp>
      <p:sp>
        <p:nvSpPr>
          <p:cNvPr id="233" name="Google Shape;233;p30"/>
          <p:cNvSpPr txBox="1"/>
          <p:nvPr/>
        </p:nvSpPr>
        <p:spPr>
          <a:xfrm>
            <a:off x="556800" y="1657175"/>
            <a:ext cx="16665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Locking Doors</a:t>
            </a:r>
            <a:endParaRPr/>
          </a:p>
        </p:txBody>
      </p:sp>
      <p:sp>
        <p:nvSpPr>
          <p:cNvPr id="234" name="Google Shape;234;p30"/>
          <p:cNvSpPr txBox="1"/>
          <p:nvPr/>
        </p:nvSpPr>
        <p:spPr>
          <a:xfrm>
            <a:off x="6649200" y="1458600"/>
            <a:ext cx="21138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3. Arm and Flipper</a:t>
            </a:r>
            <a:endParaRPr sz="1800"/>
          </a:p>
        </p:txBody>
      </p:sp>
      <p:sp>
        <p:nvSpPr>
          <p:cNvPr id="235" name="Google Shape;235;p30"/>
          <p:cNvSpPr txBox="1"/>
          <p:nvPr/>
        </p:nvSpPr>
        <p:spPr>
          <a:xfrm>
            <a:off x="74025" y="2210125"/>
            <a:ext cx="13056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1. App</a:t>
            </a:r>
            <a:endParaRPr sz="1800"/>
          </a:p>
        </p:txBody>
      </p:sp>
      <p:sp>
        <p:nvSpPr>
          <p:cNvPr id="236" name="Google Shape;236;p30"/>
          <p:cNvSpPr txBox="1"/>
          <p:nvPr/>
        </p:nvSpPr>
        <p:spPr>
          <a:xfrm>
            <a:off x="7386900" y="2294100"/>
            <a:ext cx="1757100" cy="2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Height Adjustment</a:t>
            </a:r>
            <a:endParaRPr/>
          </a:p>
        </p:txBody>
      </p:sp>
      <p:cxnSp>
        <p:nvCxnSpPr>
          <p:cNvPr id="237" name="Google Shape;237;p30"/>
          <p:cNvCxnSpPr>
            <a:stCxn id="233" idx="2"/>
          </p:cNvCxnSpPr>
          <p:nvPr/>
        </p:nvCxnSpPr>
        <p:spPr>
          <a:xfrm>
            <a:off x="1390050" y="1945775"/>
            <a:ext cx="833100" cy="24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8" name="Google Shape;238;p30"/>
          <p:cNvCxnSpPr>
            <a:stCxn id="230" idx="2"/>
          </p:cNvCxnSpPr>
          <p:nvPr/>
        </p:nvCxnSpPr>
        <p:spPr>
          <a:xfrm>
            <a:off x="2387350" y="1368575"/>
            <a:ext cx="954000" cy="16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9" name="Google Shape;239;p30"/>
          <p:cNvCxnSpPr>
            <a:stCxn id="229" idx="2"/>
          </p:cNvCxnSpPr>
          <p:nvPr/>
        </p:nvCxnSpPr>
        <p:spPr>
          <a:xfrm flipH="1">
            <a:off x="4841950" y="1238088"/>
            <a:ext cx="421800" cy="62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0" name="Google Shape;240;p30"/>
          <p:cNvCxnSpPr>
            <a:stCxn id="234" idx="1"/>
          </p:cNvCxnSpPr>
          <p:nvPr/>
        </p:nvCxnSpPr>
        <p:spPr>
          <a:xfrm flipH="1">
            <a:off x="5462100" y="1658550"/>
            <a:ext cx="1187100" cy="66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1" name="Google Shape;241;p30"/>
          <p:cNvCxnSpPr>
            <a:stCxn id="234" idx="2"/>
          </p:cNvCxnSpPr>
          <p:nvPr/>
        </p:nvCxnSpPr>
        <p:spPr>
          <a:xfrm flipH="1">
            <a:off x="6097200" y="1858500"/>
            <a:ext cx="1608900" cy="43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2" name="Google Shape;242;p30"/>
          <p:cNvCxnSpPr>
            <a:stCxn id="232" idx="0"/>
          </p:cNvCxnSpPr>
          <p:nvPr/>
        </p:nvCxnSpPr>
        <p:spPr>
          <a:xfrm rot="10800000">
            <a:off x="4430500" y="2827725"/>
            <a:ext cx="121200" cy="124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3" name="Google Shape;243;p30"/>
          <p:cNvCxnSpPr>
            <a:stCxn id="231" idx="0"/>
          </p:cNvCxnSpPr>
          <p:nvPr/>
        </p:nvCxnSpPr>
        <p:spPr>
          <a:xfrm flipH="1" rot="10800000">
            <a:off x="2195175" y="3138125"/>
            <a:ext cx="857700" cy="53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4" name="Google Shape;244;p30"/>
          <p:cNvSpPr txBox="1"/>
          <p:nvPr/>
        </p:nvSpPr>
        <p:spPr>
          <a:xfrm>
            <a:off x="6190850" y="1046025"/>
            <a:ext cx="16089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Lazy Susan</a:t>
            </a:r>
            <a:endParaRPr/>
          </a:p>
        </p:txBody>
      </p:sp>
      <p:cxnSp>
        <p:nvCxnSpPr>
          <p:cNvPr id="245" name="Google Shape;245;p30"/>
          <p:cNvCxnSpPr>
            <a:stCxn id="244" idx="2"/>
          </p:cNvCxnSpPr>
          <p:nvPr/>
        </p:nvCxnSpPr>
        <p:spPr>
          <a:xfrm flipH="1">
            <a:off x="4466600" y="1334625"/>
            <a:ext cx="2528700" cy="121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6" name="Google Shape;246;p30"/>
          <p:cNvCxnSpPr>
            <a:stCxn id="236" idx="1"/>
          </p:cNvCxnSpPr>
          <p:nvPr/>
        </p:nvCxnSpPr>
        <p:spPr>
          <a:xfrm flipH="1">
            <a:off x="7113000" y="2416800"/>
            <a:ext cx="273900" cy="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7" name="Google Shape;247;p30"/>
          <p:cNvSpPr txBox="1"/>
          <p:nvPr/>
        </p:nvSpPr>
        <p:spPr>
          <a:xfrm>
            <a:off x="6615175" y="3496950"/>
            <a:ext cx="2528700" cy="7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5. Electronic Control &amp; Coordination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6. Power Supply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</a:t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129550" y="1008525"/>
            <a:ext cx="8839200" cy="3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Custom sandwich production is a laborious task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Custom sandwich orders are potentially difficult to juggle for human servers at catered events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With variable sandwich demand comes unutilized human labor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App allows digital queueing eliminating lines and congestion for food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Specifications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81000" y="1028700"/>
            <a:ext cx="8153400" cy="3372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▪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Autonomous sandwich assembly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▪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Sanitary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▪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User specified ingredients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▪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Interface through a mobile application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▪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3’ x 4’ footprint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Specifications Cont’d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81000" y="1028700"/>
            <a:ext cx="8153400" cy="3372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▪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Sandwich assembly will take max 5 minutes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▪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Bread, meat, cheese, and mayonnaise available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▪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Enough ingredients for 6 sandwiches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▪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Can hold 3 sandwiches in reserve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▪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User can only retrieve their sandwich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▪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Completed sandwich has no ingredient between bread sticking out further than 1”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Complete SandWish 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0400" y="1144963"/>
            <a:ext cx="5502599" cy="292567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4430500" y="912888"/>
            <a:ext cx="16665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Ingredient Trays</a:t>
            </a:r>
            <a:endParaRPr/>
          </a:p>
        </p:txBody>
      </p:sp>
      <p:sp>
        <p:nvSpPr>
          <p:cNvPr id="91" name="Google Shape;91;p17"/>
          <p:cNvSpPr txBox="1"/>
          <p:nvPr/>
        </p:nvSpPr>
        <p:spPr>
          <a:xfrm>
            <a:off x="1135750" y="968675"/>
            <a:ext cx="25032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2. </a:t>
            </a:r>
            <a:r>
              <a:rPr lang="en" sz="1800"/>
              <a:t>Storage System</a:t>
            </a:r>
            <a:endParaRPr sz="1800"/>
          </a:p>
        </p:txBody>
      </p:sp>
      <p:sp>
        <p:nvSpPr>
          <p:cNvPr id="92" name="Google Shape;92;p17"/>
          <p:cNvSpPr txBox="1"/>
          <p:nvPr/>
        </p:nvSpPr>
        <p:spPr>
          <a:xfrm>
            <a:off x="998625" y="3671825"/>
            <a:ext cx="23931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4. </a:t>
            </a:r>
            <a:r>
              <a:rPr lang="en" sz="1800"/>
              <a:t>Dispenser System</a:t>
            </a:r>
            <a:endParaRPr sz="1800"/>
          </a:p>
        </p:txBody>
      </p:sp>
      <p:sp>
        <p:nvSpPr>
          <p:cNvPr id="93" name="Google Shape;93;p17"/>
          <p:cNvSpPr txBox="1"/>
          <p:nvPr/>
        </p:nvSpPr>
        <p:spPr>
          <a:xfrm>
            <a:off x="3300100" y="4070625"/>
            <a:ext cx="25032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Wax paper conveyor belt</a:t>
            </a:r>
            <a:endParaRPr/>
          </a:p>
        </p:txBody>
      </p:sp>
      <p:sp>
        <p:nvSpPr>
          <p:cNvPr id="94" name="Google Shape;94;p17"/>
          <p:cNvSpPr txBox="1"/>
          <p:nvPr/>
        </p:nvSpPr>
        <p:spPr>
          <a:xfrm>
            <a:off x="556800" y="1657175"/>
            <a:ext cx="16665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Locking Doors</a:t>
            </a:r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25" y="2649500"/>
            <a:ext cx="972950" cy="14211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>
            <a:off x="6649200" y="1458600"/>
            <a:ext cx="21138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3. </a:t>
            </a:r>
            <a:r>
              <a:rPr lang="en" sz="1800"/>
              <a:t>Arm and Flipper</a:t>
            </a:r>
            <a:endParaRPr sz="1800"/>
          </a:p>
        </p:txBody>
      </p:sp>
      <p:sp>
        <p:nvSpPr>
          <p:cNvPr id="97" name="Google Shape;97;p17"/>
          <p:cNvSpPr txBox="1"/>
          <p:nvPr/>
        </p:nvSpPr>
        <p:spPr>
          <a:xfrm>
            <a:off x="74025" y="2210125"/>
            <a:ext cx="13056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1. </a:t>
            </a:r>
            <a:r>
              <a:rPr lang="en" sz="1800"/>
              <a:t>App</a:t>
            </a:r>
            <a:endParaRPr sz="1800"/>
          </a:p>
        </p:txBody>
      </p:sp>
      <p:sp>
        <p:nvSpPr>
          <p:cNvPr id="98" name="Google Shape;98;p17"/>
          <p:cNvSpPr txBox="1"/>
          <p:nvPr/>
        </p:nvSpPr>
        <p:spPr>
          <a:xfrm>
            <a:off x="7386900" y="2294100"/>
            <a:ext cx="1757100" cy="2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Height Adjustment</a:t>
            </a:r>
            <a:endParaRPr/>
          </a:p>
        </p:txBody>
      </p:sp>
      <p:cxnSp>
        <p:nvCxnSpPr>
          <p:cNvPr id="99" name="Google Shape;99;p17"/>
          <p:cNvCxnSpPr>
            <a:stCxn id="94" idx="2"/>
          </p:cNvCxnSpPr>
          <p:nvPr/>
        </p:nvCxnSpPr>
        <p:spPr>
          <a:xfrm>
            <a:off x="1390050" y="1945775"/>
            <a:ext cx="833100" cy="24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" name="Google Shape;100;p17"/>
          <p:cNvCxnSpPr>
            <a:stCxn id="91" idx="2"/>
          </p:cNvCxnSpPr>
          <p:nvPr/>
        </p:nvCxnSpPr>
        <p:spPr>
          <a:xfrm>
            <a:off x="2387350" y="1368575"/>
            <a:ext cx="954000" cy="16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1" name="Google Shape;101;p17"/>
          <p:cNvCxnSpPr>
            <a:stCxn id="90" idx="2"/>
          </p:cNvCxnSpPr>
          <p:nvPr/>
        </p:nvCxnSpPr>
        <p:spPr>
          <a:xfrm flipH="1">
            <a:off x="4841950" y="1238088"/>
            <a:ext cx="421800" cy="62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2" name="Google Shape;102;p17"/>
          <p:cNvCxnSpPr>
            <a:stCxn id="96" idx="1"/>
          </p:cNvCxnSpPr>
          <p:nvPr/>
        </p:nvCxnSpPr>
        <p:spPr>
          <a:xfrm flipH="1">
            <a:off x="5462100" y="1658550"/>
            <a:ext cx="1187100" cy="66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3" name="Google Shape;103;p17"/>
          <p:cNvCxnSpPr>
            <a:stCxn id="96" idx="2"/>
          </p:cNvCxnSpPr>
          <p:nvPr/>
        </p:nvCxnSpPr>
        <p:spPr>
          <a:xfrm flipH="1">
            <a:off x="6097200" y="1858500"/>
            <a:ext cx="1608900" cy="43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" name="Google Shape;104;p17"/>
          <p:cNvCxnSpPr>
            <a:stCxn id="93" idx="0"/>
          </p:cNvCxnSpPr>
          <p:nvPr/>
        </p:nvCxnSpPr>
        <p:spPr>
          <a:xfrm rot="10800000">
            <a:off x="4430500" y="2827725"/>
            <a:ext cx="121200" cy="124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" name="Google Shape;105;p17"/>
          <p:cNvCxnSpPr>
            <a:stCxn id="92" idx="0"/>
          </p:cNvCxnSpPr>
          <p:nvPr/>
        </p:nvCxnSpPr>
        <p:spPr>
          <a:xfrm flipH="1" rot="10800000">
            <a:off x="2195175" y="3138125"/>
            <a:ext cx="857700" cy="53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6" name="Google Shape;106;p17"/>
          <p:cNvSpPr txBox="1"/>
          <p:nvPr/>
        </p:nvSpPr>
        <p:spPr>
          <a:xfrm>
            <a:off x="6190850" y="1046025"/>
            <a:ext cx="16089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Lazy Susan</a:t>
            </a:r>
            <a:endParaRPr/>
          </a:p>
        </p:txBody>
      </p:sp>
      <p:cxnSp>
        <p:nvCxnSpPr>
          <p:cNvPr id="107" name="Google Shape;107;p17"/>
          <p:cNvCxnSpPr>
            <a:stCxn id="106" idx="2"/>
          </p:cNvCxnSpPr>
          <p:nvPr/>
        </p:nvCxnSpPr>
        <p:spPr>
          <a:xfrm flipH="1">
            <a:off x="4466600" y="1334625"/>
            <a:ext cx="2528700" cy="121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" name="Google Shape;108;p17"/>
          <p:cNvCxnSpPr>
            <a:stCxn id="98" idx="1"/>
          </p:cNvCxnSpPr>
          <p:nvPr/>
        </p:nvCxnSpPr>
        <p:spPr>
          <a:xfrm flipH="1">
            <a:off x="7113000" y="2416800"/>
            <a:ext cx="273900" cy="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9" name="Google Shape;109;p17"/>
          <p:cNvSpPr txBox="1"/>
          <p:nvPr/>
        </p:nvSpPr>
        <p:spPr>
          <a:xfrm>
            <a:off x="6615175" y="3496950"/>
            <a:ext cx="2528700" cy="7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5. Electronic Control &amp; Coordination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6. Power Supply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Subsystem 2: Ingredient Storage</a:t>
            </a:r>
            <a:endParaRPr/>
          </a:p>
        </p:txBody>
      </p:sp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4466350" y="1050300"/>
            <a:ext cx="4509600" cy="3372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Lazy Susan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"/>
              <a:t>Rotates to allow arm easy access to different ingredients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Enough ingredients for 6 sandwiches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Stepper motor to rotate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"/>
              <a:t>Limit switches for calibration</a:t>
            </a:r>
            <a:endParaRPr/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09500"/>
            <a:ext cx="3483400" cy="272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/>
          <p:nvPr/>
        </p:nvSpPr>
        <p:spPr>
          <a:xfrm>
            <a:off x="440050" y="3953200"/>
            <a:ext cx="15942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Lazy susan</a:t>
            </a:r>
            <a:endParaRPr/>
          </a:p>
        </p:txBody>
      </p:sp>
      <p:cxnSp>
        <p:nvCxnSpPr>
          <p:cNvPr id="118" name="Google Shape;118;p18"/>
          <p:cNvCxnSpPr>
            <a:stCxn id="117" idx="0"/>
          </p:cNvCxnSpPr>
          <p:nvPr/>
        </p:nvCxnSpPr>
        <p:spPr>
          <a:xfrm flipH="1" rot="10800000">
            <a:off x="1237150" y="3501100"/>
            <a:ext cx="290100" cy="45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9" name="Google Shape;119;p18"/>
          <p:cNvSpPr txBox="1"/>
          <p:nvPr/>
        </p:nvSpPr>
        <p:spPr>
          <a:xfrm>
            <a:off x="2067400" y="3953200"/>
            <a:ext cx="1594200" cy="2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Ingredient trays</a:t>
            </a:r>
            <a:endParaRPr/>
          </a:p>
        </p:txBody>
      </p:sp>
      <p:cxnSp>
        <p:nvCxnSpPr>
          <p:cNvPr id="120" name="Google Shape;120;p18"/>
          <p:cNvCxnSpPr>
            <a:stCxn id="119" idx="0"/>
          </p:cNvCxnSpPr>
          <p:nvPr/>
        </p:nvCxnSpPr>
        <p:spPr>
          <a:xfrm rot="10800000">
            <a:off x="2413300" y="2816800"/>
            <a:ext cx="451200" cy="113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Subsystem 3: Arm and Flipper</a:t>
            </a:r>
            <a:endParaRPr/>
          </a:p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4133100" y="1018425"/>
            <a:ext cx="4796100" cy="35286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Arm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"/>
              <a:t>Extends to grab and extract material trays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Flipper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"/>
              <a:t>Flips material onto sandwich building zone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Height adjustment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"/>
              <a:t>Entire assembly will index up and down to grab trays</a:t>
            </a:r>
            <a:endParaRPr/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25" y="1215225"/>
            <a:ext cx="4160726" cy="253975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/>
        </p:nvSpPr>
        <p:spPr>
          <a:xfrm>
            <a:off x="2539275" y="1018425"/>
            <a:ext cx="11541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Arm</a:t>
            </a:r>
            <a:endParaRPr/>
          </a:p>
        </p:txBody>
      </p:sp>
      <p:cxnSp>
        <p:nvCxnSpPr>
          <p:cNvPr id="129" name="Google Shape;129;p19"/>
          <p:cNvCxnSpPr>
            <a:stCxn id="128" idx="2"/>
          </p:cNvCxnSpPr>
          <p:nvPr/>
        </p:nvCxnSpPr>
        <p:spPr>
          <a:xfrm flipH="1">
            <a:off x="2546625" y="1436925"/>
            <a:ext cx="569700" cy="69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0" name="Google Shape;130;p19"/>
          <p:cNvSpPr txBox="1"/>
          <p:nvPr/>
        </p:nvSpPr>
        <p:spPr>
          <a:xfrm>
            <a:off x="310200" y="1060450"/>
            <a:ext cx="10317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Flipper</a:t>
            </a:r>
            <a:endParaRPr/>
          </a:p>
        </p:txBody>
      </p:sp>
      <p:cxnSp>
        <p:nvCxnSpPr>
          <p:cNvPr id="131" name="Google Shape;131;p19"/>
          <p:cNvCxnSpPr>
            <a:stCxn id="130" idx="2"/>
          </p:cNvCxnSpPr>
          <p:nvPr/>
        </p:nvCxnSpPr>
        <p:spPr>
          <a:xfrm>
            <a:off x="826050" y="1460350"/>
            <a:ext cx="746700" cy="54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2" name="Google Shape;132;p19"/>
          <p:cNvSpPr txBox="1"/>
          <p:nvPr/>
        </p:nvSpPr>
        <p:spPr>
          <a:xfrm>
            <a:off x="1998250" y="3816150"/>
            <a:ext cx="17745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Height adjustment</a:t>
            </a:r>
            <a:endParaRPr/>
          </a:p>
        </p:txBody>
      </p:sp>
      <p:cxnSp>
        <p:nvCxnSpPr>
          <p:cNvPr id="133" name="Google Shape;133;p19"/>
          <p:cNvCxnSpPr>
            <a:stCxn id="132" idx="0"/>
          </p:cNvCxnSpPr>
          <p:nvPr/>
        </p:nvCxnSpPr>
        <p:spPr>
          <a:xfrm flipH="1" rot="10800000">
            <a:off x="2885500" y="2820750"/>
            <a:ext cx="187500" cy="99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Subsystem 5: Electronic Control &amp; Coordination</a:t>
            </a:r>
            <a:endParaRPr/>
          </a:p>
        </p:txBody>
      </p:sp>
      <p:sp>
        <p:nvSpPr>
          <p:cNvPr id="139" name="Google Shape;139;p20"/>
          <p:cNvSpPr txBox="1"/>
          <p:nvPr>
            <p:ph idx="1" type="body"/>
          </p:nvPr>
        </p:nvSpPr>
        <p:spPr>
          <a:xfrm>
            <a:off x="381000" y="1028700"/>
            <a:ext cx="8153400" cy="3372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The Arduino Uno microcontroller coordinates the motors (Arduino Uno for MDR)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The mobile application communicates back and forth with the boards through local WiFi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“Levels of warning” control the sandwich queue</a:t>
            </a:r>
            <a:endParaRPr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>
            <p:ph type="title"/>
          </p:nvPr>
        </p:nvSpPr>
        <p:spPr>
          <a:xfrm>
            <a:off x="304800" y="457200"/>
            <a:ext cx="8839200" cy="3999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Subsystem 6: Power Supply</a:t>
            </a:r>
            <a:endParaRPr/>
          </a:p>
        </p:txBody>
      </p:sp>
      <p:sp>
        <p:nvSpPr>
          <p:cNvPr id="145" name="Google Shape;145;p21"/>
          <p:cNvSpPr txBox="1"/>
          <p:nvPr>
            <p:ph idx="1" type="body"/>
          </p:nvPr>
        </p:nvSpPr>
        <p:spPr>
          <a:xfrm>
            <a:off x="381000" y="1028700"/>
            <a:ext cx="8153400" cy="3372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powered by wall outlet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AC/DC converter power supply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/>
              <a:t>3.3V, 5V, servo voltage (5V), and 8-16V stepper motors.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1"/>
          <p:cNvSpPr txBox="1"/>
          <p:nvPr/>
        </p:nvSpPr>
        <p:spPr>
          <a:xfrm>
            <a:off x="1275075" y="3609100"/>
            <a:ext cx="11670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