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Arim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mo-bold.fntdata"/><Relationship Id="rId10" Type="http://schemas.openxmlformats.org/officeDocument/2006/relationships/slide" Target="slides/slide5.xml"/><Relationship Id="rId32" Type="http://schemas.openxmlformats.org/officeDocument/2006/relationships/font" Target="fonts/Arimo-regular.fntdata"/><Relationship Id="rId13" Type="http://schemas.openxmlformats.org/officeDocument/2006/relationships/slide" Target="slides/slide8.xml"/><Relationship Id="rId35" Type="http://schemas.openxmlformats.org/officeDocument/2006/relationships/font" Target="fonts/Arimo-boldItalic.fntdata"/><Relationship Id="rId12" Type="http://schemas.openxmlformats.org/officeDocument/2006/relationships/slide" Target="slides/slide7.xml"/><Relationship Id="rId34" Type="http://schemas.openxmlformats.org/officeDocument/2006/relationships/font" Target="fonts/Arim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3c2f0c97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3c2f0c97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3c2f0c97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3c2f0c97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3c2f0c97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3c2f0c97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3c2f0c97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3c2f0c97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3f2f372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3f2f372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3c2f0c97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3c2f0c97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3c2f0c97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3c2f0c97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525d7f1f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525d7f1f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3c2f0c97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3c2f0c97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3c2f0c97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3c2f0c97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c2f0c97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c2f0c97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3c2f0c97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3c2f0c97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65559e77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65559e77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3f2f37206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3f2f37206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404af30b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404af30b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3c2f0c97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3c2f0c97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3c2f0c97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3c2f0c97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a188717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a188717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c2f0c97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c2f0c97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dddf70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dddf70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4dddf707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4dddf707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3c2f0c97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3c2f0c97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c2f0c97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c2f0c97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3f2f37206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3f2f37206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3c2f0c97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3c2f0c97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1974056"/>
            <a:ext cx="3200400" cy="3169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790700" y="2343150"/>
            <a:ext cx="5562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143000" y="10858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0" name="Google Shape;20;p2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2"/>
          <p:cNvSpPr txBox="1"/>
          <p:nvPr/>
        </p:nvSpPr>
        <p:spPr>
          <a:xfrm>
            <a:off x="1676400" y="622697"/>
            <a:ext cx="12192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267891"/>
            <a:ext cx="2287187" cy="30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152400" y="4629150"/>
            <a:ext cx="87873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                     Advisor: Professor Moritz</a:t>
            </a:r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 rot="5400000">
            <a:off x="2771700" y="-1362000"/>
            <a:ext cx="33720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 rot="5400000">
            <a:off x="6067500" y="1323900"/>
            <a:ext cx="39432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 rot="5400000">
            <a:off x="1571700" y="-809700"/>
            <a:ext cx="39432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810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5339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Google Shape;52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85725"/>
            <a:ext cx="1944291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152400" y="4629150"/>
            <a:ext cx="8839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                     Advisor: Professor Moritz</a:t>
            </a:r>
            <a:endParaRPr sz="1400">
              <a:solidFill>
                <a:srgbClr val="0B3D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143000" y="1122600"/>
            <a:ext cx="6858000" cy="857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SandWish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Automated Tabletop Sandwich Maker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318500" y="2343150"/>
            <a:ext cx="6507000" cy="1314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Team 21: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Jack Hennessey, Wei Huang, Zach Scipioni, Anson Haniwalt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Date: 10/17/2018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2: Ingredient Storage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4466350" y="1050300"/>
            <a:ext cx="45096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Lazy Susan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Rotates to allow arm easy access to different ingredients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Enough ingredients for 6 sandwiches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Stepper motor to rotate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Limit switches for calibration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9500"/>
            <a:ext cx="3483400" cy="272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440050" y="3953200"/>
            <a:ext cx="1594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144" name="Google Shape;144;p22"/>
          <p:cNvCxnSpPr>
            <a:stCxn id="143" idx="0"/>
          </p:cNvCxnSpPr>
          <p:nvPr/>
        </p:nvCxnSpPr>
        <p:spPr>
          <a:xfrm flipH="1" rot="10800000">
            <a:off x="1237150" y="3501100"/>
            <a:ext cx="290100" cy="45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2"/>
          <p:cNvSpPr txBox="1"/>
          <p:nvPr/>
        </p:nvSpPr>
        <p:spPr>
          <a:xfrm>
            <a:off x="2067400" y="3953200"/>
            <a:ext cx="15942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cxnSp>
        <p:nvCxnSpPr>
          <p:cNvPr id="146" name="Google Shape;146;p22"/>
          <p:cNvCxnSpPr>
            <a:stCxn id="145" idx="0"/>
          </p:cNvCxnSpPr>
          <p:nvPr/>
        </p:nvCxnSpPr>
        <p:spPr>
          <a:xfrm rot="10800000">
            <a:off x="2413300" y="2816800"/>
            <a:ext cx="451200" cy="11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3: Arm and Flipper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4133100" y="1018425"/>
            <a:ext cx="4796100" cy="3528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Arm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Extends to grab and extract material trays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Flipper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Flips material onto sandwich building zone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Height adjustment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Entire assembly will index up and down to grab trays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25" y="1215225"/>
            <a:ext cx="4160726" cy="253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2539275" y="1018425"/>
            <a:ext cx="1154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</a:t>
            </a:r>
            <a:endParaRPr/>
          </a:p>
        </p:txBody>
      </p:sp>
      <p:cxnSp>
        <p:nvCxnSpPr>
          <p:cNvPr id="155" name="Google Shape;155;p23"/>
          <p:cNvCxnSpPr>
            <a:stCxn id="154" idx="2"/>
          </p:cNvCxnSpPr>
          <p:nvPr/>
        </p:nvCxnSpPr>
        <p:spPr>
          <a:xfrm flipH="1">
            <a:off x="2546625" y="1436925"/>
            <a:ext cx="569700" cy="69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23"/>
          <p:cNvSpPr txBox="1"/>
          <p:nvPr/>
        </p:nvSpPr>
        <p:spPr>
          <a:xfrm>
            <a:off x="310200" y="1060450"/>
            <a:ext cx="1031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Flipper</a:t>
            </a:r>
            <a:endParaRPr/>
          </a:p>
        </p:txBody>
      </p:sp>
      <p:cxnSp>
        <p:nvCxnSpPr>
          <p:cNvPr id="157" name="Google Shape;157;p23"/>
          <p:cNvCxnSpPr>
            <a:stCxn id="156" idx="2"/>
          </p:cNvCxnSpPr>
          <p:nvPr/>
        </p:nvCxnSpPr>
        <p:spPr>
          <a:xfrm>
            <a:off x="826050" y="1460350"/>
            <a:ext cx="746700" cy="54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23"/>
          <p:cNvSpPr txBox="1"/>
          <p:nvPr/>
        </p:nvSpPr>
        <p:spPr>
          <a:xfrm>
            <a:off x="1998250" y="3816150"/>
            <a:ext cx="1774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159" name="Google Shape;159;p23"/>
          <p:cNvCxnSpPr>
            <a:stCxn id="158" idx="0"/>
          </p:cNvCxnSpPr>
          <p:nvPr/>
        </p:nvCxnSpPr>
        <p:spPr>
          <a:xfrm flipH="1" rot="10800000">
            <a:off x="2885500" y="2820750"/>
            <a:ext cx="187500" cy="9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4: Sandwich Dispenser 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4740100" y="1021500"/>
            <a:ext cx="40611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Wax Paper Conveyor Belt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Room for 3 sandwiches in reserve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Locking doors ensure user can only </a:t>
            </a:r>
            <a:r>
              <a:rPr lang="en"/>
              <a:t>retrieve</a:t>
            </a:r>
            <a:r>
              <a:rPr lang="en"/>
              <a:t> their sandwich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Wax paper adds 0.4¢ to each sandwich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9100"/>
            <a:ext cx="4435302" cy="199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252475" y="1054200"/>
            <a:ext cx="1615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doors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2539300" y="1038150"/>
            <a:ext cx="2149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Wax </a:t>
            </a:r>
            <a:r>
              <a:rPr lang="en"/>
              <a:t>paper</a:t>
            </a:r>
            <a:r>
              <a:rPr lang="en"/>
              <a:t> conveyor belt</a:t>
            </a:r>
            <a:endParaRPr/>
          </a:p>
        </p:txBody>
      </p:sp>
      <p:cxnSp>
        <p:nvCxnSpPr>
          <p:cNvPr id="169" name="Google Shape;169;p24"/>
          <p:cNvCxnSpPr>
            <a:stCxn id="168" idx="2"/>
          </p:cNvCxnSpPr>
          <p:nvPr/>
        </p:nvCxnSpPr>
        <p:spPr>
          <a:xfrm flipH="1">
            <a:off x="3289600" y="1438050"/>
            <a:ext cx="324600" cy="89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24"/>
          <p:cNvCxnSpPr>
            <a:stCxn id="167" idx="2"/>
          </p:cNvCxnSpPr>
          <p:nvPr/>
        </p:nvCxnSpPr>
        <p:spPr>
          <a:xfrm>
            <a:off x="1060375" y="1422000"/>
            <a:ext cx="1565400" cy="7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4"/>
          <p:cNvCxnSpPr>
            <a:stCxn id="167" idx="2"/>
          </p:cNvCxnSpPr>
          <p:nvPr/>
        </p:nvCxnSpPr>
        <p:spPr>
          <a:xfrm>
            <a:off x="1060375" y="1422000"/>
            <a:ext cx="50700" cy="7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4"/>
          <p:cNvCxnSpPr>
            <a:stCxn id="167" idx="2"/>
          </p:cNvCxnSpPr>
          <p:nvPr/>
        </p:nvCxnSpPr>
        <p:spPr>
          <a:xfrm>
            <a:off x="1060375" y="1422000"/>
            <a:ext cx="793500" cy="7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5: Electronic Control &amp; Coordination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The ATmega328P microcontroller will coordinate the motors and sensors (Arduino Uno for MDR)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The mobile application communicates back and forth with the boards through local WiFi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“Levels of warning” control the sandwich queue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6: Power Supply</a:t>
            </a:r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powered by wall outlet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AC/DC converter and voltage step down circuit on PCB along with Microcontroller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3.3V, 5V, servo voltage (5-12V), and 24V available on board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1275075" y="3609100"/>
            <a:ext cx="1167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242250" y="1031300"/>
            <a:ext cx="8659500" cy="2724900"/>
          </a:xfrm>
          <a:prstGeom prst="roundRect">
            <a:avLst>
              <a:gd fmla="val 159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92" name="Google Shape;192;p27"/>
          <p:cNvSpPr/>
          <p:nvPr/>
        </p:nvSpPr>
        <p:spPr>
          <a:xfrm>
            <a:off x="3794450" y="3865525"/>
            <a:ext cx="1374000" cy="681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SandWich</a:t>
            </a:r>
            <a:r>
              <a:rPr b="1" lang="en" sz="1200" u="sng"/>
              <a:t> App</a:t>
            </a:r>
            <a:endParaRPr b="1" sz="1200" u="sng"/>
          </a:p>
        </p:txBody>
      </p:sp>
      <p:sp>
        <p:nvSpPr>
          <p:cNvPr id="193" name="Google Shape;193;p27"/>
          <p:cNvSpPr txBox="1"/>
          <p:nvPr/>
        </p:nvSpPr>
        <p:spPr>
          <a:xfrm>
            <a:off x="4576852" y="2992200"/>
            <a:ext cx="9426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Bluetooth</a:t>
            </a:r>
            <a:endParaRPr i="1" sz="1200"/>
          </a:p>
        </p:txBody>
      </p:sp>
      <p:sp>
        <p:nvSpPr>
          <p:cNvPr id="194" name="Google Shape;194;p27"/>
          <p:cNvSpPr/>
          <p:nvPr/>
        </p:nvSpPr>
        <p:spPr>
          <a:xfrm>
            <a:off x="3167162" y="1882875"/>
            <a:ext cx="2628600" cy="161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Google Shape;195;p27"/>
          <p:cNvCxnSpPr/>
          <p:nvPr/>
        </p:nvCxnSpPr>
        <p:spPr>
          <a:xfrm>
            <a:off x="8271802" y="1298742"/>
            <a:ext cx="41100" cy="1614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96" name="Google Shape;196;p27"/>
          <p:cNvSpPr txBox="1"/>
          <p:nvPr/>
        </p:nvSpPr>
        <p:spPr>
          <a:xfrm>
            <a:off x="2777330" y="945942"/>
            <a:ext cx="3465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000000"/>
                </a:solidFill>
              </a:rPr>
              <a:t>Enclosure</a:t>
            </a:r>
            <a:endParaRPr b="1" sz="1200" u="sng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Power Supply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Acrylic Casing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cxnSp>
        <p:nvCxnSpPr>
          <p:cNvPr id="197" name="Google Shape;197;p27"/>
          <p:cNvCxnSpPr/>
          <p:nvPr/>
        </p:nvCxnSpPr>
        <p:spPr>
          <a:xfrm flipH="1" rot="10800000">
            <a:off x="5277225" y="1523950"/>
            <a:ext cx="1059600" cy="349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27"/>
          <p:cNvCxnSpPr/>
          <p:nvPr/>
        </p:nvCxnSpPr>
        <p:spPr>
          <a:xfrm rot="10800000">
            <a:off x="2612975" y="1529100"/>
            <a:ext cx="1003200" cy="3486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27"/>
          <p:cNvSpPr txBox="1"/>
          <p:nvPr/>
        </p:nvSpPr>
        <p:spPr>
          <a:xfrm>
            <a:off x="4355775" y="1387588"/>
            <a:ext cx="25077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2. </a:t>
            </a:r>
            <a:r>
              <a:rPr i="1" lang="en" sz="1200"/>
              <a:t>Instructions </a:t>
            </a:r>
            <a:endParaRPr i="1" sz="900"/>
          </a:p>
        </p:txBody>
      </p:sp>
      <p:sp>
        <p:nvSpPr>
          <p:cNvPr id="200" name="Google Shape;200;p27"/>
          <p:cNvSpPr/>
          <p:nvPr/>
        </p:nvSpPr>
        <p:spPr>
          <a:xfrm>
            <a:off x="543250" y="1182275"/>
            <a:ext cx="2057400" cy="24135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/>
          </a:p>
        </p:txBody>
      </p:sp>
      <p:sp>
        <p:nvSpPr>
          <p:cNvPr id="201" name="Google Shape;201;p27"/>
          <p:cNvSpPr/>
          <p:nvPr/>
        </p:nvSpPr>
        <p:spPr>
          <a:xfrm>
            <a:off x="615400" y="21671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Arm and Flipper</a:t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615400" y="2607600"/>
            <a:ext cx="19131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Ingredient Storage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638250" y="1318725"/>
            <a:ext cx="1733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</a:rPr>
              <a:t>Sandwich Assembly</a:t>
            </a: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614350" y="1719500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Height Adjustment</a:t>
            </a: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3501200" y="2866575"/>
            <a:ext cx="1960500" cy="325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ATmega328P</a:t>
            </a:r>
            <a:endParaRPr b="1" sz="1200"/>
          </a:p>
        </p:txBody>
      </p:sp>
      <p:sp>
        <p:nvSpPr>
          <p:cNvPr id="206" name="Google Shape;206;p27"/>
          <p:cNvSpPr/>
          <p:nvPr/>
        </p:nvSpPr>
        <p:spPr>
          <a:xfrm>
            <a:off x="3501200" y="2480275"/>
            <a:ext cx="1960500" cy="325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ESP8266 WiFi Module</a:t>
            </a:r>
            <a:endParaRPr b="1" sz="1200"/>
          </a:p>
        </p:txBody>
      </p:sp>
      <p:sp>
        <p:nvSpPr>
          <p:cNvPr id="207" name="Google Shape;207;p27"/>
          <p:cNvSpPr txBox="1"/>
          <p:nvPr/>
        </p:nvSpPr>
        <p:spPr>
          <a:xfrm>
            <a:off x="3682875" y="2016275"/>
            <a:ext cx="1654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Microcontroller</a:t>
            </a:r>
            <a:endParaRPr b="1" sz="1200" u="sng"/>
          </a:p>
        </p:txBody>
      </p:sp>
      <p:sp>
        <p:nvSpPr>
          <p:cNvPr id="208" name="Google Shape;208;p27"/>
          <p:cNvSpPr/>
          <p:nvPr/>
        </p:nvSpPr>
        <p:spPr>
          <a:xfrm>
            <a:off x="6326550" y="1182275"/>
            <a:ext cx="2057400" cy="24390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9" name="Google Shape;209;p27"/>
          <p:cNvSpPr txBox="1"/>
          <p:nvPr/>
        </p:nvSpPr>
        <p:spPr>
          <a:xfrm>
            <a:off x="6515900" y="1393700"/>
            <a:ext cx="16974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Dispenser System</a:t>
            </a:r>
            <a:endParaRPr b="1" sz="1200" u="sng"/>
          </a:p>
        </p:txBody>
      </p:sp>
      <p:sp>
        <p:nvSpPr>
          <p:cNvPr id="210" name="Google Shape;210;p27"/>
          <p:cNvSpPr/>
          <p:nvPr/>
        </p:nvSpPr>
        <p:spPr>
          <a:xfrm>
            <a:off x="6434400" y="25137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Locking Doors</a:t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6419900" y="1890163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Conveyor Belt</a:t>
            </a:r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2777325" y="1381425"/>
            <a:ext cx="11418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2. </a:t>
            </a:r>
            <a:r>
              <a:rPr i="1" lang="en" sz="1200"/>
              <a:t>Instructions</a:t>
            </a:r>
            <a:endParaRPr i="1" sz="1200"/>
          </a:p>
        </p:txBody>
      </p:sp>
      <p:cxnSp>
        <p:nvCxnSpPr>
          <p:cNvPr id="213" name="Google Shape;213;p27"/>
          <p:cNvCxnSpPr>
            <a:stCxn id="192" idx="0"/>
            <a:endCxn id="194" idx="2"/>
          </p:cNvCxnSpPr>
          <p:nvPr/>
        </p:nvCxnSpPr>
        <p:spPr>
          <a:xfrm rot="10800000">
            <a:off x="4481450" y="3497425"/>
            <a:ext cx="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7"/>
          <p:cNvCxnSpPr>
            <a:stCxn id="194" idx="2"/>
            <a:endCxn id="192" idx="0"/>
          </p:cNvCxnSpPr>
          <p:nvPr/>
        </p:nvCxnSpPr>
        <p:spPr>
          <a:xfrm>
            <a:off x="4481462" y="3497475"/>
            <a:ext cx="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27"/>
          <p:cNvSpPr txBox="1"/>
          <p:nvPr/>
        </p:nvSpPr>
        <p:spPr>
          <a:xfrm>
            <a:off x="3501200" y="3518575"/>
            <a:ext cx="2840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1. </a:t>
            </a:r>
            <a:r>
              <a:rPr i="1" lang="en" sz="1200"/>
              <a:t>WiFi </a:t>
            </a:r>
            <a:endParaRPr i="1" sz="900"/>
          </a:p>
        </p:txBody>
      </p:sp>
      <p:sp>
        <p:nvSpPr>
          <p:cNvPr id="216" name="Google Shape;216;p27"/>
          <p:cNvSpPr txBox="1"/>
          <p:nvPr/>
        </p:nvSpPr>
        <p:spPr>
          <a:xfrm>
            <a:off x="5596125" y="4143625"/>
            <a:ext cx="30084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2. M</a:t>
            </a:r>
            <a:r>
              <a:rPr i="1" lang="en" sz="900">
                <a:solidFill>
                  <a:schemeClr val="dk1"/>
                </a:solidFill>
              </a:rPr>
              <a:t>icrocontroller controls motors to correctly move and coordinate with physical parts.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7"/>
          <p:cNvSpPr txBox="1"/>
          <p:nvPr/>
        </p:nvSpPr>
        <p:spPr>
          <a:xfrm>
            <a:off x="5461700" y="3750450"/>
            <a:ext cx="3333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</a:rPr>
              <a:t>1. </a:t>
            </a:r>
            <a:r>
              <a:rPr i="1" lang="en" sz="900">
                <a:solidFill>
                  <a:schemeClr val="dk1"/>
                </a:solidFill>
              </a:rPr>
              <a:t>C</a:t>
            </a:r>
            <a:r>
              <a:rPr i="1" lang="en" sz="900">
                <a:solidFill>
                  <a:schemeClr val="dk1"/>
                </a:solidFill>
              </a:rPr>
              <a:t>onnect to local WiFi and send ingredients requested. Process updates communicated back.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SandWish State Machine</a:t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2216800" y="981200"/>
            <a:ext cx="1443000" cy="55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Is there room to make the sandwich?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5657863" y="1057850"/>
            <a:ext cx="1073400" cy="4509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Determine next ingredient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8070600" y="1744175"/>
            <a:ext cx="970200" cy="5538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Index to ingredient and extract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6494225" y="2311813"/>
            <a:ext cx="1248000" cy="5538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Return used tray to its original position in rack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5957963" y="3344000"/>
            <a:ext cx="840000" cy="5013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Sandwich complete?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5980350" y="3972050"/>
            <a:ext cx="1322100" cy="5013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</a:t>
            </a:r>
            <a:r>
              <a:rPr lang="en" sz="1000">
                <a:solidFill>
                  <a:srgbClr val="FFFFFF"/>
                </a:solidFill>
              </a:rPr>
              <a:t>lip ingredient onto the sandwich construction zone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7966825" y="2656363"/>
            <a:ext cx="970200" cy="5013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Was last ingredient a condiment?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7236900" y="1072500"/>
            <a:ext cx="1248000" cy="2724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Is it a condiment?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31" name="Google Shape;231;p28"/>
          <p:cNvSpPr/>
          <p:nvPr/>
        </p:nvSpPr>
        <p:spPr>
          <a:xfrm rot="5106972">
            <a:off x="6728679" y="1011651"/>
            <a:ext cx="415810" cy="1378597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6802500" y="1560400"/>
            <a:ext cx="4344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33" name="Google Shape;233;p28"/>
          <p:cNvSpPr/>
          <p:nvPr/>
        </p:nvSpPr>
        <p:spPr>
          <a:xfrm rot="6517">
            <a:off x="6817022" y="1144165"/>
            <a:ext cx="316501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 rot="3712820">
            <a:off x="8276513" y="1480016"/>
            <a:ext cx="321441" cy="1288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8523275" y="1344888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36" name="Google Shape;236;p28"/>
          <p:cNvSpPr/>
          <p:nvPr/>
        </p:nvSpPr>
        <p:spPr>
          <a:xfrm>
            <a:off x="7597800" y="3516050"/>
            <a:ext cx="1443000" cy="9069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Index to condiment, move ingredient into position, and dispense condiment onto ingredient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37" name="Google Shape;237;p28"/>
          <p:cNvSpPr/>
          <p:nvPr/>
        </p:nvSpPr>
        <p:spPr>
          <a:xfrm rot="5405414">
            <a:off x="8072425" y="3270973"/>
            <a:ext cx="190500" cy="1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8"/>
          <p:cNvSpPr txBox="1"/>
          <p:nvPr/>
        </p:nvSpPr>
        <p:spPr>
          <a:xfrm>
            <a:off x="8234725" y="3170350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39" name="Google Shape;239;p28"/>
          <p:cNvSpPr/>
          <p:nvPr/>
        </p:nvSpPr>
        <p:spPr>
          <a:xfrm rot="7884174">
            <a:off x="6983109" y="3407338"/>
            <a:ext cx="1095487" cy="1290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"/>
          <p:cNvSpPr txBox="1"/>
          <p:nvPr/>
        </p:nvSpPr>
        <p:spPr>
          <a:xfrm>
            <a:off x="7206725" y="3211275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41" name="Google Shape;241;p28"/>
          <p:cNvSpPr/>
          <p:nvPr/>
        </p:nvSpPr>
        <p:spPr>
          <a:xfrm>
            <a:off x="116375" y="2316000"/>
            <a:ext cx="1443000" cy="13284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Start at any time: Application sends request, loop will be checking constantly allowing for concurrent processes when possible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1822875" y="2567500"/>
            <a:ext cx="687600" cy="45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Type of request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153575" y="3813650"/>
            <a:ext cx="1482000" cy="659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Open corresponding sandwich door for a period of time, then close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44" name="Google Shape;244;p28"/>
          <p:cNvSpPr/>
          <p:nvPr/>
        </p:nvSpPr>
        <p:spPr>
          <a:xfrm rot="7444966">
            <a:off x="1395405" y="3352277"/>
            <a:ext cx="752690" cy="12747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1985738" y="3018388"/>
            <a:ext cx="792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Pickup sandwich</a:t>
            </a:r>
            <a:endParaRPr sz="1000"/>
          </a:p>
        </p:txBody>
      </p:sp>
      <p:sp>
        <p:nvSpPr>
          <p:cNvPr id="246" name="Google Shape;246;p28"/>
          <p:cNvSpPr txBox="1"/>
          <p:nvPr/>
        </p:nvSpPr>
        <p:spPr>
          <a:xfrm>
            <a:off x="1984225" y="2102938"/>
            <a:ext cx="792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Make sandwich</a:t>
            </a:r>
            <a:endParaRPr sz="1000"/>
          </a:p>
        </p:txBody>
      </p:sp>
      <p:sp>
        <p:nvSpPr>
          <p:cNvPr id="247" name="Google Shape;247;p28"/>
          <p:cNvSpPr/>
          <p:nvPr/>
        </p:nvSpPr>
        <p:spPr>
          <a:xfrm rot="-6883843">
            <a:off x="1197938" y="1939009"/>
            <a:ext cx="1026881" cy="12766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 rot="-5590">
            <a:off x="1593973" y="2727335"/>
            <a:ext cx="184500" cy="12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150750" y="1032650"/>
            <a:ext cx="1521900" cy="450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Is a sandwich currently being made?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116375" y="1849450"/>
            <a:ext cx="1322100" cy="2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Enqueue sandwich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/>
          <p:nvPr/>
        </p:nvSpPr>
        <p:spPr>
          <a:xfrm rot="5394410">
            <a:off x="685114" y="1602705"/>
            <a:ext cx="184500" cy="12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307375" y="1489200"/>
            <a:ext cx="4344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53" name="Google Shape;253;p28"/>
          <p:cNvSpPr/>
          <p:nvPr/>
        </p:nvSpPr>
        <p:spPr>
          <a:xfrm rot="-5590">
            <a:off x="1822873" y="1194360"/>
            <a:ext cx="184500" cy="12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 txBox="1"/>
          <p:nvPr/>
        </p:nvSpPr>
        <p:spPr>
          <a:xfrm>
            <a:off x="1727513" y="921650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55" name="Google Shape;255;p28"/>
          <p:cNvSpPr/>
          <p:nvPr/>
        </p:nvSpPr>
        <p:spPr>
          <a:xfrm rot="9402326">
            <a:off x="1436927" y="1607727"/>
            <a:ext cx="752544" cy="1279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2002263" y="1517175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57" name="Google Shape;257;p28"/>
          <p:cNvSpPr/>
          <p:nvPr/>
        </p:nvSpPr>
        <p:spPr>
          <a:xfrm>
            <a:off x="4061400" y="981200"/>
            <a:ext cx="1173600" cy="55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Are the intended ingredients available?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8" name="Google Shape;258;p28"/>
          <p:cNvSpPr/>
          <p:nvPr/>
        </p:nvSpPr>
        <p:spPr>
          <a:xfrm rot="-4167">
            <a:off x="3730250" y="1194356"/>
            <a:ext cx="247500" cy="12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"/>
          <p:cNvSpPr txBox="1"/>
          <p:nvPr/>
        </p:nvSpPr>
        <p:spPr>
          <a:xfrm>
            <a:off x="3674288" y="928300"/>
            <a:ext cx="4344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60" name="Google Shape;260;p28"/>
          <p:cNvSpPr/>
          <p:nvPr/>
        </p:nvSpPr>
        <p:spPr>
          <a:xfrm>
            <a:off x="5052850" y="1853475"/>
            <a:ext cx="904800" cy="53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Scrap sandwich, notify user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61" name="Google Shape;261;p28"/>
          <p:cNvSpPr/>
          <p:nvPr/>
        </p:nvSpPr>
        <p:spPr>
          <a:xfrm rot="4013007">
            <a:off x="4983035" y="1630523"/>
            <a:ext cx="247579" cy="1274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 txBox="1"/>
          <p:nvPr/>
        </p:nvSpPr>
        <p:spPr>
          <a:xfrm>
            <a:off x="5134813" y="1463525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63" name="Google Shape;263;p28"/>
          <p:cNvSpPr/>
          <p:nvPr/>
        </p:nvSpPr>
        <p:spPr>
          <a:xfrm rot="-4167">
            <a:off x="5324588" y="1194343"/>
            <a:ext cx="247500" cy="12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"/>
          <p:cNvSpPr txBox="1"/>
          <p:nvPr/>
        </p:nvSpPr>
        <p:spPr>
          <a:xfrm>
            <a:off x="5276313" y="905000"/>
            <a:ext cx="4344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65" name="Google Shape;265;p28"/>
          <p:cNvSpPr/>
          <p:nvPr/>
        </p:nvSpPr>
        <p:spPr>
          <a:xfrm rot="6209323">
            <a:off x="8410070" y="2412587"/>
            <a:ext cx="190351" cy="12893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8"/>
          <p:cNvSpPr/>
          <p:nvPr/>
        </p:nvSpPr>
        <p:spPr>
          <a:xfrm rot="-4889053">
            <a:off x="6488041" y="3354379"/>
            <a:ext cx="964332" cy="12889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8"/>
          <p:cNvSpPr/>
          <p:nvPr/>
        </p:nvSpPr>
        <p:spPr>
          <a:xfrm rot="6009942">
            <a:off x="6476172" y="3040586"/>
            <a:ext cx="309356" cy="1291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/>
          <p:nvPr/>
        </p:nvSpPr>
        <p:spPr>
          <a:xfrm rot="-5785622">
            <a:off x="5334301" y="2361922"/>
            <a:ext cx="1683078" cy="12890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 txBox="1"/>
          <p:nvPr/>
        </p:nvSpPr>
        <p:spPr>
          <a:xfrm>
            <a:off x="5835225" y="2844900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70" name="Google Shape;270;p28"/>
          <p:cNvSpPr/>
          <p:nvPr/>
        </p:nvSpPr>
        <p:spPr>
          <a:xfrm rot="-10567197">
            <a:off x="7354810" y="4158192"/>
            <a:ext cx="190637" cy="1289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4460850" y="3362450"/>
            <a:ext cx="1073400" cy="5013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Can index sandwich to </a:t>
            </a:r>
            <a:r>
              <a:rPr lang="en" sz="1000">
                <a:solidFill>
                  <a:srgbClr val="FFFFFF"/>
                </a:solidFill>
              </a:rPr>
              <a:t>pick-up</a:t>
            </a:r>
            <a:r>
              <a:rPr lang="en" sz="1000">
                <a:solidFill>
                  <a:srgbClr val="FFFFFF"/>
                </a:solidFill>
              </a:rPr>
              <a:t> zone?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72" name="Google Shape;272;p28"/>
          <p:cNvSpPr/>
          <p:nvPr/>
        </p:nvSpPr>
        <p:spPr>
          <a:xfrm rot="-10794586">
            <a:off x="5627787" y="3548670"/>
            <a:ext cx="190500" cy="1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 txBox="1"/>
          <p:nvPr/>
        </p:nvSpPr>
        <p:spPr>
          <a:xfrm>
            <a:off x="5534250" y="3235700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74" name="Google Shape;274;p28"/>
          <p:cNvSpPr/>
          <p:nvPr/>
        </p:nvSpPr>
        <p:spPr>
          <a:xfrm>
            <a:off x="4873050" y="4205500"/>
            <a:ext cx="487800" cy="297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Wait</a:t>
            </a:r>
            <a:endParaRPr sz="1000"/>
          </a:p>
        </p:txBody>
      </p:sp>
      <p:sp>
        <p:nvSpPr>
          <p:cNvPr id="275" name="Google Shape;275;p28"/>
          <p:cNvSpPr/>
          <p:nvPr/>
        </p:nvSpPr>
        <p:spPr>
          <a:xfrm rot="5405414">
            <a:off x="5040443" y="3970127"/>
            <a:ext cx="190500" cy="1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5154950" y="3834225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77" name="Google Shape;277;p28"/>
          <p:cNvSpPr/>
          <p:nvPr/>
        </p:nvSpPr>
        <p:spPr>
          <a:xfrm>
            <a:off x="2002275" y="4071550"/>
            <a:ext cx="1805700" cy="4509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Is a sandwich waiting to be indexed to pick-up zone?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78" name="Google Shape;278;p28"/>
          <p:cNvSpPr/>
          <p:nvPr/>
        </p:nvSpPr>
        <p:spPr>
          <a:xfrm rot="-4167">
            <a:off x="1695163" y="4158956"/>
            <a:ext cx="247500" cy="12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8"/>
          <p:cNvSpPr/>
          <p:nvPr/>
        </p:nvSpPr>
        <p:spPr>
          <a:xfrm rot="232409">
            <a:off x="3870869" y="4267551"/>
            <a:ext cx="923710" cy="12749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4329550" y="4040350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81" name="Google Shape;281;p28"/>
          <p:cNvSpPr/>
          <p:nvPr/>
        </p:nvSpPr>
        <p:spPr>
          <a:xfrm>
            <a:off x="2838163" y="2529650"/>
            <a:ext cx="1073400" cy="4854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Index sandwiches, notify user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4498313" y="2488388"/>
            <a:ext cx="900000" cy="5013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Is a pick-up door open?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83" name="Google Shape;283;p28"/>
          <p:cNvSpPr/>
          <p:nvPr/>
        </p:nvSpPr>
        <p:spPr>
          <a:xfrm rot="-5573094">
            <a:off x="4711022" y="3111648"/>
            <a:ext cx="190742" cy="1288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8"/>
          <p:cNvSpPr txBox="1"/>
          <p:nvPr/>
        </p:nvSpPr>
        <p:spPr>
          <a:xfrm>
            <a:off x="4968825" y="3051863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85" name="Google Shape;285;p28"/>
          <p:cNvSpPr/>
          <p:nvPr/>
        </p:nvSpPr>
        <p:spPr>
          <a:xfrm rot="-1788391">
            <a:off x="3747654" y="3780382"/>
            <a:ext cx="657248" cy="1277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8"/>
          <p:cNvSpPr txBox="1"/>
          <p:nvPr/>
        </p:nvSpPr>
        <p:spPr>
          <a:xfrm>
            <a:off x="3730250" y="3571975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87" name="Google Shape;287;p28"/>
          <p:cNvSpPr/>
          <p:nvPr/>
        </p:nvSpPr>
        <p:spPr>
          <a:xfrm>
            <a:off x="2889363" y="3300275"/>
            <a:ext cx="751800" cy="5013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Wait for all doors to close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88" name="Google Shape;288;p28"/>
          <p:cNvSpPr/>
          <p:nvPr/>
        </p:nvSpPr>
        <p:spPr>
          <a:xfrm rot="8092481">
            <a:off x="3588139" y="3103500"/>
            <a:ext cx="969870" cy="1277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"/>
          <p:cNvSpPr txBox="1"/>
          <p:nvPr/>
        </p:nvSpPr>
        <p:spPr>
          <a:xfrm>
            <a:off x="3855875" y="2782813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90" name="Google Shape;290;p28"/>
          <p:cNvSpPr/>
          <p:nvPr/>
        </p:nvSpPr>
        <p:spPr>
          <a:xfrm rot="-10793074">
            <a:off x="3971973" y="2632975"/>
            <a:ext cx="446701" cy="12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8"/>
          <p:cNvSpPr txBox="1"/>
          <p:nvPr/>
        </p:nvSpPr>
        <p:spPr>
          <a:xfrm>
            <a:off x="4081863" y="2324525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292" name="Google Shape;292;p28"/>
          <p:cNvSpPr/>
          <p:nvPr/>
        </p:nvSpPr>
        <p:spPr>
          <a:xfrm rot="-5261927">
            <a:off x="3288772" y="3071625"/>
            <a:ext cx="194257" cy="1288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8"/>
          <p:cNvSpPr/>
          <p:nvPr/>
        </p:nvSpPr>
        <p:spPr>
          <a:xfrm>
            <a:off x="3380788" y="1863238"/>
            <a:ext cx="1269600" cy="399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Is a sandwich waiting in queue?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94" name="Google Shape;294;p28"/>
          <p:cNvSpPr/>
          <p:nvPr/>
        </p:nvSpPr>
        <p:spPr>
          <a:xfrm rot="-4452929">
            <a:off x="4012726" y="1628316"/>
            <a:ext cx="190795" cy="12869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8"/>
          <p:cNvSpPr txBox="1"/>
          <p:nvPr/>
        </p:nvSpPr>
        <p:spPr>
          <a:xfrm>
            <a:off x="4139888" y="1556138"/>
            <a:ext cx="4344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Yes</a:t>
            </a:r>
            <a:endParaRPr sz="1000"/>
          </a:p>
        </p:txBody>
      </p:sp>
      <p:sp>
        <p:nvSpPr>
          <p:cNvPr id="296" name="Google Shape;296;p28"/>
          <p:cNvSpPr/>
          <p:nvPr/>
        </p:nvSpPr>
        <p:spPr>
          <a:xfrm>
            <a:off x="2598950" y="1893113"/>
            <a:ext cx="487800" cy="297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Wait</a:t>
            </a:r>
            <a:endParaRPr sz="1000"/>
          </a:p>
        </p:txBody>
      </p:sp>
      <p:sp>
        <p:nvSpPr>
          <p:cNvPr id="297" name="Google Shape;297;p28"/>
          <p:cNvSpPr/>
          <p:nvPr/>
        </p:nvSpPr>
        <p:spPr>
          <a:xfrm rot="-5263869">
            <a:off x="3523076" y="2336074"/>
            <a:ext cx="189449" cy="1288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"/>
          <p:cNvSpPr/>
          <p:nvPr/>
        </p:nvSpPr>
        <p:spPr>
          <a:xfrm rot="10800000">
            <a:off x="3133721" y="1977413"/>
            <a:ext cx="200100" cy="12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"/>
          <p:cNvSpPr txBox="1"/>
          <p:nvPr/>
        </p:nvSpPr>
        <p:spPr>
          <a:xfrm>
            <a:off x="3048075" y="1688125"/>
            <a:ext cx="434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</a:t>
            </a:r>
            <a:endParaRPr sz="1000"/>
          </a:p>
        </p:txBody>
      </p:sp>
      <p:sp>
        <p:nvSpPr>
          <p:cNvPr id="300" name="Google Shape;300;p28"/>
          <p:cNvSpPr/>
          <p:nvPr/>
        </p:nvSpPr>
        <p:spPr>
          <a:xfrm rot="-10587498">
            <a:off x="4727793" y="1980652"/>
            <a:ext cx="247673" cy="1274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8"/>
          <p:cNvSpPr/>
          <p:nvPr/>
        </p:nvSpPr>
        <p:spPr>
          <a:xfrm rot="134626">
            <a:off x="1505310" y="1980793"/>
            <a:ext cx="1026787" cy="1276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</a:t>
            </a:r>
            <a:endParaRPr/>
          </a:p>
        </p:txBody>
      </p:sp>
      <p:sp>
        <p:nvSpPr>
          <p:cNvPr id="307" name="Google Shape;307;p29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Font typeface="Times"/>
              <a:buChar char="▪"/>
            </a:pPr>
            <a:r>
              <a:rPr lang="en" sz="2000"/>
              <a:t>ATmega328P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"/>
              <a:buChar char="▪"/>
            </a:pPr>
            <a:r>
              <a:rPr lang="en" sz="2000"/>
              <a:t>Pulse width modulator</a:t>
            </a:r>
            <a:r>
              <a:rPr lang="en" sz="2000"/>
              <a:t> on board generating square wave for 2 of the stepper motors.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Switching voltage regulators to efficiently control voltage input into the various motors.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ESP8266 WiFi module, breakout board, and serial transceiver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 Roles</a:t>
            </a:r>
            <a:endParaRPr/>
          </a:p>
        </p:txBody>
      </p:sp>
      <p:sp>
        <p:nvSpPr>
          <p:cNvPr id="313" name="Google Shape;313;p30"/>
          <p:cNvSpPr txBox="1"/>
          <p:nvPr>
            <p:ph idx="1" type="body"/>
          </p:nvPr>
        </p:nvSpPr>
        <p:spPr>
          <a:xfrm>
            <a:off x="381000" y="1028700"/>
            <a:ext cx="78675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Wei:</a:t>
            </a:r>
            <a:r>
              <a:rPr lang="en"/>
              <a:t> Power systems and Electronic Control &amp; Coordination for Arm and Flipper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Anson:</a:t>
            </a:r>
            <a:r>
              <a:rPr lang="en"/>
              <a:t> Arm and Flipper mechanism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Jack: </a:t>
            </a:r>
            <a:r>
              <a:rPr lang="en"/>
              <a:t>Electronic Control &amp; Coordination for Storage and Dispenser and Mobile App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Zach:</a:t>
            </a:r>
            <a:r>
              <a:rPr lang="en"/>
              <a:t> Storage and Dispenser mechanism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Bill of Materials</a:t>
            </a:r>
            <a:endParaRPr/>
          </a:p>
        </p:txBody>
      </p:sp>
      <p:sp>
        <p:nvSpPr>
          <p:cNvPr id="319" name="Google Shape;319;p31"/>
          <p:cNvSpPr txBox="1"/>
          <p:nvPr>
            <p:ph idx="1" type="body"/>
          </p:nvPr>
        </p:nvSpPr>
        <p:spPr>
          <a:xfrm>
            <a:off x="381000" y="1028700"/>
            <a:ext cx="32712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Storage Lazy Susan: $65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Lazy Susan ($40)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Stepper ($15)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Frame ($30)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Ingredient Trays: $45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Wax Paper: $10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Arm and Flipper: $105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2 Servos ($20)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2 Steppers ($30)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Guiding Rails ($25)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Total: $505</a:t>
            </a:r>
            <a:endParaRPr/>
          </a:p>
        </p:txBody>
      </p:sp>
      <p:sp>
        <p:nvSpPr>
          <p:cNvPr id="320" name="Google Shape;320;p31"/>
          <p:cNvSpPr txBox="1"/>
          <p:nvPr>
            <p:ph idx="1" type="body"/>
          </p:nvPr>
        </p:nvSpPr>
        <p:spPr>
          <a:xfrm>
            <a:off x="4481075" y="1028700"/>
            <a:ext cx="32712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Sandwich Dispenser: $55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Stepper</a:t>
            </a:r>
            <a:r>
              <a:rPr lang="en" sz="1400"/>
              <a:t> Motor ($15)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Frame ($20)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/>
              <a:t>2 Servos ($20)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ATmega328: $5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Power: $30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Fake Food: $40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/>
              <a:t>Acrylic</a:t>
            </a:r>
            <a:r>
              <a:rPr lang="en" sz="1400"/>
              <a:t> Enclosure: $150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29550" y="1008525"/>
            <a:ext cx="8839200" cy="3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sandwich production is a laborious task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sandwich orders are potentially difficult to juggle for human servers at catered events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With variable sandwich demand comes unutilized human labor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App allows digital queueing eliminating lines and congestion for food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MDR Deliverables</a:t>
            </a:r>
            <a:endParaRPr/>
          </a:p>
        </p:txBody>
      </p:sp>
      <p:sp>
        <p:nvSpPr>
          <p:cNvPr id="326" name="Google Shape;326;p32"/>
          <p:cNvSpPr txBox="1"/>
          <p:nvPr>
            <p:ph idx="1" type="body"/>
          </p:nvPr>
        </p:nvSpPr>
        <p:spPr>
          <a:xfrm>
            <a:off x="41475" y="949450"/>
            <a:ext cx="90357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▪"/>
            </a:pPr>
            <a:r>
              <a:rPr lang="en" sz="2200"/>
              <a:t>Storage Subsystem (Jack &amp; Zach)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/>
              <a:t>Will rotate to present ingredient to Arm and Flipper that was instructed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/>
              <a:t>Will hold and present bread, meat, and cheese 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▪"/>
            </a:pPr>
            <a:r>
              <a:rPr lang="en" sz="2200"/>
              <a:t>Arm and Flipper Subsystem (Wei &amp; Anson)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/>
              <a:t>Will ascend and descend to level of ingredient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/>
              <a:t>Will extend grabber and grab tray of ingredient and pull and release into flipper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/>
              <a:t>Will flip ingredient onto a plate without ingredient touching machine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/>
              <a:t>Will put tray back into its original slot in storage</a:t>
            </a:r>
            <a:endParaRPr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MDR Deliverables Cont’d</a:t>
            </a:r>
            <a:endParaRPr/>
          </a:p>
        </p:txBody>
      </p:sp>
      <p:sp>
        <p:nvSpPr>
          <p:cNvPr id="332" name="Google Shape;332;p33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Process of Storage subsystem rotating and Arm and Flipper grabbing and flipping repeated for bread, cheese, meat, and then bread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Complete sandwich will have no ingredients hanging outside of sandwich more than 1”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No Dispenser system or Mobile App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Arduino Uno instead of ATmega328P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Use computer to send signals to Arduino Uno instead of App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MDR Deliverable Diagram</a:t>
            </a:r>
            <a:endParaRPr/>
          </a:p>
        </p:txBody>
      </p:sp>
      <p:pic>
        <p:nvPicPr>
          <p:cNvPr id="338" name="Google Shape;3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139" y="947525"/>
            <a:ext cx="5501726" cy="35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4"/>
          <p:cNvSpPr txBox="1"/>
          <p:nvPr/>
        </p:nvSpPr>
        <p:spPr>
          <a:xfrm>
            <a:off x="64925" y="988300"/>
            <a:ext cx="285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</a:t>
            </a:r>
            <a:r>
              <a:rPr lang="en" sz="1800"/>
              <a:t>Storage System</a:t>
            </a:r>
            <a:endParaRPr sz="1800"/>
          </a:p>
        </p:txBody>
      </p:sp>
      <p:sp>
        <p:nvSpPr>
          <p:cNvPr id="340" name="Google Shape;340;p34"/>
          <p:cNvSpPr txBox="1"/>
          <p:nvPr/>
        </p:nvSpPr>
        <p:spPr>
          <a:xfrm>
            <a:off x="5958675" y="1103725"/>
            <a:ext cx="2452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Arm and Flipper</a:t>
            </a:r>
            <a:endParaRPr sz="1800"/>
          </a:p>
        </p:txBody>
      </p:sp>
      <p:sp>
        <p:nvSpPr>
          <p:cNvPr id="341" name="Google Shape;341;p34"/>
          <p:cNvSpPr txBox="1"/>
          <p:nvPr/>
        </p:nvSpPr>
        <p:spPr>
          <a:xfrm>
            <a:off x="7084550" y="3188050"/>
            <a:ext cx="21831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Electronic Control &amp; Coordination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MDR Deliverable Diagram Cont’d</a:t>
            </a:r>
            <a:endParaRPr/>
          </a:p>
        </p:txBody>
      </p:sp>
      <p:sp>
        <p:nvSpPr>
          <p:cNvPr id="347" name="Google Shape;347;p35"/>
          <p:cNvSpPr txBox="1"/>
          <p:nvPr/>
        </p:nvSpPr>
        <p:spPr>
          <a:xfrm>
            <a:off x="6637452" y="2949975"/>
            <a:ext cx="9426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Bluetooth</a:t>
            </a:r>
            <a:endParaRPr i="1" sz="1200"/>
          </a:p>
        </p:txBody>
      </p:sp>
      <p:sp>
        <p:nvSpPr>
          <p:cNvPr id="348" name="Google Shape;348;p35"/>
          <p:cNvSpPr/>
          <p:nvPr/>
        </p:nvSpPr>
        <p:spPr>
          <a:xfrm>
            <a:off x="5227762" y="1657925"/>
            <a:ext cx="2628600" cy="161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9" name="Google Shape;349;p35"/>
          <p:cNvCxnSpPr>
            <a:stCxn id="348" idx="1"/>
            <a:endCxn id="350" idx="3"/>
          </p:cNvCxnSpPr>
          <p:nvPr/>
        </p:nvCxnSpPr>
        <p:spPr>
          <a:xfrm rot="10800000">
            <a:off x="3134062" y="2465225"/>
            <a:ext cx="2093700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0" name="Google Shape;350;p35"/>
          <p:cNvSpPr/>
          <p:nvPr/>
        </p:nvSpPr>
        <p:spPr>
          <a:xfrm>
            <a:off x="1076650" y="1258475"/>
            <a:ext cx="2057400" cy="24135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/>
          </a:p>
        </p:txBody>
      </p:sp>
      <p:sp>
        <p:nvSpPr>
          <p:cNvPr id="351" name="Google Shape;351;p35"/>
          <p:cNvSpPr/>
          <p:nvPr/>
        </p:nvSpPr>
        <p:spPr>
          <a:xfrm>
            <a:off x="1148800" y="23957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Arm and Flipper</a:t>
            </a:r>
            <a:endParaRPr/>
          </a:p>
        </p:txBody>
      </p:sp>
      <p:sp>
        <p:nvSpPr>
          <p:cNvPr id="352" name="Google Shape;352;p35"/>
          <p:cNvSpPr/>
          <p:nvPr/>
        </p:nvSpPr>
        <p:spPr>
          <a:xfrm>
            <a:off x="1136950" y="1928575"/>
            <a:ext cx="19131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Ingredient Storage</a:t>
            </a:r>
            <a:endParaRPr/>
          </a:p>
        </p:txBody>
      </p:sp>
      <p:sp>
        <p:nvSpPr>
          <p:cNvPr id="353" name="Google Shape;353;p35"/>
          <p:cNvSpPr txBox="1"/>
          <p:nvPr/>
        </p:nvSpPr>
        <p:spPr>
          <a:xfrm>
            <a:off x="1171650" y="1394925"/>
            <a:ext cx="1733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</a:rPr>
              <a:t>Sandwich Assembly</a:t>
            </a:r>
            <a:endParaRPr/>
          </a:p>
        </p:txBody>
      </p:sp>
      <p:sp>
        <p:nvSpPr>
          <p:cNvPr id="354" name="Google Shape;354;p35"/>
          <p:cNvSpPr/>
          <p:nvPr/>
        </p:nvSpPr>
        <p:spPr>
          <a:xfrm>
            <a:off x="1148800" y="28629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Height Adjustment</a:t>
            </a:r>
            <a:endParaRPr/>
          </a:p>
        </p:txBody>
      </p:sp>
      <p:sp>
        <p:nvSpPr>
          <p:cNvPr id="355" name="Google Shape;355;p35"/>
          <p:cNvSpPr/>
          <p:nvPr/>
        </p:nvSpPr>
        <p:spPr>
          <a:xfrm>
            <a:off x="5590625" y="2500863"/>
            <a:ext cx="1960500" cy="325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ATmega328P</a:t>
            </a:r>
            <a:endParaRPr b="1" sz="1200"/>
          </a:p>
        </p:txBody>
      </p:sp>
      <p:sp>
        <p:nvSpPr>
          <p:cNvPr id="356" name="Google Shape;356;p35"/>
          <p:cNvSpPr txBox="1"/>
          <p:nvPr/>
        </p:nvSpPr>
        <p:spPr>
          <a:xfrm>
            <a:off x="5743475" y="1974050"/>
            <a:ext cx="1654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Microcontroller</a:t>
            </a:r>
            <a:endParaRPr b="1" sz="1200" u="sng"/>
          </a:p>
        </p:txBody>
      </p:sp>
      <p:sp>
        <p:nvSpPr>
          <p:cNvPr id="357" name="Google Shape;357;p35"/>
          <p:cNvSpPr txBox="1"/>
          <p:nvPr/>
        </p:nvSpPr>
        <p:spPr>
          <a:xfrm>
            <a:off x="3631375" y="2148500"/>
            <a:ext cx="10032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Instructions</a:t>
            </a:r>
            <a:endParaRPr i="1"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FPR Deliverables</a:t>
            </a:r>
            <a:endParaRPr/>
          </a:p>
        </p:txBody>
      </p:sp>
      <p:sp>
        <p:nvSpPr>
          <p:cNvPr id="363" name="Google Shape;363;p36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Mobile </a:t>
            </a:r>
            <a:r>
              <a:rPr lang="en"/>
              <a:t>Application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Functional mechanical, electrical, and control system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Storage system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Arm and flipper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Dispensing system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Electronic Control &amp; Coordination system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Power system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Sandwiches consisting of cheese meat or </a:t>
            </a:r>
            <a:r>
              <a:rPr lang="en"/>
              <a:t>mayonnaise</a:t>
            </a:r>
            <a:r>
              <a:rPr lang="en"/>
              <a:t> between two pieces of bread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369" name="Google Shape;3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00" y="1144963"/>
            <a:ext cx="5502599" cy="292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7"/>
          <p:cNvSpPr txBox="1"/>
          <p:nvPr/>
        </p:nvSpPr>
        <p:spPr>
          <a:xfrm>
            <a:off x="4430500" y="912888"/>
            <a:ext cx="166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sp>
        <p:nvSpPr>
          <p:cNvPr id="371" name="Google Shape;371;p37"/>
          <p:cNvSpPr txBox="1"/>
          <p:nvPr/>
        </p:nvSpPr>
        <p:spPr>
          <a:xfrm>
            <a:off x="1135750" y="968675"/>
            <a:ext cx="25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Storage System</a:t>
            </a:r>
            <a:endParaRPr sz="1800"/>
          </a:p>
        </p:txBody>
      </p:sp>
      <p:sp>
        <p:nvSpPr>
          <p:cNvPr id="372" name="Google Shape;372;p37"/>
          <p:cNvSpPr txBox="1"/>
          <p:nvPr/>
        </p:nvSpPr>
        <p:spPr>
          <a:xfrm>
            <a:off x="998625" y="3671825"/>
            <a:ext cx="2393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Dispenser System</a:t>
            </a:r>
            <a:endParaRPr sz="1800"/>
          </a:p>
        </p:txBody>
      </p:sp>
      <p:sp>
        <p:nvSpPr>
          <p:cNvPr id="373" name="Google Shape;373;p37"/>
          <p:cNvSpPr txBox="1"/>
          <p:nvPr/>
        </p:nvSpPr>
        <p:spPr>
          <a:xfrm>
            <a:off x="3300100" y="4070625"/>
            <a:ext cx="25032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Wax paper conveyor belt</a:t>
            </a:r>
            <a:endParaRPr/>
          </a:p>
        </p:txBody>
      </p:sp>
      <p:sp>
        <p:nvSpPr>
          <p:cNvPr id="374" name="Google Shape;374;p37"/>
          <p:cNvSpPr txBox="1"/>
          <p:nvPr/>
        </p:nvSpPr>
        <p:spPr>
          <a:xfrm>
            <a:off x="556800" y="1657175"/>
            <a:ext cx="16665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Doors</a:t>
            </a:r>
            <a:endParaRPr/>
          </a:p>
        </p:txBody>
      </p:sp>
      <p:pic>
        <p:nvPicPr>
          <p:cNvPr id="375" name="Google Shape;3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5" y="2649500"/>
            <a:ext cx="972950" cy="14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7"/>
          <p:cNvSpPr txBox="1"/>
          <p:nvPr/>
        </p:nvSpPr>
        <p:spPr>
          <a:xfrm>
            <a:off x="6649200" y="1458600"/>
            <a:ext cx="2113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Arm and Flipper</a:t>
            </a:r>
            <a:endParaRPr sz="1800"/>
          </a:p>
        </p:txBody>
      </p:sp>
      <p:sp>
        <p:nvSpPr>
          <p:cNvPr id="377" name="Google Shape;377;p37"/>
          <p:cNvSpPr txBox="1"/>
          <p:nvPr/>
        </p:nvSpPr>
        <p:spPr>
          <a:xfrm>
            <a:off x="74025" y="2210125"/>
            <a:ext cx="1305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App</a:t>
            </a:r>
            <a:endParaRPr sz="1800"/>
          </a:p>
        </p:txBody>
      </p:sp>
      <p:sp>
        <p:nvSpPr>
          <p:cNvPr id="378" name="Google Shape;378;p37"/>
          <p:cNvSpPr txBox="1"/>
          <p:nvPr/>
        </p:nvSpPr>
        <p:spPr>
          <a:xfrm>
            <a:off x="7386900" y="2294100"/>
            <a:ext cx="17571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379" name="Google Shape;379;p37"/>
          <p:cNvCxnSpPr>
            <a:stCxn id="374" idx="2"/>
          </p:cNvCxnSpPr>
          <p:nvPr/>
        </p:nvCxnSpPr>
        <p:spPr>
          <a:xfrm>
            <a:off x="1390050" y="1945775"/>
            <a:ext cx="8331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0" name="Google Shape;380;p37"/>
          <p:cNvCxnSpPr>
            <a:stCxn id="371" idx="2"/>
          </p:cNvCxnSpPr>
          <p:nvPr/>
        </p:nvCxnSpPr>
        <p:spPr>
          <a:xfrm>
            <a:off x="2387350" y="1368575"/>
            <a:ext cx="954000" cy="1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1" name="Google Shape;381;p37"/>
          <p:cNvCxnSpPr>
            <a:stCxn id="370" idx="2"/>
          </p:cNvCxnSpPr>
          <p:nvPr/>
        </p:nvCxnSpPr>
        <p:spPr>
          <a:xfrm flipH="1">
            <a:off x="4841950" y="1238088"/>
            <a:ext cx="421800" cy="6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2" name="Google Shape;382;p37"/>
          <p:cNvCxnSpPr>
            <a:stCxn id="376" idx="1"/>
          </p:cNvCxnSpPr>
          <p:nvPr/>
        </p:nvCxnSpPr>
        <p:spPr>
          <a:xfrm flipH="1">
            <a:off x="5462100" y="1658550"/>
            <a:ext cx="1187100" cy="6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37"/>
          <p:cNvCxnSpPr>
            <a:stCxn id="376" idx="2"/>
          </p:cNvCxnSpPr>
          <p:nvPr/>
        </p:nvCxnSpPr>
        <p:spPr>
          <a:xfrm flipH="1">
            <a:off x="6097200" y="1858500"/>
            <a:ext cx="1608900" cy="4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4" name="Google Shape;384;p37"/>
          <p:cNvCxnSpPr>
            <a:stCxn id="373" idx="0"/>
          </p:cNvCxnSpPr>
          <p:nvPr/>
        </p:nvCxnSpPr>
        <p:spPr>
          <a:xfrm rot="10800000">
            <a:off x="4430500" y="2827725"/>
            <a:ext cx="12120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5" name="Google Shape;385;p37"/>
          <p:cNvCxnSpPr>
            <a:stCxn id="372" idx="0"/>
          </p:cNvCxnSpPr>
          <p:nvPr/>
        </p:nvCxnSpPr>
        <p:spPr>
          <a:xfrm flipH="1" rot="10800000">
            <a:off x="2195175" y="3138125"/>
            <a:ext cx="8577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6" name="Google Shape;386;p37"/>
          <p:cNvSpPr txBox="1"/>
          <p:nvPr/>
        </p:nvSpPr>
        <p:spPr>
          <a:xfrm>
            <a:off x="6190850" y="1046025"/>
            <a:ext cx="1608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387" name="Google Shape;387;p37"/>
          <p:cNvCxnSpPr>
            <a:stCxn id="386" idx="2"/>
          </p:cNvCxnSpPr>
          <p:nvPr/>
        </p:nvCxnSpPr>
        <p:spPr>
          <a:xfrm flipH="1">
            <a:off x="4466600" y="1334625"/>
            <a:ext cx="2528700" cy="12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8" name="Google Shape;388;p37"/>
          <p:cNvCxnSpPr>
            <a:stCxn id="378" idx="1"/>
          </p:cNvCxnSpPr>
          <p:nvPr/>
        </p:nvCxnSpPr>
        <p:spPr>
          <a:xfrm flipH="1">
            <a:off x="7113000" y="2416800"/>
            <a:ext cx="273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9" name="Google Shape;389;p37"/>
          <p:cNvSpPr txBox="1"/>
          <p:nvPr/>
        </p:nvSpPr>
        <p:spPr>
          <a:xfrm>
            <a:off x="6615175" y="3496950"/>
            <a:ext cx="2528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Electronic Control &amp; Coordination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6. Power Supply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149" y="457200"/>
            <a:ext cx="6458519" cy="428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8"/>
          <p:cNvSpPr txBox="1"/>
          <p:nvPr/>
        </p:nvSpPr>
        <p:spPr>
          <a:xfrm>
            <a:off x="4009700" y="403000"/>
            <a:ext cx="18387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Ingredient Trays</a:t>
            </a:r>
            <a:endParaRPr sz="1800"/>
          </a:p>
        </p:txBody>
      </p:sp>
      <p:sp>
        <p:nvSpPr>
          <p:cNvPr id="396" name="Google Shape;396;p38"/>
          <p:cNvSpPr txBox="1"/>
          <p:nvPr/>
        </p:nvSpPr>
        <p:spPr>
          <a:xfrm>
            <a:off x="1874425" y="3704725"/>
            <a:ext cx="25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Storage System</a:t>
            </a:r>
            <a:endParaRPr sz="1800"/>
          </a:p>
        </p:txBody>
      </p:sp>
      <p:sp>
        <p:nvSpPr>
          <p:cNvPr id="397" name="Google Shape;397;p38"/>
          <p:cNvSpPr txBox="1"/>
          <p:nvPr/>
        </p:nvSpPr>
        <p:spPr>
          <a:xfrm>
            <a:off x="6359150" y="1269900"/>
            <a:ext cx="614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Arm</a:t>
            </a:r>
            <a:endParaRPr sz="1800"/>
          </a:p>
        </p:txBody>
      </p:sp>
      <p:sp>
        <p:nvSpPr>
          <p:cNvPr id="398" name="Google Shape;398;p38"/>
          <p:cNvSpPr txBox="1"/>
          <p:nvPr/>
        </p:nvSpPr>
        <p:spPr>
          <a:xfrm>
            <a:off x="3381875" y="4104625"/>
            <a:ext cx="21345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Height Adjustment</a:t>
            </a:r>
            <a:endParaRPr sz="1800"/>
          </a:p>
        </p:txBody>
      </p:sp>
      <p:cxnSp>
        <p:nvCxnSpPr>
          <p:cNvPr id="399" name="Google Shape;399;p38"/>
          <p:cNvCxnSpPr>
            <a:stCxn id="396" idx="0"/>
          </p:cNvCxnSpPr>
          <p:nvPr/>
        </p:nvCxnSpPr>
        <p:spPr>
          <a:xfrm flipH="1" rot="10800000">
            <a:off x="3126025" y="3022525"/>
            <a:ext cx="153900" cy="68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38"/>
          <p:cNvCxnSpPr>
            <a:stCxn id="395" idx="2"/>
          </p:cNvCxnSpPr>
          <p:nvPr/>
        </p:nvCxnSpPr>
        <p:spPr>
          <a:xfrm flipH="1">
            <a:off x="4077650" y="728200"/>
            <a:ext cx="851400" cy="6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Google Shape;401;p38"/>
          <p:cNvCxnSpPr>
            <a:stCxn id="397" idx="2"/>
          </p:cNvCxnSpPr>
          <p:nvPr/>
        </p:nvCxnSpPr>
        <p:spPr>
          <a:xfrm flipH="1">
            <a:off x="6370100" y="1669800"/>
            <a:ext cx="296100" cy="60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2" name="Google Shape;402;p38"/>
          <p:cNvCxnSpPr>
            <a:stCxn id="398" idx="0"/>
          </p:cNvCxnSpPr>
          <p:nvPr/>
        </p:nvCxnSpPr>
        <p:spPr>
          <a:xfrm flipH="1" rot="10800000">
            <a:off x="4449125" y="3232525"/>
            <a:ext cx="1025400" cy="87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3" name="Google Shape;403;p38"/>
          <p:cNvSpPr txBox="1"/>
          <p:nvPr/>
        </p:nvSpPr>
        <p:spPr>
          <a:xfrm>
            <a:off x="4628475" y="1171575"/>
            <a:ext cx="948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Flipper</a:t>
            </a:r>
            <a:endParaRPr sz="1800"/>
          </a:p>
        </p:txBody>
      </p:sp>
      <p:cxnSp>
        <p:nvCxnSpPr>
          <p:cNvPr id="404" name="Google Shape;404;p38"/>
          <p:cNvCxnSpPr>
            <a:stCxn id="403" idx="2"/>
          </p:cNvCxnSpPr>
          <p:nvPr/>
        </p:nvCxnSpPr>
        <p:spPr>
          <a:xfrm flipH="1">
            <a:off x="5060925" y="1571475"/>
            <a:ext cx="42000" cy="27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Autonomous sandwich assembly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Sanitary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User specified ingredients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Interface through a mobile application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3’ x 4’ footprint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Specifications Cont’d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Sandwich assembly will take max 5 minutes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Bread, meat, cheese, and mayonnaise available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Enough ingredients for 6 sandwiches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Can hold 3 sandwiches in reserve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User can only retrieve their sandwich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Completed sandwich has no ingredient between bread sticking out further than 1”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Sanitation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Food does not contact the machine directly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Trays are dishwashable and wax paper is disposable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Fresh ingredients can be stored for 2 hours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Will use</a:t>
            </a:r>
            <a:r>
              <a:rPr lang="en"/>
              <a:t> realistic fake food for testing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Inputs and Outputs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Inputs: 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User’s number and sandwich order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Ingredients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Wax paper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Outputs: 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A custom sandwich for user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Alternatives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04800" y="941900"/>
            <a:ext cx="60393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Creator by Movement Machines: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Industrial Scale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Very expensive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Bistrobot by Bistrobot: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Only bread and viscous ingredients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Linear design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Less space efficient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325" y="941900"/>
            <a:ext cx="2649024" cy="17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400" y="2738475"/>
            <a:ext cx="2422875" cy="181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SandWish 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00" y="1144963"/>
            <a:ext cx="5502599" cy="292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4430500" y="912888"/>
            <a:ext cx="166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1135750" y="968675"/>
            <a:ext cx="25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</a:t>
            </a:r>
            <a:r>
              <a:rPr lang="en" sz="1800"/>
              <a:t>Storage System</a:t>
            </a:r>
            <a:endParaRPr sz="1800"/>
          </a:p>
        </p:txBody>
      </p:sp>
      <p:sp>
        <p:nvSpPr>
          <p:cNvPr id="112" name="Google Shape;112;p20"/>
          <p:cNvSpPr txBox="1"/>
          <p:nvPr/>
        </p:nvSpPr>
        <p:spPr>
          <a:xfrm>
            <a:off x="998625" y="3671825"/>
            <a:ext cx="2393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</a:t>
            </a:r>
            <a:r>
              <a:rPr lang="en" sz="1800"/>
              <a:t>Dispenser System</a:t>
            </a:r>
            <a:endParaRPr sz="1800"/>
          </a:p>
        </p:txBody>
      </p:sp>
      <p:sp>
        <p:nvSpPr>
          <p:cNvPr id="113" name="Google Shape;113;p20"/>
          <p:cNvSpPr txBox="1"/>
          <p:nvPr/>
        </p:nvSpPr>
        <p:spPr>
          <a:xfrm>
            <a:off x="3300100" y="4070625"/>
            <a:ext cx="25032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Wax paper conveyor belt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556800" y="1657175"/>
            <a:ext cx="16665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Doors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5" y="2649500"/>
            <a:ext cx="972950" cy="14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6649200" y="1458600"/>
            <a:ext cx="2113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</a:t>
            </a:r>
            <a:r>
              <a:rPr lang="en" sz="1800"/>
              <a:t>Arm and Flipper</a:t>
            </a:r>
            <a:endParaRPr sz="1800"/>
          </a:p>
        </p:txBody>
      </p:sp>
      <p:sp>
        <p:nvSpPr>
          <p:cNvPr id="117" name="Google Shape;117;p20"/>
          <p:cNvSpPr txBox="1"/>
          <p:nvPr/>
        </p:nvSpPr>
        <p:spPr>
          <a:xfrm>
            <a:off x="74025" y="2210125"/>
            <a:ext cx="1305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</a:t>
            </a:r>
            <a:r>
              <a:rPr lang="en" sz="1800"/>
              <a:t>App</a:t>
            </a:r>
            <a:endParaRPr sz="1800"/>
          </a:p>
        </p:txBody>
      </p:sp>
      <p:sp>
        <p:nvSpPr>
          <p:cNvPr id="118" name="Google Shape;118;p20"/>
          <p:cNvSpPr txBox="1"/>
          <p:nvPr/>
        </p:nvSpPr>
        <p:spPr>
          <a:xfrm>
            <a:off x="7386900" y="2294100"/>
            <a:ext cx="17571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119" name="Google Shape;119;p20"/>
          <p:cNvCxnSpPr>
            <a:stCxn id="114" idx="2"/>
          </p:cNvCxnSpPr>
          <p:nvPr/>
        </p:nvCxnSpPr>
        <p:spPr>
          <a:xfrm>
            <a:off x="1390050" y="1945775"/>
            <a:ext cx="8331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0"/>
          <p:cNvCxnSpPr>
            <a:stCxn id="111" idx="2"/>
          </p:cNvCxnSpPr>
          <p:nvPr/>
        </p:nvCxnSpPr>
        <p:spPr>
          <a:xfrm>
            <a:off x="2387350" y="1368575"/>
            <a:ext cx="954000" cy="1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20"/>
          <p:cNvCxnSpPr>
            <a:stCxn id="110" idx="2"/>
          </p:cNvCxnSpPr>
          <p:nvPr/>
        </p:nvCxnSpPr>
        <p:spPr>
          <a:xfrm flipH="1">
            <a:off x="4841950" y="1238088"/>
            <a:ext cx="421800" cy="6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20"/>
          <p:cNvCxnSpPr>
            <a:stCxn id="116" idx="1"/>
          </p:cNvCxnSpPr>
          <p:nvPr/>
        </p:nvCxnSpPr>
        <p:spPr>
          <a:xfrm flipH="1">
            <a:off x="5462100" y="1658550"/>
            <a:ext cx="1187100" cy="6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20"/>
          <p:cNvCxnSpPr>
            <a:stCxn id="116" idx="2"/>
          </p:cNvCxnSpPr>
          <p:nvPr/>
        </p:nvCxnSpPr>
        <p:spPr>
          <a:xfrm flipH="1">
            <a:off x="6097200" y="1858500"/>
            <a:ext cx="1608900" cy="4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20"/>
          <p:cNvCxnSpPr>
            <a:stCxn id="113" idx="0"/>
          </p:cNvCxnSpPr>
          <p:nvPr/>
        </p:nvCxnSpPr>
        <p:spPr>
          <a:xfrm rot="10800000">
            <a:off x="4430500" y="2827725"/>
            <a:ext cx="12120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20"/>
          <p:cNvCxnSpPr>
            <a:stCxn id="112" idx="0"/>
          </p:cNvCxnSpPr>
          <p:nvPr/>
        </p:nvCxnSpPr>
        <p:spPr>
          <a:xfrm flipH="1" rot="10800000">
            <a:off x="2195175" y="3138125"/>
            <a:ext cx="8577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20"/>
          <p:cNvSpPr txBox="1"/>
          <p:nvPr/>
        </p:nvSpPr>
        <p:spPr>
          <a:xfrm>
            <a:off x="6190850" y="1046025"/>
            <a:ext cx="1608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127" name="Google Shape;127;p20"/>
          <p:cNvCxnSpPr>
            <a:stCxn id="126" idx="2"/>
          </p:cNvCxnSpPr>
          <p:nvPr/>
        </p:nvCxnSpPr>
        <p:spPr>
          <a:xfrm flipH="1">
            <a:off x="4466600" y="1334625"/>
            <a:ext cx="2528700" cy="12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20"/>
          <p:cNvCxnSpPr>
            <a:stCxn id="118" idx="1"/>
          </p:cNvCxnSpPr>
          <p:nvPr/>
        </p:nvCxnSpPr>
        <p:spPr>
          <a:xfrm flipH="1">
            <a:off x="7113000" y="2416800"/>
            <a:ext cx="273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20"/>
          <p:cNvSpPr txBox="1"/>
          <p:nvPr/>
        </p:nvSpPr>
        <p:spPr>
          <a:xfrm>
            <a:off x="6615175" y="3496950"/>
            <a:ext cx="2528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Electronic Control &amp; Coordination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6. Power Supply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1: Mobile Application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App will handle ingredient customization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Will be aware of available ingredients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Communicate this information with the user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Will communicate ordering and pickup with user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