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rim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im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italic.fntdata"/><Relationship Id="rId25" Type="http://schemas.openxmlformats.org/officeDocument/2006/relationships/font" Target="fonts/Arimo-bold.fntdata"/><Relationship Id="rId27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3c2f0c97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3c2f0c97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3f2f372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3f2f372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3c2f0c97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3c2f0c97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3c2f0c97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3c2f0c97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3c2f0c97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3c2f0c97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1f11d48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1f11d48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1f11d48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1f11d48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a55cdd2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a55cdd2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3c2f0c97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3c2f0c97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c2f0c97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c2f0c97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c2f0c97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c2f0c97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dddf70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dddf70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3f2f37206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3f2f37206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d101e46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d101e46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3c2f0c97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3c2f0c97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3c2f0c97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3c2f0c97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1f11d480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1f11d480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1974056"/>
            <a:ext cx="3200400" cy="3169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790700" y="2343150"/>
            <a:ext cx="5562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143000" y="10858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0" name="Google Shape;20;p2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2"/>
          <p:cNvSpPr txBox="1"/>
          <p:nvPr/>
        </p:nvSpPr>
        <p:spPr>
          <a:xfrm>
            <a:off x="1676400" y="622697"/>
            <a:ext cx="12192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267891"/>
            <a:ext cx="2287187" cy="30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152400" y="4629150"/>
            <a:ext cx="87873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                     Advisor: Professor Moritz</a:t>
            </a:r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 rot="5400000">
            <a:off x="2771700" y="-1362000"/>
            <a:ext cx="33720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 rot="5400000">
            <a:off x="6067500" y="1323900"/>
            <a:ext cx="39432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 rot="5400000">
            <a:off x="1571700" y="-809700"/>
            <a:ext cx="39432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810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5339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Google Shape;52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85725"/>
            <a:ext cx="1944291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152400" y="4629150"/>
            <a:ext cx="8839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                     Advisor: Professor Moritz</a:t>
            </a:r>
            <a:endParaRPr sz="1400">
              <a:solidFill>
                <a:srgbClr val="0B3D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143000" y="1122600"/>
            <a:ext cx="6858000" cy="857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SandWish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Automated Tabletop Sandwich Maker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318500" y="2343150"/>
            <a:ext cx="6507000" cy="1314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Team 21: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Jack Hennessey, Wei Huang, Zach Scipioni, Anson Haniwalt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Date: 3/8/2019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5: Electronic Control &amp; Coordination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The Atmega 328 microcontroller coordinates the motors and sensor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Internal chip variable keeping track of ingredients count on each hopper storage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6: Power Supply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P</a:t>
            </a:r>
            <a:r>
              <a:rPr lang="en"/>
              <a:t>owered by wall outlet </a:t>
            </a:r>
            <a:r>
              <a:rPr lang="en"/>
              <a:t>AC/12VDC converter power supply. </a:t>
            </a:r>
            <a:r>
              <a:rPr lang="en"/>
              <a:t>12V power supply for stepper motors driver.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5V from breadboard drives 3 servo voltage, 1 continuous servo and atmega328 chip.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1275075" y="3609100"/>
            <a:ext cx="1167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sp>
        <p:nvSpPr>
          <p:cNvPr id="165" name="Google Shape;165;p24"/>
          <p:cNvSpPr/>
          <p:nvPr/>
        </p:nvSpPr>
        <p:spPr>
          <a:xfrm>
            <a:off x="242250" y="1031300"/>
            <a:ext cx="8659500" cy="2724900"/>
          </a:xfrm>
          <a:prstGeom prst="roundRect">
            <a:avLst>
              <a:gd fmla="val 159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66" name="Google Shape;166;p24"/>
          <p:cNvSpPr/>
          <p:nvPr/>
        </p:nvSpPr>
        <p:spPr>
          <a:xfrm>
            <a:off x="3794450" y="3865525"/>
            <a:ext cx="1374000" cy="681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SandWish Web</a:t>
            </a:r>
            <a:endParaRPr b="1" sz="1200" u="sng"/>
          </a:p>
        </p:txBody>
      </p:sp>
      <p:sp>
        <p:nvSpPr>
          <p:cNvPr id="167" name="Google Shape;167;p24"/>
          <p:cNvSpPr txBox="1"/>
          <p:nvPr/>
        </p:nvSpPr>
        <p:spPr>
          <a:xfrm>
            <a:off x="4576852" y="2992200"/>
            <a:ext cx="9426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Bluetooth</a:t>
            </a:r>
            <a:endParaRPr i="1" sz="1200"/>
          </a:p>
        </p:txBody>
      </p:sp>
      <p:sp>
        <p:nvSpPr>
          <p:cNvPr id="168" name="Google Shape;168;p24"/>
          <p:cNvSpPr/>
          <p:nvPr/>
        </p:nvSpPr>
        <p:spPr>
          <a:xfrm>
            <a:off x="3167162" y="1882875"/>
            <a:ext cx="2628600" cy="161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24"/>
          <p:cNvCxnSpPr/>
          <p:nvPr/>
        </p:nvCxnSpPr>
        <p:spPr>
          <a:xfrm>
            <a:off x="8271802" y="1298742"/>
            <a:ext cx="41100" cy="1614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70" name="Google Shape;170;p24"/>
          <p:cNvSpPr txBox="1"/>
          <p:nvPr/>
        </p:nvSpPr>
        <p:spPr>
          <a:xfrm>
            <a:off x="2777330" y="945942"/>
            <a:ext cx="3465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000000"/>
                </a:solidFill>
              </a:rPr>
              <a:t>Enclosure</a:t>
            </a:r>
            <a:endParaRPr b="1" sz="1200" u="sng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Power Supply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Acrylic Casing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cxnSp>
        <p:nvCxnSpPr>
          <p:cNvPr id="171" name="Google Shape;171;p24"/>
          <p:cNvCxnSpPr/>
          <p:nvPr/>
        </p:nvCxnSpPr>
        <p:spPr>
          <a:xfrm flipH="1" rot="10800000">
            <a:off x="5277225" y="1523950"/>
            <a:ext cx="1059600" cy="349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4"/>
          <p:cNvCxnSpPr/>
          <p:nvPr/>
        </p:nvCxnSpPr>
        <p:spPr>
          <a:xfrm rot="10800000">
            <a:off x="2612975" y="1529100"/>
            <a:ext cx="1003200" cy="3486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4"/>
          <p:cNvSpPr txBox="1"/>
          <p:nvPr/>
        </p:nvSpPr>
        <p:spPr>
          <a:xfrm>
            <a:off x="4355775" y="1387588"/>
            <a:ext cx="25077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2. </a:t>
            </a:r>
            <a:r>
              <a:rPr i="1" lang="en" sz="1200"/>
              <a:t>Instructions </a:t>
            </a:r>
            <a:endParaRPr i="1" sz="900"/>
          </a:p>
        </p:txBody>
      </p:sp>
      <p:sp>
        <p:nvSpPr>
          <p:cNvPr id="174" name="Google Shape;174;p24"/>
          <p:cNvSpPr/>
          <p:nvPr/>
        </p:nvSpPr>
        <p:spPr>
          <a:xfrm>
            <a:off x="543250" y="1182275"/>
            <a:ext cx="2057400" cy="24135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/>
          </a:p>
        </p:txBody>
      </p:sp>
      <p:sp>
        <p:nvSpPr>
          <p:cNvPr id="175" name="Google Shape;175;p24"/>
          <p:cNvSpPr/>
          <p:nvPr/>
        </p:nvSpPr>
        <p:spPr>
          <a:xfrm>
            <a:off x="615400" y="21671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Arm and Flipper</a:t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615400" y="2607600"/>
            <a:ext cx="19131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Ingredient Storage</a:t>
            </a: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638250" y="1318725"/>
            <a:ext cx="1733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</a:rPr>
              <a:t>Sandwich Assembly</a:t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14350" y="1719500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Height Adjustment</a:t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3501200" y="2866575"/>
            <a:ext cx="1960500" cy="325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ATmega328P</a:t>
            </a:r>
            <a:endParaRPr b="1" sz="1200"/>
          </a:p>
        </p:txBody>
      </p:sp>
      <p:sp>
        <p:nvSpPr>
          <p:cNvPr id="180" name="Google Shape;180;p24"/>
          <p:cNvSpPr/>
          <p:nvPr/>
        </p:nvSpPr>
        <p:spPr>
          <a:xfrm>
            <a:off x="3501200" y="2480275"/>
            <a:ext cx="1960500" cy="325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ESP8266 WiFi Module</a:t>
            </a:r>
            <a:endParaRPr b="1" sz="1200"/>
          </a:p>
        </p:txBody>
      </p:sp>
      <p:sp>
        <p:nvSpPr>
          <p:cNvPr id="181" name="Google Shape;181;p24"/>
          <p:cNvSpPr txBox="1"/>
          <p:nvPr/>
        </p:nvSpPr>
        <p:spPr>
          <a:xfrm>
            <a:off x="3682875" y="2016275"/>
            <a:ext cx="1654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Microcontroller</a:t>
            </a:r>
            <a:endParaRPr b="1" sz="1200" u="sng"/>
          </a:p>
        </p:txBody>
      </p:sp>
      <p:sp>
        <p:nvSpPr>
          <p:cNvPr id="182" name="Google Shape;182;p24"/>
          <p:cNvSpPr/>
          <p:nvPr/>
        </p:nvSpPr>
        <p:spPr>
          <a:xfrm>
            <a:off x="6326550" y="1182275"/>
            <a:ext cx="2057400" cy="24390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3" name="Google Shape;183;p24"/>
          <p:cNvSpPr txBox="1"/>
          <p:nvPr/>
        </p:nvSpPr>
        <p:spPr>
          <a:xfrm>
            <a:off x="6515900" y="1393700"/>
            <a:ext cx="16974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Dispenser System</a:t>
            </a:r>
            <a:endParaRPr b="1" sz="1200" u="sng"/>
          </a:p>
        </p:txBody>
      </p:sp>
      <p:sp>
        <p:nvSpPr>
          <p:cNvPr id="184" name="Google Shape;184;p24"/>
          <p:cNvSpPr/>
          <p:nvPr/>
        </p:nvSpPr>
        <p:spPr>
          <a:xfrm>
            <a:off x="6434400" y="25137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Locking Doors</a:t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6419900" y="1890163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Conveyor Belt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2777325" y="1381425"/>
            <a:ext cx="11418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2. </a:t>
            </a:r>
            <a:r>
              <a:rPr i="1" lang="en" sz="1200"/>
              <a:t>Instructions</a:t>
            </a:r>
            <a:endParaRPr i="1" sz="1200"/>
          </a:p>
        </p:txBody>
      </p:sp>
      <p:cxnSp>
        <p:nvCxnSpPr>
          <p:cNvPr id="187" name="Google Shape;187;p24"/>
          <p:cNvCxnSpPr>
            <a:stCxn id="166" idx="0"/>
            <a:endCxn id="168" idx="2"/>
          </p:cNvCxnSpPr>
          <p:nvPr/>
        </p:nvCxnSpPr>
        <p:spPr>
          <a:xfrm rot="10800000">
            <a:off x="4481450" y="3497425"/>
            <a:ext cx="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24"/>
          <p:cNvCxnSpPr>
            <a:stCxn id="168" idx="2"/>
            <a:endCxn id="166" idx="0"/>
          </p:cNvCxnSpPr>
          <p:nvPr/>
        </p:nvCxnSpPr>
        <p:spPr>
          <a:xfrm>
            <a:off x="4481462" y="3497475"/>
            <a:ext cx="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" name="Google Shape;189;p24"/>
          <p:cNvSpPr txBox="1"/>
          <p:nvPr/>
        </p:nvSpPr>
        <p:spPr>
          <a:xfrm>
            <a:off x="3501200" y="3518575"/>
            <a:ext cx="2840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1. </a:t>
            </a:r>
            <a:r>
              <a:rPr i="1" lang="en" sz="1200"/>
              <a:t>WiFi </a:t>
            </a:r>
            <a:endParaRPr i="1" sz="900"/>
          </a:p>
        </p:txBody>
      </p:sp>
      <p:sp>
        <p:nvSpPr>
          <p:cNvPr id="190" name="Google Shape;190;p24"/>
          <p:cNvSpPr txBox="1"/>
          <p:nvPr/>
        </p:nvSpPr>
        <p:spPr>
          <a:xfrm>
            <a:off x="5596125" y="4143625"/>
            <a:ext cx="30084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2. M</a:t>
            </a:r>
            <a:r>
              <a:rPr i="1" lang="en" sz="900">
                <a:solidFill>
                  <a:schemeClr val="dk1"/>
                </a:solidFill>
              </a:rPr>
              <a:t>icrocontroller controls motors to correctly move and coordinate with physical parts.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5461700" y="3750450"/>
            <a:ext cx="3333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</a:rPr>
              <a:t>1. </a:t>
            </a:r>
            <a:r>
              <a:rPr i="1" lang="en" sz="900">
                <a:solidFill>
                  <a:schemeClr val="dk1"/>
                </a:solidFill>
              </a:rPr>
              <a:t>C</a:t>
            </a:r>
            <a:r>
              <a:rPr i="1" lang="en" sz="900">
                <a:solidFill>
                  <a:schemeClr val="dk1"/>
                </a:solidFill>
              </a:rPr>
              <a:t>onnect to local WiFi and send ingredients requested. Process updates communicated back.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 Roles</a:t>
            </a:r>
            <a:endParaRPr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381000" y="1028700"/>
            <a:ext cx="78675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Wei:</a:t>
            </a:r>
            <a:r>
              <a:rPr lang="en"/>
              <a:t> Power systems and Electronic Control &amp; Coordination. PCB board for </a:t>
            </a:r>
            <a:r>
              <a:rPr lang="en"/>
              <a:t>microcontroller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Anson:</a:t>
            </a:r>
            <a:r>
              <a:rPr lang="en"/>
              <a:t> Arm and Flipper mechanism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Jack: </a:t>
            </a:r>
            <a:r>
              <a:rPr lang="en"/>
              <a:t>Web page development</a:t>
            </a:r>
            <a:r>
              <a:rPr lang="en"/>
              <a:t> and WIFI Application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Zach:</a:t>
            </a:r>
            <a:r>
              <a:rPr lang="en"/>
              <a:t> Storage </a:t>
            </a:r>
            <a:r>
              <a:rPr lang="en"/>
              <a:t>and Dispenser </a:t>
            </a:r>
            <a:r>
              <a:rPr lang="en"/>
              <a:t>mechanism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CDR Deliverables</a:t>
            </a:r>
            <a:endParaRPr/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304800" y="88575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PCB including ATmega328P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"/>
              <a:t>Full mechanical system including conveyor belt and doors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Motors and sensors construct and deliver sandwich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WiFi module and application set up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Data transmitted from application triggers specified sandwich to be constructed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Sandwich is delivered to correct door and app is updated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CDR: What We Delivered</a:t>
            </a:r>
            <a:endParaRPr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267800" y="99675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Board is built from </a:t>
            </a:r>
            <a:r>
              <a:rPr lang="en"/>
              <a:t>components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Mostly functional concerning control and sensing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Additional mechanical components added to increase stability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Mechanical vibrations removed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FPR </a:t>
            </a:r>
            <a:r>
              <a:rPr lang="en"/>
              <a:t>Deliverables</a:t>
            </a:r>
            <a:endParaRPr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304800" y="1018975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Completed PCB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Wifi Module and App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"/>
              <a:t>Dispenser System?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Motors and sensors construct and deliver sandwich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Sandwich is ordered on the app and built by the robot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3688650" y="2171850"/>
            <a:ext cx="13857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048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00" y="1144963"/>
            <a:ext cx="5502599" cy="292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/>
        </p:nvSpPr>
        <p:spPr>
          <a:xfrm>
            <a:off x="4430500" y="912888"/>
            <a:ext cx="166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sp>
        <p:nvSpPr>
          <p:cNvPr id="229" name="Google Shape;229;p30"/>
          <p:cNvSpPr txBox="1"/>
          <p:nvPr/>
        </p:nvSpPr>
        <p:spPr>
          <a:xfrm>
            <a:off x="1135750" y="968675"/>
            <a:ext cx="25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Storage System</a:t>
            </a:r>
            <a:endParaRPr sz="1800"/>
          </a:p>
        </p:txBody>
      </p:sp>
      <p:sp>
        <p:nvSpPr>
          <p:cNvPr id="230" name="Google Shape;230;p30"/>
          <p:cNvSpPr txBox="1"/>
          <p:nvPr/>
        </p:nvSpPr>
        <p:spPr>
          <a:xfrm>
            <a:off x="998625" y="3671825"/>
            <a:ext cx="2393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Dispenser System</a:t>
            </a:r>
            <a:endParaRPr sz="1800"/>
          </a:p>
        </p:txBody>
      </p:sp>
      <p:sp>
        <p:nvSpPr>
          <p:cNvPr id="231" name="Google Shape;231;p30"/>
          <p:cNvSpPr txBox="1"/>
          <p:nvPr/>
        </p:nvSpPr>
        <p:spPr>
          <a:xfrm>
            <a:off x="3300100" y="4070625"/>
            <a:ext cx="25032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Wax paper conveyor belt</a:t>
            </a: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556800" y="1657175"/>
            <a:ext cx="16665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Doors</a:t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6649200" y="1458600"/>
            <a:ext cx="2113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Arm and Flipper</a:t>
            </a:r>
            <a:endParaRPr sz="1800"/>
          </a:p>
        </p:txBody>
      </p:sp>
      <p:sp>
        <p:nvSpPr>
          <p:cNvPr id="234" name="Google Shape;234;p30"/>
          <p:cNvSpPr txBox="1"/>
          <p:nvPr/>
        </p:nvSpPr>
        <p:spPr>
          <a:xfrm>
            <a:off x="74025" y="2210125"/>
            <a:ext cx="1305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App</a:t>
            </a:r>
            <a:endParaRPr sz="1800"/>
          </a:p>
        </p:txBody>
      </p:sp>
      <p:sp>
        <p:nvSpPr>
          <p:cNvPr id="235" name="Google Shape;235;p30"/>
          <p:cNvSpPr txBox="1"/>
          <p:nvPr/>
        </p:nvSpPr>
        <p:spPr>
          <a:xfrm>
            <a:off x="7386900" y="2294100"/>
            <a:ext cx="17571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236" name="Google Shape;236;p30"/>
          <p:cNvCxnSpPr>
            <a:stCxn id="232" idx="2"/>
          </p:cNvCxnSpPr>
          <p:nvPr/>
        </p:nvCxnSpPr>
        <p:spPr>
          <a:xfrm>
            <a:off x="1390050" y="1945775"/>
            <a:ext cx="8331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30"/>
          <p:cNvCxnSpPr>
            <a:stCxn id="229" idx="2"/>
          </p:cNvCxnSpPr>
          <p:nvPr/>
        </p:nvCxnSpPr>
        <p:spPr>
          <a:xfrm>
            <a:off x="2387350" y="1368575"/>
            <a:ext cx="954000" cy="1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30"/>
          <p:cNvCxnSpPr>
            <a:stCxn id="228" idx="2"/>
          </p:cNvCxnSpPr>
          <p:nvPr/>
        </p:nvCxnSpPr>
        <p:spPr>
          <a:xfrm flipH="1">
            <a:off x="4841950" y="1238088"/>
            <a:ext cx="421800" cy="6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0"/>
          <p:cNvCxnSpPr>
            <a:stCxn id="233" idx="1"/>
          </p:cNvCxnSpPr>
          <p:nvPr/>
        </p:nvCxnSpPr>
        <p:spPr>
          <a:xfrm flipH="1">
            <a:off x="5462100" y="1658550"/>
            <a:ext cx="1187100" cy="6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0"/>
          <p:cNvCxnSpPr>
            <a:stCxn id="233" idx="2"/>
          </p:cNvCxnSpPr>
          <p:nvPr/>
        </p:nvCxnSpPr>
        <p:spPr>
          <a:xfrm flipH="1">
            <a:off x="6097200" y="1858500"/>
            <a:ext cx="1608900" cy="4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30"/>
          <p:cNvCxnSpPr>
            <a:stCxn id="231" idx="0"/>
          </p:cNvCxnSpPr>
          <p:nvPr/>
        </p:nvCxnSpPr>
        <p:spPr>
          <a:xfrm rot="10800000">
            <a:off x="4430500" y="2827725"/>
            <a:ext cx="12120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30"/>
          <p:cNvCxnSpPr>
            <a:stCxn id="230" idx="0"/>
          </p:cNvCxnSpPr>
          <p:nvPr/>
        </p:nvCxnSpPr>
        <p:spPr>
          <a:xfrm flipH="1" rot="10800000">
            <a:off x="2195175" y="3138125"/>
            <a:ext cx="8577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30"/>
          <p:cNvSpPr txBox="1"/>
          <p:nvPr/>
        </p:nvSpPr>
        <p:spPr>
          <a:xfrm>
            <a:off x="6190850" y="1046025"/>
            <a:ext cx="1608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244" name="Google Shape;244;p30"/>
          <p:cNvCxnSpPr>
            <a:stCxn id="243" idx="2"/>
          </p:cNvCxnSpPr>
          <p:nvPr/>
        </p:nvCxnSpPr>
        <p:spPr>
          <a:xfrm flipH="1">
            <a:off x="4466600" y="1334625"/>
            <a:ext cx="2528700" cy="12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30"/>
          <p:cNvCxnSpPr>
            <a:stCxn id="235" idx="1"/>
          </p:cNvCxnSpPr>
          <p:nvPr/>
        </p:nvCxnSpPr>
        <p:spPr>
          <a:xfrm flipH="1">
            <a:off x="7113000" y="2416800"/>
            <a:ext cx="273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6" name="Google Shape;246;p30"/>
          <p:cNvSpPr txBox="1"/>
          <p:nvPr/>
        </p:nvSpPr>
        <p:spPr>
          <a:xfrm>
            <a:off x="6615175" y="3496950"/>
            <a:ext cx="2528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Electronic Control &amp; Coordination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6. Power Supply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29550" y="1008525"/>
            <a:ext cx="8839200" cy="3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sandwich production is a laborious task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sandwich orders are potentially difficult to juggle for human servers at catered events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With variable sandwich demand comes unutilized human labor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App allows digital queueing eliminating lines and congestion for food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Autonomous sandwich assembly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Sanitary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User specified ingredients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Interface through a mobile application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3’ x 4’ footprint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Specifications Cont’d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Sandwich assembly will take max 5 minutes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Bread, meat, cheese, and mayonnaise available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Enough ingredients for 6 sandwiches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Can hold 3 sandwiches in reserve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User can only retrieve their sandwich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Completed sandwich has no ingredient between bread sticking out further than 1”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SandWish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00" y="1144963"/>
            <a:ext cx="5502599" cy="29256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430500" y="912888"/>
            <a:ext cx="166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1135750" y="968675"/>
            <a:ext cx="25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</a:t>
            </a:r>
            <a:r>
              <a:rPr lang="en" sz="1800"/>
              <a:t>Storage System</a:t>
            </a:r>
            <a:endParaRPr sz="1800"/>
          </a:p>
        </p:txBody>
      </p:sp>
      <p:sp>
        <p:nvSpPr>
          <p:cNvPr id="92" name="Google Shape;92;p17"/>
          <p:cNvSpPr txBox="1"/>
          <p:nvPr/>
        </p:nvSpPr>
        <p:spPr>
          <a:xfrm>
            <a:off x="998625" y="3671825"/>
            <a:ext cx="2393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</a:t>
            </a:r>
            <a:r>
              <a:rPr lang="en" sz="1800"/>
              <a:t>Dispenser System</a:t>
            </a:r>
            <a:endParaRPr sz="1800"/>
          </a:p>
        </p:txBody>
      </p:sp>
      <p:sp>
        <p:nvSpPr>
          <p:cNvPr id="93" name="Google Shape;93;p17"/>
          <p:cNvSpPr txBox="1"/>
          <p:nvPr/>
        </p:nvSpPr>
        <p:spPr>
          <a:xfrm>
            <a:off x="3300100" y="4070625"/>
            <a:ext cx="25032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Wax paper conveyor belt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556800" y="1657175"/>
            <a:ext cx="16665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Doors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5" y="2649500"/>
            <a:ext cx="972950" cy="14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6649200" y="1458600"/>
            <a:ext cx="2113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</a:t>
            </a:r>
            <a:r>
              <a:rPr lang="en" sz="1800"/>
              <a:t>Arm and Flipper</a:t>
            </a:r>
            <a:endParaRPr sz="1800"/>
          </a:p>
        </p:txBody>
      </p:sp>
      <p:sp>
        <p:nvSpPr>
          <p:cNvPr id="97" name="Google Shape;97;p17"/>
          <p:cNvSpPr txBox="1"/>
          <p:nvPr/>
        </p:nvSpPr>
        <p:spPr>
          <a:xfrm>
            <a:off x="74025" y="2210125"/>
            <a:ext cx="1305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</a:t>
            </a:r>
            <a:r>
              <a:rPr lang="en" sz="1800"/>
              <a:t>App</a:t>
            </a:r>
            <a:endParaRPr sz="1800"/>
          </a:p>
        </p:txBody>
      </p:sp>
      <p:sp>
        <p:nvSpPr>
          <p:cNvPr id="98" name="Google Shape;98;p17"/>
          <p:cNvSpPr txBox="1"/>
          <p:nvPr/>
        </p:nvSpPr>
        <p:spPr>
          <a:xfrm>
            <a:off x="7386900" y="2294100"/>
            <a:ext cx="17571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99" name="Google Shape;99;p17"/>
          <p:cNvCxnSpPr>
            <a:stCxn id="94" idx="2"/>
          </p:cNvCxnSpPr>
          <p:nvPr/>
        </p:nvCxnSpPr>
        <p:spPr>
          <a:xfrm>
            <a:off x="1390050" y="1945775"/>
            <a:ext cx="8331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7"/>
          <p:cNvCxnSpPr>
            <a:stCxn id="91" idx="2"/>
          </p:cNvCxnSpPr>
          <p:nvPr/>
        </p:nvCxnSpPr>
        <p:spPr>
          <a:xfrm>
            <a:off x="2387350" y="1368575"/>
            <a:ext cx="954000" cy="1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7"/>
          <p:cNvCxnSpPr>
            <a:stCxn id="90" idx="2"/>
          </p:cNvCxnSpPr>
          <p:nvPr/>
        </p:nvCxnSpPr>
        <p:spPr>
          <a:xfrm flipH="1">
            <a:off x="4841950" y="1238088"/>
            <a:ext cx="421800" cy="6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7"/>
          <p:cNvCxnSpPr>
            <a:stCxn id="96" idx="1"/>
          </p:cNvCxnSpPr>
          <p:nvPr/>
        </p:nvCxnSpPr>
        <p:spPr>
          <a:xfrm flipH="1">
            <a:off x="5462100" y="1658550"/>
            <a:ext cx="1187100" cy="6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7"/>
          <p:cNvCxnSpPr>
            <a:stCxn id="96" idx="2"/>
          </p:cNvCxnSpPr>
          <p:nvPr/>
        </p:nvCxnSpPr>
        <p:spPr>
          <a:xfrm flipH="1">
            <a:off x="6097200" y="1858500"/>
            <a:ext cx="1608900" cy="4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7"/>
          <p:cNvCxnSpPr>
            <a:stCxn id="93" idx="0"/>
          </p:cNvCxnSpPr>
          <p:nvPr/>
        </p:nvCxnSpPr>
        <p:spPr>
          <a:xfrm rot="10800000">
            <a:off x="4430500" y="2827725"/>
            <a:ext cx="12120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7"/>
          <p:cNvCxnSpPr>
            <a:stCxn id="92" idx="0"/>
          </p:cNvCxnSpPr>
          <p:nvPr/>
        </p:nvCxnSpPr>
        <p:spPr>
          <a:xfrm flipH="1" rot="10800000">
            <a:off x="2195175" y="3138125"/>
            <a:ext cx="8577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7"/>
          <p:cNvSpPr txBox="1"/>
          <p:nvPr/>
        </p:nvSpPr>
        <p:spPr>
          <a:xfrm>
            <a:off x="6190850" y="1046025"/>
            <a:ext cx="1608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107" name="Google Shape;107;p17"/>
          <p:cNvCxnSpPr>
            <a:stCxn id="106" idx="2"/>
          </p:cNvCxnSpPr>
          <p:nvPr/>
        </p:nvCxnSpPr>
        <p:spPr>
          <a:xfrm flipH="1">
            <a:off x="4466600" y="1334625"/>
            <a:ext cx="2528700" cy="12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7"/>
          <p:cNvCxnSpPr>
            <a:stCxn id="98" idx="1"/>
          </p:cNvCxnSpPr>
          <p:nvPr/>
        </p:nvCxnSpPr>
        <p:spPr>
          <a:xfrm flipH="1">
            <a:off x="7113000" y="2416800"/>
            <a:ext cx="273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7"/>
          <p:cNvSpPr txBox="1"/>
          <p:nvPr/>
        </p:nvSpPr>
        <p:spPr>
          <a:xfrm>
            <a:off x="6615175" y="3496950"/>
            <a:ext cx="2528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Electronic Control &amp; Coordination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6. Power Supply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1: Web Application and Wifi Module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ESP8266 wifi module used as access point and web server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Website communicates through the ESP8266 to the ATmega328 different bit streams for different sandwiches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ATmega keeps track on the registers empty ingredient slots, and communicates to website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Orders come into queues still when empty but machine is stopped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2: Ingredient Storage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466350" y="1050300"/>
            <a:ext cx="45096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Lazy Susan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Rotates to allow arm easy access to different ingredients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Enough ingredients for 6 sandwiches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Cont. Servo motor to rotate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Limit switches for calibration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9500"/>
            <a:ext cx="3483400" cy="272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440050" y="3953200"/>
            <a:ext cx="1594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124" name="Google Shape;124;p19"/>
          <p:cNvCxnSpPr>
            <a:stCxn id="123" idx="0"/>
          </p:cNvCxnSpPr>
          <p:nvPr/>
        </p:nvCxnSpPr>
        <p:spPr>
          <a:xfrm flipH="1" rot="10800000">
            <a:off x="1237150" y="3501100"/>
            <a:ext cx="290100" cy="45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9"/>
          <p:cNvSpPr txBox="1"/>
          <p:nvPr/>
        </p:nvSpPr>
        <p:spPr>
          <a:xfrm>
            <a:off x="2067400" y="3953200"/>
            <a:ext cx="15942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cxnSp>
        <p:nvCxnSpPr>
          <p:cNvPr id="126" name="Google Shape;126;p19"/>
          <p:cNvCxnSpPr>
            <a:stCxn id="125" idx="0"/>
          </p:cNvCxnSpPr>
          <p:nvPr/>
        </p:nvCxnSpPr>
        <p:spPr>
          <a:xfrm rot="10800000">
            <a:off x="2413300" y="2816800"/>
            <a:ext cx="451200" cy="11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3: Arm and Flipper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133100" y="1018425"/>
            <a:ext cx="4796100" cy="3528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Arm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Extends to grab and extract material trays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Flipper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Flips material onto sandwich building zone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Height adjustment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Entire assembly will index up and down to grab trays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25" y="1215225"/>
            <a:ext cx="4160726" cy="253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2539275" y="1018425"/>
            <a:ext cx="1154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</a:t>
            </a:r>
            <a:endParaRPr/>
          </a:p>
        </p:txBody>
      </p:sp>
      <p:cxnSp>
        <p:nvCxnSpPr>
          <p:cNvPr id="135" name="Google Shape;135;p20"/>
          <p:cNvCxnSpPr>
            <a:stCxn id="134" idx="2"/>
          </p:cNvCxnSpPr>
          <p:nvPr/>
        </p:nvCxnSpPr>
        <p:spPr>
          <a:xfrm flipH="1">
            <a:off x="2546625" y="1436925"/>
            <a:ext cx="569700" cy="69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20"/>
          <p:cNvSpPr txBox="1"/>
          <p:nvPr/>
        </p:nvSpPr>
        <p:spPr>
          <a:xfrm>
            <a:off x="310200" y="1060450"/>
            <a:ext cx="1031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Flipper</a:t>
            </a:r>
            <a:endParaRPr/>
          </a:p>
        </p:txBody>
      </p:sp>
      <p:cxnSp>
        <p:nvCxnSpPr>
          <p:cNvPr id="137" name="Google Shape;137;p20"/>
          <p:cNvCxnSpPr>
            <a:stCxn id="136" idx="2"/>
          </p:cNvCxnSpPr>
          <p:nvPr/>
        </p:nvCxnSpPr>
        <p:spPr>
          <a:xfrm>
            <a:off x="826050" y="1460350"/>
            <a:ext cx="746700" cy="54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0"/>
          <p:cNvSpPr txBox="1"/>
          <p:nvPr/>
        </p:nvSpPr>
        <p:spPr>
          <a:xfrm>
            <a:off x="1998250" y="3816150"/>
            <a:ext cx="1774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139" name="Google Shape;139;p20"/>
          <p:cNvCxnSpPr>
            <a:stCxn id="138" idx="0"/>
          </p:cNvCxnSpPr>
          <p:nvPr/>
        </p:nvCxnSpPr>
        <p:spPr>
          <a:xfrm flipH="1" rot="10800000">
            <a:off x="2885500" y="2820750"/>
            <a:ext cx="187500" cy="9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4: The Dispenser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4133100" y="1018425"/>
            <a:ext cx="4796100" cy="3528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"/>
              <a:t>Moving locker assembly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Indexes between three different sandwich lockers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Sandwich lockers	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Solenoid doors capable of locking and unlocking</a:t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22175"/>
            <a:ext cx="3811376" cy="16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