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0"/>
  </p:notesMasterIdLst>
  <p:sldIdLst>
    <p:sldId id="256" r:id="rId3"/>
    <p:sldId id="257" r:id="rId4"/>
    <p:sldId id="280" r:id="rId5"/>
    <p:sldId id="279" r:id="rId6"/>
    <p:sldId id="281" r:id="rId7"/>
    <p:sldId id="282" r:id="rId8"/>
    <p:sldId id="284" r:id="rId9"/>
    <p:sldId id="292" r:id="rId10"/>
    <p:sldId id="291" r:id="rId11"/>
    <p:sldId id="308" r:id="rId12"/>
    <p:sldId id="285" r:id="rId13"/>
    <p:sldId id="259" r:id="rId14"/>
    <p:sldId id="286" r:id="rId15"/>
    <p:sldId id="307" r:id="rId16"/>
    <p:sldId id="304" r:id="rId17"/>
    <p:sldId id="267" r:id="rId18"/>
    <p:sldId id="305" r:id="rId19"/>
    <p:sldId id="302" r:id="rId20"/>
    <p:sldId id="306" r:id="rId21"/>
    <p:sldId id="268" r:id="rId22"/>
    <p:sldId id="295" r:id="rId23"/>
    <p:sldId id="287" r:id="rId24"/>
    <p:sldId id="288" r:id="rId25"/>
    <p:sldId id="289" r:id="rId26"/>
    <p:sldId id="290" r:id="rId27"/>
    <p:sldId id="303" r:id="rId28"/>
    <p:sldId id="278" r:id="rId29"/>
  </p:sldIdLst>
  <p:sldSz cx="9144000" cy="6858000" type="screen4x3"/>
  <p:notesSz cx="6858000" cy="9144000"/>
  <p:embeddedFontLst>
    <p:embeddedFont>
      <p:font typeface="Arimo" panose="02010600030101010101"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Georgia" panose="02040502050405020303" pitchFamily="18" charset="0"/>
      <p:regular r:id="rId39"/>
      <p:bold r:id="rId40"/>
      <p:italic r:id="rId41"/>
      <p:boldItalic r:id="rId42"/>
    </p:embeddedFont>
    <p:embeddedFont>
      <p:font typeface="Verdana" panose="020B060403050404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2F528F"/>
    <a:srgbClr val="FFF2CC"/>
    <a:srgbClr val="DAE3F3"/>
    <a:srgbClr val="EDEDED"/>
    <a:srgbClr val="FBE5D6"/>
    <a:srgbClr val="D6D6F5"/>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8337" autoAdjust="0"/>
  </p:normalViewPr>
  <p:slideViewPr>
    <p:cSldViewPr snapToGrid="0">
      <p:cViewPr varScale="1">
        <p:scale>
          <a:sx n="144" d="100"/>
          <a:sy n="144" d="100"/>
        </p:scale>
        <p:origin x="2244" y="12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4" name="Google Shape;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5" name="Google Shape;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6" name="Google Shape;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7" name="Google Shape;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8" name="Google Shape;8;n"/>
          <p:cNvSpPr>
            <a:spLocks noGrp="1" noRot="1" noChangeAspect="1"/>
          </p:cNvSpPr>
          <p:nvPr>
            <p:ph type="sldImg" idx="2"/>
          </p:nvPr>
        </p:nvSpPr>
        <p:spPr>
          <a:xfrm>
            <a:off x="1371600" y="763588"/>
            <a:ext cx="5019675" cy="376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 name="Google Shape;9;n"/>
          <p:cNvSpPr txBox="1">
            <a:spLocks noGrp="1"/>
          </p:cNvSpPr>
          <p:nvPr>
            <p:ph type="body" idx="1"/>
          </p:nvPr>
        </p:nvSpPr>
        <p:spPr>
          <a:xfrm>
            <a:off x="777875" y="4776788"/>
            <a:ext cx="6208713" cy="4516437"/>
          </a:xfrm>
          <a:prstGeom prst="rect">
            <a:avLst/>
          </a:prstGeom>
          <a:noFill/>
          <a:ln>
            <a:noFill/>
          </a:ln>
        </p:spPr>
        <p:txBody>
          <a:bodyPr spcFirstLastPara="1" wrap="square" lIns="0" tIns="0" rIns="0" bIns="0" anchor="t" anchorCtr="0"/>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n"/>
          <p:cNvSpPr txBox="1"/>
          <p:nvPr/>
        </p:nvSpPr>
        <p:spPr>
          <a:xfrm>
            <a:off x="0" y="0"/>
            <a:ext cx="3368675" cy="49847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1" name="Google Shape;11;n"/>
          <p:cNvSpPr txBox="1"/>
          <p:nvPr/>
        </p:nvSpPr>
        <p:spPr>
          <a:xfrm>
            <a:off x="4398963" y="0"/>
            <a:ext cx="3368675" cy="49847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2" name="Google Shape;12;n"/>
          <p:cNvSpPr txBox="1"/>
          <p:nvPr/>
        </p:nvSpPr>
        <p:spPr>
          <a:xfrm>
            <a:off x="0" y="9555163"/>
            <a:ext cx="3368675" cy="49847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3" name="Google Shape;13;n"/>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a:t>
            </a:fld>
            <a:endParaRPr sz="1400" b="0" i="0" u="none" strike="noStrike" cap="none">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a:t>
            </a:fld>
            <a:endParaRPr sz="1400" b="0" i="0" u="none" strike="noStrike" cap="none">
              <a:solidFill>
                <a:srgbClr val="000000"/>
              </a:solidFill>
              <a:latin typeface="Times New Roman"/>
              <a:ea typeface="Times New Roman"/>
              <a:cs typeface="Times New Roman"/>
              <a:sym typeface="Times New Roman"/>
            </a:endParaRPr>
          </a:p>
        </p:txBody>
      </p:sp>
      <p:sp>
        <p:nvSpPr>
          <p:cNvPr id="118" name="Google Shape;118;p1: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a:t>
            </a:fld>
            <a:endParaRPr sz="1400" b="0" i="0" u="none" strike="noStrike" cap="none">
              <a:solidFill>
                <a:srgbClr val="000000"/>
              </a:solidFill>
              <a:latin typeface="Times New Roman"/>
              <a:ea typeface="Times New Roman"/>
              <a:cs typeface="Times New Roman"/>
              <a:sym typeface="Times New Roman"/>
            </a:endParaRPr>
          </a:p>
        </p:txBody>
      </p:sp>
      <p:sp>
        <p:nvSpPr>
          <p:cNvPr id="119" name="Google Shape;119;p1: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a:t>
            </a:fld>
            <a:endParaRPr sz="1400" b="0" i="0" u="none" strike="noStrike" cap="none">
              <a:solidFill>
                <a:srgbClr val="000000"/>
              </a:solidFill>
              <a:latin typeface="Times New Roman"/>
              <a:ea typeface="Times New Roman"/>
              <a:cs typeface="Times New Roman"/>
              <a:sym typeface="Times New Roman"/>
            </a:endParaRPr>
          </a:p>
        </p:txBody>
      </p:sp>
      <p:sp>
        <p:nvSpPr>
          <p:cNvPr id="120" name="Google Shape;120;p1: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a:t>
            </a:fld>
            <a:endParaRPr sz="1400" b="0" i="0" u="none" strike="noStrike" cap="none">
              <a:solidFill>
                <a:srgbClr val="000000"/>
              </a:solidFill>
              <a:latin typeface="Times New Roman"/>
              <a:ea typeface="Times New Roman"/>
              <a:cs typeface="Times New Roman"/>
              <a:sym typeface="Times New Roman"/>
            </a:endParaRPr>
          </a:p>
        </p:txBody>
      </p:sp>
      <p:sp>
        <p:nvSpPr>
          <p:cNvPr id="121" name="Google Shape;121;p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2" name="Google Shape;122;p1:notes"/>
          <p:cNvSpPr txBox="1">
            <a:spLocks noGrp="1"/>
          </p:cNvSpPr>
          <p:nvPr>
            <p:ph type="body" idx="1"/>
          </p:nvPr>
        </p:nvSpPr>
        <p:spPr>
          <a:xfrm>
            <a:off x="777875" y="4776788"/>
            <a:ext cx="6218238" cy="4525962"/>
          </a:xfrm>
          <a:prstGeom prst="rect">
            <a:avLst/>
          </a:prstGeom>
          <a:noFill/>
          <a:ln>
            <a:noFill/>
          </a:ln>
        </p:spPr>
        <p:txBody>
          <a:bodyPr spcFirstLastPara="1" wrap="square" lIns="0" tIns="0" rIns="0" bIns="0" anchor="ctr" anchorCtr="0">
            <a:noAutofit/>
          </a:bodyPr>
          <a:lstStyle/>
          <a:p>
            <a:pPr rtl="0" fontAlgn="base"/>
            <a:r>
              <a:rPr lang="en-US" sz="1200" b="0" i="0" u="none" strike="noStrike" cap="none" dirty="0">
                <a:solidFill>
                  <a:srgbClr val="000000"/>
                </a:solidFill>
                <a:effectLst/>
                <a:latin typeface="Times New Roman"/>
                <a:ea typeface="Times New Roman"/>
                <a:cs typeface="Times New Roman"/>
                <a:sym typeface="Times New Roman"/>
              </a:rPr>
              <a:t>K: </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Hi, thank you all for coming today. We are team 16, and we are here to present our SDP idea, Mapper.</a:t>
            </a:r>
          </a:p>
          <a:p>
            <a:r>
              <a:rPr lang="en-US" sz="1200" b="0" i="0" u="none" strike="noStrike" cap="none" dirty="0">
                <a:solidFill>
                  <a:srgbClr val="000000"/>
                </a:solidFill>
                <a:effectLst/>
                <a:latin typeface="Times New Roman"/>
                <a:ea typeface="Times New Roman"/>
                <a:cs typeface="Times New Roman"/>
                <a:sym typeface="Times New Roman"/>
              </a:rPr>
              <a:t>K: </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My name is Kelvin Nguyen, and I am a mechanical engineer.</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M: </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My name is Marcus Le, and I am an electrical engineer.</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D: </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My name is Derek Sun, and I am a computer systems engineer.</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B: </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My name is Bryan Martel, and I am also a computer systems engineer.</a:t>
            </a:r>
            <a:endParaRPr sz="12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10</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10</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10</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10</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B:</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Within our system we have our three sensor inputs providing data, the fourth is our user navigation control which will come from the connected external computer. Our two outputs will be a live video feed in order to assist the user with navigating the robot, and the map.</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55083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11</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11</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11</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11</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rtl="0" fontAlgn="base"/>
            <a:r>
              <a:rPr lang="en-US" sz="1200" b="0" i="0" u="none" strike="noStrike" cap="none" dirty="0">
                <a:solidFill>
                  <a:srgbClr val="000000"/>
                </a:solidFill>
                <a:effectLst/>
                <a:latin typeface="Times New Roman"/>
                <a:ea typeface="Times New Roman"/>
                <a:cs typeface="Times New Roman"/>
                <a:sym typeface="Times New Roman"/>
              </a:rPr>
              <a:t>M:</a:t>
            </a:r>
          </a:p>
          <a:p>
            <a:pPr rtl="0"/>
            <a:r>
              <a:rPr lang="en-US" sz="1200" b="0" i="0" u="none" strike="noStrike" cap="none" dirty="0">
                <a:solidFill>
                  <a:srgbClr val="000000"/>
                </a:solidFill>
                <a:effectLst/>
                <a:latin typeface="Times New Roman"/>
                <a:ea typeface="Times New Roman"/>
                <a:cs typeface="Times New Roman"/>
                <a:sym typeface="Times New Roman"/>
              </a:rPr>
              <a:t>Our design consists of two main blocks. In the first block, we have Mapper, which includes the robot and the LIDAR system, as well as the power supply and camera. In the other block, the External PC consists of the application and the slam algorithm. Mapper begins with powering on the entire system, this allows the PCB to communicate with the external PC through </a:t>
            </a:r>
            <a:r>
              <a:rPr lang="en-US" sz="1200" b="0" i="0" u="none" strike="noStrike" cap="none" dirty="0" err="1">
                <a:solidFill>
                  <a:srgbClr val="000000"/>
                </a:solidFill>
                <a:effectLst/>
                <a:latin typeface="Times New Roman"/>
                <a:ea typeface="Times New Roman"/>
                <a:cs typeface="Times New Roman"/>
                <a:sym typeface="Times New Roman"/>
              </a:rPr>
              <a:t>wifi</a:t>
            </a:r>
            <a:r>
              <a:rPr lang="en-US" sz="1200" b="0" i="0" u="none" strike="noStrike" cap="none" dirty="0">
                <a:solidFill>
                  <a:srgbClr val="000000"/>
                </a:solidFill>
                <a:effectLst/>
                <a:latin typeface="Times New Roman"/>
                <a:ea typeface="Times New Roman"/>
                <a:cs typeface="Times New Roman"/>
                <a:sym typeface="Times New Roman"/>
              </a:rPr>
              <a:t>. The application then gives user input controls to the PCB which then in turn, navigates the robot. This allows for LIDAR measurements to be taken, and this information, along with the IMU corrections and camera feedback, is then relayed back to the PCB and sent to the external PC for the SLAM algorithm. The output of this SLAM algorithm is then displayed through the application as the output.</a:t>
            </a:r>
          </a:p>
          <a:p>
            <a:pPr rtl="0"/>
            <a:r>
              <a:rPr lang="en-US" sz="1200" b="0" i="0" u="none" strike="noStrike" cap="none" dirty="0">
                <a:solidFill>
                  <a:srgbClr val="000000"/>
                </a:solidFill>
                <a:effectLst/>
                <a:latin typeface="Times New Roman"/>
                <a:ea typeface="Times New Roman"/>
                <a:cs typeface="Times New Roman"/>
                <a:sym typeface="Times New Roman"/>
              </a:rPr>
              <a:t>D:</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First, we are going to talk about the two sensors in our LIDAR system: the LIDAR sensor and the inertial measurement unit.</a:t>
            </a:r>
            <a:endParaRPr lang="en-US" sz="2000" b="0" dirty="0">
              <a:effectLst/>
            </a:endParaRPr>
          </a:p>
        </p:txBody>
      </p:sp>
    </p:spTree>
    <p:extLst>
      <p:ext uri="{BB962C8B-B14F-4D97-AF65-F5344CB8AC3E}">
        <p14:creationId xmlns:p14="http://schemas.microsoft.com/office/powerpoint/2010/main" val="3207122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16500" cy="3762375"/>
          </a:xfrm>
        </p:spPr>
      </p:sp>
      <p:sp>
        <p:nvSpPr>
          <p:cNvPr id="3" name="Notes Placeholder 2"/>
          <p:cNvSpPr>
            <a:spLocks noGrp="1"/>
          </p:cNvSpPr>
          <p:nvPr>
            <p:ph type="body" idx="1"/>
          </p:nvPr>
        </p:nvSpPr>
        <p:spPr/>
        <p:txBody>
          <a:bodyPr/>
          <a:lstStyle/>
          <a:p>
            <a:r>
              <a:rPr lang="en-US" sz="1200" b="0" i="0" u="none" strike="noStrike" cap="none" dirty="0">
                <a:solidFill>
                  <a:srgbClr val="000000"/>
                </a:solidFill>
                <a:effectLst/>
                <a:latin typeface="Times New Roman"/>
                <a:ea typeface="Times New Roman"/>
                <a:cs typeface="Times New Roman"/>
                <a:sym typeface="Times New Roman"/>
              </a:rPr>
              <a:t>D:</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These LIDAR sensors work by firing out rapid pulses of laser light and measuring the time it takes each pulse to bounce back. These sensors are commonly used in police speed guns and 2D or 3D mapping technology. These two images are taken from the documentation of the RPLIDAR A2. In this image, you will see that the data output from our specific 360 degree rotating LIDAR sensor will be a coordinate of distance in millimeters and heading angle in degrees. This second image portrays the coordinate system used in the RPLIDAR scanning. The LIDAR sensor will be used in our project to generate point clouds of the area, which will then be used in creating the final, outputted 3D map.</a:t>
            </a:r>
            <a:endParaRPr lang="en-US" dirty="0"/>
          </a:p>
        </p:txBody>
      </p:sp>
      <p:sp>
        <p:nvSpPr>
          <p:cNvPr id="4" name="Slide Number Placeholder 3"/>
          <p:cNvSpPr>
            <a:spLocks noGrp="1"/>
          </p:cNvSpPr>
          <p:nvPr>
            <p:ph type="sldNum" idx="12"/>
          </p:nvPr>
        </p:nvSpPr>
        <p:spPr/>
        <p:txBody>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12</a:t>
            </a:fld>
            <a:endParaRPr lang="en-US"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7069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13</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13</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13</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13</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D:</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The inertial measurement unit that we are planning to use will have 9 degrees of freedom from three 3-axis sensors: the accelerometer, the gyroscope, and the magnetometer. So why do we need to use an IMU with a LIDAR sensor? Using an IMU with our LIDAR sensor will allow us to understand the system’s precise orientation and accurately obtain the position of the data being collected. </a:t>
            </a:r>
            <a:endParaRPr dirty="0"/>
          </a:p>
          <a:p>
            <a:pPr marL="0" marR="0" lvl="0" indent="0" algn="l" rtl="0">
              <a:spcBef>
                <a:spcPts val="0"/>
              </a:spcBef>
              <a:spcAft>
                <a:spcPts val="0"/>
              </a:spcAft>
              <a:buClr>
                <a:srgbClr val="000000"/>
              </a:buClr>
              <a:buSzPts val="2000"/>
              <a:buFont typeface="Times New Roman"/>
              <a:buNone/>
            </a:pP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16390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14</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14</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14</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14</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endParaRPr dirty="0"/>
          </a:p>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K:</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A major component of this project is the robot itself.</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11499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16500" cy="3762375"/>
          </a:xfrm>
        </p:spPr>
      </p:sp>
      <p:sp>
        <p:nvSpPr>
          <p:cNvPr id="3" name="Notes Placeholder 2"/>
          <p:cNvSpPr>
            <a:spLocks noGrp="1"/>
          </p:cNvSpPr>
          <p:nvPr>
            <p:ph type="body" idx="1"/>
          </p:nvPr>
        </p:nvSpPr>
        <p:spPr/>
        <p:txBody>
          <a:bodyPr/>
          <a:lstStyle/>
          <a:p>
            <a:r>
              <a:rPr lang="en-US" sz="1200" b="0" i="0" u="none" strike="noStrike" cap="none" dirty="0">
                <a:solidFill>
                  <a:srgbClr val="000000"/>
                </a:solidFill>
                <a:effectLst/>
                <a:latin typeface="Times New Roman"/>
                <a:ea typeface="Times New Roman"/>
                <a:cs typeface="Times New Roman"/>
                <a:sym typeface="Times New Roman"/>
              </a:rPr>
              <a:t>K:</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In order to accurately map and traverse the unknown area the Roomba must be able to: First, house and maneuver the sensor and onboard camera to capture as much detail of the environment as possible. We plan to elevate the sensor by producing a platform that mimics a scissor lift. To properly utilize the sensor, the Roomba will be modified with our own custom-made PCB to communicate and control all actions onboard the Roomba. In addition to that, the robot must small enough to traverse a multitude of environments where larger robots cannot traverse, at the same time, being durable and stable enough to not fail while in use.</a:t>
            </a:r>
            <a:endParaRPr lang="en-US" dirty="0"/>
          </a:p>
        </p:txBody>
      </p:sp>
      <p:sp>
        <p:nvSpPr>
          <p:cNvPr id="4" name="Slide Number Placeholder 3"/>
          <p:cNvSpPr>
            <a:spLocks noGrp="1"/>
          </p:cNvSpPr>
          <p:nvPr>
            <p:ph type="sldNum" idx="12"/>
          </p:nvPr>
        </p:nvSpPr>
        <p:spPr/>
        <p:txBody>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15</a:t>
            </a:fld>
            <a:endParaRPr lang="en-US"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87434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3e790bbf8_0_0:notes"/>
          <p:cNvSpPr txBox="1">
            <a:spLocks noGrp="1"/>
          </p:cNvSpPr>
          <p:nvPr>
            <p:ph type="sldNum" idx="12"/>
          </p:nvPr>
        </p:nvSpPr>
        <p:spPr>
          <a:xfrm>
            <a:off x="4398963" y="9555163"/>
            <a:ext cx="3363900" cy="4938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16</a:t>
            </a:fld>
            <a:endParaRPr sz="1400" b="0" i="0" u="none" strike="noStrike" cap="none">
              <a:solidFill>
                <a:srgbClr val="000000"/>
              </a:solidFill>
              <a:latin typeface="Times New Roman"/>
              <a:ea typeface="Times New Roman"/>
              <a:cs typeface="Times New Roman"/>
              <a:sym typeface="Times New Roman"/>
            </a:endParaRPr>
          </a:p>
        </p:txBody>
      </p:sp>
      <p:sp>
        <p:nvSpPr>
          <p:cNvPr id="245" name="Google Shape;245;g43e790bbf8_0_0:notes"/>
          <p:cNvSpPr txBox="1"/>
          <p:nvPr/>
        </p:nvSpPr>
        <p:spPr>
          <a:xfrm>
            <a:off x="4398963" y="9555163"/>
            <a:ext cx="33654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16</a:t>
            </a:fld>
            <a:endParaRPr sz="1400" b="0" i="0" u="none" strike="noStrike" cap="none">
              <a:solidFill>
                <a:srgbClr val="000000"/>
              </a:solidFill>
              <a:latin typeface="Times New Roman"/>
              <a:ea typeface="Times New Roman"/>
              <a:cs typeface="Times New Roman"/>
              <a:sym typeface="Times New Roman"/>
            </a:endParaRPr>
          </a:p>
        </p:txBody>
      </p:sp>
      <p:sp>
        <p:nvSpPr>
          <p:cNvPr id="246" name="Google Shape;246;g43e790bbf8_0_0:notes"/>
          <p:cNvSpPr txBox="1"/>
          <p:nvPr/>
        </p:nvSpPr>
        <p:spPr>
          <a:xfrm>
            <a:off x="4398963" y="9555163"/>
            <a:ext cx="3367200" cy="4968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16</a:t>
            </a:fld>
            <a:endParaRPr sz="1400" b="0" i="0" u="none" strike="noStrike" cap="none">
              <a:solidFill>
                <a:srgbClr val="000000"/>
              </a:solidFill>
              <a:latin typeface="Times New Roman"/>
              <a:ea typeface="Times New Roman"/>
              <a:cs typeface="Times New Roman"/>
              <a:sym typeface="Times New Roman"/>
            </a:endParaRPr>
          </a:p>
        </p:txBody>
      </p:sp>
      <p:sp>
        <p:nvSpPr>
          <p:cNvPr id="247" name="Google Shape;247;g43e790bbf8_0_0:notes"/>
          <p:cNvSpPr txBox="1"/>
          <p:nvPr/>
        </p:nvSpPr>
        <p:spPr>
          <a:xfrm>
            <a:off x="4398963" y="9555163"/>
            <a:ext cx="3368700" cy="4986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16</a:t>
            </a:fld>
            <a:endParaRPr sz="1400" b="0" i="0" u="none" strike="noStrike" cap="none">
              <a:solidFill>
                <a:srgbClr val="000000"/>
              </a:solidFill>
              <a:latin typeface="Times New Roman"/>
              <a:ea typeface="Times New Roman"/>
              <a:cs typeface="Times New Roman"/>
              <a:sym typeface="Times New Roman"/>
            </a:endParaRPr>
          </a:p>
        </p:txBody>
      </p:sp>
      <p:sp>
        <p:nvSpPr>
          <p:cNvPr id="248" name="Google Shape;248;g43e790bbf8_0_0: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9" name="Google Shape;249;g43e790bbf8_0_0:notes"/>
          <p:cNvSpPr txBox="1">
            <a:spLocks noGrp="1"/>
          </p:cNvSpPr>
          <p:nvPr>
            <p:ph type="body" idx="1"/>
          </p:nvPr>
        </p:nvSpPr>
        <p:spPr>
          <a:xfrm>
            <a:off x="0" y="0"/>
            <a:ext cx="1500" cy="4664100"/>
          </a:xfrm>
          <a:prstGeom prst="rect">
            <a:avLst/>
          </a:prstGeom>
          <a:noFill/>
          <a:ln>
            <a:noFill/>
          </a:ln>
        </p:spPr>
        <p:txBody>
          <a:bodyPr spcFirstLastPara="1" wrap="square" lIns="90000" tIns="45000" rIns="90000" bIns="45000" anchor="t" anchorCtr="0">
            <a:noAutofit/>
          </a:bodyPr>
          <a:lstStyle/>
          <a:p>
            <a:pPr rtl="0" fontAlgn="base"/>
            <a:r>
              <a:rPr lang="en-US" sz="1200" b="0" i="0" u="none" strike="noStrike" cap="none" dirty="0">
                <a:solidFill>
                  <a:srgbClr val="000000"/>
                </a:solidFill>
                <a:effectLst/>
                <a:latin typeface="Times New Roman"/>
                <a:ea typeface="Times New Roman"/>
                <a:cs typeface="Times New Roman"/>
                <a:sym typeface="Times New Roman"/>
              </a:rPr>
              <a:t>M:</a:t>
            </a:r>
          </a:p>
          <a:p>
            <a:pPr rtl="0"/>
            <a:r>
              <a:rPr lang="en-US" sz="1200" b="0" i="0" u="none" strike="noStrike" cap="none" dirty="0">
                <a:solidFill>
                  <a:srgbClr val="000000"/>
                </a:solidFill>
                <a:effectLst/>
                <a:latin typeface="Times New Roman"/>
                <a:ea typeface="Times New Roman"/>
                <a:cs typeface="Times New Roman"/>
                <a:sym typeface="Times New Roman"/>
              </a:rPr>
              <a:t>The next component we’re going to take a look at is the Printed Circuit Board.</a:t>
            </a:r>
            <a:endParaRPr lang="en-US" sz="2000" b="0" dirty="0">
              <a:effectLs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16500" cy="3762375"/>
          </a:xfrm>
        </p:spPr>
      </p:sp>
      <p:sp>
        <p:nvSpPr>
          <p:cNvPr id="3" name="Notes Placeholder 2"/>
          <p:cNvSpPr>
            <a:spLocks noGrp="1"/>
          </p:cNvSpPr>
          <p:nvPr>
            <p:ph type="body" idx="1"/>
          </p:nvPr>
        </p:nvSpPr>
        <p:spPr/>
        <p:txBody>
          <a:bodyPr/>
          <a:lstStyle/>
          <a:p>
            <a:pPr rtl="0" fontAlgn="base"/>
            <a:r>
              <a:rPr lang="en-US" sz="1200" b="0" i="0" u="none" strike="noStrike" cap="none" dirty="0">
                <a:solidFill>
                  <a:srgbClr val="000000"/>
                </a:solidFill>
                <a:effectLst/>
                <a:latin typeface="Times New Roman"/>
                <a:ea typeface="Times New Roman"/>
                <a:cs typeface="Times New Roman"/>
                <a:sym typeface="Times New Roman"/>
              </a:rPr>
              <a:t>M:</a:t>
            </a:r>
          </a:p>
          <a:p>
            <a:pPr rtl="0"/>
            <a:r>
              <a:rPr lang="en-US" sz="1200" b="0" i="0" u="none" strike="noStrike" cap="none" dirty="0">
                <a:solidFill>
                  <a:srgbClr val="000000"/>
                </a:solidFill>
                <a:effectLst/>
                <a:latin typeface="Times New Roman"/>
                <a:ea typeface="Times New Roman"/>
                <a:cs typeface="Times New Roman"/>
                <a:sym typeface="Times New Roman"/>
              </a:rPr>
              <a:t>As said earlier, our custom-made PCB is going to replace the Roomba’s internal circuit board. Our board is going to be responsible for power the system and allowing for communication between the robot and the external PC. There will also be a </a:t>
            </a:r>
            <a:r>
              <a:rPr lang="en-US" sz="1200" b="0" i="0" u="none" strike="noStrike" cap="none" dirty="0" err="1">
                <a:solidFill>
                  <a:srgbClr val="000000"/>
                </a:solidFill>
                <a:effectLst/>
                <a:latin typeface="Times New Roman"/>
                <a:ea typeface="Times New Roman"/>
                <a:cs typeface="Times New Roman"/>
                <a:sym typeface="Times New Roman"/>
              </a:rPr>
              <a:t>microprocessing</a:t>
            </a:r>
            <a:r>
              <a:rPr lang="en-US" sz="1200" b="0" i="0" u="none" strike="noStrike" cap="none" dirty="0">
                <a:solidFill>
                  <a:srgbClr val="000000"/>
                </a:solidFill>
                <a:effectLst/>
                <a:latin typeface="Times New Roman"/>
                <a:ea typeface="Times New Roman"/>
                <a:cs typeface="Times New Roman"/>
                <a:sym typeface="Times New Roman"/>
              </a:rPr>
              <a:t> chip on the board which will control the robot’s actions, relay sensor data to the external PC, and allow for </a:t>
            </a:r>
            <a:r>
              <a:rPr lang="en-US" sz="1200" b="0" i="0" u="none" strike="noStrike" cap="none" dirty="0" err="1">
                <a:solidFill>
                  <a:srgbClr val="000000"/>
                </a:solidFill>
                <a:effectLst/>
                <a:latin typeface="Times New Roman"/>
                <a:ea typeface="Times New Roman"/>
                <a:cs typeface="Times New Roman"/>
                <a:sym typeface="Times New Roman"/>
              </a:rPr>
              <a:t>roomba</a:t>
            </a:r>
            <a:r>
              <a:rPr lang="en-US" sz="1200" b="0" i="0" u="none" strike="noStrike" cap="none" dirty="0">
                <a:solidFill>
                  <a:srgbClr val="000000"/>
                </a:solidFill>
                <a:effectLst/>
                <a:latin typeface="Times New Roman"/>
                <a:ea typeface="Times New Roman"/>
                <a:cs typeface="Times New Roman"/>
                <a:sym typeface="Times New Roman"/>
              </a:rPr>
              <a:t> navigation though controls that the user inputs.</a:t>
            </a:r>
            <a:endParaRPr lang="en-US" b="0" dirty="0">
              <a:effectLst/>
            </a:endParaRPr>
          </a:p>
        </p:txBody>
      </p:sp>
      <p:sp>
        <p:nvSpPr>
          <p:cNvPr id="4" name="Slide Number Placeholder 3"/>
          <p:cNvSpPr>
            <a:spLocks noGrp="1"/>
          </p:cNvSpPr>
          <p:nvPr>
            <p:ph type="sldNum" idx="12"/>
          </p:nvPr>
        </p:nvSpPr>
        <p:spPr/>
        <p:txBody>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17</a:t>
            </a:fld>
            <a:endParaRPr lang="en-US"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89100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3e790bbf8_0_0:notes"/>
          <p:cNvSpPr txBox="1">
            <a:spLocks noGrp="1"/>
          </p:cNvSpPr>
          <p:nvPr>
            <p:ph type="sldNum" idx="12"/>
          </p:nvPr>
        </p:nvSpPr>
        <p:spPr>
          <a:xfrm>
            <a:off x="4398963" y="9555163"/>
            <a:ext cx="3363900" cy="4938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18</a:t>
            </a:fld>
            <a:endParaRPr sz="1400" b="0" i="0" u="none" strike="noStrike" cap="none">
              <a:solidFill>
                <a:srgbClr val="000000"/>
              </a:solidFill>
              <a:latin typeface="Times New Roman"/>
              <a:ea typeface="Times New Roman"/>
              <a:cs typeface="Times New Roman"/>
              <a:sym typeface="Times New Roman"/>
            </a:endParaRPr>
          </a:p>
        </p:txBody>
      </p:sp>
      <p:sp>
        <p:nvSpPr>
          <p:cNvPr id="245" name="Google Shape;245;g43e790bbf8_0_0:notes"/>
          <p:cNvSpPr txBox="1"/>
          <p:nvPr/>
        </p:nvSpPr>
        <p:spPr>
          <a:xfrm>
            <a:off x="4398963" y="9555163"/>
            <a:ext cx="33654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18</a:t>
            </a:fld>
            <a:endParaRPr sz="1400" b="0" i="0" u="none" strike="noStrike" cap="none">
              <a:solidFill>
                <a:srgbClr val="000000"/>
              </a:solidFill>
              <a:latin typeface="Times New Roman"/>
              <a:ea typeface="Times New Roman"/>
              <a:cs typeface="Times New Roman"/>
              <a:sym typeface="Times New Roman"/>
            </a:endParaRPr>
          </a:p>
        </p:txBody>
      </p:sp>
      <p:sp>
        <p:nvSpPr>
          <p:cNvPr id="246" name="Google Shape;246;g43e790bbf8_0_0:notes"/>
          <p:cNvSpPr txBox="1"/>
          <p:nvPr/>
        </p:nvSpPr>
        <p:spPr>
          <a:xfrm>
            <a:off x="4398963" y="9555163"/>
            <a:ext cx="3367200" cy="4968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18</a:t>
            </a:fld>
            <a:endParaRPr sz="1400" b="0" i="0" u="none" strike="noStrike" cap="none">
              <a:solidFill>
                <a:srgbClr val="000000"/>
              </a:solidFill>
              <a:latin typeface="Times New Roman"/>
              <a:ea typeface="Times New Roman"/>
              <a:cs typeface="Times New Roman"/>
              <a:sym typeface="Times New Roman"/>
            </a:endParaRPr>
          </a:p>
        </p:txBody>
      </p:sp>
      <p:sp>
        <p:nvSpPr>
          <p:cNvPr id="247" name="Google Shape;247;g43e790bbf8_0_0:notes"/>
          <p:cNvSpPr txBox="1"/>
          <p:nvPr/>
        </p:nvSpPr>
        <p:spPr>
          <a:xfrm>
            <a:off x="4398963" y="9555163"/>
            <a:ext cx="3368700" cy="4986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18</a:t>
            </a:fld>
            <a:endParaRPr sz="1400" b="0" i="0" u="none" strike="noStrike" cap="none">
              <a:solidFill>
                <a:srgbClr val="000000"/>
              </a:solidFill>
              <a:latin typeface="Times New Roman"/>
              <a:ea typeface="Times New Roman"/>
              <a:cs typeface="Times New Roman"/>
              <a:sym typeface="Times New Roman"/>
            </a:endParaRPr>
          </a:p>
        </p:txBody>
      </p:sp>
      <p:sp>
        <p:nvSpPr>
          <p:cNvPr id="248" name="Google Shape;248;g43e790bbf8_0_0: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9" name="Google Shape;249;g43e790bbf8_0_0:notes"/>
          <p:cNvSpPr txBox="1">
            <a:spLocks noGrp="1"/>
          </p:cNvSpPr>
          <p:nvPr>
            <p:ph type="body" idx="1"/>
          </p:nvPr>
        </p:nvSpPr>
        <p:spPr>
          <a:xfrm>
            <a:off x="0" y="0"/>
            <a:ext cx="1500" cy="46641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B:</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The final piece of the block diagram to discuss is the external computer. Which consists of the application front-end and the SLAM algorithm as the backbone.</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34544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16500" cy="3762375"/>
          </a:xfrm>
        </p:spPr>
      </p:sp>
      <p:sp>
        <p:nvSpPr>
          <p:cNvPr id="3" name="Notes Placeholder 2"/>
          <p:cNvSpPr>
            <a:spLocks noGrp="1"/>
          </p:cNvSpPr>
          <p:nvPr>
            <p:ph type="body" idx="1"/>
          </p:nvPr>
        </p:nvSpPr>
        <p:spPr/>
        <p:txBody>
          <a:bodyPr/>
          <a:lstStyle/>
          <a:p>
            <a:r>
              <a:rPr lang="en-US" sz="1200" b="0" i="0" u="none" strike="noStrike" cap="none" dirty="0">
                <a:solidFill>
                  <a:srgbClr val="000000"/>
                </a:solidFill>
                <a:effectLst/>
                <a:latin typeface="Times New Roman"/>
                <a:ea typeface="Times New Roman"/>
                <a:cs typeface="Times New Roman"/>
                <a:sym typeface="Times New Roman"/>
              </a:rPr>
              <a:t>B:</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The external computer will be in constant communication with the robot, sending navigation controls input by the user, and processing the stream of data that it receives through our SLAM algorithm. The processed point cloud will be sent to our application front-end where users will be able to see the LIDAR generated map as well as the live video feed in order to better pilot the robot.</a:t>
            </a:r>
            <a:endParaRPr lang="en-US" dirty="0"/>
          </a:p>
        </p:txBody>
      </p:sp>
      <p:sp>
        <p:nvSpPr>
          <p:cNvPr id="4" name="Slide Number Placeholder 3"/>
          <p:cNvSpPr>
            <a:spLocks noGrp="1"/>
          </p:cNvSpPr>
          <p:nvPr>
            <p:ph type="sldNum" idx="12"/>
          </p:nvPr>
        </p:nvSpPr>
        <p:spPr/>
        <p:txBody>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19</a:t>
            </a:fld>
            <a:endParaRPr lang="en-US"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1910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a:t>
            </a:fld>
            <a:endParaRPr sz="1400" b="0" i="0" u="none" strike="noStrike" cap="none">
              <a:solidFill>
                <a:srgbClr val="000000"/>
              </a:solidFill>
              <a:latin typeface="Times New Roman"/>
              <a:ea typeface="Times New Roman"/>
              <a:cs typeface="Times New Roman"/>
              <a:sym typeface="Times New Roman"/>
            </a:endParaRPr>
          </a:p>
        </p:txBody>
      </p:sp>
      <p:sp>
        <p:nvSpPr>
          <p:cNvPr id="135" name="Google Shape;135;p2: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a:t>
            </a:fld>
            <a:endParaRPr sz="1400" b="0" i="0" u="none" strike="noStrike" cap="none">
              <a:solidFill>
                <a:srgbClr val="000000"/>
              </a:solidFill>
              <a:latin typeface="Times New Roman"/>
              <a:ea typeface="Times New Roman"/>
              <a:cs typeface="Times New Roman"/>
              <a:sym typeface="Times New Roman"/>
            </a:endParaRPr>
          </a:p>
        </p:txBody>
      </p:sp>
      <p:sp>
        <p:nvSpPr>
          <p:cNvPr id="136" name="Google Shape;136;p2: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a:t>
            </a:fld>
            <a:endParaRPr sz="1400" b="0" i="0" u="none" strike="noStrike" cap="none">
              <a:solidFill>
                <a:srgbClr val="000000"/>
              </a:solidFill>
              <a:latin typeface="Times New Roman"/>
              <a:ea typeface="Times New Roman"/>
              <a:cs typeface="Times New Roman"/>
              <a:sym typeface="Times New Roman"/>
            </a:endParaRPr>
          </a:p>
        </p:txBody>
      </p:sp>
      <p:sp>
        <p:nvSpPr>
          <p:cNvPr id="137" name="Google Shape;137;p2: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a:t>
            </a:fld>
            <a:endParaRPr sz="1400" b="0" i="0" u="none" strike="noStrike" cap="none">
              <a:solidFill>
                <a:srgbClr val="000000"/>
              </a:solidFill>
              <a:latin typeface="Times New Roman"/>
              <a:ea typeface="Times New Roman"/>
              <a:cs typeface="Times New Roman"/>
              <a:sym typeface="Times New Roman"/>
            </a:endParaRPr>
          </a:p>
        </p:txBody>
      </p:sp>
      <p:sp>
        <p:nvSpPr>
          <p:cNvPr id="138" name="Google Shape;138;p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39" name="Google Shape;139;p2:notes"/>
          <p:cNvSpPr txBox="1">
            <a:spLocks noGrp="1"/>
          </p:cNvSpPr>
          <p:nvPr>
            <p:ph type="body" idx="1"/>
          </p:nvPr>
        </p:nvSpPr>
        <p:spPr>
          <a:xfrm>
            <a:off x="777875" y="4776788"/>
            <a:ext cx="6218238" cy="452596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000000"/>
              </a:buClr>
              <a:buSzPts val="12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K:</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To start off with some statistics. Since 2010  there have been over 40 major building collapses causing nearly 2000 casualties. There have also been numerous cave related incidents, some of which have been fatal.</a:t>
            </a:r>
            <a:endParaRPr sz="12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3e790bbf8_0_9:notes"/>
          <p:cNvSpPr txBox="1">
            <a:spLocks noGrp="1"/>
          </p:cNvSpPr>
          <p:nvPr>
            <p:ph type="sldNum" idx="12"/>
          </p:nvPr>
        </p:nvSpPr>
        <p:spPr>
          <a:xfrm>
            <a:off x="4398963" y="9555163"/>
            <a:ext cx="3363900" cy="4938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20</a:t>
            </a:fld>
            <a:endParaRPr sz="1400" b="0" i="0" u="none" strike="noStrike" cap="none">
              <a:solidFill>
                <a:srgbClr val="000000"/>
              </a:solidFill>
              <a:latin typeface="Times New Roman"/>
              <a:ea typeface="Times New Roman"/>
              <a:cs typeface="Times New Roman"/>
              <a:sym typeface="Times New Roman"/>
            </a:endParaRPr>
          </a:p>
        </p:txBody>
      </p:sp>
      <p:sp>
        <p:nvSpPr>
          <p:cNvPr id="255" name="Google Shape;255;g43e790bbf8_0_9:notes"/>
          <p:cNvSpPr txBox="1"/>
          <p:nvPr/>
        </p:nvSpPr>
        <p:spPr>
          <a:xfrm>
            <a:off x="4398963" y="9555163"/>
            <a:ext cx="33654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20</a:t>
            </a:fld>
            <a:endParaRPr sz="1400" b="0" i="0" u="none" strike="noStrike" cap="none">
              <a:solidFill>
                <a:srgbClr val="000000"/>
              </a:solidFill>
              <a:latin typeface="Times New Roman"/>
              <a:ea typeface="Times New Roman"/>
              <a:cs typeface="Times New Roman"/>
              <a:sym typeface="Times New Roman"/>
            </a:endParaRPr>
          </a:p>
        </p:txBody>
      </p:sp>
      <p:sp>
        <p:nvSpPr>
          <p:cNvPr id="256" name="Google Shape;256;g43e790bbf8_0_9:notes"/>
          <p:cNvSpPr txBox="1"/>
          <p:nvPr/>
        </p:nvSpPr>
        <p:spPr>
          <a:xfrm>
            <a:off x="4398963" y="9555163"/>
            <a:ext cx="3367200" cy="4968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20</a:t>
            </a:fld>
            <a:endParaRPr sz="1400" b="0" i="0" u="none" strike="noStrike" cap="none">
              <a:solidFill>
                <a:srgbClr val="000000"/>
              </a:solidFill>
              <a:latin typeface="Times New Roman"/>
              <a:ea typeface="Times New Roman"/>
              <a:cs typeface="Times New Roman"/>
              <a:sym typeface="Times New Roman"/>
            </a:endParaRPr>
          </a:p>
        </p:txBody>
      </p:sp>
      <p:sp>
        <p:nvSpPr>
          <p:cNvPr id="257" name="Google Shape;257;g43e790bbf8_0_9:notes"/>
          <p:cNvSpPr txBox="1"/>
          <p:nvPr/>
        </p:nvSpPr>
        <p:spPr>
          <a:xfrm>
            <a:off x="4398963" y="9555163"/>
            <a:ext cx="3368700" cy="4986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20</a:t>
            </a:fld>
            <a:endParaRPr sz="1400" b="0" i="0" u="none" strike="noStrike" cap="none">
              <a:solidFill>
                <a:srgbClr val="000000"/>
              </a:solidFill>
              <a:latin typeface="Times New Roman"/>
              <a:ea typeface="Times New Roman"/>
              <a:cs typeface="Times New Roman"/>
              <a:sym typeface="Times New Roman"/>
            </a:endParaRPr>
          </a:p>
        </p:txBody>
      </p:sp>
      <p:sp>
        <p:nvSpPr>
          <p:cNvPr id="258" name="Google Shape;258;g43e790bbf8_0_9: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9" name="Google Shape;259;g43e790bbf8_0_9:notes"/>
          <p:cNvSpPr txBox="1">
            <a:spLocks noGrp="1"/>
          </p:cNvSpPr>
          <p:nvPr>
            <p:ph type="body" idx="1"/>
          </p:nvPr>
        </p:nvSpPr>
        <p:spPr>
          <a:xfrm>
            <a:off x="0" y="0"/>
            <a:ext cx="1500" cy="46641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B:</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This leads us into SLAM, which stands for Simultaneous Localization and Mapping. SLAM algorithms rely on three major techniques, Landmarking, </a:t>
            </a:r>
            <a:r>
              <a:rPr lang="en-US" sz="1200" b="0" i="0" u="none" strike="noStrike" cap="none" dirty="0" err="1">
                <a:solidFill>
                  <a:srgbClr val="000000"/>
                </a:solidFill>
                <a:effectLst/>
                <a:latin typeface="Times New Roman"/>
                <a:ea typeface="Times New Roman"/>
                <a:cs typeface="Times New Roman"/>
                <a:sym typeface="Times New Roman"/>
              </a:rPr>
              <a:t>Relocalization</a:t>
            </a:r>
            <a:r>
              <a:rPr lang="en-US" sz="1200" b="0" i="0" u="none" strike="noStrike" cap="none" dirty="0">
                <a:solidFill>
                  <a:srgbClr val="000000"/>
                </a:solidFill>
                <a:effectLst/>
                <a:latin typeface="Times New Roman"/>
                <a:ea typeface="Times New Roman"/>
                <a:cs typeface="Times New Roman"/>
                <a:sym typeface="Times New Roman"/>
              </a:rPr>
              <a:t>, and Loop Closure. Landmarking is the process of </a:t>
            </a:r>
            <a:r>
              <a:rPr lang="en-US" sz="1200" b="0" i="0" u="none" strike="noStrike" cap="none" dirty="0" err="1">
                <a:solidFill>
                  <a:srgbClr val="000000"/>
                </a:solidFill>
                <a:effectLst/>
                <a:latin typeface="Times New Roman"/>
                <a:ea typeface="Times New Roman"/>
                <a:cs typeface="Times New Roman"/>
                <a:sym typeface="Times New Roman"/>
              </a:rPr>
              <a:t>recognising</a:t>
            </a:r>
            <a:r>
              <a:rPr lang="en-US" sz="1200" b="0" i="0" u="none" strike="noStrike" cap="none" dirty="0">
                <a:solidFill>
                  <a:srgbClr val="000000"/>
                </a:solidFill>
                <a:effectLst/>
                <a:latin typeface="Times New Roman"/>
                <a:ea typeface="Times New Roman"/>
                <a:cs typeface="Times New Roman"/>
                <a:sym typeface="Times New Roman"/>
              </a:rPr>
              <a:t> distinct points within environment and using them in order to accurately stitch together measurements taken from different locations. When the robot moves within its environment, it uses an IMU and wheel movement to estimate how far it travels and in what direction. This is prone to error which will compound over time producing a warped map. </a:t>
            </a:r>
            <a:r>
              <a:rPr lang="en-US" sz="1200" b="0" i="0" u="none" strike="noStrike" cap="none" dirty="0" err="1">
                <a:solidFill>
                  <a:srgbClr val="000000"/>
                </a:solidFill>
                <a:effectLst/>
                <a:latin typeface="Times New Roman"/>
                <a:ea typeface="Times New Roman"/>
                <a:cs typeface="Times New Roman"/>
                <a:sym typeface="Times New Roman"/>
              </a:rPr>
              <a:t>Relocalization</a:t>
            </a:r>
            <a:r>
              <a:rPr lang="en-US" sz="1200" b="0" i="0" u="none" strike="noStrike" cap="none" dirty="0">
                <a:solidFill>
                  <a:srgbClr val="000000"/>
                </a:solidFill>
                <a:effectLst/>
                <a:latin typeface="Times New Roman"/>
                <a:ea typeface="Times New Roman"/>
                <a:cs typeface="Times New Roman"/>
                <a:sym typeface="Times New Roman"/>
              </a:rPr>
              <a:t> finds the correct position of the robot by triangulating itself within the map based upon the points flagged as landmarks. The last major technique is loop closure, which is the process of detecting previously visited locations and connecting the locations together, which also helps to prevent the map from warping. The figure shows a generalized overview of one implementation of the SLAM process using LIDAR. For our project we plan on adapting the google cartographer’s open-source library and modifying it to accept the LIDAR sensor and IMU we will be using in our robot.</a:t>
            </a:r>
            <a:endParaRPr sz="20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21</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21</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21</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21</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K:</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The estimated total cost for our project is expected to be $500 from the online sources we found. Most of the budget will be invested into the LIDAR sensor with the rest going into components such as the camera and housing. The Roomba is provided by M5 and the PC will be owned so we do not need to invest our budget into those parts.</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84785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22</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22</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22</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22</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K:</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We have distributed project responsibilities and roles for each team member. My responsibilities for this project include modification of the Roomba, elevating the LIDAR sensor, and ensuring correct connectivity between the Roomba components and our PCB.</a:t>
            </a:r>
          </a:p>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M:</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My responsibilities for this project include the programming of the robot, powering each component of the system, and ensuring correct connectivity between our PCB and the external PC.</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D:</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As for me and Bryan, as CSEs, our responsibilities over the course of this project will include the implementation of LIDAR SLAM and the development of our PC application.</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28967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23</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23</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23</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23</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rtl="0" fontAlgn="base"/>
            <a:r>
              <a:rPr lang="en-US" sz="1200" b="0" i="0" u="none" strike="noStrike" cap="none" dirty="0">
                <a:solidFill>
                  <a:srgbClr val="000000"/>
                </a:solidFill>
                <a:effectLst/>
                <a:latin typeface="Times New Roman"/>
                <a:ea typeface="Times New Roman"/>
                <a:cs typeface="Times New Roman"/>
                <a:sym typeface="Times New Roman"/>
              </a:rPr>
              <a:t>M:</a:t>
            </a:r>
          </a:p>
          <a:p>
            <a:pPr rtl="0"/>
            <a:r>
              <a:rPr lang="en-US" sz="1200" b="0" i="0" u="none" strike="noStrike" cap="none" dirty="0">
                <a:solidFill>
                  <a:srgbClr val="000000"/>
                </a:solidFill>
                <a:effectLst/>
                <a:latin typeface="Times New Roman"/>
                <a:ea typeface="Times New Roman"/>
                <a:cs typeface="Times New Roman"/>
                <a:sym typeface="Times New Roman"/>
              </a:rPr>
              <a:t>Throughout the entire brainstorming process and the planning of this project, there have been many challenges we plan on encountering. Shown in front of you is a list of those challenges from most difficult to least difficult. The most prominent and most challenging, we feel, is the SLAM algorithm. This one is likely to take the most amount of time and cause the most difficulty. Other challenges include localization estimates, connecting the whole system together, and application development. Early problems such as Roomba modification and LIDAR sensor stability we plan on solving early on. </a:t>
            </a:r>
            <a:endParaRPr lang="en-US" sz="2000" b="0" dirty="0">
              <a:effectLst/>
            </a:endParaRPr>
          </a:p>
        </p:txBody>
      </p:sp>
    </p:spTree>
    <p:extLst>
      <p:ext uri="{BB962C8B-B14F-4D97-AF65-F5344CB8AC3E}">
        <p14:creationId xmlns:p14="http://schemas.microsoft.com/office/powerpoint/2010/main" val="3234178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24</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24</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24</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24</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rtl="0" fontAlgn="base"/>
            <a:r>
              <a:rPr lang="en-US" sz="1200" b="0" i="0" u="none" strike="noStrike" cap="none" dirty="0">
                <a:solidFill>
                  <a:srgbClr val="000000"/>
                </a:solidFill>
                <a:effectLst/>
                <a:latin typeface="Times New Roman"/>
                <a:ea typeface="Times New Roman"/>
                <a:cs typeface="Times New Roman"/>
                <a:sym typeface="Times New Roman"/>
              </a:rPr>
              <a:t>M:</a:t>
            </a:r>
          </a:p>
          <a:p>
            <a:pPr rtl="0"/>
            <a:r>
              <a:rPr lang="en-US" sz="1200" b="0" i="0" u="none" strike="noStrike" cap="none" dirty="0">
                <a:solidFill>
                  <a:srgbClr val="000000"/>
                </a:solidFill>
                <a:effectLst/>
                <a:latin typeface="Times New Roman"/>
                <a:ea typeface="Times New Roman"/>
                <a:cs typeface="Times New Roman"/>
                <a:sym typeface="Times New Roman"/>
              </a:rPr>
              <a:t>By MDR, we plan on presenting a fully functioning 2D LIDAR mapping from a stationary position. This include, image stitching, communication between Mapper and the PC, and early Application development. We want to be able to place the LIDAR sensor down at two different positions, take measurements from each position, and display the 2D map on the external PC. To achieve this, we’ll have Kelvin work to remodel our the Roomba and supplying power to the system. I myself will program the microcontroller and work to develop the application. Bryan and Derek will jump head first into the SLAM programming and work together to create a layout from the LIDAR point cloud.</a:t>
            </a:r>
            <a:endParaRPr lang="en-US" sz="2000" b="0" dirty="0">
              <a:effectLst/>
            </a:endParaRPr>
          </a:p>
        </p:txBody>
      </p:sp>
    </p:spTree>
    <p:extLst>
      <p:ext uri="{BB962C8B-B14F-4D97-AF65-F5344CB8AC3E}">
        <p14:creationId xmlns:p14="http://schemas.microsoft.com/office/powerpoint/2010/main" val="2627296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25</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25</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25</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25</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rtl="0" fontAlgn="base"/>
            <a:r>
              <a:rPr lang="en-US" sz="1200" b="0" i="0" u="none" strike="noStrike" cap="none" dirty="0">
                <a:solidFill>
                  <a:srgbClr val="000000"/>
                </a:solidFill>
                <a:effectLst/>
                <a:latin typeface="Times New Roman"/>
                <a:ea typeface="Times New Roman"/>
                <a:cs typeface="Times New Roman"/>
                <a:sym typeface="Times New Roman"/>
              </a:rPr>
              <a:t>K:</a:t>
            </a:r>
          </a:p>
          <a:p>
            <a:pPr rtl="0"/>
            <a:r>
              <a:rPr lang="en-US" sz="1200" b="0" i="0" u="none" strike="noStrike" cap="none" dirty="0">
                <a:solidFill>
                  <a:srgbClr val="000000"/>
                </a:solidFill>
                <a:effectLst/>
                <a:latin typeface="Times New Roman"/>
                <a:ea typeface="Times New Roman"/>
                <a:cs typeface="Times New Roman"/>
                <a:sym typeface="Times New Roman"/>
              </a:rPr>
              <a:t>By FPR, we aim to demonstrate that Mapper will be able to produce a clear and accurate map of any given room. This map will be made in real time with the position of the robot also being tracked. However, for the Demo day we will not be able to demonstrate this in real time so we will provide a video to show Mapper in use. Thank you all for your time. That concludes our presentation of Mapper. We will now move onto the Q and A session.</a:t>
            </a:r>
            <a:endParaRPr lang="en-US" sz="2000" b="0" dirty="0">
              <a:effectLst/>
            </a:endParaRPr>
          </a:p>
          <a:p>
            <a:br>
              <a:rPr lang="en-US" sz="2000" dirty="0"/>
            </a:b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5868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26</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26</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26</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26</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58832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43b0317723_0_18:notes"/>
          <p:cNvSpPr txBox="1">
            <a:spLocks noGrp="1"/>
          </p:cNvSpPr>
          <p:nvPr>
            <p:ph type="sldNum" idx="12"/>
          </p:nvPr>
        </p:nvSpPr>
        <p:spPr>
          <a:xfrm>
            <a:off x="4398963" y="9555163"/>
            <a:ext cx="3363900" cy="4938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27</a:t>
            </a:fld>
            <a:endParaRPr sz="1400" b="0" i="0" u="none" strike="noStrike" cap="none">
              <a:solidFill>
                <a:srgbClr val="000000"/>
              </a:solidFill>
              <a:latin typeface="Times New Roman"/>
              <a:ea typeface="Times New Roman"/>
              <a:cs typeface="Times New Roman"/>
              <a:sym typeface="Times New Roman"/>
            </a:endParaRPr>
          </a:p>
        </p:txBody>
      </p:sp>
      <p:sp>
        <p:nvSpPr>
          <p:cNvPr id="305" name="Google Shape;305;g43b0317723_0_18:notes"/>
          <p:cNvSpPr txBox="1"/>
          <p:nvPr/>
        </p:nvSpPr>
        <p:spPr>
          <a:xfrm>
            <a:off x="4398963" y="9555163"/>
            <a:ext cx="33654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27</a:t>
            </a:fld>
            <a:endParaRPr sz="1400" b="0" i="0" u="none" strike="noStrike" cap="none">
              <a:solidFill>
                <a:srgbClr val="000000"/>
              </a:solidFill>
              <a:latin typeface="Times New Roman"/>
              <a:ea typeface="Times New Roman"/>
              <a:cs typeface="Times New Roman"/>
              <a:sym typeface="Times New Roman"/>
            </a:endParaRPr>
          </a:p>
        </p:txBody>
      </p:sp>
      <p:sp>
        <p:nvSpPr>
          <p:cNvPr id="306" name="Google Shape;306;g43b0317723_0_18:notes"/>
          <p:cNvSpPr txBox="1"/>
          <p:nvPr/>
        </p:nvSpPr>
        <p:spPr>
          <a:xfrm>
            <a:off x="4398963" y="9555163"/>
            <a:ext cx="3367200" cy="4968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27</a:t>
            </a:fld>
            <a:endParaRPr sz="1400" b="0" i="0" u="none" strike="noStrike" cap="none">
              <a:solidFill>
                <a:srgbClr val="000000"/>
              </a:solidFill>
              <a:latin typeface="Times New Roman"/>
              <a:ea typeface="Times New Roman"/>
              <a:cs typeface="Times New Roman"/>
              <a:sym typeface="Times New Roman"/>
            </a:endParaRPr>
          </a:p>
        </p:txBody>
      </p:sp>
      <p:sp>
        <p:nvSpPr>
          <p:cNvPr id="307" name="Google Shape;307;g43b0317723_0_18:notes"/>
          <p:cNvSpPr txBox="1"/>
          <p:nvPr/>
        </p:nvSpPr>
        <p:spPr>
          <a:xfrm>
            <a:off x="4398963" y="9555163"/>
            <a:ext cx="3368700" cy="4986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27</a:t>
            </a:fld>
            <a:endParaRPr sz="1400" b="0" i="0" u="none" strike="noStrike" cap="none">
              <a:solidFill>
                <a:srgbClr val="000000"/>
              </a:solidFill>
              <a:latin typeface="Times New Roman"/>
              <a:ea typeface="Times New Roman"/>
              <a:cs typeface="Times New Roman"/>
              <a:sym typeface="Times New Roman"/>
            </a:endParaRPr>
          </a:p>
        </p:txBody>
      </p:sp>
      <p:sp>
        <p:nvSpPr>
          <p:cNvPr id="308" name="Google Shape;308;g43b0317723_0_18: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09" name="Google Shape;309;g43b0317723_0_18:notes"/>
          <p:cNvSpPr txBox="1">
            <a:spLocks noGrp="1"/>
          </p:cNvSpPr>
          <p:nvPr>
            <p:ph type="body" idx="1"/>
          </p:nvPr>
        </p:nvSpPr>
        <p:spPr>
          <a:xfrm>
            <a:off x="0" y="0"/>
            <a:ext cx="1500" cy="4664100"/>
          </a:xfrm>
          <a:prstGeom prst="rect">
            <a:avLst/>
          </a:prstGeom>
          <a:noFill/>
          <a:ln>
            <a:noFill/>
          </a:ln>
        </p:spPr>
        <p:txBody>
          <a:bodyPr spcFirstLastPara="1" wrap="square" lIns="90000" tIns="45000" rIns="90000" bIns="45000" anchor="t" anchorCtr="0">
            <a:noAutofit/>
          </a:bodyPr>
          <a:lstStyle/>
          <a:p>
            <a:pPr rtl="0"/>
            <a:endParaRPr lang="en-US" sz="1200" b="0" i="0" u="none" strike="noStrike" cap="none" dirty="0">
              <a:solidFill>
                <a:srgbClr val="000000"/>
              </a:solidFill>
              <a:effectLst/>
              <a:latin typeface="Times New Roman"/>
              <a:ea typeface="Times New Roman"/>
              <a:cs typeface="Times New Roman"/>
              <a:sym typeface="Times New Roman"/>
            </a:endParaRPr>
          </a:p>
        </p:txBody>
      </p:sp>
    </p:spTree>
    <p:extLst>
      <p:ext uri="{BB962C8B-B14F-4D97-AF65-F5344CB8AC3E}">
        <p14:creationId xmlns:p14="http://schemas.microsoft.com/office/powerpoint/2010/main" val="391641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3</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3</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3</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3</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K:</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Rescue teams face many challenges when traversing unknown environments. This can be dangerous for both the rescuer and the </a:t>
            </a:r>
            <a:r>
              <a:rPr lang="en-US" sz="1200" b="0" i="0" u="none" strike="noStrike" cap="none" dirty="0" err="1">
                <a:solidFill>
                  <a:srgbClr val="000000"/>
                </a:solidFill>
                <a:effectLst/>
                <a:latin typeface="Times New Roman"/>
                <a:ea typeface="Times New Roman"/>
                <a:cs typeface="Times New Roman"/>
                <a:sym typeface="Times New Roman"/>
              </a:rPr>
              <a:t>rescuee</a:t>
            </a:r>
            <a:r>
              <a:rPr lang="en-US" sz="1200" b="0" i="0" u="none" strike="noStrike" cap="none" dirty="0">
                <a:solidFill>
                  <a:srgbClr val="000000"/>
                </a:solidFill>
                <a:effectLst/>
                <a:latin typeface="Times New Roman"/>
                <a:ea typeface="Times New Roman"/>
                <a:cs typeface="Times New Roman"/>
                <a:sym typeface="Times New Roman"/>
              </a:rPr>
              <a:t>. So fully understanding the situation is crucial in preventing unnecessary risks in any unknown environment. </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01660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4</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4</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4</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4</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Times New Roman"/>
              <a:buNone/>
              <a:tabLst/>
              <a:defRPr/>
            </a:pPr>
            <a:r>
              <a:rPr lang="en-US" sz="1200" b="0" i="0" u="none" strike="noStrike" cap="none" dirty="0">
                <a:solidFill>
                  <a:srgbClr val="000000"/>
                </a:solidFill>
                <a:effectLst/>
                <a:latin typeface="Times New Roman"/>
                <a:ea typeface="Times New Roman"/>
                <a:cs typeface="Times New Roman"/>
                <a:sym typeface="Times New Roman"/>
              </a:rPr>
              <a:t>M:</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The goal of our project is to reduce possible risks or dangers associated with the unknown. Being able to identify the best method of approach will help improve the navigation efficiency of rescue teams.</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11676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5</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5</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5</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5</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M:</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Our proposed solution is to create a </a:t>
            </a:r>
            <a:r>
              <a:rPr lang="en-US" sz="1200" b="0" i="0" u="none" strike="noStrike" cap="none" dirty="0" err="1">
                <a:solidFill>
                  <a:srgbClr val="000000"/>
                </a:solidFill>
                <a:effectLst/>
                <a:latin typeface="Times New Roman"/>
                <a:ea typeface="Times New Roman"/>
                <a:cs typeface="Times New Roman"/>
                <a:sym typeface="Times New Roman"/>
              </a:rPr>
              <a:t>roomba</a:t>
            </a:r>
            <a:r>
              <a:rPr lang="en-US" sz="1200" b="0" i="0" u="none" strike="noStrike" cap="none" dirty="0">
                <a:solidFill>
                  <a:srgbClr val="000000"/>
                </a:solidFill>
                <a:effectLst/>
                <a:latin typeface="Times New Roman"/>
                <a:ea typeface="Times New Roman"/>
                <a:cs typeface="Times New Roman"/>
                <a:sym typeface="Times New Roman"/>
              </a:rPr>
              <a:t>-based robot that utilizes LIDAR sensors and SLAM algorithms to navigate the environment and provide a 3D map of the area.</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8747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6</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6</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6</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6</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rtl="0" fontAlgn="base"/>
            <a:r>
              <a:rPr lang="en-US" sz="1200" b="0" i="0" u="none" strike="noStrike" cap="none" dirty="0">
                <a:solidFill>
                  <a:srgbClr val="000000"/>
                </a:solidFill>
                <a:effectLst/>
                <a:latin typeface="Times New Roman"/>
                <a:ea typeface="Times New Roman"/>
                <a:cs typeface="Times New Roman"/>
                <a:sym typeface="Times New Roman"/>
              </a:rPr>
              <a:t>D:</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Onto the specifications of our project. Our robot will travel at a speed of up to 3mph, with an effective mapping range of 15 feet. The robot will weigh approximately 12 pounds and last about an hour in terms of battery life. The LIDAR sensors will have an elevation range of between 1 to 6 feet. The robot will also be durable enough to withstand minor collisions and reliably continue operations.</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3708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7</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7</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7</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7</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D:</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Other projects and products that have been created to fulfill similar purposes include the Google Cartographer and the UCSD mapping robot. The Google Cartographer is a standalone, backpack-mounted LIDAR mapping system made to reliably map out the interiors of buildings. The UCSD two-wheeled, mapping robot utilizes infrared and RGB cameras and high maneuverability to assist firefighter rescue missions.</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89710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8</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8</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8</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8</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D:</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For our project, we decided on LIDAR sensors instead of RGB cameras for obtaining measurements and data points for several reasons. For mapping purposes, LIDAR sensors have higher precision and range than RGB cameras. LIDAR sensor mapping does not require light, whereas RGB camera mapping does. Another reason is that using LIDAR sensors for mapping is generally less computationally intensive than the RGB camera alternative. LIDAR sensors generate point clouds, and RGB cameras generate 2D images. While 2D images are easier for our brains to interpret, point clouds are easier for computers to interpret and use to build 3D representations. RGB cameras also require movement to estimate distance, adding to the localization computational complexity.</a:t>
            </a:r>
            <a:endParaRPr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55759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sldNum" idx="12"/>
          </p:nvPr>
        </p:nvSpPr>
        <p:spPr>
          <a:xfrm>
            <a:off x="4398963" y="9555163"/>
            <a:ext cx="3363912" cy="493712"/>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9</a:t>
            </a:fld>
            <a:endParaRPr sz="1400" b="0" i="0" u="none" strike="noStrike" cap="none">
              <a:solidFill>
                <a:srgbClr val="000000"/>
              </a:solidFill>
              <a:latin typeface="Times New Roman"/>
              <a:ea typeface="Times New Roman"/>
              <a:cs typeface="Times New Roman"/>
              <a:sym typeface="Times New Roman"/>
            </a:endParaRPr>
          </a:p>
        </p:txBody>
      </p:sp>
      <p:sp>
        <p:nvSpPr>
          <p:cNvPr id="155" name="Google Shape;155;p3:notes"/>
          <p:cNvSpPr txBox="1"/>
          <p:nvPr/>
        </p:nvSpPr>
        <p:spPr>
          <a:xfrm>
            <a:off x="4398963" y="9555163"/>
            <a:ext cx="3365500" cy="4953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9</a:t>
            </a:fld>
            <a:endParaRPr sz="1400" b="0" i="0" u="none" strike="noStrike" cap="none">
              <a:solidFill>
                <a:srgbClr val="000000"/>
              </a:solidFill>
              <a:latin typeface="Times New Roman"/>
              <a:ea typeface="Times New Roman"/>
              <a:cs typeface="Times New Roman"/>
              <a:sym typeface="Times New Roman"/>
            </a:endParaRPr>
          </a:p>
        </p:txBody>
      </p:sp>
      <p:sp>
        <p:nvSpPr>
          <p:cNvPr id="156" name="Google Shape;156;p3:notes"/>
          <p:cNvSpPr txBox="1"/>
          <p:nvPr/>
        </p:nvSpPr>
        <p:spPr>
          <a:xfrm>
            <a:off x="4398963" y="9555163"/>
            <a:ext cx="3367087" cy="496887"/>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9</a:t>
            </a:fld>
            <a:endParaRPr sz="1400" b="0" i="0" u="none" strike="noStrike" cap="none">
              <a:solidFill>
                <a:srgbClr val="000000"/>
              </a:solidFill>
              <a:latin typeface="Times New Roman"/>
              <a:ea typeface="Times New Roman"/>
              <a:cs typeface="Times New Roman"/>
              <a:sym typeface="Times New Roman"/>
            </a:endParaRPr>
          </a:p>
        </p:txBody>
      </p:sp>
      <p:sp>
        <p:nvSpPr>
          <p:cNvPr id="157" name="Google Shape;157;p3:notes"/>
          <p:cNvSpPr txBox="1"/>
          <p:nvPr/>
        </p:nvSpPr>
        <p:spPr>
          <a:xfrm>
            <a:off x="4398963" y="9555163"/>
            <a:ext cx="3368675" cy="498475"/>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9</a:t>
            </a:fld>
            <a:endParaRPr sz="1400" b="0" i="0" u="none" strike="noStrike" cap="none">
              <a:solidFill>
                <a:srgbClr val="000000"/>
              </a:solidFill>
              <a:latin typeface="Times New Roman"/>
              <a:ea typeface="Times New Roman"/>
              <a:cs typeface="Times New Roman"/>
              <a:sym typeface="Times New Roman"/>
            </a:endParaRPr>
          </a:p>
        </p:txBody>
      </p:sp>
      <p:sp>
        <p:nvSpPr>
          <p:cNvPr id="158" name="Google Shape;158;p3: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 name="Google Shape;159;p3:notes"/>
          <p:cNvSpPr txBox="1">
            <a:spLocks noGrp="1"/>
          </p:cNvSpPr>
          <p:nvPr>
            <p:ph type="body" idx="1"/>
          </p:nvPr>
        </p:nvSpPr>
        <p:spPr>
          <a:xfrm>
            <a:off x="0" y="0"/>
            <a:ext cx="1588" cy="4664075"/>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Clr>
                <a:srgbClr val="000000"/>
              </a:buClr>
              <a:buSzPts val="2000"/>
              <a:buFont typeface="Times New Roman"/>
              <a:buNone/>
            </a:pPr>
            <a:r>
              <a:rPr lang="en-US" sz="1200" b="0" i="0" u="none" strike="noStrike" cap="none" dirty="0">
                <a:solidFill>
                  <a:srgbClr val="000000"/>
                </a:solidFill>
                <a:effectLst/>
                <a:latin typeface="Times New Roman"/>
                <a:ea typeface="Times New Roman"/>
                <a:cs typeface="Times New Roman"/>
                <a:sym typeface="Times New Roman"/>
              </a:rPr>
              <a:t>B:</a:t>
            </a:r>
            <a:br>
              <a:rPr lang="en-US" sz="1200" b="0" i="0" u="none" strike="noStrike" cap="none" dirty="0">
                <a:solidFill>
                  <a:srgbClr val="000000"/>
                </a:solidFill>
                <a:effectLst/>
                <a:latin typeface="Times New Roman"/>
                <a:ea typeface="Times New Roman"/>
                <a:cs typeface="Times New Roman"/>
                <a:sym typeface="Times New Roman"/>
              </a:rPr>
            </a:br>
            <a:r>
              <a:rPr lang="en-US" sz="1200" b="0" i="0" u="none" strike="noStrike" cap="none" dirty="0">
                <a:solidFill>
                  <a:srgbClr val="000000"/>
                </a:solidFill>
                <a:effectLst/>
                <a:latin typeface="Times New Roman"/>
                <a:ea typeface="Times New Roman"/>
                <a:cs typeface="Times New Roman"/>
                <a:sym typeface="Times New Roman"/>
              </a:rPr>
              <a:t>Our planned design utilizes a modified </a:t>
            </a:r>
            <a:r>
              <a:rPr lang="en-US" sz="1200" b="0" i="0" u="none" strike="noStrike" cap="none" dirty="0" err="1">
                <a:solidFill>
                  <a:srgbClr val="000000"/>
                </a:solidFill>
                <a:effectLst/>
                <a:latin typeface="Times New Roman"/>
                <a:ea typeface="Times New Roman"/>
                <a:cs typeface="Times New Roman"/>
                <a:sym typeface="Times New Roman"/>
              </a:rPr>
              <a:t>roomba</a:t>
            </a:r>
            <a:r>
              <a:rPr lang="en-US" sz="1200" b="0" i="0" u="none" strike="noStrike" cap="none" dirty="0">
                <a:solidFill>
                  <a:srgbClr val="000000"/>
                </a:solidFill>
                <a:effectLst/>
                <a:latin typeface="Times New Roman"/>
                <a:ea typeface="Times New Roman"/>
                <a:cs typeface="Times New Roman"/>
                <a:sym typeface="Times New Roman"/>
              </a:rPr>
              <a:t> mounted with a 360 degree lidar sensor, inertial measurement unit, and camera in order to feed information to an external computer for processing. From that external computer we will control the robots movements and be able to view the live video feed mounted on the front of the device. as well as a map generated by the data collected from the lidar and IMU. Not pictured here is the lidar mount which is responsible for elevating the sensor between its ranges of 1 - 6 feet.</a:t>
            </a:r>
            <a:endParaRPr lang="en-US"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86728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1143000" y="1447800"/>
            <a:ext cx="6848475" cy="113347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65" name="Google Shape;65;p11"/>
          <p:cNvSpPr txBox="1">
            <a:spLocks noGrp="1"/>
          </p:cNvSpPr>
          <p:nvPr>
            <p:ph type="body" idx="1"/>
          </p:nvPr>
        </p:nvSpPr>
        <p:spPr>
          <a:xfrm rot="5400000">
            <a:off x="2309019" y="-246856"/>
            <a:ext cx="4516437" cy="8220075"/>
          </a:xfrm>
          <a:prstGeom prst="rect">
            <a:avLst/>
          </a:prstGeom>
          <a:noFill/>
          <a:ln>
            <a:noFill/>
          </a:ln>
        </p:spPr>
        <p:txBody>
          <a:bodyPr spcFirstLastPara="1" wrap="square" lIns="0" tIns="0" rIns="0" bIns="0" anchor="t" anchorCtr="0"/>
          <a:lstStyle>
            <a:lvl1pPr marL="457200" marR="0" lvl="0" indent="-228600" algn="l" rtl="0">
              <a:lnSpc>
                <a:spcPct val="101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0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18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6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20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20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rot="5400000">
            <a:off x="5313362" y="2757488"/>
            <a:ext cx="4673600" cy="205422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68" name="Google Shape;68;p12"/>
          <p:cNvSpPr txBox="1">
            <a:spLocks noGrp="1"/>
          </p:cNvSpPr>
          <p:nvPr>
            <p:ph type="body" idx="1"/>
          </p:nvPr>
        </p:nvSpPr>
        <p:spPr>
          <a:xfrm rot="5400000">
            <a:off x="1127125" y="777875"/>
            <a:ext cx="4673600" cy="6013450"/>
          </a:xfrm>
          <a:prstGeom prst="rect">
            <a:avLst/>
          </a:prstGeom>
          <a:noFill/>
          <a:ln>
            <a:noFill/>
          </a:ln>
        </p:spPr>
        <p:txBody>
          <a:bodyPr spcFirstLastPara="1" wrap="square" lIns="0" tIns="0" rIns="0" bIns="0" anchor="t" anchorCtr="0"/>
          <a:lstStyle>
            <a:lvl1pPr marL="457200" marR="0" lvl="0" indent="-228600" algn="l" rtl="0">
              <a:lnSpc>
                <a:spcPct val="101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0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18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6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20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20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722313" y="4406900"/>
            <a:ext cx="7772400" cy="136207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4000" b="1"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89" name="Google Shape;89;p17"/>
          <p:cNvSpPr txBox="1">
            <a:spLocks noGrp="1"/>
          </p:cNvSpPr>
          <p:nvPr>
            <p:ph type="body" idx="1"/>
          </p:nvPr>
        </p:nvSpPr>
        <p:spPr>
          <a:xfrm>
            <a:off x="722313" y="2906713"/>
            <a:ext cx="7772400" cy="1500187"/>
          </a:xfrm>
          <a:prstGeom prst="rect">
            <a:avLst/>
          </a:prstGeom>
          <a:noFill/>
          <a:ln>
            <a:noFill/>
          </a:ln>
        </p:spPr>
        <p:txBody>
          <a:bodyPr spcFirstLastPara="1" wrap="square" lIns="90000" tIns="45000" rIns="90000" bIns="45000" anchor="b" anchorCtr="0"/>
          <a:lstStyle>
            <a:lvl1pPr marL="457200" marR="0" lvl="0" indent="-228600" algn="l" rtl="0">
              <a:lnSpc>
                <a:spcPct val="101000"/>
              </a:lnSpc>
              <a:spcBef>
                <a:spcPts val="0"/>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Clr>
                <a:srgbClr val="000000"/>
              </a:buClr>
              <a:buSzPts val="1800"/>
              <a:buFont typeface="Times New Roman"/>
              <a:buNone/>
              <a:defRPr sz="18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Clr>
                <a:srgbClr val="000000"/>
              </a:buClr>
              <a:buSzPts val="1600"/>
              <a:buFont typeface="Times New Roman"/>
              <a:buNone/>
              <a:defRPr sz="16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04800" y="609600"/>
            <a:ext cx="8829675" cy="52387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92" name="Google Shape;92;p18"/>
          <p:cNvSpPr txBox="1">
            <a:spLocks noGrp="1"/>
          </p:cNvSpPr>
          <p:nvPr>
            <p:ph type="body" idx="1"/>
          </p:nvPr>
        </p:nvSpPr>
        <p:spPr>
          <a:xfrm>
            <a:off x="381000" y="1371600"/>
            <a:ext cx="3995738" cy="4486275"/>
          </a:xfrm>
          <a:prstGeom prst="rect">
            <a:avLst/>
          </a:prstGeom>
          <a:noFill/>
          <a:ln>
            <a:noFill/>
          </a:ln>
        </p:spPr>
        <p:txBody>
          <a:bodyPr spcFirstLastPara="1" wrap="square" lIns="90000" tIns="45000" rIns="90000" bIns="45000" anchor="t" anchorCtr="0"/>
          <a:lstStyle>
            <a:lvl1pPr marL="457200" marR="0" lvl="0" indent="-228600" algn="l" rtl="0">
              <a:lnSpc>
                <a:spcPct val="101000"/>
              </a:lnSpc>
              <a:spcBef>
                <a:spcPts val="0"/>
              </a:spcBef>
              <a:spcAft>
                <a:spcPts val="0"/>
              </a:spcAft>
              <a:buSzPts val="1400"/>
              <a:buNone/>
              <a:defRPr sz="28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4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20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8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1800" b="0" i="0" u="none" strike="noStrike" cap="none">
                <a:solidFill>
                  <a:srgbClr val="000000"/>
                </a:solidFill>
                <a:latin typeface="Verdana"/>
                <a:ea typeface="Verdana"/>
                <a:cs typeface="Verdana"/>
                <a:sym typeface="Verdana"/>
              </a:defRPr>
            </a:lvl9pPr>
          </a:lstStyle>
          <a:p>
            <a:endParaRPr/>
          </a:p>
        </p:txBody>
      </p:sp>
      <p:sp>
        <p:nvSpPr>
          <p:cNvPr id="93" name="Google Shape;93;p18"/>
          <p:cNvSpPr txBox="1">
            <a:spLocks noGrp="1"/>
          </p:cNvSpPr>
          <p:nvPr>
            <p:ph type="body" idx="2"/>
          </p:nvPr>
        </p:nvSpPr>
        <p:spPr>
          <a:xfrm>
            <a:off x="4529138" y="1371600"/>
            <a:ext cx="3995737" cy="4486275"/>
          </a:xfrm>
          <a:prstGeom prst="rect">
            <a:avLst/>
          </a:prstGeom>
          <a:noFill/>
          <a:ln>
            <a:noFill/>
          </a:ln>
        </p:spPr>
        <p:txBody>
          <a:bodyPr spcFirstLastPara="1" wrap="square" lIns="90000" tIns="45000" rIns="90000" bIns="45000" anchor="t" anchorCtr="0"/>
          <a:lstStyle>
            <a:lvl1pPr marL="457200" marR="0" lvl="0" indent="-228600" algn="l" rtl="0">
              <a:lnSpc>
                <a:spcPct val="101000"/>
              </a:lnSpc>
              <a:spcBef>
                <a:spcPts val="0"/>
              </a:spcBef>
              <a:spcAft>
                <a:spcPts val="0"/>
              </a:spcAft>
              <a:buSzPts val="1400"/>
              <a:buNone/>
              <a:defRPr sz="28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4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20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8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457200" y="274638"/>
            <a:ext cx="8229600" cy="1143000"/>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96" name="Google Shape;96;p19"/>
          <p:cNvSpPr txBox="1">
            <a:spLocks noGrp="1"/>
          </p:cNvSpPr>
          <p:nvPr>
            <p:ph type="body" idx="1"/>
          </p:nvPr>
        </p:nvSpPr>
        <p:spPr>
          <a:xfrm>
            <a:off x="457200" y="1535113"/>
            <a:ext cx="4040188" cy="639762"/>
          </a:xfrm>
          <a:prstGeom prst="rect">
            <a:avLst/>
          </a:prstGeom>
          <a:noFill/>
          <a:ln>
            <a:noFill/>
          </a:ln>
        </p:spPr>
        <p:txBody>
          <a:bodyPr spcFirstLastPara="1" wrap="square" lIns="90000" tIns="45000" rIns="90000" bIns="45000" anchor="b" anchorCtr="0"/>
          <a:lstStyle>
            <a:lvl1pPr marL="457200" marR="0" lvl="0" indent="-228600" algn="l" rtl="0">
              <a:lnSpc>
                <a:spcPct val="101000"/>
              </a:lnSpc>
              <a:spcBef>
                <a:spcPts val="0"/>
              </a:spcBef>
              <a:spcAft>
                <a:spcPts val="0"/>
              </a:spcAft>
              <a:buClr>
                <a:srgbClr val="000000"/>
              </a:buClr>
              <a:buSzPts val="2400"/>
              <a:buFont typeface="Times New Roman"/>
              <a:buNone/>
              <a:defRPr sz="2400" b="1"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Clr>
                <a:srgbClr val="000000"/>
              </a:buClr>
              <a:buSzPts val="2000"/>
              <a:buFont typeface="Times New Roman"/>
              <a:buNone/>
              <a:defRPr sz="2000" b="1"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Clr>
                <a:srgbClr val="000000"/>
              </a:buClr>
              <a:buSzPts val="1800"/>
              <a:buFont typeface="Times New Roman"/>
              <a:buNone/>
              <a:defRPr sz="1800" b="1"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9pPr>
          </a:lstStyle>
          <a:p>
            <a:endParaRPr/>
          </a:p>
        </p:txBody>
      </p:sp>
      <p:sp>
        <p:nvSpPr>
          <p:cNvPr id="97" name="Google Shape;97;p19"/>
          <p:cNvSpPr txBox="1">
            <a:spLocks noGrp="1"/>
          </p:cNvSpPr>
          <p:nvPr>
            <p:ph type="body" idx="2"/>
          </p:nvPr>
        </p:nvSpPr>
        <p:spPr>
          <a:xfrm>
            <a:off x="457200" y="2174875"/>
            <a:ext cx="4040188" cy="3951288"/>
          </a:xfrm>
          <a:prstGeom prst="rect">
            <a:avLst/>
          </a:prstGeom>
          <a:noFill/>
          <a:ln>
            <a:noFill/>
          </a:ln>
        </p:spPr>
        <p:txBody>
          <a:bodyPr spcFirstLastPara="1" wrap="square" lIns="90000" tIns="45000" rIns="90000" bIns="45000" anchor="t" anchorCtr="0"/>
          <a:lstStyle>
            <a:lvl1pPr marL="457200" marR="0" lvl="0" indent="-228600" algn="l" rtl="0">
              <a:lnSpc>
                <a:spcPct val="101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0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18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6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16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1600" b="0" i="0" u="none" strike="noStrike" cap="none">
                <a:solidFill>
                  <a:srgbClr val="000000"/>
                </a:solidFill>
                <a:latin typeface="Verdana"/>
                <a:ea typeface="Verdana"/>
                <a:cs typeface="Verdana"/>
                <a:sym typeface="Verdana"/>
              </a:defRPr>
            </a:lvl9pPr>
          </a:lstStyle>
          <a:p>
            <a:endParaRPr/>
          </a:p>
        </p:txBody>
      </p:sp>
      <p:sp>
        <p:nvSpPr>
          <p:cNvPr id="98" name="Google Shape;98;p19"/>
          <p:cNvSpPr txBox="1">
            <a:spLocks noGrp="1"/>
          </p:cNvSpPr>
          <p:nvPr>
            <p:ph type="body" idx="3"/>
          </p:nvPr>
        </p:nvSpPr>
        <p:spPr>
          <a:xfrm>
            <a:off x="4645025" y="1535113"/>
            <a:ext cx="4041775" cy="639762"/>
          </a:xfrm>
          <a:prstGeom prst="rect">
            <a:avLst/>
          </a:prstGeom>
          <a:noFill/>
          <a:ln>
            <a:noFill/>
          </a:ln>
        </p:spPr>
        <p:txBody>
          <a:bodyPr spcFirstLastPara="1" wrap="square" lIns="90000" tIns="45000" rIns="90000" bIns="45000" anchor="b" anchorCtr="0"/>
          <a:lstStyle>
            <a:lvl1pPr marL="457200" marR="0" lvl="0" indent="-228600" algn="l" rtl="0">
              <a:lnSpc>
                <a:spcPct val="101000"/>
              </a:lnSpc>
              <a:spcBef>
                <a:spcPts val="0"/>
              </a:spcBef>
              <a:spcAft>
                <a:spcPts val="0"/>
              </a:spcAft>
              <a:buClr>
                <a:srgbClr val="000000"/>
              </a:buClr>
              <a:buSzPts val="2400"/>
              <a:buFont typeface="Times New Roman"/>
              <a:buNone/>
              <a:defRPr sz="2400" b="1"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Clr>
                <a:srgbClr val="000000"/>
              </a:buClr>
              <a:buSzPts val="2000"/>
              <a:buFont typeface="Times New Roman"/>
              <a:buNone/>
              <a:defRPr sz="2000" b="1"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Clr>
                <a:srgbClr val="000000"/>
              </a:buClr>
              <a:buSzPts val="1800"/>
              <a:buFont typeface="Times New Roman"/>
              <a:buNone/>
              <a:defRPr sz="1800" b="1"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9pPr>
          </a:lstStyle>
          <a:p>
            <a:endParaRPr/>
          </a:p>
        </p:txBody>
      </p:sp>
      <p:sp>
        <p:nvSpPr>
          <p:cNvPr id="99" name="Google Shape;99;p19"/>
          <p:cNvSpPr txBox="1">
            <a:spLocks noGrp="1"/>
          </p:cNvSpPr>
          <p:nvPr>
            <p:ph type="body" idx="4"/>
          </p:nvPr>
        </p:nvSpPr>
        <p:spPr>
          <a:xfrm>
            <a:off x="4645025" y="2174875"/>
            <a:ext cx="4041775" cy="3951288"/>
          </a:xfrm>
          <a:prstGeom prst="rect">
            <a:avLst/>
          </a:prstGeom>
          <a:noFill/>
          <a:ln>
            <a:noFill/>
          </a:ln>
        </p:spPr>
        <p:txBody>
          <a:bodyPr spcFirstLastPara="1" wrap="square" lIns="90000" tIns="45000" rIns="90000" bIns="45000" anchor="t" anchorCtr="0"/>
          <a:lstStyle>
            <a:lvl1pPr marL="457200" marR="0" lvl="0" indent="-228600" algn="l" rtl="0">
              <a:lnSpc>
                <a:spcPct val="101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0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18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6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16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16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04800" y="609600"/>
            <a:ext cx="8829675" cy="52387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457200" y="273050"/>
            <a:ext cx="3008313" cy="1162050"/>
          </a:xfrm>
          <a:prstGeom prst="rect">
            <a:avLst/>
          </a:prstGeom>
          <a:noFill/>
          <a:ln>
            <a:noFill/>
          </a:ln>
        </p:spPr>
        <p:txBody>
          <a:bodyPr spcFirstLastPara="1" wrap="square" lIns="90000" tIns="45000" rIns="90000" bIns="45000" anchor="b" anchorCtr="0"/>
          <a:lstStyle>
            <a:lvl1pPr marR="0" lvl="0" algn="l" rtl="0">
              <a:lnSpc>
                <a:spcPct val="93000"/>
              </a:lnSpc>
              <a:spcBef>
                <a:spcPts val="0"/>
              </a:spcBef>
              <a:spcAft>
                <a:spcPts val="0"/>
              </a:spcAft>
              <a:buSzPts val="1400"/>
              <a:buNone/>
              <a:defRPr sz="2000" b="1"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104" name="Google Shape;104;p21"/>
          <p:cNvSpPr txBox="1">
            <a:spLocks noGrp="1"/>
          </p:cNvSpPr>
          <p:nvPr>
            <p:ph type="body" idx="1"/>
          </p:nvPr>
        </p:nvSpPr>
        <p:spPr>
          <a:xfrm>
            <a:off x="3575050" y="273050"/>
            <a:ext cx="5111750" cy="5853113"/>
          </a:xfrm>
          <a:prstGeom prst="rect">
            <a:avLst/>
          </a:prstGeom>
          <a:noFill/>
          <a:ln>
            <a:noFill/>
          </a:ln>
        </p:spPr>
        <p:txBody>
          <a:bodyPr spcFirstLastPara="1" wrap="square" lIns="90000" tIns="45000" rIns="90000" bIns="45000" anchor="t" anchorCtr="0"/>
          <a:lstStyle>
            <a:lvl1pPr marL="457200" marR="0" lvl="0" indent="-228600" algn="l" rtl="0">
              <a:lnSpc>
                <a:spcPct val="101000"/>
              </a:lnSpc>
              <a:spcBef>
                <a:spcPts val="0"/>
              </a:spcBef>
              <a:spcAft>
                <a:spcPts val="0"/>
              </a:spcAft>
              <a:buSzPts val="1400"/>
              <a:buNone/>
              <a:defRPr sz="32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8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24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20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20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2000" b="0" i="0" u="none" strike="noStrike" cap="none">
                <a:solidFill>
                  <a:srgbClr val="000000"/>
                </a:solidFill>
                <a:latin typeface="Verdana"/>
                <a:ea typeface="Verdana"/>
                <a:cs typeface="Verdana"/>
                <a:sym typeface="Verdana"/>
              </a:defRPr>
            </a:lvl9pPr>
          </a:lstStyle>
          <a:p>
            <a:endParaRPr/>
          </a:p>
        </p:txBody>
      </p:sp>
      <p:sp>
        <p:nvSpPr>
          <p:cNvPr id="105" name="Google Shape;105;p21"/>
          <p:cNvSpPr txBox="1">
            <a:spLocks noGrp="1"/>
          </p:cNvSpPr>
          <p:nvPr>
            <p:ph type="body" idx="2"/>
          </p:nvPr>
        </p:nvSpPr>
        <p:spPr>
          <a:xfrm>
            <a:off x="457200" y="1435100"/>
            <a:ext cx="3008313" cy="4691063"/>
          </a:xfrm>
          <a:prstGeom prst="rect">
            <a:avLst/>
          </a:prstGeom>
          <a:noFill/>
          <a:ln>
            <a:noFill/>
          </a:ln>
        </p:spPr>
        <p:txBody>
          <a:bodyPr spcFirstLastPara="1" wrap="square" lIns="90000" tIns="45000" rIns="90000" bIns="45000" anchor="t" anchorCtr="0"/>
          <a:lstStyle>
            <a:lvl1pPr marL="457200" marR="0" lvl="0" indent="-228600" algn="l" rtl="0">
              <a:lnSpc>
                <a:spcPct val="101000"/>
              </a:lnSpc>
              <a:spcBef>
                <a:spcPts val="0"/>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Clr>
                <a:srgbClr val="000000"/>
              </a:buClr>
              <a:buSzPts val="1200"/>
              <a:buFont typeface="Times New Roman"/>
              <a:buNone/>
              <a:defRPr sz="12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Clr>
                <a:srgbClr val="000000"/>
              </a:buClr>
              <a:buSzPts val="1000"/>
              <a:buFont typeface="Times New Roman"/>
              <a:buNone/>
              <a:defRPr sz="10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4800600"/>
            <a:ext cx="5486400" cy="566738"/>
          </a:xfrm>
          <a:prstGeom prst="rect">
            <a:avLst/>
          </a:prstGeom>
          <a:noFill/>
          <a:ln>
            <a:noFill/>
          </a:ln>
        </p:spPr>
        <p:txBody>
          <a:bodyPr spcFirstLastPara="1" wrap="square" lIns="90000" tIns="45000" rIns="90000" bIns="45000" anchor="b" anchorCtr="0"/>
          <a:lstStyle>
            <a:lvl1pPr marR="0" lvl="0" algn="l" rtl="0">
              <a:lnSpc>
                <a:spcPct val="93000"/>
              </a:lnSpc>
              <a:spcBef>
                <a:spcPts val="0"/>
              </a:spcBef>
              <a:spcAft>
                <a:spcPts val="0"/>
              </a:spcAft>
              <a:buSzPts val="1400"/>
              <a:buNone/>
              <a:defRPr sz="2000" b="1"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108" name="Google Shape;108;p22"/>
          <p:cNvSpPr>
            <a:spLocks noGrp="1"/>
          </p:cNvSpPr>
          <p:nvPr>
            <p:ph type="pic" idx="2"/>
          </p:nvPr>
        </p:nvSpPr>
        <p:spPr>
          <a:xfrm>
            <a:off x="1792288" y="612775"/>
            <a:ext cx="5486400" cy="4114800"/>
          </a:xfrm>
          <a:prstGeom prst="rect">
            <a:avLst/>
          </a:prstGeom>
          <a:noFill/>
          <a:ln>
            <a:noFill/>
          </a:ln>
        </p:spPr>
        <p:txBody>
          <a:bodyPr spcFirstLastPara="1" wrap="square" lIns="90000" tIns="45000" rIns="90000" bIns="45000" anchor="t" anchorCtr="0"/>
          <a:lstStyle>
            <a:lvl1pPr marR="0" lvl="0" algn="l" rtl="0">
              <a:lnSpc>
                <a:spcPct val="101000"/>
              </a:lnSpc>
              <a:spcBef>
                <a:spcPts val="0"/>
              </a:spcBef>
              <a:spcAft>
                <a:spcPts val="0"/>
              </a:spcAft>
              <a:buClr>
                <a:srgbClr val="000000"/>
              </a:buClr>
              <a:buSzPts val="3200"/>
              <a:buFont typeface="Times New Roman"/>
              <a:buNone/>
              <a:defRPr sz="3200" b="0" i="0" u="none" strike="noStrike" cap="none">
                <a:solidFill>
                  <a:srgbClr val="000000"/>
                </a:solidFill>
                <a:latin typeface="Verdana"/>
                <a:ea typeface="Verdana"/>
                <a:cs typeface="Verdana"/>
                <a:sym typeface="Verdana"/>
              </a:defRPr>
            </a:lvl1pPr>
            <a:lvl2pPr marR="0" lvl="1" algn="l" rtl="0">
              <a:lnSpc>
                <a:spcPct val="101000"/>
              </a:lnSpc>
              <a:spcBef>
                <a:spcPts val="1425"/>
              </a:spcBef>
              <a:spcAft>
                <a:spcPts val="0"/>
              </a:spcAft>
              <a:buClr>
                <a:srgbClr val="000000"/>
              </a:buClr>
              <a:buSzPts val="2800"/>
              <a:buFont typeface="Times New Roman"/>
              <a:buNone/>
              <a:defRPr sz="2800" b="0" i="0" u="none" strike="noStrike" cap="none">
                <a:solidFill>
                  <a:srgbClr val="000000"/>
                </a:solidFill>
                <a:latin typeface="Verdana"/>
                <a:ea typeface="Verdana"/>
                <a:cs typeface="Verdana"/>
                <a:sym typeface="Verdana"/>
              </a:defRPr>
            </a:lvl2pPr>
            <a:lvl3pPr marR="0" lvl="2" algn="l" rtl="0">
              <a:lnSpc>
                <a:spcPct val="101000"/>
              </a:lnSpc>
              <a:spcBef>
                <a:spcPts val="1138"/>
              </a:spcBef>
              <a:spcAft>
                <a:spcPts val="0"/>
              </a:spcAft>
              <a:buClr>
                <a:srgbClr val="000000"/>
              </a:buClr>
              <a:buSzPts val="2400"/>
              <a:buFont typeface="Times New Roman"/>
              <a:buNone/>
              <a:defRPr sz="2400" b="0" i="0" u="none" strike="noStrike" cap="none">
                <a:solidFill>
                  <a:srgbClr val="000000"/>
                </a:solidFill>
                <a:latin typeface="Verdana"/>
                <a:ea typeface="Verdana"/>
                <a:cs typeface="Verdana"/>
                <a:sym typeface="Verdana"/>
              </a:defRPr>
            </a:lvl3pPr>
            <a:lvl4pPr marR="0" lvl="3" algn="l" rtl="0">
              <a:lnSpc>
                <a:spcPct val="101000"/>
              </a:lnSpc>
              <a:spcBef>
                <a:spcPts val="850"/>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4pPr>
            <a:lvl5pPr marR="0" lvl="4" algn="l" rtl="0">
              <a:lnSpc>
                <a:spcPct val="101000"/>
              </a:lnSpc>
              <a:spcBef>
                <a:spcPts val="575"/>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5pPr>
            <a:lvl6pPr marR="0" lvl="5" algn="l" rtl="0">
              <a:lnSpc>
                <a:spcPct val="101000"/>
              </a:lnSpc>
              <a:spcBef>
                <a:spcPts val="288"/>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6pPr>
            <a:lvl7pPr marR="0" lvl="6" algn="l" rtl="0">
              <a:lnSpc>
                <a:spcPct val="101000"/>
              </a:lnSpc>
              <a:spcBef>
                <a:spcPts val="288"/>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7pPr>
            <a:lvl8pPr marR="0" lvl="7" algn="l" rtl="0">
              <a:lnSpc>
                <a:spcPct val="101000"/>
              </a:lnSpc>
              <a:spcBef>
                <a:spcPts val="288"/>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8pPr>
            <a:lvl9pPr marR="0" lvl="8" algn="l" rtl="0">
              <a:lnSpc>
                <a:spcPct val="101000"/>
              </a:lnSpc>
              <a:spcBef>
                <a:spcPts val="288"/>
              </a:spcBef>
              <a:spcAft>
                <a:spcPts val="288"/>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9pPr>
          </a:lstStyle>
          <a:p>
            <a:endParaRPr/>
          </a:p>
        </p:txBody>
      </p:sp>
      <p:sp>
        <p:nvSpPr>
          <p:cNvPr id="109" name="Google Shape;109;p22"/>
          <p:cNvSpPr txBox="1">
            <a:spLocks noGrp="1"/>
          </p:cNvSpPr>
          <p:nvPr>
            <p:ph type="body" idx="1"/>
          </p:nvPr>
        </p:nvSpPr>
        <p:spPr>
          <a:xfrm>
            <a:off x="1792288" y="5367338"/>
            <a:ext cx="5486400" cy="804862"/>
          </a:xfrm>
          <a:prstGeom prst="rect">
            <a:avLst/>
          </a:prstGeom>
          <a:noFill/>
          <a:ln>
            <a:noFill/>
          </a:ln>
        </p:spPr>
        <p:txBody>
          <a:bodyPr spcFirstLastPara="1" wrap="square" lIns="90000" tIns="45000" rIns="90000" bIns="45000" anchor="t" anchorCtr="0"/>
          <a:lstStyle>
            <a:lvl1pPr marL="457200" marR="0" lvl="0" indent="-228600" algn="l" rtl="0">
              <a:lnSpc>
                <a:spcPct val="101000"/>
              </a:lnSpc>
              <a:spcBef>
                <a:spcPts val="0"/>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Clr>
                <a:srgbClr val="000000"/>
              </a:buClr>
              <a:buSzPts val="1200"/>
              <a:buFont typeface="Times New Roman"/>
              <a:buNone/>
              <a:defRPr sz="12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Clr>
                <a:srgbClr val="000000"/>
              </a:buClr>
              <a:buSzPts val="1000"/>
              <a:buFont typeface="Times New Roman"/>
              <a:buNone/>
              <a:defRPr sz="10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304800" y="609600"/>
            <a:ext cx="8829675" cy="52387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112" name="Google Shape;112;p23"/>
          <p:cNvSpPr txBox="1">
            <a:spLocks noGrp="1"/>
          </p:cNvSpPr>
          <p:nvPr>
            <p:ph type="body" idx="1"/>
          </p:nvPr>
        </p:nvSpPr>
        <p:spPr>
          <a:xfrm rot="5400000">
            <a:off x="2209800" y="-457200"/>
            <a:ext cx="4486275" cy="8143875"/>
          </a:xfrm>
          <a:prstGeom prst="rect">
            <a:avLst/>
          </a:prstGeom>
          <a:noFill/>
          <a:ln>
            <a:noFill/>
          </a:ln>
        </p:spPr>
        <p:txBody>
          <a:bodyPr spcFirstLastPara="1" wrap="square" lIns="90000" tIns="45000" rIns="90000" bIns="45000" anchor="t" anchorCtr="0"/>
          <a:lstStyle>
            <a:lvl1pPr marL="457200" marR="0" lvl="0" indent="-228600" algn="l" rtl="0">
              <a:lnSpc>
                <a:spcPct val="101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0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18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6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20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20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p3"/>
          <p:cNvSpPr txBox="1">
            <a:spLocks noGrp="1"/>
          </p:cNvSpPr>
          <p:nvPr>
            <p:ph type="ctrTitle"/>
          </p:nvPr>
        </p:nvSpPr>
        <p:spPr>
          <a:xfrm>
            <a:off x="685800" y="2130425"/>
            <a:ext cx="7772400" cy="147002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36" name="Google Shape;36;p3"/>
          <p:cNvSpPr txBox="1">
            <a:spLocks noGrp="1"/>
          </p:cNvSpPr>
          <p:nvPr>
            <p:ph type="subTitle" idx="1"/>
          </p:nvPr>
        </p:nvSpPr>
        <p:spPr>
          <a:xfrm>
            <a:off x="1371600" y="3886200"/>
            <a:ext cx="6400800" cy="1752600"/>
          </a:xfrm>
          <a:prstGeom prst="rect">
            <a:avLst/>
          </a:prstGeom>
          <a:noFill/>
          <a:ln>
            <a:noFill/>
          </a:ln>
        </p:spPr>
        <p:txBody>
          <a:bodyPr spcFirstLastPara="1" wrap="square" lIns="0" tIns="0" rIns="0" bIns="0" anchor="t" anchorCtr="0"/>
          <a:lstStyle>
            <a:lvl1pPr marR="0" lvl="0" algn="ctr" rtl="0">
              <a:lnSpc>
                <a:spcPct val="101000"/>
              </a:lnSpc>
              <a:spcBef>
                <a:spcPts val="0"/>
              </a:spcBef>
              <a:spcAft>
                <a:spcPts val="0"/>
              </a:spcAft>
              <a:buClr>
                <a:srgbClr val="000000"/>
              </a:buClr>
              <a:buSzPts val="2400"/>
              <a:buFont typeface="Times New Roman"/>
              <a:buNone/>
              <a:defRPr sz="2400" b="0" i="0" u="none" strike="noStrike" cap="none">
                <a:solidFill>
                  <a:srgbClr val="000000"/>
                </a:solidFill>
                <a:latin typeface="Verdana"/>
                <a:ea typeface="Verdana"/>
                <a:cs typeface="Verdana"/>
                <a:sym typeface="Verdana"/>
              </a:defRPr>
            </a:lvl1pPr>
            <a:lvl2pPr marR="0" lvl="1" algn="ctr" rtl="0">
              <a:lnSpc>
                <a:spcPct val="101000"/>
              </a:lnSpc>
              <a:spcBef>
                <a:spcPts val="1425"/>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2pPr>
            <a:lvl3pPr marR="0" lvl="2" algn="ctr" rtl="0">
              <a:lnSpc>
                <a:spcPct val="101000"/>
              </a:lnSpc>
              <a:spcBef>
                <a:spcPts val="1138"/>
              </a:spcBef>
              <a:spcAft>
                <a:spcPts val="0"/>
              </a:spcAft>
              <a:buClr>
                <a:srgbClr val="000000"/>
              </a:buClr>
              <a:buSzPts val="1800"/>
              <a:buFont typeface="Times New Roman"/>
              <a:buNone/>
              <a:defRPr sz="1800" b="0" i="0" u="none" strike="noStrike" cap="none">
                <a:solidFill>
                  <a:srgbClr val="000000"/>
                </a:solidFill>
                <a:latin typeface="Verdana"/>
                <a:ea typeface="Verdana"/>
                <a:cs typeface="Verdana"/>
                <a:sym typeface="Verdana"/>
              </a:defRPr>
            </a:lvl3pPr>
            <a:lvl4pPr marR="0" lvl="3" algn="ctr" rtl="0">
              <a:lnSpc>
                <a:spcPct val="101000"/>
              </a:lnSpc>
              <a:spcBef>
                <a:spcPts val="850"/>
              </a:spcBef>
              <a:spcAft>
                <a:spcPts val="0"/>
              </a:spcAft>
              <a:buClr>
                <a:srgbClr val="000000"/>
              </a:buClr>
              <a:buSzPts val="1600"/>
              <a:buFont typeface="Times New Roman"/>
              <a:buNone/>
              <a:defRPr sz="1600" b="0" i="0" u="none" strike="noStrike" cap="none">
                <a:solidFill>
                  <a:srgbClr val="000000"/>
                </a:solidFill>
                <a:latin typeface="Verdana"/>
                <a:ea typeface="Verdana"/>
                <a:cs typeface="Verdana"/>
                <a:sym typeface="Verdana"/>
              </a:defRPr>
            </a:lvl4pPr>
            <a:lvl5pPr marR="0" lvl="4" algn="ctr" rtl="0">
              <a:lnSpc>
                <a:spcPct val="101000"/>
              </a:lnSpc>
              <a:spcBef>
                <a:spcPts val="575"/>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5pPr>
            <a:lvl6pPr marR="0" lvl="5" algn="ctr" rtl="0">
              <a:lnSpc>
                <a:spcPct val="101000"/>
              </a:lnSpc>
              <a:spcBef>
                <a:spcPts val="288"/>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6pPr>
            <a:lvl7pPr marR="0" lvl="6" algn="ctr" rtl="0">
              <a:lnSpc>
                <a:spcPct val="101000"/>
              </a:lnSpc>
              <a:spcBef>
                <a:spcPts val="288"/>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7pPr>
            <a:lvl8pPr marR="0" lvl="7" algn="ctr" rtl="0">
              <a:lnSpc>
                <a:spcPct val="101000"/>
              </a:lnSpc>
              <a:spcBef>
                <a:spcPts val="288"/>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8pPr>
            <a:lvl9pPr marR="0" lvl="8" algn="ctr" rtl="0">
              <a:lnSpc>
                <a:spcPct val="101000"/>
              </a:lnSpc>
              <a:spcBef>
                <a:spcPts val="288"/>
              </a:spcBef>
              <a:spcAft>
                <a:spcPts val="288"/>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rot="5400000">
            <a:off x="5407025" y="2130425"/>
            <a:ext cx="5248275" cy="220662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115" name="Google Shape;115;p24"/>
          <p:cNvSpPr txBox="1">
            <a:spLocks noGrp="1"/>
          </p:cNvSpPr>
          <p:nvPr>
            <p:ph type="body" idx="1"/>
          </p:nvPr>
        </p:nvSpPr>
        <p:spPr>
          <a:xfrm rot="5400000">
            <a:off x="915988" y="-1587"/>
            <a:ext cx="5248275" cy="6470650"/>
          </a:xfrm>
          <a:prstGeom prst="rect">
            <a:avLst/>
          </a:prstGeom>
          <a:noFill/>
          <a:ln>
            <a:noFill/>
          </a:ln>
        </p:spPr>
        <p:txBody>
          <a:bodyPr spcFirstLastPara="1" wrap="square" lIns="90000" tIns="45000" rIns="90000" bIns="45000" anchor="t" anchorCtr="0"/>
          <a:lstStyle>
            <a:lvl1pPr marL="457200" marR="0" lvl="0" indent="-228600" algn="l" rtl="0">
              <a:lnSpc>
                <a:spcPct val="101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0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18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6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20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20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77A9F-3109-4DCC-8506-C0F5C49CE7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77AEDF-9805-42B6-BF7C-55099154EE4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642B0-7E22-43CD-9FC6-BCFD8D147C16}"/>
              </a:ext>
            </a:extLst>
          </p:cNvPr>
          <p:cNvSpPr>
            <a:spLocks noGrp="1"/>
          </p:cNvSpPr>
          <p:nvPr>
            <p:ph type="dt" sz="half" idx="10"/>
          </p:nvPr>
        </p:nvSpPr>
        <p:spPr/>
        <p:txBody>
          <a:bodyPr/>
          <a:lstStyle/>
          <a:p>
            <a:fld id="{1DC32494-3B6F-4176-9869-FBF12696CC8E}" type="datetimeFigureOut">
              <a:rPr lang="en-US" smtClean="0"/>
              <a:t>12/3/2018</a:t>
            </a:fld>
            <a:endParaRPr lang="en-US"/>
          </a:p>
        </p:txBody>
      </p:sp>
      <p:sp>
        <p:nvSpPr>
          <p:cNvPr id="5" name="Footer Placeholder 4">
            <a:extLst>
              <a:ext uri="{FF2B5EF4-FFF2-40B4-BE49-F238E27FC236}">
                <a16:creationId xmlns:a16="http://schemas.microsoft.com/office/drawing/2014/main" id="{E0745F19-0FA6-430D-85F2-F0EB9426C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4F2FC-6B91-40E0-BE88-0FD9DA35EB93}"/>
              </a:ext>
            </a:extLst>
          </p:cNvPr>
          <p:cNvSpPr>
            <a:spLocks noGrp="1"/>
          </p:cNvSpPr>
          <p:nvPr>
            <p:ph type="sldNum" sz="quarter" idx="12"/>
          </p:nvPr>
        </p:nvSpPr>
        <p:spPr/>
        <p:txBody>
          <a:bodyPr/>
          <a:lstStyle/>
          <a:p>
            <a:fld id="{2EAD20F6-100A-4AB2-B2A9-4C45FB652104}" type="slidenum">
              <a:rPr lang="en-US" smtClean="0"/>
              <a:t>‹#›</a:t>
            </a:fld>
            <a:endParaRPr lang="en-US"/>
          </a:p>
        </p:txBody>
      </p:sp>
    </p:spTree>
    <p:extLst>
      <p:ext uri="{BB962C8B-B14F-4D97-AF65-F5344CB8AC3E}">
        <p14:creationId xmlns:p14="http://schemas.microsoft.com/office/powerpoint/2010/main" val="362677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1143000" y="1447800"/>
            <a:ext cx="6848475" cy="113347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39" name="Google Shape;39;p4"/>
          <p:cNvSpPr txBox="1">
            <a:spLocks noGrp="1"/>
          </p:cNvSpPr>
          <p:nvPr>
            <p:ph type="body" idx="1"/>
          </p:nvPr>
        </p:nvSpPr>
        <p:spPr>
          <a:xfrm>
            <a:off x="457200" y="1604963"/>
            <a:ext cx="8220075" cy="4516437"/>
          </a:xfrm>
          <a:prstGeom prst="rect">
            <a:avLst/>
          </a:prstGeom>
          <a:noFill/>
          <a:ln>
            <a:noFill/>
          </a:ln>
        </p:spPr>
        <p:txBody>
          <a:bodyPr spcFirstLastPara="1" wrap="square" lIns="0" tIns="0" rIns="0" bIns="0" anchor="t" anchorCtr="0"/>
          <a:lstStyle>
            <a:lvl1pPr marL="457200" marR="0" lvl="0" indent="-228600" algn="l" rtl="0">
              <a:lnSpc>
                <a:spcPct val="101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0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18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6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20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20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722313" y="4406900"/>
            <a:ext cx="7772400" cy="136207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4000" b="1"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42" name="Google Shape;42;p5"/>
          <p:cNvSpPr txBox="1">
            <a:spLocks noGrp="1"/>
          </p:cNvSpPr>
          <p:nvPr>
            <p:ph type="body" idx="1"/>
          </p:nvPr>
        </p:nvSpPr>
        <p:spPr>
          <a:xfrm>
            <a:off x="722313" y="2906713"/>
            <a:ext cx="7772400" cy="1500187"/>
          </a:xfrm>
          <a:prstGeom prst="rect">
            <a:avLst/>
          </a:prstGeom>
          <a:noFill/>
          <a:ln>
            <a:noFill/>
          </a:ln>
        </p:spPr>
        <p:txBody>
          <a:bodyPr spcFirstLastPara="1" wrap="square" lIns="0" tIns="0" rIns="0" bIns="0" anchor="b" anchorCtr="0"/>
          <a:lstStyle>
            <a:lvl1pPr marL="457200" marR="0" lvl="0" indent="-228600" algn="l" rtl="0">
              <a:lnSpc>
                <a:spcPct val="101000"/>
              </a:lnSpc>
              <a:spcBef>
                <a:spcPts val="0"/>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Clr>
                <a:srgbClr val="000000"/>
              </a:buClr>
              <a:buSzPts val="1800"/>
              <a:buFont typeface="Times New Roman"/>
              <a:buNone/>
              <a:defRPr sz="18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Clr>
                <a:srgbClr val="000000"/>
              </a:buClr>
              <a:buSzPts val="1600"/>
              <a:buFont typeface="Times New Roman"/>
              <a:buNone/>
              <a:defRPr sz="16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1143000" y="1447800"/>
            <a:ext cx="6848475" cy="113347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45" name="Google Shape;45;p6"/>
          <p:cNvSpPr txBox="1">
            <a:spLocks noGrp="1"/>
          </p:cNvSpPr>
          <p:nvPr>
            <p:ph type="body" idx="1"/>
          </p:nvPr>
        </p:nvSpPr>
        <p:spPr>
          <a:xfrm>
            <a:off x="457200" y="1604963"/>
            <a:ext cx="4033838" cy="4516437"/>
          </a:xfrm>
          <a:prstGeom prst="rect">
            <a:avLst/>
          </a:prstGeom>
          <a:noFill/>
          <a:ln>
            <a:noFill/>
          </a:ln>
        </p:spPr>
        <p:txBody>
          <a:bodyPr spcFirstLastPara="1" wrap="square" lIns="0" tIns="0" rIns="0" bIns="0" anchor="t" anchorCtr="0"/>
          <a:lstStyle>
            <a:lvl1pPr marL="457200" marR="0" lvl="0" indent="-228600" algn="l" rtl="0">
              <a:lnSpc>
                <a:spcPct val="101000"/>
              </a:lnSpc>
              <a:spcBef>
                <a:spcPts val="0"/>
              </a:spcBef>
              <a:spcAft>
                <a:spcPts val="0"/>
              </a:spcAft>
              <a:buSzPts val="1400"/>
              <a:buNone/>
              <a:defRPr sz="28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4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20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8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1800" b="0" i="0" u="none" strike="noStrike" cap="none">
                <a:solidFill>
                  <a:srgbClr val="000000"/>
                </a:solidFill>
                <a:latin typeface="Verdana"/>
                <a:ea typeface="Verdana"/>
                <a:cs typeface="Verdana"/>
                <a:sym typeface="Verdana"/>
              </a:defRPr>
            </a:lvl9pPr>
          </a:lstStyle>
          <a:p>
            <a:endParaRPr/>
          </a:p>
        </p:txBody>
      </p:sp>
      <p:sp>
        <p:nvSpPr>
          <p:cNvPr id="46" name="Google Shape;46;p6"/>
          <p:cNvSpPr txBox="1">
            <a:spLocks noGrp="1"/>
          </p:cNvSpPr>
          <p:nvPr>
            <p:ph type="body" idx="2"/>
          </p:nvPr>
        </p:nvSpPr>
        <p:spPr>
          <a:xfrm>
            <a:off x="4643438" y="1604963"/>
            <a:ext cx="4033837" cy="4516437"/>
          </a:xfrm>
          <a:prstGeom prst="rect">
            <a:avLst/>
          </a:prstGeom>
          <a:noFill/>
          <a:ln>
            <a:noFill/>
          </a:ln>
        </p:spPr>
        <p:txBody>
          <a:bodyPr spcFirstLastPara="1" wrap="square" lIns="0" tIns="0" rIns="0" bIns="0" anchor="t" anchorCtr="0"/>
          <a:lstStyle>
            <a:lvl1pPr marL="457200" marR="0" lvl="0" indent="-228600" algn="l" rtl="0">
              <a:lnSpc>
                <a:spcPct val="101000"/>
              </a:lnSpc>
              <a:spcBef>
                <a:spcPts val="0"/>
              </a:spcBef>
              <a:spcAft>
                <a:spcPts val="0"/>
              </a:spcAft>
              <a:buSzPts val="1400"/>
              <a:buNone/>
              <a:defRPr sz="28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4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20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8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57200" y="274638"/>
            <a:ext cx="8229600" cy="1143000"/>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49" name="Google Shape;49;p7"/>
          <p:cNvSpPr txBox="1">
            <a:spLocks noGrp="1"/>
          </p:cNvSpPr>
          <p:nvPr>
            <p:ph type="body" idx="1"/>
          </p:nvPr>
        </p:nvSpPr>
        <p:spPr>
          <a:xfrm>
            <a:off x="457200" y="1535113"/>
            <a:ext cx="4040188" cy="639762"/>
          </a:xfrm>
          <a:prstGeom prst="rect">
            <a:avLst/>
          </a:prstGeom>
          <a:noFill/>
          <a:ln>
            <a:noFill/>
          </a:ln>
        </p:spPr>
        <p:txBody>
          <a:bodyPr spcFirstLastPara="1" wrap="square" lIns="0" tIns="0" rIns="0" bIns="0" anchor="b" anchorCtr="0"/>
          <a:lstStyle>
            <a:lvl1pPr marL="457200" marR="0" lvl="0" indent="-228600" algn="l" rtl="0">
              <a:lnSpc>
                <a:spcPct val="101000"/>
              </a:lnSpc>
              <a:spcBef>
                <a:spcPts val="0"/>
              </a:spcBef>
              <a:spcAft>
                <a:spcPts val="0"/>
              </a:spcAft>
              <a:buClr>
                <a:srgbClr val="000000"/>
              </a:buClr>
              <a:buSzPts val="2400"/>
              <a:buFont typeface="Times New Roman"/>
              <a:buNone/>
              <a:defRPr sz="2400" b="1"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Clr>
                <a:srgbClr val="000000"/>
              </a:buClr>
              <a:buSzPts val="2000"/>
              <a:buFont typeface="Times New Roman"/>
              <a:buNone/>
              <a:defRPr sz="2000" b="1"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Clr>
                <a:srgbClr val="000000"/>
              </a:buClr>
              <a:buSzPts val="1800"/>
              <a:buFont typeface="Times New Roman"/>
              <a:buNone/>
              <a:defRPr sz="1800" b="1"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9pPr>
          </a:lstStyle>
          <a:p>
            <a:endParaRPr/>
          </a:p>
        </p:txBody>
      </p:sp>
      <p:sp>
        <p:nvSpPr>
          <p:cNvPr id="50" name="Google Shape;50;p7"/>
          <p:cNvSpPr txBox="1">
            <a:spLocks noGrp="1"/>
          </p:cNvSpPr>
          <p:nvPr>
            <p:ph type="body" idx="2"/>
          </p:nvPr>
        </p:nvSpPr>
        <p:spPr>
          <a:xfrm>
            <a:off x="457200" y="2174875"/>
            <a:ext cx="4040188" cy="3951288"/>
          </a:xfrm>
          <a:prstGeom prst="rect">
            <a:avLst/>
          </a:prstGeom>
          <a:noFill/>
          <a:ln>
            <a:noFill/>
          </a:ln>
        </p:spPr>
        <p:txBody>
          <a:bodyPr spcFirstLastPara="1" wrap="square" lIns="0" tIns="0" rIns="0" bIns="0" anchor="t" anchorCtr="0"/>
          <a:lstStyle>
            <a:lvl1pPr marL="457200" marR="0" lvl="0" indent="-228600" algn="l" rtl="0">
              <a:lnSpc>
                <a:spcPct val="101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0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18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6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16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1600" b="0" i="0" u="none" strike="noStrike" cap="none">
                <a:solidFill>
                  <a:srgbClr val="000000"/>
                </a:solidFill>
                <a:latin typeface="Verdana"/>
                <a:ea typeface="Verdana"/>
                <a:cs typeface="Verdana"/>
                <a:sym typeface="Verdana"/>
              </a:defRPr>
            </a:lvl9pPr>
          </a:lstStyle>
          <a:p>
            <a:endParaRPr/>
          </a:p>
        </p:txBody>
      </p:sp>
      <p:sp>
        <p:nvSpPr>
          <p:cNvPr id="51" name="Google Shape;51;p7"/>
          <p:cNvSpPr txBox="1">
            <a:spLocks noGrp="1"/>
          </p:cNvSpPr>
          <p:nvPr>
            <p:ph type="body" idx="3"/>
          </p:nvPr>
        </p:nvSpPr>
        <p:spPr>
          <a:xfrm>
            <a:off x="4645025" y="1535113"/>
            <a:ext cx="4041775" cy="639762"/>
          </a:xfrm>
          <a:prstGeom prst="rect">
            <a:avLst/>
          </a:prstGeom>
          <a:noFill/>
          <a:ln>
            <a:noFill/>
          </a:ln>
        </p:spPr>
        <p:txBody>
          <a:bodyPr spcFirstLastPara="1" wrap="square" lIns="0" tIns="0" rIns="0" bIns="0" anchor="b" anchorCtr="0"/>
          <a:lstStyle>
            <a:lvl1pPr marL="457200" marR="0" lvl="0" indent="-228600" algn="l" rtl="0">
              <a:lnSpc>
                <a:spcPct val="101000"/>
              </a:lnSpc>
              <a:spcBef>
                <a:spcPts val="0"/>
              </a:spcBef>
              <a:spcAft>
                <a:spcPts val="0"/>
              </a:spcAft>
              <a:buClr>
                <a:srgbClr val="000000"/>
              </a:buClr>
              <a:buSzPts val="2400"/>
              <a:buFont typeface="Times New Roman"/>
              <a:buNone/>
              <a:defRPr sz="2400" b="1"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Clr>
                <a:srgbClr val="000000"/>
              </a:buClr>
              <a:buSzPts val="2000"/>
              <a:buFont typeface="Times New Roman"/>
              <a:buNone/>
              <a:defRPr sz="2000" b="1"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Clr>
                <a:srgbClr val="000000"/>
              </a:buClr>
              <a:buSzPts val="1800"/>
              <a:buFont typeface="Times New Roman"/>
              <a:buNone/>
              <a:defRPr sz="1800" b="1"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Clr>
                <a:srgbClr val="000000"/>
              </a:buClr>
              <a:buSzPts val="1600"/>
              <a:buFont typeface="Times New Roman"/>
              <a:buNone/>
              <a:defRPr sz="1600" b="1" i="0" u="none" strike="noStrike" cap="none">
                <a:solidFill>
                  <a:srgbClr val="000000"/>
                </a:solidFill>
                <a:latin typeface="Verdana"/>
                <a:ea typeface="Verdana"/>
                <a:cs typeface="Verdana"/>
                <a:sym typeface="Verdana"/>
              </a:defRPr>
            </a:lvl9pPr>
          </a:lstStyle>
          <a:p>
            <a:endParaRPr/>
          </a:p>
        </p:txBody>
      </p:sp>
      <p:sp>
        <p:nvSpPr>
          <p:cNvPr id="52" name="Google Shape;52;p7"/>
          <p:cNvSpPr txBox="1">
            <a:spLocks noGrp="1"/>
          </p:cNvSpPr>
          <p:nvPr>
            <p:ph type="body" idx="4"/>
          </p:nvPr>
        </p:nvSpPr>
        <p:spPr>
          <a:xfrm>
            <a:off x="4645025" y="2174875"/>
            <a:ext cx="4041775" cy="3951288"/>
          </a:xfrm>
          <a:prstGeom prst="rect">
            <a:avLst/>
          </a:prstGeom>
          <a:noFill/>
          <a:ln>
            <a:noFill/>
          </a:ln>
        </p:spPr>
        <p:txBody>
          <a:bodyPr spcFirstLastPara="1" wrap="square" lIns="0" tIns="0" rIns="0" bIns="0" anchor="t" anchorCtr="0"/>
          <a:lstStyle>
            <a:lvl1pPr marL="457200" marR="0" lvl="0" indent="-228600" algn="l" rtl="0">
              <a:lnSpc>
                <a:spcPct val="101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0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18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6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16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16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16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1143000" y="1447800"/>
            <a:ext cx="6848475" cy="113347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0" y="273050"/>
            <a:ext cx="3008313" cy="1162050"/>
          </a:xfrm>
          <a:prstGeom prst="rect">
            <a:avLst/>
          </a:prstGeom>
          <a:noFill/>
          <a:ln>
            <a:noFill/>
          </a:ln>
        </p:spPr>
        <p:txBody>
          <a:bodyPr spcFirstLastPara="1" wrap="square" lIns="90000" tIns="45000" rIns="90000" bIns="45000" anchor="b" anchorCtr="0"/>
          <a:lstStyle>
            <a:lvl1pPr marR="0" lvl="0" algn="l" rtl="0">
              <a:lnSpc>
                <a:spcPct val="93000"/>
              </a:lnSpc>
              <a:spcBef>
                <a:spcPts val="0"/>
              </a:spcBef>
              <a:spcAft>
                <a:spcPts val="0"/>
              </a:spcAft>
              <a:buSzPts val="1400"/>
              <a:buNone/>
              <a:defRPr sz="2000" b="1"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57" name="Google Shape;57;p9"/>
          <p:cNvSpPr txBox="1">
            <a:spLocks noGrp="1"/>
          </p:cNvSpPr>
          <p:nvPr>
            <p:ph type="body" idx="1"/>
          </p:nvPr>
        </p:nvSpPr>
        <p:spPr>
          <a:xfrm>
            <a:off x="3575050" y="273050"/>
            <a:ext cx="5111750" cy="5853113"/>
          </a:xfrm>
          <a:prstGeom prst="rect">
            <a:avLst/>
          </a:prstGeom>
          <a:noFill/>
          <a:ln>
            <a:noFill/>
          </a:ln>
        </p:spPr>
        <p:txBody>
          <a:bodyPr spcFirstLastPara="1" wrap="square" lIns="0" tIns="0" rIns="0" bIns="0" anchor="t" anchorCtr="0"/>
          <a:lstStyle>
            <a:lvl1pPr marL="457200" marR="0" lvl="0" indent="-228600" algn="l" rtl="0">
              <a:lnSpc>
                <a:spcPct val="101000"/>
              </a:lnSpc>
              <a:spcBef>
                <a:spcPts val="0"/>
              </a:spcBef>
              <a:spcAft>
                <a:spcPts val="0"/>
              </a:spcAft>
              <a:buSzPts val="1400"/>
              <a:buNone/>
              <a:defRPr sz="32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8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24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20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20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2000" b="0" i="0" u="none" strike="noStrike" cap="none">
                <a:solidFill>
                  <a:srgbClr val="000000"/>
                </a:solidFill>
                <a:latin typeface="Verdana"/>
                <a:ea typeface="Verdana"/>
                <a:cs typeface="Verdana"/>
                <a:sym typeface="Verdana"/>
              </a:defRPr>
            </a:lvl9pPr>
          </a:lstStyle>
          <a:p>
            <a:endParaRPr/>
          </a:p>
        </p:txBody>
      </p:sp>
      <p:sp>
        <p:nvSpPr>
          <p:cNvPr id="58" name="Google Shape;58;p9"/>
          <p:cNvSpPr txBox="1">
            <a:spLocks noGrp="1"/>
          </p:cNvSpPr>
          <p:nvPr>
            <p:ph type="body" idx="2"/>
          </p:nvPr>
        </p:nvSpPr>
        <p:spPr>
          <a:xfrm>
            <a:off x="457200" y="1435100"/>
            <a:ext cx="3008313" cy="4691063"/>
          </a:xfrm>
          <a:prstGeom prst="rect">
            <a:avLst/>
          </a:prstGeom>
          <a:noFill/>
          <a:ln>
            <a:noFill/>
          </a:ln>
        </p:spPr>
        <p:txBody>
          <a:bodyPr spcFirstLastPara="1" wrap="square" lIns="0" tIns="0" rIns="0" bIns="0" anchor="t" anchorCtr="0"/>
          <a:lstStyle>
            <a:lvl1pPr marL="457200" marR="0" lvl="0" indent="-228600" algn="l" rtl="0">
              <a:lnSpc>
                <a:spcPct val="101000"/>
              </a:lnSpc>
              <a:spcBef>
                <a:spcPts val="0"/>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Clr>
                <a:srgbClr val="000000"/>
              </a:buClr>
              <a:buSzPts val="1200"/>
              <a:buFont typeface="Times New Roman"/>
              <a:buNone/>
              <a:defRPr sz="12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Clr>
                <a:srgbClr val="000000"/>
              </a:buClr>
              <a:buSzPts val="1000"/>
              <a:buFont typeface="Times New Roman"/>
              <a:buNone/>
              <a:defRPr sz="10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1792288" y="4800600"/>
            <a:ext cx="5486400" cy="566738"/>
          </a:xfrm>
          <a:prstGeom prst="rect">
            <a:avLst/>
          </a:prstGeom>
          <a:noFill/>
          <a:ln>
            <a:noFill/>
          </a:ln>
        </p:spPr>
        <p:txBody>
          <a:bodyPr spcFirstLastPara="1" wrap="square" lIns="90000" tIns="45000" rIns="90000" bIns="45000" anchor="b" anchorCtr="0"/>
          <a:lstStyle>
            <a:lvl1pPr marR="0" lvl="0" algn="l" rtl="0">
              <a:lnSpc>
                <a:spcPct val="93000"/>
              </a:lnSpc>
              <a:spcBef>
                <a:spcPts val="0"/>
              </a:spcBef>
              <a:spcAft>
                <a:spcPts val="0"/>
              </a:spcAft>
              <a:buSzPts val="1400"/>
              <a:buNone/>
              <a:defRPr sz="2000" b="1"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61" name="Google Shape;61;p10"/>
          <p:cNvSpPr>
            <a:spLocks noGrp="1"/>
          </p:cNvSpPr>
          <p:nvPr>
            <p:ph type="pic" idx="2"/>
          </p:nvPr>
        </p:nvSpPr>
        <p:spPr>
          <a:xfrm>
            <a:off x="1792288" y="612775"/>
            <a:ext cx="5486400" cy="4114800"/>
          </a:xfrm>
          <a:prstGeom prst="rect">
            <a:avLst/>
          </a:prstGeom>
          <a:noFill/>
          <a:ln>
            <a:noFill/>
          </a:ln>
        </p:spPr>
        <p:txBody>
          <a:bodyPr spcFirstLastPara="1" wrap="square" lIns="0" tIns="0" rIns="0" bIns="0" anchor="t" anchorCtr="0"/>
          <a:lstStyle>
            <a:lvl1pPr marR="0" lvl="0" algn="l" rtl="0">
              <a:lnSpc>
                <a:spcPct val="101000"/>
              </a:lnSpc>
              <a:spcBef>
                <a:spcPts val="0"/>
              </a:spcBef>
              <a:spcAft>
                <a:spcPts val="0"/>
              </a:spcAft>
              <a:buClr>
                <a:srgbClr val="000000"/>
              </a:buClr>
              <a:buSzPts val="3200"/>
              <a:buFont typeface="Times New Roman"/>
              <a:buNone/>
              <a:defRPr sz="3200" b="0" i="0" u="none" strike="noStrike" cap="none">
                <a:solidFill>
                  <a:srgbClr val="000000"/>
                </a:solidFill>
                <a:latin typeface="Verdana"/>
                <a:ea typeface="Verdana"/>
                <a:cs typeface="Verdana"/>
                <a:sym typeface="Verdana"/>
              </a:defRPr>
            </a:lvl1pPr>
            <a:lvl2pPr marR="0" lvl="1" algn="l" rtl="0">
              <a:lnSpc>
                <a:spcPct val="101000"/>
              </a:lnSpc>
              <a:spcBef>
                <a:spcPts val="1425"/>
              </a:spcBef>
              <a:spcAft>
                <a:spcPts val="0"/>
              </a:spcAft>
              <a:buClr>
                <a:srgbClr val="000000"/>
              </a:buClr>
              <a:buSzPts val="2800"/>
              <a:buFont typeface="Times New Roman"/>
              <a:buNone/>
              <a:defRPr sz="2800" b="0" i="0" u="none" strike="noStrike" cap="none">
                <a:solidFill>
                  <a:srgbClr val="000000"/>
                </a:solidFill>
                <a:latin typeface="Verdana"/>
                <a:ea typeface="Verdana"/>
                <a:cs typeface="Verdana"/>
                <a:sym typeface="Verdana"/>
              </a:defRPr>
            </a:lvl2pPr>
            <a:lvl3pPr marR="0" lvl="2" algn="l" rtl="0">
              <a:lnSpc>
                <a:spcPct val="101000"/>
              </a:lnSpc>
              <a:spcBef>
                <a:spcPts val="1138"/>
              </a:spcBef>
              <a:spcAft>
                <a:spcPts val="0"/>
              </a:spcAft>
              <a:buClr>
                <a:srgbClr val="000000"/>
              </a:buClr>
              <a:buSzPts val="2400"/>
              <a:buFont typeface="Times New Roman"/>
              <a:buNone/>
              <a:defRPr sz="2400" b="0" i="0" u="none" strike="noStrike" cap="none">
                <a:solidFill>
                  <a:srgbClr val="000000"/>
                </a:solidFill>
                <a:latin typeface="Verdana"/>
                <a:ea typeface="Verdana"/>
                <a:cs typeface="Verdana"/>
                <a:sym typeface="Verdana"/>
              </a:defRPr>
            </a:lvl3pPr>
            <a:lvl4pPr marR="0" lvl="3" algn="l" rtl="0">
              <a:lnSpc>
                <a:spcPct val="101000"/>
              </a:lnSpc>
              <a:spcBef>
                <a:spcPts val="850"/>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4pPr>
            <a:lvl5pPr marR="0" lvl="4" algn="l" rtl="0">
              <a:lnSpc>
                <a:spcPct val="101000"/>
              </a:lnSpc>
              <a:spcBef>
                <a:spcPts val="575"/>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5pPr>
            <a:lvl6pPr marR="0" lvl="5" algn="l" rtl="0">
              <a:lnSpc>
                <a:spcPct val="101000"/>
              </a:lnSpc>
              <a:spcBef>
                <a:spcPts val="288"/>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6pPr>
            <a:lvl7pPr marR="0" lvl="6" algn="l" rtl="0">
              <a:lnSpc>
                <a:spcPct val="101000"/>
              </a:lnSpc>
              <a:spcBef>
                <a:spcPts val="288"/>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7pPr>
            <a:lvl8pPr marR="0" lvl="7" algn="l" rtl="0">
              <a:lnSpc>
                <a:spcPct val="101000"/>
              </a:lnSpc>
              <a:spcBef>
                <a:spcPts val="288"/>
              </a:spcBef>
              <a:spcAft>
                <a:spcPts val="0"/>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8pPr>
            <a:lvl9pPr marR="0" lvl="8" algn="l" rtl="0">
              <a:lnSpc>
                <a:spcPct val="101000"/>
              </a:lnSpc>
              <a:spcBef>
                <a:spcPts val="288"/>
              </a:spcBef>
              <a:spcAft>
                <a:spcPts val="288"/>
              </a:spcAft>
              <a:buClr>
                <a:srgbClr val="000000"/>
              </a:buClr>
              <a:buSzPts val="2000"/>
              <a:buFont typeface="Times New Roman"/>
              <a:buNone/>
              <a:defRPr sz="2000" b="0" i="0" u="none" strike="noStrike" cap="none">
                <a:solidFill>
                  <a:srgbClr val="000000"/>
                </a:solidFill>
                <a:latin typeface="Verdana"/>
                <a:ea typeface="Verdana"/>
                <a:cs typeface="Verdana"/>
                <a:sym typeface="Verdana"/>
              </a:defRPr>
            </a:lvl9pPr>
          </a:lstStyle>
          <a:p>
            <a:endParaRPr/>
          </a:p>
        </p:txBody>
      </p:sp>
      <p:sp>
        <p:nvSpPr>
          <p:cNvPr id="62" name="Google Shape;62;p10"/>
          <p:cNvSpPr txBox="1">
            <a:spLocks noGrp="1"/>
          </p:cNvSpPr>
          <p:nvPr>
            <p:ph type="body" idx="1"/>
          </p:nvPr>
        </p:nvSpPr>
        <p:spPr>
          <a:xfrm>
            <a:off x="1792288" y="5367338"/>
            <a:ext cx="5486400" cy="804862"/>
          </a:xfrm>
          <a:prstGeom prst="rect">
            <a:avLst/>
          </a:prstGeom>
          <a:noFill/>
          <a:ln>
            <a:noFill/>
          </a:ln>
        </p:spPr>
        <p:txBody>
          <a:bodyPr spcFirstLastPara="1" wrap="square" lIns="0" tIns="0" rIns="0" bIns="0" anchor="t" anchorCtr="0"/>
          <a:lstStyle>
            <a:lvl1pPr marL="457200" marR="0" lvl="0" indent="-228600" algn="l" rtl="0">
              <a:lnSpc>
                <a:spcPct val="101000"/>
              </a:lnSpc>
              <a:spcBef>
                <a:spcPts val="0"/>
              </a:spcBef>
              <a:spcAft>
                <a:spcPts val="0"/>
              </a:spcAft>
              <a:buClr>
                <a:srgbClr val="000000"/>
              </a:buClr>
              <a:buSzPts val="1400"/>
              <a:buFont typeface="Times New Roman"/>
              <a:buNone/>
              <a:defRPr sz="1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Clr>
                <a:srgbClr val="000000"/>
              </a:buClr>
              <a:buSzPts val="1200"/>
              <a:buFont typeface="Times New Roman"/>
              <a:buNone/>
              <a:defRPr sz="12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Clr>
                <a:srgbClr val="000000"/>
              </a:buClr>
              <a:buSzPts val="1000"/>
              <a:buFont typeface="Times New Roman"/>
              <a:buNone/>
              <a:defRPr sz="10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Clr>
                <a:srgbClr val="000000"/>
              </a:buClr>
              <a:buSzPts val="900"/>
              <a:buFont typeface="Times New Roman"/>
              <a:buNone/>
              <a:defRPr sz="9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
        <p:cNvGrpSpPr/>
        <p:nvPr/>
      </p:nvGrpSpPr>
      <p:grpSpPr>
        <a:xfrm>
          <a:off x="0" y="0"/>
          <a:ext cx="0" cy="0"/>
          <a:chOff x="0" y="0"/>
          <a:chExt cx="0" cy="0"/>
        </a:xfrm>
      </p:grpSpPr>
      <p:sp>
        <p:nvSpPr>
          <p:cNvPr id="15" name="Google Shape;15;p1"/>
          <p:cNvSpPr/>
          <p:nvPr/>
        </p:nvSpPr>
        <p:spPr>
          <a:xfrm>
            <a:off x="6156325" y="5943600"/>
            <a:ext cx="3013075" cy="4572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cxnSp>
        <p:nvCxnSpPr>
          <p:cNvPr id="16" name="Google Shape;16;p1"/>
          <p:cNvCxnSpPr/>
          <p:nvPr/>
        </p:nvCxnSpPr>
        <p:spPr>
          <a:xfrm>
            <a:off x="0" y="1219200"/>
            <a:ext cx="9144000" cy="1588"/>
          </a:xfrm>
          <a:prstGeom prst="straightConnector1">
            <a:avLst/>
          </a:prstGeom>
          <a:noFill/>
          <a:ln w="12600" cap="sq" cmpd="sng">
            <a:solidFill>
              <a:srgbClr val="000000"/>
            </a:solidFill>
            <a:prstDash val="solid"/>
            <a:miter lim="800000"/>
            <a:headEnd type="none" w="med" len="med"/>
            <a:tailEnd type="none" w="med" len="med"/>
          </a:ln>
        </p:spPr>
      </p:cxnSp>
      <p:pic>
        <p:nvPicPr>
          <p:cNvPr id="17" name="Google Shape;17;p1"/>
          <p:cNvPicPr preferRelativeResize="0"/>
          <p:nvPr/>
        </p:nvPicPr>
        <p:blipFill rotWithShape="1">
          <a:blip r:embed="rId13">
            <a:alphaModFix/>
          </a:blip>
          <a:srcRect/>
          <a:stretch/>
        </p:blipFill>
        <p:spPr>
          <a:xfrm>
            <a:off x="0" y="0"/>
            <a:ext cx="9144000" cy="457200"/>
          </a:xfrm>
          <a:prstGeom prst="rect">
            <a:avLst/>
          </a:prstGeom>
          <a:noFill/>
          <a:ln>
            <a:noFill/>
          </a:ln>
        </p:spPr>
      </p:pic>
      <p:pic>
        <p:nvPicPr>
          <p:cNvPr id="18" name="Google Shape;18;p1"/>
          <p:cNvPicPr preferRelativeResize="0"/>
          <p:nvPr/>
        </p:nvPicPr>
        <p:blipFill rotWithShape="1">
          <a:blip r:embed="rId14">
            <a:alphaModFix/>
          </a:blip>
          <a:srcRect/>
          <a:stretch/>
        </p:blipFill>
        <p:spPr>
          <a:xfrm>
            <a:off x="152400" y="114300"/>
            <a:ext cx="2592388" cy="342900"/>
          </a:xfrm>
          <a:prstGeom prst="rect">
            <a:avLst/>
          </a:prstGeom>
          <a:noFill/>
          <a:ln>
            <a:noFill/>
          </a:ln>
        </p:spPr>
      </p:pic>
      <p:pic>
        <p:nvPicPr>
          <p:cNvPr id="19" name="Google Shape;19;p1"/>
          <p:cNvPicPr preferRelativeResize="0"/>
          <p:nvPr/>
        </p:nvPicPr>
        <p:blipFill rotWithShape="1">
          <a:blip r:embed="rId15">
            <a:alphaModFix/>
          </a:blip>
          <a:srcRect/>
          <a:stretch/>
        </p:blipFill>
        <p:spPr>
          <a:xfrm>
            <a:off x="0" y="6096000"/>
            <a:ext cx="9144000" cy="774700"/>
          </a:xfrm>
          <a:prstGeom prst="rect">
            <a:avLst/>
          </a:prstGeom>
          <a:noFill/>
          <a:ln>
            <a:noFill/>
          </a:ln>
        </p:spPr>
      </p:pic>
      <p:sp>
        <p:nvSpPr>
          <p:cNvPr id="20" name="Google Shape;20;p1"/>
          <p:cNvSpPr/>
          <p:nvPr/>
        </p:nvSpPr>
        <p:spPr>
          <a:xfrm>
            <a:off x="8382000" y="6172200"/>
            <a:ext cx="609600" cy="306388"/>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fld id="{00000000-1234-1234-1234-123412341234}" type="slidenum">
              <a:rPr lang="en-US" sz="1400" b="0" i="0" u="none" strike="noStrike" cap="none">
                <a:solidFill>
                  <a:srgbClr val="000000"/>
                </a:solidFill>
                <a:latin typeface="Verdana"/>
                <a:ea typeface="Verdana"/>
                <a:cs typeface="Verdana"/>
                <a:sym typeface="Verdana"/>
              </a:rPr>
              <a:t>‹#›</a:t>
            </a:fld>
            <a:endParaRPr sz="1400" b="0" i="0" u="none" strike="noStrike" cap="none">
              <a:solidFill>
                <a:srgbClr val="000000"/>
              </a:solidFill>
              <a:latin typeface="Verdana"/>
              <a:ea typeface="Verdana"/>
              <a:cs typeface="Verdana"/>
              <a:sym typeface="Verdana"/>
            </a:endParaRPr>
          </a:p>
        </p:txBody>
      </p:sp>
      <p:sp>
        <p:nvSpPr>
          <p:cNvPr id="21" name="Google Shape;21;p1"/>
          <p:cNvSpPr/>
          <p:nvPr/>
        </p:nvSpPr>
        <p:spPr>
          <a:xfrm>
            <a:off x="163513" y="6172200"/>
            <a:ext cx="4824412" cy="301625"/>
          </a:xfrm>
          <a:prstGeom prst="rect">
            <a:avLst/>
          </a:prstGeom>
          <a:noFill/>
          <a:ln>
            <a:noFill/>
          </a:ln>
        </p:spPr>
        <p:txBody>
          <a:bodyPr spcFirstLastPara="1" wrap="square" lIns="90350" tIns="44275" rIns="90350" bIns="44275" anchor="t" anchorCtr="0">
            <a:no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Verdana"/>
                <a:ea typeface="Verdana"/>
                <a:cs typeface="Verdana"/>
                <a:sym typeface="Verdana"/>
              </a:rPr>
              <a:t>Department of Electrical and Computer Engineering</a:t>
            </a:r>
            <a:endParaRPr/>
          </a:p>
        </p:txBody>
      </p:sp>
      <p:cxnSp>
        <p:nvCxnSpPr>
          <p:cNvPr id="22" name="Google Shape;22;p1"/>
          <p:cNvCxnSpPr/>
          <p:nvPr/>
        </p:nvCxnSpPr>
        <p:spPr>
          <a:xfrm>
            <a:off x="0" y="6096000"/>
            <a:ext cx="9144000" cy="1588"/>
          </a:xfrm>
          <a:prstGeom prst="straightConnector1">
            <a:avLst/>
          </a:prstGeom>
          <a:noFill/>
          <a:ln w="12600" cap="sq" cmpd="sng">
            <a:solidFill>
              <a:srgbClr val="000000"/>
            </a:solidFill>
            <a:prstDash val="solid"/>
            <a:miter lim="800000"/>
            <a:headEnd type="none" w="med" len="med"/>
            <a:tailEnd type="none" w="med" len="med"/>
          </a:ln>
        </p:spPr>
      </p:cxnSp>
      <p:pic>
        <p:nvPicPr>
          <p:cNvPr id="23" name="Google Shape;23;p1"/>
          <p:cNvPicPr preferRelativeResize="0"/>
          <p:nvPr/>
        </p:nvPicPr>
        <p:blipFill rotWithShape="1">
          <a:blip r:embed="rId16">
            <a:alphaModFix/>
          </a:blip>
          <a:srcRect/>
          <a:stretch/>
        </p:blipFill>
        <p:spPr>
          <a:xfrm>
            <a:off x="-2133600" y="2632075"/>
            <a:ext cx="4267200" cy="4225925"/>
          </a:xfrm>
          <a:prstGeom prst="rect">
            <a:avLst/>
          </a:prstGeom>
          <a:noFill/>
          <a:ln>
            <a:noFill/>
          </a:ln>
        </p:spPr>
      </p:pic>
      <p:sp>
        <p:nvSpPr>
          <p:cNvPr id="24" name="Google Shape;24;p1"/>
          <p:cNvSpPr/>
          <p:nvPr/>
        </p:nvSpPr>
        <p:spPr>
          <a:xfrm>
            <a:off x="6156325" y="5943600"/>
            <a:ext cx="3013075" cy="4572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cxnSp>
        <p:nvCxnSpPr>
          <p:cNvPr id="25" name="Google Shape;25;p1"/>
          <p:cNvCxnSpPr/>
          <p:nvPr/>
        </p:nvCxnSpPr>
        <p:spPr>
          <a:xfrm>
            <a:off x="0" y="1219200"/>
            <a:ext cx="9144000" cy="1588"/>
          </a:xfrm>
          <a:prstGeom prst="straightConnector1">
            <a:avLst/>
          </a:prstGeom>
          <a:noFill/>
          <a:ln w="12600" cap="sq" cmpd="sng">
            <a:solidFill>
              <a:srgbClr val="000000"/>
            </a:solidFill>
            <a:prstDash val="solid"/>
            <a:miter lim="800000"/>
            <a:headEnd type="none" w="med" len="med"/>
            <a:tailEnd type="none" w="med" len="med"/>
          </a:ln>
        </p:spPr>
      </p:cxnSp>
      <p:sp>
        <p:nvSpPr>
          <p:cNvPr id="26" name="Google Shape;26;p1"/>
          <p:cNvSpPr/>
          <p:nvPr/>
        </p:nvSpPr>
        <p:spPr>
          <a:xfrm>
            <a:off x="1676400" y="830263"/>
            <a:ext cx="1219200" cy="47307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pic>
        <p:nvPicPr>
          <p:cNvPr id="27" name="Google Shape;27;p1"/>
          <p:cNvPicPr preferRelativeResize="0"/>
          <p:nvPr/>
        </p:nvPicPr>
        <p:blipFill rotWithShape="1">
          <a:blip r:embed="rId15">
            <a:alphaModFix/>
          </a:blip>
          <a:srcRect/>
          <a:stretch/>
        </p:blipFill>
        <p:spPr>
          <a:xfrm>
            <a:off x="0" y="6096000"/>
            <a:ext cx="9144000" cy="774700"/>
          </a:xfrm>
          <a:prstGeom prst="rect">
            <a:avLst/>
          </a:prstGeom>
          <a:noFill/>
          <a:ln>
            <a:noFill/>
          </a:ln>
        </p:spPr>
      </p:pic>
      <p:sp>
        <p:nvSpPr>
          <p:cNvPr id="28" name="Google Shape;28;p1"/>
          <p:cNvSpPr/>
          <p:nvPr/>
        </p:nvSpPr>
        <p:spPr>
          <a:xfrm>
            <a:off x="163513" y="6172200"/>
            <a:ext cx="4824412" cy="301625"/>
          </a:xfrm>
          <a:prstGeom prst="rect">
            <a:avLst/>
          </a:prstGeom>
          <a:noFill/>
          <a:ln>
            <a:noFill/>
          </a:ln>
        </p:spPr>
        <p:txBody>
          <a:bodyPr spcFirstLastPara="1" wrap="square" lIns="90350" tIns="44275" rIns="90350" bIns="44275" anchor="t" anchorCtr="0">
            <a:no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Verdana"/>
                <a:ea typeface="Verdana"/>
                <a:cs typeface="Verdana"/>
                <a:sym typeface="Verdana"/>
              </a:rPr>
              <a:t>Department of Electrical and Computer Engineering</a:t>
            </a:r>
            <a:endParaRPr/>
          </a:p>
        </p:txBody>
      </p:sp>
      <p:cxnSp>
        <p:nvCxnSpPr>
          <p:cNvPr id="29" name="Google Shape;29;p1"/>
          <p:cNvCxnSpPr/>
          <p:nvPr/>
        </p:nvCxnSpPr>
        <p:spPr>
          <a:xfrm>
            <a:off x="0" y="6096000"/>
            <a:ext cx="9144000" cy="1588"/>
          </a:xfrm>
          <a:prstGeom prst="straightConnector1">
            <a:avLst/>
          </a:prstGeom>
          <a:noFill/>
          <a:ln w="12600" cap="sq" cmpd="sng">
            <a:solidFill>
              <a:srgbClr val="000000"/>
            </a:solidFill>
            <a:prstDash val="solid"/>
            <a:miter lim="800000"/>
            <a:headEnd type="none" w="med" len="med"/>
            <a:tailEnd type="none" w="med" len="med"/>
          </a:ln>
        </p:spPr>
      </p:cxnSp>
      <p:sp>
        <p:nvSpPr>
          <p:cNvPr id="30" name="Google Shape;30;p1"/>
          <p:cNvSpPr txBox="1">
            <a:spLocks noGrp="1"/>
          </p:cNvSpPr>
          <p:nvPr>
            <p:ph type="title"/>
          </p:nvPr>
        </p:nvSpPr>
        <p:spPr>
          <a:xfrm>
            <a:off x="1143000" y="1447800"/>
            <a:ext cx="6848475" cy="113347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31" name="Google Shape;31;p1"/>
          <p:cNvSpPr txBox="1">
            <a:spLocks noGrp="1"/>
          </p:cNvSpPr>
          <p:nvPr>
            <p:ph type="body" idx="1"/>
          </p:nvPr>
        </p:nvSpPr>
        <p:spPr>
          <a:xfrm>
            <a:off x="457200" y="1604963"/>
            <a:ext cx="8220075" cy="4516437"/>
          </a:xfrm>
          <a:prstGeom prst="rect">
            <a:avLst/>
          </a:prstGeom>
          <a:noFill/>
          <a:ln>
            <a:noFill/>
          </a:ln>
        </p:spPr>
        <p:txBody>
          <a:bodyPr spcFirstLastPara="1" wrap="square" lIns="0" tIns="0" rIns="0" bIns="0" anchor="t" anchorCtr="0"/>
          <a:lstStyle>
            <a:lvl1pPr marL="457200" marR="0" lvl="0" indent="-228600" algn="l" rtl="0">
              <a:lnSpc>
                <a:spcPct val="101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0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18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6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20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2000" b="0" i="0" u="none" strike="noStrike" cap="none">
                <a:solidFill>
                  <a:srgbClr val="000000"/>
                </a:solidFill>
                <a:latin typeface="Verdana"/>
                <a:ea typeface="Verdana"/>
                <a:cs typeface="Verdana"/>
                <a:sym typeface="Verdana"/>
              </a:defRPr>
            </a:lvl9pPr>
          </a:lstStyle>
          <a:p>
            <a:endParaRPr/>
          </a:p>
        </p:txBody>
      </p:sp>
      <p:sp>
        <p:nvSpPr>
          <p:cNvPr id="32" name="Google Shape;32;p1"/>
          <p:cNvSpPr/>
          <p:nvPr/>
        </p:nvSpPr>
        <p:spPr>
          <a:xfrm>
            <a:off x="6557963" y="6172200"/>
            <a:ext cx="2509837" cy="304800"/>
          </a:xfrm>
          <a:prstGeom prst="rect">
            <a:avLst/>
          </a:prstGeom>
          <a:noFill/>
          <a:ln>
            <a:noFill/>
          </a:ln>
        </p:spPr>
        <p:txBody>
          <a:bodyPr spcFirstLastPara="1" wrap="square" lIns="90350" tIns="44275" rIns="90350" bIns="44275" anchor="t" anchorCtr="0">
            <a:no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Verdana"/>
                <a:ea typeface="Verdana"/>
                <a:cs typeface="Verdana"/>
                <a:sym typeface="Verdana"/>
              </a:rPr>
              <a:t>Advisor: Professor Ganz</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9"/>
        <p:cNvGrpSpPr/>
        <p:nvPr/>
      </p:nvGrpSpPr>
      <p:grpSpPr>
        <a:xfrm>
          <a:off x="0" y="0"/>
          <a:ext cx="0" cy="0"/>
          <a:chOff x="0" y="0"/>
          <a:chExt cx="0" cy="0"/>
        </a:xfrm>
      </p:grpSpPr>
      <p:sp>
        <p:nvSpPr>
          <p:cNvPr id="70" name="Google Shape;70;p13"/>
          <p:cNvSpPr/>
          <p:nvPr/>
        </p:nvSpPr>
        <p:spPr>
          <a:xfrm>
            <a:off x="6156325" y="5943600"/>
            <a:ext cx="3013075" cy="4572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cxnSp>
        <p:nvCxnSpPr>
          <p:cNvPr id="71" name="Google Shape;71;p13"/>
          <p:cNvCxnSpPr/>
          <p:nvPr/>
        </p:nvCxnSpPr>
        <p:spPr>
          <a:xfrm>
            <a:off x="0" y="1219200"/>
            <a:ext cx="9144000" cy="1588"/>
          </a:xfrm>
          <a:prstGeom prst="straightConnector1">
            <a:avLst/>
          </a:prstGeom>
          <a:noFill/>
          <a:ln w="12600" cap="sq" cmpd="sng">
            <a:solidFill>
              <a:srgbClr val="000000"/>
            </a:solidFill>
            <a:prstDash val="solid"/>
            <a:miter lim="800000"/>
            <a:headEnd type="none" w="med" len="med"/>
            <a:tailEnd type="none" w="med" len="med"/>
          </a:ln>
        </p:spPr>
      </p:cxnSp>
      <p:pic>
        <p:nvPicPr>
          <p:cNvPr id="72" name="Google Shape;72;p13"/>
          <p:cNvPicPr preferRelativeResize="0"/>
          <p:nvPr/>
        </p:nvPicPr>
        <p:blipFill rotWithShape="1">
          <a:blip r:embed="rId12">
            <a:alphaModFix/>
          </a:blip>
          <a:srcRect/>
          <a:stretch/>
        </p:blipFill>
        <p:spPr>
          <a:xfrm>
            <a:off x="0" y="0"/>
            <a:ext cx="9144000" cy="457200"/>
          </a:xfrm>
          <a:prstGeom prst="rect">
            <a:avLst/>
          </a:prstGeom>
          <a:noFill/>
          <a:ln>
            <a:noFill/>
          </a:ln>
        </p:spPr>
      </p:pic>
      <p:pic>
        <p:nvPicPr>
          <p:cNvPr id="73" name="Google Shape;73;p13"/>
          <p:cNvPicPr preferRelativeResize="0"/>
          <p:nvPr/>
        </p:nvPicPr>
        <p:blipFill rotWithShape="1">
          <a:blip r:embed="rId13">
            <a:alphaModFix/>
          </a:blip>
          <a:srcRect/>
          <a:stretch/>
        </p:blipFill>
        <p:spPr>
          <a:xfrm>
            <a:off x="152400" y="114300"/>
            <a:ext cx="2592388" cy="342900"/>
          </a:xfrm>
          <a:prstGeom prst="rect">
            <a:avLst/>
          </a:prstGeom>
          <a:noFill/>
          <a:ln>
            <a:noFill/>
          </a:ln>
        </p:spPr>
      </p:pic>
      <p:pic>
        <p:nvPicPr>
          <p:cNvPr id="74" name="Google Shape;74;p13"/>
          <p:cNvPicPr preferRelativeResize="0"/>
          <p:nvPr/>
        </p:nvPicPr>
        <p:blipFill rotWithShape="1">
          <a:blip r:embed="rId14">
            <a:alphaModFix/>
          </a:blip>
          <a:srcRect/>
          <a:stretch/>
        </p:blipFill>
        <p:spPr>
          <a:xfrm>
            <a:off x="0" y="6096000"/>
            <a:ext cx="9144000" cy="774700"/>
          </a:xfrm>
          <a:prstGeom prst="rect">
            <a:avLst/>
          </a:prstGeom>
          <a:noFill/>
          <a:ln>
            <a:noFill/>
          </a:ln>
        </p:spPr>
      </p:pic>
      <p:sp>
        <p:nvSpPr>
          <p:cNvPr id="75" name="Google Shape;75;p13"/>
          <p:cNvSpPr/>
          <p:nvPr/>
        </p:nvSpPr>
        <p:spPr>
          <a:xfrm>
            <a:off x="8382000" y="6172200"/>
            <a:ext cx="609600" cy="306388"/>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fld id="{00000000-1234-1234-1234-123412341234}" type="slidenum">
              <a:rPr lang="en-US" sz="1400" b="0" i="0" u="none" strike="noStrike" cap="none">
                <a:solidFill>
                  <a:srgbClr val="000000"/>
                </a:solidFill>
                <a:latin typeface="Verdana"/>
                <a:ea typeface="Verdana"/>
                <a:cs typeface="Verdana"/>
                <a:sym typeface="Verdana"/>
              </a:rPr>
              <a:t>‹#›</a:t>
            </a:fld>
            <a:endParaRPr sz="1400" b="0" i="0" u="none" strike="noStrike" cap="none">
              <a:solidFill>
                <a:srgbClr val="000000"/>
              </a:solidFill>
              <a:latin typeface="Verdana"/>
              <a:ea typeface="Verdana"/>
              <a:cs typeface="Verdana"/>
              <a:sym typeface="Verdana"/>
            </a:endParaRPr>
          </a:p>
        </p:txBody>
      </p:sp>
      <p:sp>
        <p:nvSpPr>
          <p:cNvPr id="76" name="Google Shape;76;p13"/>
          <p:cNvSpPr/>
          <p:nvPr/>
        </p:nvSpPr>
        <p:spPr>
          <a:xfrm>
            <a:off x="163513" y="6172200"/>
            <a:ext cx="4824412" cy="301625"/>
          </a:xfrm>
          <a:prstGeom prst="rect">
            <a:avLst/>
          </a:prstGeom>
          <a:noFill/>
          <a:ln>
            <a:noFill/>
          </a:ln>
        </p:spPr>
        <p:txBody>
          <a:bodyPr spcFirstLastPara="1" wrap="square" lIns="90350" tIns="44275" rIns="90350" bIns="44275" anchor="t" anchorCtr="0">
            <a:noAutofit/>
          </a:bodyPr>
          <a:lstStyle/>
          <a:p>
            <a:pPr marL="0" marR="0" lvl="0" indent="0" algn="l" rtl="0">
              <a:lnSpc>
                <a:spcPct val="100000"/>
              </a:lnSpc>
              <a:spcBef>
                <a:spcPts val="0"/>
              </a:spcBef>
              <a:spcAft>
                <a:spcPts val="0"/>
              </a:spcAft>
              <a:buClr>
                <a:srgbClr val="000000"/>
              </a:buClr>
              <a:buSzPts val="1400"/>
              <a:buFont typeface="Times New Roman"/>
              <a:buNone/>
            </a:pPr>
            <a:r>
              <a:rPr lang="en-US" sz="1400" b="0" i="0" u="none" strike="noStrike" cap="none">
                <a:solidFill>
                  <a:srgbClr val="000000"/>
                </a:solidFill>
                <a:latin typeface="Verdana"/>
                <a:ea typeface="Verdana"/>
                <a:cs typeface="Verdana"/>
                <a:sym typeface="Verdana"/>
              </a:rPr>
              <a:t>Department of Electrical and Computer Engineering</a:t>
            </a:r>
            <a:endParaRPr/>
          </a:p>
        </p:txBody>
      </p:sp>
      <p:cxnSp>
        <p:nvCxnSpPr>
          <p:cNvPr id="77" name="Google Shape;77;p13"/>
          <p:cNvCxnSpPr/>
          <p:nvPr/>
        </p:nvCxnSpPr>
        <p:spPr>
          <a:xfrm>
            <a:off x="0" y="6096000"/>
            <a:ext cx="9144000" cy="1588"/>
          </a:xfrm>
          <a:prstGeom prst="straightConnector1">
            <a:avLst/>
          </a:prstGeom>
          <a:noFill/>
          <a:ln w="12600" cap="sq" cmpd="sng">
            <a:solidFill>
              <a:srgbClr val="000000"/>
            </a:solidFill>
            <a:prstDash val="solid"/>
            <a:miter lim="800000"/>
            <a:headEnd type="none" w="med" len="med"/>
            <a:tailEnd type="none" w="med" len="med"/>
          </a:ln>
        </p:spPr>
      </p:cxnSp>
      <p:sp>
        <p:nvSpPr>
          <p:cNvPr id="78" name="Google Shape;78;p13"/>
          <p:cNvSpPr txBox="1">
            <a:spLocks noGrp="1"/>
          </p:cNvSpPr>
          <p:nvPr>
            <p:ph type="title"/>
          </p:nvPr>
        </p:nvSpPr>
        <p:spPr>
          <a:xfrm>
            <a:off x="304800" y="609600"/>
            <a:ext cx="8829675" cy="52387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1pPr>
            <a:lvl2pPr marR="0" lvl="1"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2pPr>
            <a:lvl3pPr marR="0" lvl="2"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3pPr>
            <a:lvl4pPr marR="0" lvl="3"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4pPr>
            <a:lvl5pPr marR="0" lvl="4"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5pPr>
            <a:lvl6pPr marR="0" lvl="5"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6pPr>
            <a:lvl7pPr marR="0" lvl="6"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7pPr>
            <a:lvl8pPr marR="0" lvl="7"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8pPr>
            <a:lvl9pPr marR="0" lvl="8" algn="l" rtl="0">
              <a:lnSpc>
                <a:spcPct val="93000"/>
              </a:lnSpc>
              <a:spcBef>
                <a:spcPts val="0"/>
              </a:spcBef>
              <a:spcAft>
                <a:spcPts val="0"/>
              </a:spcAft>
              <a:buSzPts val="1400"/>
              <a:buNone/>
              <a:defRPr sz="2400" b="0" i="0" u="none" strike="noStrike" cap="none">
                <a:solidFill>
                  <a:srgbClr val="000000"/>
                </a:solidFill>
                <a:latin typeface="Arimo"/>
                <a:ea typeface="Arimo"/>
                <a:cs typeface="Arimo"/>
                <a:sym typeface="Arimo"/>
              </a:defRPr>
            </a:lvl9pPr>
          </a:lstStyle>
          <a:p>
            <a:endParaRPr/>
          </a:p>
        </p:txBody>
      </p:sp>
      <p:sp>
        <p:nvSpPr>
          <p:cNvPr id="79" name="Google Shape;79;p13"/>
          <p:cNvSpPr txBox="1">
            <a:spLocks noGrp="1"/>
          </p:cNvSpPr>
          <p:nvPr>
            <p:ph type="body" idx="1"/>
          </p:nvPr>
        </p:nvSpPr>
        <p:spPr>
          <a:xfrm>
            <a:off x="381000" y="1371600"/>
            <a:ext cx="8143875" cy="4486275"/>
          </a:xfrm>
          <a:prstGeom prst="rect">
            <a:avLst/>
          </a:prstGeom>
          <a:noFill/>
          <a:ln>
            <a:noFill/>
          </a:ln>
        </p:spPr>
        <p:txBody>
          <a:bodyPr spcFirstLastPara="1" wrap="square" lIns="90000" tIns="45000" rIns="90000" bIns="45000" anchor="t" anchorCtr="0"/>
          <a:lstStyle>
            <a:lvl1pPr marL="457200" marR="0" lvl="0" indent="-228600" algn="l" rtl="0">
              <a:lnSpc>
                <a:spcPct val="101000"/>
              </a:lnSpc>
              <a:spcBef>
                <a:spcPts val="0"/>
              </a:spcBef>
              <a:spcAft>
                <a:spcPts val="0"/>
              </a:spcAft>
              <a:buSzPts val="1400"/>
              <a:buNone/>
              <a:defRPr sz="2400" b="0" i="0" u="none" strike="noStrike" cap="none">
                <a:solidFill>
                  <a:srgbClr val="000000"/>
                </a:solidFill>
                <a:latin typeface="Verdana"/>
                <a:ea typeface="Verdana"/>
                <a:cs typeface="Verdana"/>
                <a:sym typeface="Verdana"/>
              </a:defRPr>
            </a:lvl1pPr>
            <a:lvl2pPr marL="914400" marR="0" lvl="1" indent="-228600" algn="l" rtl="0">
              <a:lnSpc>
                <a:spcPct val="101000"/>
              </a:lnSpc>
              <a:spcBef>
                <a:spcPts val="1425"/>
              </a:spcBef>
              <a:spcAft>
                <a:spcPts val="0"/>
              </a:spcAft>
              <a:buSzPts val="1400"/>
              <a:buNone/>
              <a:defRPr sz="2000" b="0" i="0" u="none" strike="noStrike" cap="none">
                <a:solidFill>
                  <a:srgbClr val="000000"/>
                </a:solidFill>
                <a:latin typeface="Verdana"/>
                <a:ea typeface="Verdana"/>
                <a:cs typeface="Verdana"/>
                <a:sym typeface="Verdana"/>
              </a:defRPr>
            </a:lvl2pPr>
            <a:lvl3pPr marL="1371600" marR="0" lvl="2" indent="-228600" algn="l" rtl="0">
              <a:lnSpc>
                <a:spcPct val="101000"/>
              </a:lnSpc>
              <a:spcBef>
                <a:spcPts val="1138"/>
              </a:spcBef>
              <a:spcAft>
                <a:spcPts val="0"/>
              </a:spcAft>
              <a:buSzPts val="1400"/>
              <a:buNone/>
              <a:defRPr sz="1800" b="0" i="0" u="none" strike="noStrike" cap="none">
                <a:solidFill>
                  <a:srgbClr val="000000"/>
                </a:solidFill>
                <a:latin typeface="Verdana"/>
                <a:ea typeface="Verdana"/>
                <a:cs typeface="Verdana"/>
                <a:sym typeface="Verdana"/>
              </a:defRPr>
            </a:lvl3pPr>
            <a:lvl4pPr marL="1828800" marR="0" lvl="3" indent="-228600" algn="l" rtl="0">
              <a:lnSpc>
                <a:spcPct val="101000"/>
              </a:lnSpc>
              <a:spcBef>
                <a:spcPts val="850"/>
              </a:spcBef>
              <a:spcAft>
                <a:spcPts val="0"/>
              </a:spcAft>
              <a:buSzPts val="1400"/>
              <a:buNone/>
              <a:defRPr sz="1600" b="0" i="0" u="none" strike="noStrike" cap="none">
                <a:solidFill>
                  <a:srgbClr val="000000"/>
                </a:solidFill>
                <a:latin typeface="Verdana"/>
                <a:ea typeface="Verdana"/>
                <a:cs typeface="Verdana"/>
                <a:sym typeface="Verdana"/>
              </a:defRPr>
            </a:lvl4pPr>
            <a:lvl5pPr marL="2286000" marR="0" lvl="4" indent="-228600" algn="l" rtl="0">
              <a:lnSpc>
                <a:spcPct val="101000"/>
              </a:lnSpc>
              <a:spcBef>
                <a:spcPts val="575"/>
              </a:spcBef>
              <a:spcAft>
                <a:spcPts val="0"/>
              </a:spcAft>
              <a:buSzPts val="1400"/>
              <a:buNone/>
              <a:defRPr sz="2000" b="0" i="0" u="none" strike="noStrike" cap="none">
                <a:solidFill>
                  <a:srgbClr val="000000"/>
                </a:solidFill>
                <a:latin typeface="Verdana"/>
                <a:ea typeface="Verdana"/>
                <a:cs typeface="Verdana"/>
                <a:sym typeface="Verdana"/>
              </a:defRPr>
            </a:lvl5pPr>
            <a:lvl6pPr marL="2743200" marR="0" lvl="5"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6pPr>
            <a:lvl7pPr marL="3200400" marR="0" lvl="6"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7pPr>
            <a:lvl8pPr marL="3657600" marR="0" lvl="7" indent="-228600" algn="l" rtl="0">
              <a:lnSpc>
                <a:spcPct val="101000"/>
              </a:lnSpc>
              <a:spcBef>
                <a:spcPts val="288"/>
              </a:spcBef>
              <a:spcAft>
                <a:spcPts val="0"/>
              </a:spcAft>
              <a:buSzPts val="1400"/>
              <a:buNone/>
              <a:defRPr sz="2000" b="0" i="0" u="none" strike="noStrike" cap="none">
                <a:solidFill>
                  <a:srgbClr val="000000"/>
                </a:solidFill>
                <a:latin typeface="Verdana"/>
                <a:ea typeface="Verdana"/>
                <a:cs typeface="Verdana"/>
                <a:sym typeface="Verdana"/>
              </a:defRPr>
            </a:lvl8pPr>
            <a:lvl9pPr marL="4114800" marR="0" lvl="8" indent="-228600" algn="l" rtl="0">
              <a:lnSpc>
                <a:spcPct val="101000"/>
              </a:lnSpc>
              <a:spcBef>
                <a:spcPts val="288"/>
              </a:spcBef>
              <a:spcAft>
                <a:spcPts val="288"/>
              </a:spcAft>
              <a:buSzPts val="1400"/>
              <a:buNone/>
              <a:defRPr sz="20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
        <p:cNvGrpSpPr/>
        <p:nvPr/>
      </p:nvGrpSpPr>
      <p:grpSpPr>
        <a:xfrm>
          <a:off x="0" y="0"/>
          <a:ext cx="0" cy="0"/>
          <a:chOff x="0" y="0"/>
          <a:chExt cx="0" cy="0"/>
        </a:xfrm>
      </p:grpSpPr>
      <p:sp>
        <p:nvSpPr>
          <p:cNvPr id="124" name="Google Shape;124;p25"/>
          <p:cNvSpPr/>
          <p:nvPr/>
        </p:nvSpPr>
        <p:spPr>
          <a:xfrm>
            <a:off x="2286000" y="2590800"/>
            <a:ext cx="4953000" cy="1076325"/>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3200"/>
              <a:buFont typeface="Times New Roman"/>
              <a:buNone/>
            </a:pPr>
            <a:r>
              <a:rPr lang="en-US" sz="3200" b="0" i="0" u="none" strike="noStrike" cap="none" dirty="0">
                <a:solidFill>
                  <a:srgbClr val="000000"/>
                </a:solidFill>
                <a:latin typeface="Verdana"/>
                <a:ea typeface="Verdana"/>
                <a:cs typeface="Verdana"/>
                <a:sym typeface="Verdana"/>
              </a:rPr>
              <a:t>Team 16</a:t>
            </a:r>
            <a:endParaRPr dirty="0"/>
          </a:p>
          <a:p>
            <a:pPr marL="0" marR="0" lvl="0" indent="0" algn="ctr" rtl="0">
              <a:lnSpc>
                <a:spcPct val="100000"/>
              </a:lnSpc>
              <a:spcBef>
                <a:spcPts val="0"/>
              </a:spcBef>
              <a:spcAft>
                <a:spcPts val="0"/>
              </a:spcAft>
              <a:buClr>
                <a:srgbClr val="000000"/>
              </a:buClr>
              <a:buSzPts val="3200"/>
              <a:buFont typeface="Times New Roman"/>
              <a:buNone/>
            </a:pPr>
            <a:r>
              <a:rPr lang="en-US" sz="3200" b="0" i="0" u="none" strike="noStrike" cap="none">
                <a:solidFill>
                  <a:srgbClr val="000000"/>
                </a:solidFill>
                <a:latin typeface="Verdana"/>
                <a:ea typeface="Verdana"/>
                <a:cs typeface="Verdana"/>
                <a:sym typeface="Verdana"/>
              </a:rPr>
              <a:t>October </a:t>
            </a:r>
            <a:r>
              <a:rPr lang="en-US" sz="3200">
                <a:latin typeface="Verdana"/>
                <a:ea typeface="Verdana"/>
                <a:cs typeface="Verdana"/>
                <a:sym typeface="Verdana"/>
              </a:rPr>
              <a:t>22</a:t>
            </a:r>
            <a:r>
              <a:rPr lang="en-US" sz="3200" b="0" i="0" u="none" strike="noStrike" cap="none">
                <a:solidFill>
                  <a:srgbClr val="000000"/>
                </a:solidFill>
                <a:latin typeface="Verdana"/>
                <a:ea typeface="Verdana"/>
                <a:cs typeface="Verdana"/>
                <a:sym typeface="Verdana"/>
              </a:rPr>
              <a:t>, </a:t>
            </a:r>
            <a:r>
              <a:rPr lang="en-US" sz="3200" b="0" i="0" u="none" strike="noStrike" cap="none" dirty="0">
                <a:solidFill>
                  <a:srgbClr val="000000"/>
                </a:solidFill>
                <a:latin typeface="Verdana"/>
                <a:ea typeface="Verdana"/>
                <a:cs typeface="Verdana"/>
                <a:sym typeface="Verdana"/>
              </a:rPr>
              <a:t>2018</a:t>
            </a:r>
            <a:endParaRPr dirty="0"/>
          </a:p>
        </p:txBody>
      </p:sp>
      <p:sp>
        <p:nvSpPr>
          <p:cNvPr id="125" name="Google Shape;125;p25"/>
          <p:cNvSpPr/>
          <p:nvPr/>
        </p:nvSpPr>
        <p:spPr>
          <a:xfrm>
            <a:off x="63500" y="-893763"/>
            <a:ext cx="2466975" cy="1847851"/>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26" name="Google Shape;126;p25"/>
          <p:cNvSpPr/>
          <p:nvPr/>
        </p:nvSpPr>
        <p:spPr>
          <a:xfrm>
            <a:off x="63500" y="-877888"/>
            <a:ext cx="2505075" cy="1819276"/>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27" name="Google Shape;127;p25"/>
          <p:cNvSpPr txBox="1"/>
          <p:nvPr/>
        </p:nvSpPr>
        <p:spPr>
          <a:xfrm>
            <a:off x="9096375" y="233363"/>
            <a:ext cx="185738" cy="35242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28" name="Google Shape;128;p25"/>
          <p:cNvSpPr txBox="1"/>
          <p:nvPr/>
        </p:nvSpPr>
        <p:spPr>
          <a:xfrm>
            <a:off x="155575" y="103188"/>
            <a:ext cx="184150" cy="354012"/>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29" name="Google Shape;129;p25"/>
          <p:cNvSpPr txBox="1"/>
          <p:nvPr/>
        </p:nvSpPr>
        <p:spPr>
          <a:xfrm>
            <a:off x="414338" y="1581150"/>
            <a:ext cx="185737" cy="35242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30" name="Google Shape;130;p25"/>
          <p:cNvSpPr txBox="1"/>
          <p:nvPr/>
        </p:nvSpPr>
        <p:spPr>
          <a:xfrm>
            <a:off x="304800" y="609600"/>
            <a:ext cx="8839200" cy="547688"/>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881C1C"/>
              </a:buClr>
              <a:buSzPts val="3000"/>
              <a:buFont typeface="Times New Roman"/>
              <a:buNone/>
            </a:pPr>
            <a:r>
              <a:rPr lang="en-US" sz="3000" b="0" i="0" u="none" strike="noStrike" cap="none">
                <a:solidFill>
                  <a:srgbClr val="881C1C"/>
                </a:solidFill>
                <a:latin typeface="Georgia"/>
                <a:ea typeface="Georgia"/>
                <a:cs typeface="Georgia"/>
                <a:sym typeface="Georgia"/>
              </a:rPr>
              <a:t>Preliminary Design Review</a:t>
            </a:r>
            <a:endParaRPr/>
          </a:p>
        </p:txBody>
      </p:sp>
      <p:sp>
        <p:nvSpPr>
          <p:cNvPr id="131" name="Google Shape;131;p25"/>
          <p:cNvSpPr txBox="1"/>
          <p:nvPr/>
        </p:nvSpPr>
        <p:spPr>
          <a:xfrm>
            <a:off x="673100" y="1619250"/>
            <a:ext cx="185738" cy="354013"/>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32" name="Google Shape;132;p25"/>
          <p:cNvSpPr txBox="1"/>
          <p:nvPr/>
        </p:nvSpPr>
        <p:spPr>
          <a:xfrm>
            <a:off x="2889250" y="6440488"/>
            <a:ext cx="185738" cy="35242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b="0" i="0" u="none" strike="noStrike" cap="none" dirty="0">
                <a:solidFill>
                  <a:srgbClr val="881C1C"/>
                </a:solidFill>
                <a:latin typeface="Georgia"/>
                <a:ea typeface="Georgia"/>
                <a:cs typeface="Georgia"/>
                <a:sym typeface="Georgia"/>
              </a:rPr>
              <a:t>Our Design</a:t>
            </a:r>
            <a:endParaRPr sz="3000" b="0" i="0" u="none" strike="noStrike" cap="none" dirty="0">
              <a:solidFill>
                <a:srgbClr val="881C1C"/>
              </a:solidFill>
              <a:latin typeface="Georgia"/>
              <a:ea typeface="Georgia"/>
              <a:cs typeface="Georgia"/>
              <a:sym typeface="Georgia"/>
            </a:endParaRPr>
          </a:p>
        </p:txBody>
      </p:sp>
      <p:pic>
        <p:nvPicPr>
          <p:cNvPr id="5" name="Picture 4">
            <a:extLst>
              <a:ext uri="{FF2B5EF4-FFF2-40B4-BE49-F238E27FC236}">
                <a16:creationId xmlns:a16="http://schemas.microsoft.com/office/drawing/2014/main" id="{49779BBC-AFD5-4CFF-95AF-0161D54459A7}"/>
              </a:ext>
            </a:extLst>
          </p:cNvPr>
          <p:cNvPicPr>
            <a:picLocks noChangeAspect="1"/>
          </p:cNvPicPr>
          <p:nvPr/>
        </p:nvPicPr>
        <p:blipFill>
          <a:blip r:embed="rId3"/>
          <a:stretch>
            <a:fillRect/>
          </a:stretch>
        </p:blipFill>
        <p:spPr>
          <a:xfrm>
            <a:off x="4497062" y="3005326"/>
            <a:ext cx="4646937" cy="3093311"/>
          </a:xfrm>
          <a:prstGeom prst="rect">
            <a:avLst/>
          </a:prstGeom>
        </p:spPr>
      </p:pic>
      <p:pic>
        <p:nvPicPr>
          <p:cNvPr id="6" name="Picture 2" descr="https://lh3.googleusercontent.com/yh3GjjcMLQA9VareX4qklBT2t4872dU9Invxw5fkGAQjzkFvsYmfen_1QmIbuU0cBDmDiY-TR4TCCRndh9Rt-M7x9WoiRd7oeariyYjdfoROAElwVoTcu4L4NFa0-TFj51IfGuvSch4">
            <a:extLst>
              <a:ext uri="{FF2B5EF4-FFF2-40B4-BE49-F238E27FC236}">
                <a16:creationId xmlns:a16="http://schemas.microsoft.com/office/drawing/2014/main" id="{0EC39BF0-E353-410E-A48E-9242BD172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09" y="1737103"/>
            <a:ext cx="4511946" cy="2536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94145145-222A-4989-9642-FD33C7ED9CDD}"/>
              </a:ext>
            </a:extLst>
          </p:cNvPr>
          <p:cNvCxnSpPr/>
          <p:nvPr/>
        </p:nvCxnSpPr>
        <p:spPr>
          <a:xfrm>
            <a:off x="5229225" y="2466975"/>
            <a:ext cx="1362075"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0E59615-33B1-49F8-AFFB-E7875CDA16B3}"/>
              </a:ext>
            </a:extLst>
          </p:cNvPr>
          <p:cNvCxnSpPr/>
          <p:nvPr/>
        </p:nvCxnSpPr>
        <p:spPr>
          <a:xfrm>
            <a:off x="6591300" y="2466975"/>
            <a:ext cx="0" cy="5383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26" name="Picture 2" descr="http://official-rtab-map-forum.67519.x6.nabble.com/file/n2720/DSC_8845.jpg">
            <a:extLst>
              <a:ext uri="{FF2B5EF4-FFF2-40B4-BE49-F238E27FC236}">
                <a16:creationId xmlns:a16="http://schemas.microsoft.com/office/drawing/2014/main" id="{A9A8E374-972E-48A1-B016-4579300AE8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3051" y="4452731"/>
            <a:ext cx="558617" cy="31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22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lvl="0">
              <a:buSzPts val="3000"/>
            </a:pPr>
            <a:r>
              <a:rPr lang="en-US" sz="3000" dirty="0">
                <a:solidFill>
                  <a:srgbClr val="881C1C"/>
                </a:solidFill>
                <a:latin typeface="Georgia"/>
                <a:ea typeface="Georgia"/>
                <a:cs typeface="Georgia"/>
                <a:sym typeface="Georgia"/>
              </a:rPr>
              <a:t>Requirements Analysis: Inputs and Outputs</a:t>
            </a: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Input</a:t>
            </a:r>
          </a:p>
          <a:p>
            <a:pPr marL="801688"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LIDAR sensor data</a:t>
            </a:r>
          </a:p>
          <a:p>
            <a:pPr marL="801688"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Inertial measurement unit data</a:t>
            </a:r>
          </a:p>
          <a:p>
            <a:pPr marL="801688"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Camera data</a:t>
            </a:r>
          </a:p>
          <a:p>
            <a:pPr marL="801688"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User navigation control</a:t>
            </a:r>
          </a:p>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Output</a:t>
            </a:r>
          </a:p>
          <a:p>
            <a:pPr marL="801688"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a:latin typeface="Verdana"/>
                <a:ea typeface="Verdana"/>
                <a:cs typeface="Verdana"/>
                <a:sym typeface="Verdana"/>
              </a:rPr>
              <a:t>Live video </a:t>
            </a:r>
            <a:r>
              <a:rPr lang="en-US" sz="1800" dirty="0">
                <a:latin typeface="Verdana"/>
                <a:ea typeface="Verdana"/>
                <a:cs typeface="Verdana"/>
                <a:sym typeface="Verdana"/>
              </a:rPr>
              <a:t>feed</a:t>
            </a:r>
          </a:p>
          <a:p>
            <a:pPr marL="801688"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Map data</a:t>
            </a:r>
          </a:p>
        </p:txBody>
      </p:sp>
    </p:spTree>
    <p:extLst>
      <p:ext uri="{BB962C8B-B14F-4D97-AF65-F5344CB8AC3E}">
        <p14:creationId xmlns:p14="http://schemas.microsoft.com/office/powerpoint/2010/main" val="789008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8FFC78F-6B02-4C25-8C2B-E26A3A91471D}"/>
              </a:ext>
            </a:extLst>
          </p:cNvPr>
          <p:cNvSpPr/>
          <p:nvPr/>
        </p:nvSpPr>
        <p:spPr>
          <a:xfrm>
            <a:off x="447762" y="1298816"/>
            <a:ext cx="8248475" cy="3114413"/>
          </a:xfrm>
          <a:prstGeom prst="roundRect">
            <a:avLst/>
          </a:prstGeom>
          <a:solidFill>
            <a:srgbClr val="FBE5D6"/>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Rectangle: Rounded Corners 4">
            <a:extLst>
              <a:ext uri="{FF2B5EF4-FFF2-40B4-BE49-F238E27FC236}">
                <a16:creationId xmlns:a16="http://schemas.microsoft.com/office/drawing/2014/main" id="{707B2EE4-72FC-4990-8D69-3537566C68C3}"/>
              </a:ext>
            </a:extLst>
          </p:cNvPr>
          <p:cNvSpPr/>
          <p:nvPr/>
        </p:nvSpPr>
        <p:spPr>
          <a:xfrm>
            <a:off x="1661018" y="4688951"/>
            <a:ext cx="5990788" cy="1349003"/>
          </a:xfrm>
          <a:prstGeom prst="roundRect">
            <a:avLst/>
          </a:prstGeom>
          <a:solidFill>
            <a:srgbClr val="FBE5D6"/>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22FD649E-CDF7-4611-9B3A-4CB0ED3AFDFB}"/>
              </a:ext>
            </a:extLst>
          </p:cNvPr>
          <p:cNvSpPr txBox="1"/>
          <p:nvPr/>
        </p:nvSpPr>
        <p:spPr>
          <a:xfrm>
            <a:off x="684165" y="1363401"/>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Mapper</a:t>
            </a:r>
          </a:p>
        </p:txBody>
      </p:sp>
      <p:sp>
        <p:nvSpPr>
          <p:cNvPr id="8" name="TextBox 7">
            <a:extLst>
              <a:ext uri="{FF2B5EF4-FFF2-40B4-BE49-F238E27FC236}">
                <a16:creationId xmlns:a16="http://schemas.microsoft.com/office/drawing/2014/main" id="{6788D49A-6E74-46C2-99F8-57A19E55298D}"/>
              </a:ext>
            </a:extLst>
          </p:cNvPr>
          <p:cNvSpPr txBox="1"/>
          <p:nvPr/>
        </p:nvSpPr>
        <p:spPr>
          <a:xfrm>
            <a:off x="1743058" y="473546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External PC</a:t>
            </a:r>
          </a:p>
        </p:txBody>
      </p:sp>
      <p:sp>
        <p:nvSpPr>
          <p:cNvPr id="35" name="Rectangle: Rounded Corners 34">
            <a:extLst>
              <a:ext uri="{FF2B5EF4-FFF2-40B4-BE49-F238E27FC236}">
                <a16:creationId xmlns:a16="http://schemas.microsoft.com/office/drawing/2014/main" id="{F8EF4053-2A7C-4D60-BFAA-E870628562EE}"/>
              </a:ext>
            </a:extLst>
          </p:cNvPr>
          <p:cNvSpPr/>
          <p:nvPr/>
        </p:nvSpPr>
        <p:spPr>
          <a:xfrm>
            <a:off x="5703463" y="5207444"/>
            <a:ext cx="1593643" cy="423780"/>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TextBox 35">
            <a:extLst>
              <a:ext uri="{FF2B5EF4-FFF2-40B4-BE49-F238E27FC236}">
                <a16:creationId xmlns:a16="http://schemas.microsoft.com/office/drawing/2014/main" id="{FAAE8D6A-95ED-404C-9109-AE80C6D14C7E}"/>
              </a:ext>
            </a:extLst>
          </p:cNvPr>
          <p:cNvSpPr txBox="1"/>
          <p:nvPr/>
        </p:nvSpPr>
        <p:spPr>
          <a:xfrm>
            <a:off x="5862579" y="5157724"/>
            <a:ext cx="1220598"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SLAM Algorithm</a:t>
            </a:r>
          </a:p>
        </p:txBody>
      </p:sp>
      <p:sp>
        <p:nvSpPr>
          <p:cNvPr id="43" name="Rectangle: Rounded Corners 42">
            <a:extLst>
              <a:ext uri="{FF2B5EF4-FFF2-40B4-BE49-F238E27FC236}">
                <a16:creationId xmlns:a16="http://schemas.microsoft.com/office/drawing/2014/main" id="{F102FF58-5EFF-4E36-B193-F8BC7D2FDC77}"/>
              </a:ext>
            </a:extLst>
          </p:cNvPr>
          <p:cNvSpPr/>
          <p:nvPr/>
        </p:nvSpPr>
        <p:spPr>
          <a:xfrm>
            <a:off x="2559692" y="5027279"/>
            <a:ext cx="2521283" cy="863356"/>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TextBox 43">
            <a:extLst>
              <a:ext uri="{FF2B5EF4-FFF2-40B4-BE49-F238E27FC236}">
                <a16:creationId xmlns:a16="http://schemas.microsoft.com/office/drawing/2014/main" id="{A8E9FF89-DBC4-4C91-ADAA-DBE40ECD6F4C}"/>
              </a:ext>
            </a:extLst>
          </p:cNvPr>
          <p:cNvSpPr txBox="1"/>
          <p:nvPr/>
        </p:nvSpPr>
        <p:spPr>
          <a:xfrm>
            <a:off x="2537538" y="503153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Application</a:t>
            </a:r>
          </a:p>
        </p:txBody>
      </p:sp>
      <p:sp>
        <p:nvSpPr>
          <p:cNvPr id="45" name="Rectangle: Rounded Corners 44">
            <a:extLst>
              <a:ext uri="{FF2B5EF4-FFF2-40B4-BE49-F238E27FC236}">
                <a16:creationId xmlns:a16="http://schemas.microsoft.com/office/drawing/2014/main" id="{3FEF9CB2-AC24-4895-865C-33F4F0A1555A}"/>
              </a:ext>
            </a:extLst>
          </p:cNvPr>
          <p:cNvSpPr/>
          <p:nvPr/>
        </p:nvSpPr>
        <p:spPr>
          <a:xfrm>
            <a:off x="2767321" y="5355685"/>
            <a:ext cx="1012969"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 name="TextBox 45">
            <a:extLst>
              <a:ext uri="{FF2B5EF4-FFF2-40B4-BE49-F238E27FC236}">
                <a16:creationId xmlns:a16="http://schemas.microsoft.com/office/drawing/2014/main" id="{7FD4B41E-5E16-4E71-9A35-A3EEBEF335C0}"/>
              </a:ext>
            </a:extLst>
          </p:cNvPr>
          <p:cNvSpPr txBox="1"/>
          <p:nvPr/>
        </p:nvSpPr>
        <p:spPr>
          <a:xfrm>
            <a:off x="2911089" y="5388184"/>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Display</a:t>
            </a:r>
          </a:p>
        </p:txBody>
      </p:sp>
      <p:sp>
        <p:nvSpPr>
          <p:cNvPr id="47" name="Rectangle: Rounded Corners 46">
            <a:extLst>
              <a:ext uri="{FF2B5EF4-FFF2-40B4-BE49-F238E27FC236}">
                <a16:creationId xmlns:a16="http://schemas.microsoft.com/office/drawing/2014/main" id="{7CE7E02E-A0A9-472D-9529-BAC43C0C4D74}"/>
              </a:ext>
            </a:extLst>
          </p:cNvPr>
          <p:cNvSpPr/>
          <p:nvPr/>
        </p:nvSpPr>
        <p:spPr>
          <a:xfrm>
            <a:off x="3950038" y="5355685"/>
            <a:ext cx="905088"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TextBox 47">
            <a:extLst>
              <a:ext uri="{FF2B5EF4-FFF2-40B4-BE49-F238E27FC236}">
                <a16:creationId xmlns:a16="http://schemas.microsoft.com/office/drawing/2014/main" id="{F8B69747-B0CA-49EA-BD65-CDCBBEC92B1D}"/>
              </a:ext>
            </a:extLst>
          </p:cNvPr>
          <p:cNvSpPr txBox="1"/>
          <p:nvPr/>
        </p:nvSpPr>
        <p:spPr>
          <a:xfrm>
            <a:off x="3948747" y="5391510"/>
            <a:ext cx="1000112"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Controller</a:t>
            </a:r>
          </a:p>
        </p:txBody>
      </p:sp>
      <p:sp>
        <p:nvSpPr>
          <p:cNvPr id="63" name="Rectangle: Rounded Corners 62">
            <a:extLst>
              <a:ext uri="{FF2B5EF4-FFF2-40B4-BE49-F238E27FC236}">
                <a16:creationId xmlns:a16="http://schemas.microsoft.com/office/drawing/2014/main" id="{8CE20A03-D812-48BD-B934-55ACDDC14578}"/>
              </a:ext>
            </a:extLst>
          </p:cNvPr>
          <p:cNvSpPr/>
          <p:nvPr/>
        </p:nvSpPr>
        <p:spPr>
          <a:xfrm>
            <a:off x="5018315" y="1575731"/>
            <a:ext cx="3393744" cy="2533612"/>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Box 63">
            <a:extLst>
              <a:ext uri="{FF2B5EF4-FFF2-40B4-BE49-F238E27FC236}">
                <a16:creationId xmlns:a16="http://schemas.microsoft.com/office/drawing/2014/main" id="{CE5C409C-F8D3-4B7B-9942-2944CBF76F1B}"/>
              </a:ext>
            </a:extLst>
          </p:cNvPr>
          <p:cNvSpPr txBox="1"/>
          <p:nvPr/>
        </p:nvSpPr>
        <p:spPr>
          <a:xfrm>
            <a:off x="5108822" y="162996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Robot</a:t>
            </a:r>
          </a:p>
        </p:txBody>
      </p:sp>
      <p:sp>
        <p:nvSpPr>
          <p:cNvPr id="65" name="Rectangle: Rounded Corners 64">
            <a:extLst>
              <a:ext uri="{FF2B5EF4-FFF2-40B4-BE49-F238E27FC236}">
                <a16:creationId xmlns:a16="http://schemas.microsoft.com/office/drawing/2014/main" id="{4B7C846F-2DC0-43E0-920C-F321E4D215FE}"/>
              </a:ext>
            </a:extLst>
          </p:cNvPr>
          <p:cNvSpPr/>
          <p:nvPr/>
        </p:nvSpPr>
        <p:spPr>
          <a:xfrm>
            <a:off x="5263167" y="2973413"/>
            <a:ext cx="2921992" cy="911321"/>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TextBox 66">
            <a:extLst>
              <a:ext uri="{FF2B5EF4-FFF2-40B4-BE49-F238E27FC236}">
                <a16:creationId xmlns:a16="http://schemas.microsoft.com/office/drawing/2014/main" id="{C82C2522-1D47-4B77-9D03-DE374E7881BB}"/>
              </a:ext>
            </a:extLst>
          </p:cNvPr>
          <p:cNvSpPr txBox="1"/>
          <p:nvPr/>
        </p:nvSpPr>
        <p:spPr>
          <a:xfrm>
            <a:off x="5249932" y="299693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Navigation</a:t>
            </a:r>
          </a:p>
        </p:txBody>
      </p:sp>
      <p:sp>
        <p:nvSpPr>
          <p:cNvPr id="68" name="Rectangle: Rounded Corners 67">
            <a:extLst>
              <a:ext uri="{FF2B5EF4-FFF2-40B4-BE49-F238E27FC236}">
                <a16:creationId xmlns:a16="http://schemas.microsoft.com/office/drawing/2014/main" id="{314393F2-2DA9-43A9-8C77-27980F9DE49C}"/>
              </a:ext>
            </a:extLst>
          </p:cNvPr>
          <p:cNvSpPr/>
          <p:nvPr/>
        </p:nvSpPr>
        <p:spPr>
          <a:xfrm>
            <a:off x="5263167" y="1978403"/>
            <a:ext cx="2921992" cy="853715"/>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Box 68">
            <a:extLst>
              <a:ext uri="{FF2B5EF4-FFF2-40B4-BE49-F238E27FC236}">
                <a16:creationId xmlns:a16="http://schemas.microsoft.com/office/drawing/2014/main" id="{6D021715-7B91-4497-9B77-1A9A94E28D9D}"/>
              </a:ext>
            </a:extLst>
          </p:cNvPr>
          <p:cNvSpPr txBox="1"/>
          <p:nvPr/>
        </p:nvSpPr>
        <p:spPr>
          <a:xfrm>
            <a:off x="5293479" y="1967655"/>
            <a:ext cx="70152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PCB</a:t>
            </a:r>
          </a:p>
        </p:txBody>
      </p:sp>
      <p:sp>
        <p:nvSpPr>
          <p:cNvPr id="70" name="Rectangle: Rounded Corners 69">
            <a:extLst>
              <a:ext uri="{FF2B5EF4-FFF2-40B4-BE49-F238E27FC236}">
                <a16:creationId xmlns:a16="http://schemas.microsoft.com/office/drawing/2014/main" id="{07F8AC19-AD0C-4ADE-9805-328357E86606}"/>
              </a:ext>
            </a:extLst>
          </p:cNvPr>
          <p:cNvSpPr/>
          <p:nvPr/>
        </p:nvSpPr>
        <p:spPr>
          <a:xfrm>
            <a:off x="5451397" y="2254126"/>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1" name="Rectangle: Rounded Corners 70">
            <a:extLst>
              <a:ext uri="{FF2B5EF4-FFF2-40B4-BE49-F238E27FC236}">
                <a16:creationId xmlns:a16="http://schemas.microsoft.com/office/drawing/2014/main" id="{8820661F-35D0-497F-AE2B-86741C5681B2}"/>
              </a:ext>
            </a:extLst>
          </p:cNvPr>
          <p:cNvSpPr/>
          <p:nvPr/>
        </p:nvSpPr>
        <p:spPr>
          <a:xfrm>
            <a:off x="6779479" y="2254126"/>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TextBox 71">
            <a:extLst>
              <a:ext uri="{FF2B5EF4-FFF2-40B4-BE49-F238E27FC236}">
                <a16:creationId xmlns:a16="http://schemas.microsoft.com/office/drawing/2014/main" id="{301865BD-5303-4A91-9F9F-0F4A66978767}"/>
              </a:ext>
            </a:extLst>
          </p:cNvPr>
          <p:cNvSpPr txBox="1"/>
          <p:nvPr/>
        </p:nvSpPr>
        <p:spPr>
          <a:xfrm>
            <a:off x="5375126" y="2289193"/>
            <a:ext cx="1326771"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Microcontroller</a:t>
            </a:r>
          </a:p>
        </p:txBody>
      </p:sp>
      <p:sp>
        <p:nvSpPr>
          <p:cNvPr id="74" name="TextBox 73">
            <a:extLst>
              <a:ext uri="{FF2B5EF4-FFF2-40B4-BE49-F238E27FC236}">
                <a16:creationId xmlns:a16="http://schemas.microsoft.com/office/drawing/2014/main" id="{518875FA-EED3-4C1F-8835-95CE0D9A1BA0}"/>
              </a:ext>
            </a:extLst>
          </p:cNvPr>
          <p:cNvSpPr txBox="1"/>
          <p:nvPr/>
        </p:nvSpPr>
        <p:spPr>
          <a:xfrm>
            <a:off x="6889690" y="2188312"/>
            <a:ext cx="880058"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Wi-Fi module</a:t>
            </a:r>
          </a:p>
        </p:txBody>
      </p:sp>
      <p:sp>
        <p:nvSpPr>
          <p:cNvPr id="77" name="Rectangle: Rounded Corners 76">
            <a:extLst>
              <a:ext uri="{FF2B5EF4-FFF2-40B4-BE49-F238E27FC236}">
                <a16:creationId xmlns:a16="http://schemas.microsoft.com/office/drawing/2014/main" id="{2C398182-4AF9-4B24-A7E6-828EA82D0536}"/>
              </a:ext>
            </a:extLst>
          </p:cNvPr>
          <p:cNvSpPr/>
          <p:nvPr/>
        </p:nvSpPr>
        <p:spPr>
          <a:xfrm>
            <a:off x="5451397" y="3324633"/>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8" name="TextBox 77">
            <a:extLst>
              <a:ext uri="{FF2B5EF4-FFF2-40B4-BE49-F238E27FC236}">
                <a16:creationId xmlns:a16="http://schemas.microsoft.com/office/drawing/2014/main" id="{71364AE0-35E2-47D7-8578-F51629D9A102}"/>
              </a:ext>
            </a:extLst>
          </p:cNvPr>
          <p:cNvSpPr txBox="1"/>
          <p:nvPr/>
        </p:nvSpPr>
        <p:spPr>
          <a:xfrm>
            <a:off x="5653006" y="3372214"/>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Motors</a:t>
            </a:r>
          </a:p>
        </p:txBody>
      </p:sp>
      <p:sp>
        <p:nvSpPr>
          <p:cNvPr id="79" name="Rectangle: Rounded Corners 78">
            <a:extLst>
              <a:ext uri="{FF2B5EF4-FFF2-40B4-BE49-F238E27FC236}">
                <a16:creationId xmlns:a16="http://schemas.microsoft.com/office/drawing/2014/main" id="{3514F31C-2456-4CEF-BC9C-A0A2842CEBDF}"/>
              </a:ext>
            </a:extLst>
          </p:cNvPr>
          <p:cNvSpPr/>
          <p:nvPr/>
        </p:nvSpPr>
        <p:spPr>
          <a:xfrm>
            <a:off x="6779479" y="3314740"/>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0" name="TextBox 79">
            <a:extLst>
              <a:ext uri="{FF2B5EF4-FFF2-40B4-BE49-F238E27FC236}">
                <a16:creationId xmlns:a16="http://schemas.microsoft.com/office/drawing/2014/main" id="{487E46CF-7B7D-465C-B334-4DB7398BEA3C}"/>
              </a:ext>
            </a:extLst>
          </p:cNvPr>
          <p:cNvSpPr txBox="1"/>
          <p:nvPr/>
        </p:nvSpPr>
        <p:spPr>
          <a:xfrm>
            <a:off x="6975043" y="3363418"/>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Wheels</a:t>
            </a:r>
          </a:p>
        </p:txBody>
      </p:sp>
      <p:sp>
        <p:nvSpPr>
          <p:cNvPr id="84" name="Rectangle: Rounded Corners 83">
            <a:extLst>
              <a:ext uri="{FF2B5EF4-FFF2-40B4-BE49-F238E27FC236}">
                <a16:creationId xmlns:a16="http://schemas.microsoft.com/office/drawing/2014/main" id="{2EB1DFF5-FBBC-4A8B-A94A-93F8E058FB87}"/>
              </a:ext>
            </a:extLst>
          </p:cNvPr>
          <p:cNvSpPr/>
          <p:nvPr/>
        </p:nvSpPr>
        <p:spPr>
          <a:xfrm>
            <a:off x="1119650" y="2076646"/>
            <a:ext cx="3393744" cy="2035382"/>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TextBox 85">
            <a:extLst>
              <a:ext uri="{FF2B5EF4-FFF2-40B4-BE49-F238E27FC236}">
                <a16:creationId xmlns:a16="http://schemas.microsoft.com/office/drawing/2014/main" id="{86A82D31-C368-4E5C-B75B-23EF7ECCECF6}"/>
              </a:ext>
            </a:extLst>
          </p:cNvPr>
          <p:cNvSpPr txBox="1"/>
          <p:nvPr/>
        </p:nvSpPr>
        <p:spPr>
          <a:xfrm>
            <a:off x="1232555" y="2107547"/>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LIDAR System</a:t>
            </a:r>
          </a:p>
        </p:txBody>
      </p:sp>
      <p:sp>
        <p:nvSpPr>
          <p:cNvPr id="87" name="Rectangle: Rounded Corners 86">
            <a:extLst>
              <a:ext uri="{FF2B5EF4-FFF2-40B4-BE49-F238E27FC236}">
                <a16:creationId xmlns:a16="http://schemas.microsoft.com/office/drawing/2014/main" id="{94449C6B-0E1C-4396-84A0-2EC9DAAE2372}"/>
              </a:ext>
            </a:extLst>
          </p:cNvPr>
          <p:cNvSpPr/>
          <p:nvPr/>
        </p:nvSpPr>
        <p:spPr>
          <a:xfrm>
            <a:off x="1364502" y="2976098"/>
            <a:ext cx="2921992" cy="911321"/>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8" name="TextBox 87">
            <a:extLst>
              <a:ext uri="{FF2B5EF4-FFF2-40B4-BE49-F238E27FC236}">
                <a16:creationId xmlns:a16="http://schemas.microsoft.com/office/drawing/2014/main" id="{F45831F4-BEB0-47E0-95D7-6D3A245C257E}"/>
              </a:ext>
            </a:extLst>
          </p:cNvPr>
          <p:cNvSpPr txBox="1"/>
          <p:nvPr/>
        </p:nvSpPr>
        <p:spPr>
          <a:xfrm>
            <a:off x="1384340" y="3013241"/>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LIDAR Mount</a:t>
            </a:r>
          </a:p>
        </p:txBody>
      </p:sp>
      <p:sp>
        <p:nvSpPr>
          <p:cNvPr id="89" name="Rectangle: Rounded Corners 88">
            <a:extLst>
              <a:ext uri="{FF2B5EF4-FFF2-40B4-BE49-F238E27FC236}">
                <a16:creationId xmlns:a16="http://schemas.microsoft.com/office/drawing/2014/main" id="{4BF00D8C-7984-49F7-92E1-2EF40BD30553}"/>
              </a:ext>
            </a:extLst>
          </p:cNvPr>
          <p:cNvSpPr/>
          <p:nvPr/>
        </p:nvSpPr>
        <p:spPr>
          <a:xfrm>
            <a:off x="1888713" y="2401854"/>
            <a:ext cx="1914920" cy="412687"/>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TextBox 89">
            <a:extLst>
              <a:ext uri="{FF2B5EF4-FFF2-40B4-BE49-F238E27FC236}">
                <a16:creationId xmlns:a16="http://schemas.microsoft.com/office/drawing/2014/main" id="{BB8A5BB0-5FB1-493C-8254-D439DB7C74FE}"/>
              </a:ext>
            </a:extLst>
          </p:cNvPr>
          <p:cNvSpPr txBox="1"/>
          <p:nvPr/>
        </p:nvSpPr>
        <p:spPr>
          <a:xfrm>
            <a:off x="1967090" y="2333325"/>
            <a:ext cx="1700742"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Inertial Measurement Unit</a:t>
            </a:r>
          </a:p>
        </p:txBody>
      </p:sp>
      <p:sp>
        <p:nvSpPr>
          <p:cNvPr id="96" name="Rectangle: Rounded Corners 95">
            <a:extLst>
              <a:ext uri="{FF2B5EF4-FFF2-40B4-BE49-F238E27FC236}">
                <a16:creationId xmlns:a16="http://schemas.microsoft.com/office/drawing/2014/main" id="{F3D0E431-1B72-4935-8838-A71A65CF33E3}"/>
              </a:ext>
            </a:extLst>
          </p:cNvPr>
          <p:cNvSpPr/>
          <p:nvPr/>
        </p:nvSpPr>
        <p:spPr>
          <a:xfrm>
            <a:off x="1552732" y="3327318"/>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8" name="TextBox 97">
            <a:extLst>
              <a:ext uri="{FF2B5EF4-FFF2-40B4-BE49-F238E27FC236}">
                <a16:creationId xmlns:a16="http://schemas.microsoft.com/office/drawing/2014/main" id="{FAEAEF0A-2C13-4359-A2BE-7B53ED72106F}"/>
              </a:ext>
            </a:extLst>
          </p:cNvPr>
          <p:cNvSpPr txBox="1"/>
          <p:nvPr/>
        </p:nvSpPr>
        <p:spPr>
          <a:xfrm>
            <a:off x="1648022" y="3363121"/>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Hydraulics</a:t>
            </a:r>
          </a:p>
        </p:txBody>
      </p:sp>
      <p:sp>
        <p:nvSpPr>
          <p:cNvPr id="99" name="Rectangle: Rounded Corners 98">
            <a:extLst>
              <a:ext uri="{FF2B5EF4-FFF2-40B4-BE49-F238E27FC236}">
                <a16:creationId xmlns:a16="http://schemas.microsoft.com/office/drawing/2014/main" id="{8C8B8243-044C-4DEA-AC0A-E1182F312D3A}"/>
              </a:ext>
            </a:extLst>
          </p:cNvPr>
          <p:cNvSpPr/>
          <p:nvPr/>
        </p:nvSpPr>
        <p:spPr>
          <a:xfrm>
            <a:off x="2880814" y="3317425"/>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2" name="TextBox 101">
            <a:extLst>
              <a:ext uri="{FF2B5EF4-FFF2-40B4-BE49-F238E27FC236}">
                <a16:creationId xmlns:a16="http://schemas.microsoft.com/office/drawing/2014/main" id="{60B2DE35-7A35-41BA-9FFF-1E0C580FEE0D}"/>
              </a:ext>
            </a:extLst>
          </p:cNvPr>
          <p:cNvSpPr txBox="1"/>
          <p:nvPr/>
        </p:nvSpPr>
        <p:spPr>
          <a:xfrm>
            <a:off x="2889384" y="3259555"/>
            <a:ext cx="1074839"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LIDAR Sensor</a:t>
            </a:r>
          </a:p>
        </p:txBody>
      </p:sp>
      <p:sp>
        <p:nvSpPr>
          <p:cNvPr id="104" name="Rectangle: Rounded Corners 103">
            <a:extLst>
              <a:ext uri="{FF2B5EF4-FFF2-40B4-BE49-F238E27FC236}">
                <a16:creationId xmlns:a16="http://schemas.microsoft.com/office/drawing/2014/main" id="{3755E1F6-FE90-4E64-BA92-08FB41BDBE90}"/>
              </a:ext>
            </a:extLst>
          </p:cNvPr>
          <p:cNvSpPr/>
          <p:nvPr/>
        </p:nvSpPr>
        <p:spPr>
          <a:xfrm>
            <a:off x="3185633" y="1497936"/>
            <a:ext cx="960869" cy="437641"/>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5" name="TextBox 104">
            <a:extLst>
              <a:ext uri="{FF2B5EF4-FFF2-40B4-BE49-F238E27FC236}">
                <a16:creationId xmlns:a16="http://schemas.microsoft.com/office/drawing/2014/main" id="{54E4F5C0-801A-422B-B4C6-6F521C088D3B}"/>
              </a:ext>
            </a:extLst>
          </p:cNvPr>
          <p:cNvSpPr txBox="1"/>
          <p:nvPr/>
        </p:nvSpPr>
        <p:spPr>
          <a:xfrm>
            <a:off x="3231358" y="1452132"/>
            <a:ext cx="861120"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Power Supply</a:t>
            </a:r>
          </a:p>
        </p:txBody>
      </p:sp>
      <p:cxnSp>
        <p:nvCxnSpPr>
          <p:cNvPr id="9" name="Straight Arrow Connector 8">
            <a:extLst>
              <a:ext uri="{FF2B5EF4-FFF2-40B4-BE49-F238E27FC236}">
                <a16:creationId xmlns:a16="http://schemas.microsoft.com/office/drawing/2014/main" id="{FA463537-5495-4869-82E9-0723E1F22A35}"/>
              </a:ext>
            </a:extLst>
          </p:cNvPr>
          <p:cNvCxnSpPr>
            <a:cxnSpLocks/>
          </p:cNvCxnSpPr>
          <p:nvPr/>
        </p:nvCxnSpPr>
        <p:spPr>
          <a:xfrm>
            <a:off x="4196592" y="1718672"/>
            <a:ext cx="821723"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CA1B48-B5EE-4BB2-ABEC-79CEB27EF4DC}"/>
              </a:ext>
            </a:extLst>
          </p:cNvPr>
          <p:cNvCxnSpPr>
            <a:cxnSpLocks/>
          </p:cNvCxnSpPr>
          <p:nvPr/>
        </p:nvCxnSpPr>
        <p:spPr>
          <a:xfrm>
            <a:off x="8821023" y="2401855"/>
            <a:ext cx="0" cy="252560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B2162FD-68E4-437B-BA73-887B0AD9EB41}"/>
              </a:ext>
            </a:extLst>
          </p:cNvPr>
          <p:cNvCxnSpPr>
            <a:cxnSpLocks/>
          </p:cNvCxnSpPr>
          <p:nvPr/>
        </p:nvCxnSpPr>
        <p:spPr>
          <a:xfrm flipH="1">
            <a:off x="7713676" y="4927460"/>
            <a:ext cx="1107347"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A90441-6122-4BD1-AAD2-03053C2DD319}"/>
              </a:ext>
            </a:extLst>
          </p:cNvPr>
          <p:cNvCxnSpPr>
            <a:cxnSpLocks/>
          </p:cNvCxnSpPr>
          <p:nvPr/>
        </p:nvCxnSpPr>
        <p:spPr>
          <a:xfrm flipV="1">
            <a:off x="4643305" y="2144221"/>
            <a:ext cx="0" cy="3136217"/>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053CE4B-4907-4CA5-AA73-807AF9002A7A}"/>
              </a:ext>
            </a:extLst>
          </p:cNvPr>
          <p:cNvCxnSpPr>
            <a:cxnSpLocks/>
          </p:cNvCxnSpPr>
          <p:nvPr/>
        </p:nvCxnSpPr>
        <p:spPr>
          <a:xfrm>
            <a:off x="4643305" y="2144221"/>
            <a:ext cx="572549"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436A15B-7554-4751-AFB2-FB72691728A4}"/>
              </a:ext>
            </a:extLst>
          </p:cNvPr>
          <p:cNvCxnSpPr>
            <a:cxnSpLocks/>
          </p:cNvCxnSpPr>
          <p:nvPr/>
        </p:nvCxnSpPr>
        <p:spPr>
          <a:xfrm>
            <a:off x="6151357" y="2688525"/>
            <a:ext cx="0" cy="596262"/>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02FDC39-EB1F-4DDA-8967-982B6E3DE4FA}"/>
              </a:ext>
            </a:extLst>
          </p:cNvPr>
          <p:cNvCxnSpPr>
            <a:cxnSpLocks/>
          </p:cNvCxnSpPr>
          <p:nvPr/>
        </p:nvCxnSpPr>
        <p:spPr>
          <a:xfrm>
            <a:off x="3441583" y="2844701"/>
            <a:ext cx="0" cy="421211"/>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88C0DE-209F-49FB-8BE8-ABCAE3A453BC}"/>
              </a:ext>
            </a:extLst>
          </p:cNvPr>
          <p:cNvCxnSpPr>
            <a:cxnSpLocks/>
          </p:cNvCxnSpPr>
          <p:nvPr/>
        </p:nvCxnSpPr>
        <p:spPr>
          <a:xfrm>
            <a:off x="3441582" y="3097997"/>
            <a:ext cx="899720"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CAC1F5-9AE1-44DF-BE5C-D0B917C20075}"/>
              </a:ext>
            </a:extLst>
          </p:cNvPr>
          <p:cNvCxnSpPr>
            <a:cxnSpLocks/>
          </p:cNvCxnSpPr>
          <p:nvPr/>
        </p:nvCxnSpPr>
        <p:spPr>
          <a:xfrm flipV="1">
            <a:off x="4341302" y="2028181"/>
            <a:ext cx="0" cy="1068384"/>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90AD5BC-4C13-4D9C-8925-25F441ADE571}"/>
              </a:ext>
            </a:extLst>
          </p:cNvPr>
          <p:cNvCxnSpPr>
            <a:cxnSpLocks/>
          </p:cNvCxnSpPr>
          <p:nvPr/>
        </p:nvCxnSpPr>
        <p:spPr>
          <a:xfrm>
            <a:off x="4341302" y="2478401"/>
            <a:ext cx="1047179"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CAD5028-29F7-4502-9185-2BC6B1866780}"/>
              </a:ext>
            </a:extLst>
          </p:cNvPr>
          <p:cNvCxnSpPr>
            <a:cxnSpLocks/>
          </p:cNvCxnSpPr>
          <p:nvPr/>
        </p:nvCxnSpPr>
        <p:spPr>
          <a:xfrm flipH="1">
            <a:off x="8235891" y="2401854"/>
            <a:ext cx="585132"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E53C949-4894-4D41-94BE-F31D8A46D194}"/>
              </a:ext>
            </a:extLst>
          </p:cNvPr>
          <p:cNvCxnSpPr>
            <a:cxnSpLocks/>
          </p:cNvCxnSpPr>
          <p:nvPr/>
        </p:nvCxnSpPr>
        <p:spPr>
          <a:xfrm flipH="1">
            <a:off x="7355047" y="5423912"/>
            <a:ext cx="1465976"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66E9C4F-05B5-4E0B-86E9-D43AB16E7727}"/>
              </a:ext>
            </a:extLst>
          </p:cNvPr>
          <p:cNvCxnSpPr>
            <a:cxnSpLocks/>
          </p:cNvCxnSpPr>
          <p:nvPr/>
        </p:nvCxnSpPr>
        <p:spPr>
          <a:xfrm>
            <a:off x="6455328" y="5654745"/>
            <a:ext cx="0" cy="329729"/>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A43A1F0-A258-410D-AD10-9C2795FF80F9}"/>
              </a:ext>
            </a:extLst>
          </p:cNvPr>
          <p:cNvCxnSpPr>
            <a:cxnSpLocks/>
          </p:cNvCxnSpPr>
          <p:nvPr/>
        </p:nvCxnSpPr>
        <p:spPr>
          <a:xfrm flipH="1">
            <a:off x="3309699" y="5984474"/>
            <a:ext cx="3145629"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6B2AFB3-8580-44C5-84DD-E2F45F8CB855}"/>
              </a:ext>
            </a:extLst>
          </p:cNvPr>
          <p:cNvCxnSpPr>
            <a:cxnSpLocks/>
          </p:cNvCxnSpPr>
          <p:nvPr/>
        </p:nvCxnSpPr>
        <p:spPr>
          <a:xfrm flipV="1">
            <a:off x="3309699" y="5789430"/>
            <a:ext cx="0" cy="195044"/>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CAB43CC-7C0D-4A7F-BAFD-2D3B8934CD7E}"/>
              </a:ext>
            </a:extLst>
          </p:cNvPr>
          <p:cNvSpPr txBox="1"/>
          <p:nvPr/>
        </p:nvSpPr>
        <p:spPr>
          <a:xfrm>
            <a:off x="4279983" y="1514031"/>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Powers</a:t>
            </a:r>
          </a:p>
        </p:txBody>
      </p:sp>
      <p:sp>
        <p:nvSpPr>
          <p:cNvPr id="94" name="TextBox 93">
            <a:extLst>
              <a:ext uri="{FF2B5EF4-FFF2-40B4-BE49-F238E27FC236}">
                <a16:creationId xmlns:a16="http://schemas.microsoft.com/office/drawing/2014/main" id="{4DF35A0C-5420-4B4D-AB9D-250012D69CA5}"/>
              </a:ext>
            </a:extLst>
          </p:cNvPr>
          <p:cNvSpPr txBox="1"/>
          <p:nvPr/>
        </p:nvSpPr>
        <p:spPr>
          <a:xfrm>
            <a:off x="7766309" y="4706422"/>
            <a:ext cx="1103801" cy="430887"/>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Wi-Fi communication</a:t>
            </a:r>
          </a:p>
        </p:txBody>
      </p:sp>
      <p:sp>
        <p:nvSpPr>
          <p:cNvPr id="100" name="TextBox 99">
            <a:extLst>
              <a:ext uri="{FF2B5EF4-FFF2-40B4-BE49-F238E27FC236}">
                <a16:creationId xmlns:a16="http://schemas.microsoft.com/office/drawing/2014/main" id="{3BA8FBE5-FF05-4C72-A4AC-3C257E052686}"/>
              </a:ext>
            </a:extLst>
          </p:cNvPr>
          <p:cNvSpPr txBox="1"/>
          <p:nvPr/>
        </p:nvSpPr>
        <p:spPr>
          <a:xfrm>
            <a:off x="3976901" y="4041466"/>
            <a:ext cx="1103801" cy="430887"/>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        Input</a:t>
            </a:r>
          </a:p>
          <a:p>
            <a:r>
              <a:rPr lang="en-US" sz="1100" dirty="0">
                <a:latin typeface="Calibri" panose="020F0502020204030204" pitchFamily="34" charset="0"/>
                <a:cs typeface="Calibri" panose="020F0502020204030204" pitchFamily="34" charset="0"/>
              </a:rPr>
              <a:t>directions</a:t>
            </a:r>
          </a:p>
        </p:txBody>
      </p:sp>
      <p:sp>
        <p:nvSpPr>
          <p:cNvPr id="101" name="TextBox 100">
            <a:extLst>
              <a:ext uri="{FF2B5EF4-FFF2-40B4-BE49-F238E27FC236}">
                <a16:creationId xmlns:a16="http://schemas.microsoft.com/office/drawing/2014/main" id="{FC81CA6A-F876-41B2-89CE-F1EC2549118C}"/>
              </a:ext>
            </a:extLst>
          </p:cNvPr>
          <p:cNvSpPr txBox="1"/>
          <p:nvPr/>
        </p:nvSpPr>
        <p:spPr>
          <a:xfrm>
            <a:off x="6073109" y="2766560"/>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Controls</a:t>
            </a:r>
          </a:p>
        </p:txBody>
      </p:sp>
      <p:sp>
        <p:nvSpPr>
          <p:cNvPr id="106" name="TextBox 105">
            <a:extLst>
              <a:ext uri="{FF2B5EF4-FFF2-40B4-BE49-F238E27FC236}">
                <a16:creationId xmlns:a16="http://schemas.microsoft.com/office/drawing/2014/main" id="{BE938DC3-C094-437F-BA78-AB3883E5CFC5}"/>
              </a:ext>
            </a:extLst>
          </p:cNvPr>
          <p:cNvSpPr txBox="1"/>
          <p:nvPr/>
        </p:nvSpPr>
        <p:spPr>
          <a:xfrm>
            <a:off x="3587768" y="2896792"/>
            <a:ext cx="711130" cy="430887"/>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Sensor readings</a:t>
            </a:r>
          </a:p>
        </p:txBody>
      </p:sp>
      <p:sp>
        <p:nvSpPr>
          <p:cNvPr id="107" name="Rectangle: Rounded Corners 106">
            <a:extLst>
              <a:ext uri="{FF2B5EF4-FFF2-40B4-BE49-F238E27FC236}">
                <a16:creationId xmlns:a16="http://schemas.microsoft.com/office/drawing/2014/main" id="{2503B15D-D6A0-46E1-BEB6-E1D2003FC369}"/>
              </a:ext>
            </a:extLst>
          </p:cNvPr>
          <p:cNvSpPr/>
          <p:nvPr/>
        </p:nvSpPr>
        <p:spPr>
          <a:xfrm>
            <a:off x="1632819" y="1497936"/>
            <a:ext cx="867432" cy="437641"/>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 name="TextBox 107">
            <a:extLst>
              <a:ext uri="{FF2B5EF4-FFF2-40B4-BE49-F238E27FC236}">
                <a16:creationId xmlns:a16="http://schemas.microsoft.com/office/drawing/2014/main" id="{5243EA9F-329F-48CA-983E-B7D17D319AC7}"/>
              </a:ext>
            </a:extLst>
          </p:cNvPr>
          <p:cNvSpPr txBox="1"/>
          <p:nvPr/>
        </p:nvSpPr>
        <p:spPr>
          <a:xfrm>
            <a:off x="1690376" y="1556550"/>
            <a:ext cx="867432"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Camera</a:t>
            </a:r>
          </a:p>
        </p:txBody>
      </p:sp>
      <p:cxnSp>
        <p:nvCxnSpPr>
          <p:cNvPr id="97" name="Straight Arrow Connector 96">
            <a:extLst>
              <a:ext uri="{FF2B5EF4-FFF2-40B4-BE49-F238E27FC236}">
                <a16:creationId xmlns:a16="http://schemas.microsoft.com/office/drawing/2014/main" id="{35E663EF-441A-4CDC-A88B-65BDEFD54CDE}"/>
              </a:ext>
            </a:extLst>
          </p:cNvPr>
          <p:cNvCxnSpPr>
            <a:cxnSpLocks/>
          </p:cNvCxnSpPr>
          <p:nvPr/>
        </p:nvCxnSpPr>
        <p:spPr>
          <a:xfrm flipH="1">
            <a:off x="2521942" y="1716756"/>
            <a:ext cx="625941" cy="1916"/>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7C9C07F5-DAE5-4DB9-B937-9997810FA675}"/>
              </a:ext>
            </a:extLst>
          </p:cNvPr>
          <p:cNvSpPr txBox="1"/>
          <p:nvPr/>
        </p:nvSpPr>
        <p:spPr>
          <a:xfrm>
            <a:off x="2578971" y="1508240"/>
            <a:ext cx="637077"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Powers</a:t>
            </a:r>
          </a:p>
        </p:txBody>
      </p:sp>
      <p:cxnSp>
        <p:nvCxnSpPr>
          <p:cNvPr id="115" name="Straight Connector 114">
            <a:extLst>
              <a:ext uri="{FF2B5EF4-FFF2-40B4-BE49-F238E27FC236}">
                <a16:creationId xmlns:a16="http://schemas.microsoft.com/office/drawing/2014/main" id="{279F8567-68B9-40CD-B4F4-5AC7EDDF839C}"/>
              </a:ext>
            </a:extLst>
          </p:cNvPr>
          <p:cNvCxnSpPr>
            <a:cxnSpLocks/>
          </p:cNvCxnSpPr>
          <p:nvPr/>
        </p:nvCxnSpPr>
        <p:spPr>
          <a:xfrm flipH="1">
            <a:off x="2084513" y="2028181"/>
            <a:ext cx="2256789"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7E3FB6-CC3F-4E89-BB2D-2C7C1CE5BA73}"/>
              </a:ext>
            </a:extLst>
          </p:cNvPr>
          <p:cNvCxnSpPr>
            <a:cxnSpLocks/>
          </p:cNvCxnSpPr>
          <p:nvPr/>
        </p:nvCxnSpPr>
        <p:spPr>
          <a:xfrm>
            <a:off x="2084512" y="1967655"/>
            <a:ext cx="0" cy="6052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7DC7A0D-633E-4D0F-9740-CA564380351D}"/>
              </a:ext>
            </a:extLst>
          </p:cNvPr>
          <p:cNvSpPr txBox="1"/>
          <p:nvPr/>
        </p:nvSpPr>
        <p:spPr>
          <a:xfrm>
            <a:off x="2515846" y="1838051"/>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Feedback</a:t>
            </a:r>
          </a:p>
        </p:txBody>
      </p:sp>
      <p:sp>
        <p:nvSpPr>
          <p:cNvPr id="126" name="TextBox 125">
            <a:extLst>
              <a:ext uri="{FF2B5EF4-FFF2-40B4-BE49-F238E27FC236}">
                <a16:creationId xmlns:a16="http://schemas.microsoft.com/office/drawing/2014/main" id="{F9FEA0F0-ED4E-4856-9463-303B33A37C40}"/>
              </a:ext>
            </a:extLst>
          </p:cNvPr>
          <p:cNvSpPr txBox="1"/>
          <p:nvPr/>
        </p:nvSpPr>
        <p:spPr>
          <a:xfrm>
            <a:off x="7751550" y="5214522"/>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Mapping data</a:t>
            </a:r>
          </a:p>
        </p:txBody>
      </p:sp>
      <p:sp>
        <p:nvSpPr>
          <p:cNvPr id="127" name="TextBox 126">
            <a:extLst>
              <a:ext uri="{FF2B5EF4-FFF2-40B4-BE49-F238E27FC236}">
                <a16:creationId xmlns:a16="http://schemas.microsoft.com/office/drawing/2014/main" id="{C28DA569-6CB1-40D5-9BFC-20B4F76110A7}"/>
              </a:ext>
            </a:extLst>
          </p:cNvPr>
          <p:cNvSpPr txBox="1"/>
          <p:nvPr/>
        </p:nvSpPr>
        <p:spPr>
          <a:xfrm>
            <a:off x="5079087" y="5787506"/>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Layout view</a:t>
            </a:r>
          </a:p>
        </p:txBody>
      </p:sp>
      <p:cxnSp>
        <p:nvCxnSpPr>
          <p:cNvPr id="137" name="Straight Connector 136">
            <a:extLst>
              <a:ext uri="{FF2B5EF4-FFF2-40B4-BE49-F238E27FC236}">
                <a16:creationId xmlns:a16="http://schemas.microsoft.com/office/drawing/2014/main" id="{191A990B-0555-48B6-A50B-70F75E35F57E}"/>
              </a:ext>
            </a:extLst>
          </p:cNvPr>
          <p:cNvCxnSpPr>
            <a:cxnSpLocks/>
          </p:cNvCxnSpPr>
          <p:nvPr/>
        </p:nvCxnSpPr>
        <p:spPr>
          <a:xfrm>
            <a:off x="8820550" y="4888675"/>
            <a:ext cx="0" cy="54509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75" name="Google Shape;241;p35">
            <a:extLst>
              <a:ext uri="{FF2B5EF4-FFF2-40B4-BE49-F238E27FC236}">
                <a16:creationId xmlns:a16="http://schemas.microsoft.com/office/drawing/2014/main" id="{DA680D7F-F1BE-4484-B951-2EB2C2A34BE1}"/>
              </a:ext>
            </a:extLst>
          </p:cNvPr>
          <p:cNvSpPr txBox="1"/>
          <p:nvPr/>
        </p:nvSpPr>
        <p:spPr>
          <a:xfrm>
            <a:off x="304800" y="609600"/>
            <a:ext cx="8839200" cy="54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Block Diagram</a:t>
            </a:r>
            <a:endParaRPr sz="3000" b="0" i="0" u="none" strike="noStrike" cap="none" dirty="0">
              <a:solidFill>
                <a:srgbClr val="881C1C"/>
              </a:solidFill>
              <a:latin typeface="Georgia"/>
              <a:ea typeface="Georgia"/>
              <a:cs typeface="Georgia"/>
              <a:sym typeface="Georgia"/>
            </a:endParaRPr>
          </a:p>
        </p:txBody>
      </p:sp>
    </p:spTree>
    <p:extLst>
      <p:ext uri="{BB962C8B-B14F-4D97-AF65-F5344CB8AC3E}">
        <p14:creationId xmlns:p14="http://schemas.microsoft.com/office/powerpoint/2010/main" val="144199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500"/>
                                        <p:tgtEl>
                                          <p:spTgt spid="7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500"/>
                                        <p:tgtEl>
                                          <p:spTgt spid="6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500"/>
                                        <p:tgtEl>
                                          <p:spTgt spid="7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500"/>
                                        <p:tgtEl>
                                          <p:spTgt spid="7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500"/>
                                        <p:tgtEl>
                                          <p:spTgt spid="6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500"/>
                                        <p:tgtEl>
                                          <p:spTgt spid="8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500"/>
                                        <p:tgtEl>
                                          <p:spTgt spid="8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fade">
                                      <p:cBhvr>
                                        <p:cTn id="62" dur="500"/>
                                        <p:tgtEl>
                                          <p:spTgt spid="8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fade">
                                      <p:cBhvr>
                                        <p:cTn id="65" dur="500"/>
                                        <p:tgtEl>
                                          <p:spTgt spid="8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0"/>
                                        </p:tgtEl>
                                        <p:attrNameLst>
                                          <p:attrName>style.visibility</p:attrName>
                                        </p:attrNameLst>
                                      </p:cBhvr>
                                      <p:to>
                                        <p:strVal val="visible"/>
                                      </p:to>
                                    </p:set>
                                    <p:animEffect transition="in" filter="fade">
                                      <p:cBhvr>
                                        <p:cTn id="68" dur="500"/>
                                        <p:tgtEl>
                                          <p:spTgt spid="9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visible"/>
                                      </p:to>
                                    </p:set>
                                    <p:animEffect transition="in" filter="fade">
                                      <p:cBhvr>
                                        <p:cTn id="71" dur="500"/>
                                        <p:tgtEl>
                                          <p:spTgt spid="8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fade">
                                      <p:cBhvr>
                                        <p:cTn id="74" dur="500"/>
                                        <p:tgtEl>
                                          <p:spTgt spid="8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6"/>
                                        </p:tgtEl>
                                        <p:attrNameLst>
                                          <p:attrName>style.visibility</p:attrName>
                                        </p:attrNameLst>
                                      </p:cBhvr>
                                      <p:to>
                                        <p:strVal val="visible"/>
                                      </p:to>
                                    </p:set>
                                    <p:animEffect transition="in" filter="fade">
                                      <p:cBhvr>
                                        <p:cTn id="77" dur="500"/>
                                        <p:tgtEl>
                                          <p:spTgt spid="9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8"/>
                                        </p:tgtEl>
                                        <p:attrNameLst>
                                          <p:attrName>style.visibility</p:attrName>
                                        </p:attrNameLst>
                                      </p:cBhvr>
                                      <p:to>
                                        <p:strVal val="visible"/>
                                      </p:to>
                                    </p:set>
                                    <p:animEffect transition="in" filter="fade">
                                      <p:cBhvr>
                                        <p:cTn id="80" dur="500"/>
                                        <p:tgtEl>
                                          <p:spTgt spid="9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2"/>
                                        </p:tgtEl>
                                        <p:attrNameLst>
                                          <p:attrName>style.visibility</p:attrName>
                                        </p:attrNameLst>
                                      </p:cBhvr>
                                      <p:to>
                                        <p:strVal val="visible"/>
                                      </p:to>
                                    </p:set>
                                    <p:animEffect transition="in" filter="fade">
                                      <p:cBhvr>
                                        <p:cTn id="83" dur="500"/>
                                        <p:tgtEl>
                                          <p:spTgt spid="10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500"/>
                                        <p:tgtEl>
                                          <p:spTgt spid="99"/>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105"/>
                                        </p:tgtEl>
                                        <p:attrNameLst>
                                          <p:attrName>style.visibility</p:attrName>
                                        </p:attrNameLst>
                                      </p:cBhvr>
                                      <p:to>
                                        <p:strVal val="visible"/>
                                      </p:to>
                                    </p:set>
                                    <p:animEffect transition="in" filter="randombar(horizontal)">
                                      <p:cBhvr>
                                        <p:cTn id="91" dur="500"/>
                                        <p:tgtEl>
                                          <p:spTgt spid="105"/>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104"/>
                                        </p:tgtEl>
                                        <p:attrNameLst>
                                          <p:attrName>style.visibility</p:attrName>
                                        </p:attrNameLst>
                                      </p:cBhvr>
                                      <p:to>
                                        <p:strVal val="visible"/>
                                      </p:to>
                                    </p:set>
                                    <p:animEffect transition="in" filter="randombar(horizontal)">
                                      <p:cBhvr>
                                        <p:cTn id="94" dur="500"/>
                                        <p:tgtEl>
                                          <p:spTgt spid="104"/>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108"/>
                                        </p:tgtEl>
                                        <p:attrNameLst>
                                          <p:attrName>style.visibility</p:attrName>
                                        </p:attrNameLst>
                                      </p:cBhvr>
                                      <p:to>
                                        <p:strVal val="visible"/>
                                      </p:to>
                                    </p:set>
                                    <p:animEffect transition="in" filter="randombar(horizontal)">
                                      <p:cBhvr>
                                        <p:cTn id="97" dur="500"/>
                                        <p:tgtEl>
                                          <p:spTgt spid="108"/>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107"/>
                                        </p:tgtEl>
                                        <p:attrNameLst>
                                          <p:attrName>style.visibility</p:attrName>
                                        </p:attrNameLst>
                                      </p:cBhvr>
                                      <p:to>
                                        <p:strVal val="visible"/>
                                      </p:to>
                                    </p:set>
                                    <p:animEffect transition="in" filter="randombar(horizontal)">
                                      <p:cBhvr>
                                        <p:cTn id="100" dur="500"/>
                                        <p:tgtEl>
                                          <p:spTgt spid="10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500"/>
                                        <p:tgtEl>
                                          <p:spTgt spid="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fade">
                                      <p:cBhvr>
                                        <p:cTn id="108" dur="500"/>
                                        <p:tgtEl>
                                          <p:spTgt spid="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fade">
                                      <p:cBhvr>
                                        <p:cTn id="113" dur="500"/>
                                        <p:tgtEl>
                                          <p:spTgt spid="4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fade">
                                      <p:cBhvr>
                                        <p:cTn id="116" dur="500"/>
                                        <p:tgtEl>
                                          <p:spTgt spid="4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fade">
                                      <p:cBhvr>
                                        <p:cTn id="119" dur="500"/>
                                        <p:tgtEl>
                                          <p:spTgt spid="46"/>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fade">
                                      <p:cBhvr>
                                        <p:cTn id="122" dur="500"/>
                                        <p:tgtEl>
                                          <p:spTgt spid="4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fade">
                                      <p:cBhvr>
                                        <p:cTn id="125" dur="500"/>
                                        <p:tgtEl>
                                          <p:spTgt spid="47"/>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8"/>
                                        </p:tgtEl>
                                        <p:attrNameLst>
                                          <p:attrName>style.visibility</p:attrName>
                                        </p:attrNameLst>
                                      </p:cBhvr>
                                      <p:to>
                                        <p:strVal val="visible"/>
                                      </p:to>
                                    </p:set>
                                    <p:animEffect transition="in" filter="fade">
                                      <p:cBhvr>
                                        <p:cTn id="128" dur="500"/>
                                        <p:tgtEl>
                                          <p:spTgt spid="48"/>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36"/>
                                        </p:tgtEl>
                                        <p:attrNameLst>
                                          <p:attrName>style.visibility</p:attrName>
                                        </p:attrNameLst>
                                      </p:cBhvr>
                                      <p:to>
                                        <p:strVal val="visible"/>
                                      </p:to>
                                    </p:set>
                                    <p:animEffect transition="in" filter="fade">
                                      <p:cBhvr>
                                        <p:cTn id="133" dur="500"/>
                                        <p:tgtEl>
                                          <p:spTgt spid="3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35"/>
                                        </p:tgtEl>
                                        <p:attrNameLst>
                                          <p:attrName>style.visibility</p:attrName>
                                        </p:attrNameLst>
                                      </p:cBhvr>
                                      <p:to>
                                        <p:strVal val="visible"/>
                                      </p:to>
                                    </p:set>
                                    <p:animEffect transition="in" filter="fade">
                                      <p:cBhvr>
                                        <p:cTn id="136" dur="500"/>
                                        <p:tgtEl>
                                          <p:spTgt spid="35"/>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113"/>
                                        </p:tgtEl>
                                        <p:attrNameLst>
                                          <p:attrName>style.visibility</p:attrName>
                                        </p:attrNameLst>
                                      </p:cBhvr>
                                      <p:to>
                                        <p:strVal val="visible"/>
                                      </p:to>
                                    </p:set>
                                    <p:animEffect transition="in" filter="wipe(down)">
                                      <p:cBhvr>
                                        <p:cTn id="141" dur="500"/>
                                        <p:tgtEl>
                                          <p:spTgt spid="113"/>
                                        </p:tgtEl>
                                      </p:cBhvr>
                                    </p:animEffect>
                                  </p:childTnLst>
                                </p:cTn>
                              </p:par>
                              <p:par>
                                <p:cTn id="142" presetID="22" presetClass="entr" presetSubtype="4" fill="hold" nodeType="withEffect">
                                  <p:stCondLst>
                                    <p:cond delay="0"/>
                                  </p:stCondLst>
                                  <p:childTnLst>
                                    <p:set>
                                      <p:cBhvr>
                                        <p:cTn id="143" dur="1" fill="hold">
                                          <p:stCondLst>
                                            <p:cond delay="0"/>
                                          </p:stCondLst>
                                        </p:cTn>
                                        <p:tgtEl>
                                          <p:spTgt spid="97"/>
                                        </p:tgtEl>
                                        <p:attrNameLst>
                                          <p:attrName>style.visibility</p:attrName>
                                        </p:attrNameLst>
                                      </p:cBhvr>
                                      <p:to>
                                        <p:strVal val="visible"/>
                                      </p:to>
                                    </p:set>
                                    <p:animEffect transition="in" filter="wipe(down)">
                                      <p:cBhvr>
                                        <p:cTn id="144" dur="500"/>
                                        <p:tgtEl>
                                          <p:spTgt spid="97"/>
                                        </p:tgtEl>
                                      </p:cBhvr>
                                    </p:animEffect>
                                  </p:childTnLst>
                                </p:cTn>
                              </p:par>
                              <p:par>
                                <p:cTn id="145" presetID="22" presetClass="entr" presetSubtype="4" fill="hold" grpId="0"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wipe(down)">
                                      <p:cBhvr>
                                        <p:cTn id="147" dur="500"/>
                                        <p:tgtEl>
                                          <p:spTgt spid="81"/>
                                        </p:tgtEl>
                                      </p:cBhvr>
                                    </p:animEffect>
                                  </p:childTnLst>
                                </p:cTn>
                              </p:par>
                              <p:par>
                                <p:cTn id="148" presetID="22" presetClass="entr" presetSubtype="4" fill="hold" nodeType="withEffect">
                                  <p:stCondLst>
                                    <p:cond delay="0"/>
                                  </p:stCondLst>
                                  <p:childTnLst>
                                    <p:set>
                                      <p:cBhvr>
                                        <p:cTn id="149" dur="1" fill="hold">
                                          <p:stCondLst>
                                            <p:cond delay="0"/>
                                          </p:stCondLst>
                                        </p:cTn>
                                        <p:tgtEl>
                                          <p:spTgt spid="9"/>
                                        </p:tgtEl>
                                        <p:attrNameLst>
                                          <p:attrName>style.visibility</p:attrName>
                                        </p:attrNameLst>
                                      </p:cBhvr>
                                      <p:to>
                                        <p:strVal val="visible"/>
                                      </p:to>
                                    </p:set>
                                    <p:animEffect transition="in" filter="wipe(down)">
                                      <p:cBhvr>
                                        <p:cTn id="150" dur="500"/>
                                        <p:tgtEl>
                                          <p:spTgt spid="9"/>
                                        </p:tgtEl>
                                      </p:cBhvr>
                                    </p:animEffect>
                                  </p:childTnLst>
                                </p:cTn>
                              </p:par>
                            </p:childTnLst>
                          </p:cTn>
                        </p:par>
                      </p:childTnLst>
                    </p:cTn>
                  </p:par>
                  <p:par>
                    <p:cTn id="151" fill="hold">
                      <p:stCondLst>
                        <p:cond delay="indefinite"/>
                      </p:stCondLst>
                      <p:childTnLst>
                        <p:par>
                          <p:cTn id="152" fill="hold">
                            <p:stCondLst>
                              <p:cond delay="0"/>
                            </p:stCondLst>
                            <p:childTnLst>
                              <p:par>
                                <p:cTn id="153" presetID="16" presetClass="entr" presetSubtype="21" fill="hold" nodeType="clickEffect">
                                  <p:stCondLst>
                                    <p:cond delay="0"/>
                                  </p:stCondLst>
                                  <p:childTnLst>
                                    <p:set>
                                      <p:cBhvr>
                                        <p:cTn id="154" dur="1" fill="hold">
                                          <p:stCondLst>
                                            <p:cond delay="0"/>
                                          </p:stCondLst>
                                        </p:cTn>
                                        <p:tgtEl>
                                          <p:spTgt spid="52"/>
                                        </p:tgtEl>
                                        <p:attrNameLst>
                                          <p:attrName>style.visibility</p:attrName>
                                        </p:attrNameLst>
                                      </p:cBhvr>
                                      <p:to>
                                        <p:strVal val="visible"/>
                                      </p:to>
                                    </p:set>
                                    <p:animEffect transition="in" filter="barn(inVertical)">
                                      <p:cBhvr>
                                        <p:cTn id="155" dur="500"/>
                                        <p:tgtEl>
                                          <p:spTgt spid="52"/>
                                        </p:tgtEl>
                                      </p:cBhvr>
                                    </p:animEffect>
                                  </p:childTnLst>
                                </p:cTn>
                              </p:par>
                              <p:par>
                                <p:cTn id="156" presetID="16" presetClass="entr" presetSubtype="21" fill="hold" nodeType="withEffect">
                                  <p:stCondLst>
                                    <p:cond delay="0"/>
                                  </p:stCondLst>
                                  <p:childTnLst>
                                    <p:set>
                                      <p:cBhvr>
                                        <p:cTn id="157" dur="1" fill="hold">
                                          <p:stCondLst>
                                            <p:cond delay="0"/>
                                          </p:stCondLst>
                                        </p:cTn>
                                        <p:tgtEl>
                                          <p:spTgt spid="13"/>
                                        </p:tgtEl>
                                        <p:attrNameLst>
                                          <p:attrName>style.visibility</p:attrName>
                                        </p:attrNameLst>
                                      </p:cBhvr>
                                      <p:to>
                                        <p:strVal val="visible"/>
                                      </p:to>
                                    </p:set>
                                    <p:animEffect transition="in" filter="barn(inVertical)">
                                      <p:cBhvr>
                                        <p:cTn id="158" dur="500"/>
                                        <p:tgtEl>
                                          <p:spTgt spid="13"/>
                                        </p:tgtEl>
                                      </p:cBhvr>
                                    </p:animEffect>
                                  </p:childTnLst>
                                </p:cTn>
                              </p:par>
                              <p:par>
                                <p:cTn id="159" presetID="16" presetClass="entr" presetSubtype="21" fill="hold" nodeType="withEffect">
                                  <p:stCondLst>
                                    <p:cond delay="0"/>
                                  </p:stCondLst>
                                  <p:childTnLst>
                                    <p:set>
                                      <p:cBhvr>
                                        <p:cTn id="160" dur="1" fill="hold">
                                          <p:stCondLst>
                                            <p:cond delay="0"/>
                                          </p:stCondLst>
                                        </p:cTn>
                                        <p:tgtEl>
                                          <p:spTgt spid="15"/>
                                        </p:tgtEl>
                                        <p:attrNameLst>
                                          <p:attrName>style.visibility</p:attrName>
                                        </p:attrNameLst>
                                      </p:cBhvr>
                                      <p:to>
                                        <p:strVal val="visible"/>
                                      </p:to>
                                    </p:set>
                                    <p:animEffect transition="in" filter="barn(inVertical)">
                                      <p:cBhvr>
                                        <p:cTn id="161" dur="500"/>
                                        <p:tgtEl>
                                          <p:spTgt spid="15"/>
                                        </p:tgtEl>
                                      </p:cBhvr>
                                    </p:animEffect>
                                  </p:childTnLst>
                                </p:cTn>
                              </p:par>
                              <p:par>
                                <p:cTn id="162" presetID="16" presetClass="entr" presetSubtype="21" fill="hold" grpId="0" nodeType="withEffect">
                                  <p:stCondLst>
                                    <p:cond delay="0"/>
                                  </p:stCondLst>
                                  <p:childTnLst>
                                    <p:set>
                                      <p:cBhvr>
                                        <p:cTn id="163" dur="1" fill="hold">
                                          <p:stCondLst>
                                            <p:cond delay="0"/>
                                          </p:stCondLst>
                                        </p:cTn>
                                        <p:tgtEl>
                                          <p:spTgt spid="94"/>
                                        </p:tgtEl>
                                        <p:attrNameLst>
                                          <p:attrName>style.visibility</p:attrName>
                                        </p:attrNameLst>
                                      </p:cBhvr>
                                      <p:to>
                                        <p:strVal val="visible"/>
                                      </p:to>
                                    </p:set>
                                    <p:animEffect transition="in" filter="barn(inVertical)">
                                      <p:cBhvr>
                                        <p:cTn id="164" dur="500"/>
                                        <p:tgtEl>
                                          <p:spTgt spid="94"/>
                                        </p:tgtEl>
                                      </p:cBhvr>
                                    </p:animEffect>
                                  </p:childTnLst>
                                </p:cTn>
                              </p:par>
                            </p:childTnLst>
                          </p:cTn>
                        </p:par>
                      </p:childTnLst>
                    </p:cTn>
                  </p:par>
                  <p:par>
                    <p:cTn id="165" fill="hold">
                      <p:stCondLst>
                        <p:cond delay="indefinite"/>
                      </p:stCondLst>
                      <p:childTnLst>
                        <p:par>
                          <p:cTn id="166" fill="hold">
                            <p:stCondLst>
                              <p:cond delay="0"/>
                            </p:stCondLst>
                            <p:childTnLst>
                              <p:par>
                                <p:cTn id="167" presetID="14" presetClass="entr" presetSubtype="10" fill="hold" nodeType="clickEffect">
                                  <p:stCondLst>
                                    <p:cond delay="0"/>
                                  </p:stCondLst>
                                  <p:childTnLst>
                                    <p:set>
                                      <p:cBhvr>
                                        <p:cTn id="168" dur="1" fill="hold">
                                          <p:stCondLst>
                                            <p:cond delay="0"/>
                                          </p:stCondLst>
                                        </p:cTn>
                                        <p:tgtEl>
                                          <p:spTgt spid="18"/>
                                        </p:tgtEl>
                                        <p:attrNameLst>
                                          <p:attrName>style.visibility</p:attrName>
                                        </p:attrNameLst>
                                      </p:cBhvr>
                                      <p:to>
                                        <p:strVal val="visible"/>
                                      </p:to>
                                    </p:set>
                                    <p:animEffect transition="in" filter="randombar(horizontal)">
                                      <p:cBhvr>
                                        <p:cTn id="169" dur="500"/>
                                        <p:tgtEl>
                                          <p:spTgt spid="18"/>
                                        </p:tgtEl>
                                      </p:cBhvr>
                                    </p:animEffect>
                                  </p:childTnLst>
                                </p:cTn>
                              </p:par>
                              <p:par>
                                <p:cTn id="170" presetID="14" presetClass="entr" presetSubtype="10" fill="hold" grpId="0" nodeType="withEffect">
                                  <p:stCondLst>
                                    <p:cond delay="0"/>
                                  </p:stCondLst>
                                  <p:childTnLst>
                                    <p:set>
                                      <p:cBhvr>
                                        <p:cTn id="171" dur="1" fill="hold">
                                          <p:stCondLst>
                                            <p:cond delay="0"/>
                                          </p:stCondLst>
                                        </p:cTn>
                                        <p:tgtEl>
                                          <p:spTgt spid="100"/>
                                        </p:tgtEl>
                                        <p:attrNameLst>
                                          <p:attrName>style.visibility</p:attrName>
                                        </p:attrNameLst>
                                      </p:cBhvr>
                                      <p:to>
                                        <p:strVal val="visible"/>
                                      </p:to>
                                    </p:set>
                                    <p:animEffect transition="in" filter="randombar(horizontal)">
                                      <p:cBhvr>
                                        <p:cTn id="172" dur="500"/>
                                        <p:tgtEl>
                                          <p:spTgt spid="100"/>
                                        </p:tgtEl>
                                      </p:cBhvr>
                                    </p:animEffect>
                                  </p:childTnLst>
                                </p:cTn>
                              </p:par>
                              <p:par>
                                <p:cTn id="173" presetID="14" presetClass="entr" presetSubtype="10" fill="hold" nodeType="withEffect">
                                  <p:stCondLst>
                                    <p:cond delay="0"/>
                                  </p:stCondLst>
                                  <p:childTnLst>
                                    <p:set>
                                      <p:cBhvr>
                                        <p:cTn id="174" dur="1" fill="hold">
                                          <p:stCondLst>
                                            <p:cond delay="0"/>
                                          </p:stCondLst>
                                        </p:cTn>
                                        <p:tgtEl>
                                          <p:spTgt spid="20"/>
                                        </p:tgtEl>
                                        <p:attrNameLst>
                                          <p:attrName>style.visibility</p:attrName>
                                        </p:attrNameLst>
                                      </p:cBhvr>
                                      <p:to>
                                        <p:strVal val="visible"/>
                                      </p:to>
                                    </p:set>
                                    <p:animEffect transition="in" filter="randombar(horizontal)">
                                      <p:cBhvr>
                                        <p:cTn id="175" dur="500"/>
                                        <p:tgtEl>
                                          <p:spTgt spid="20"/>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500"/>
                                        <p:tgtEl>
                                          <p:spTgt spid="25"/>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01"/>
                                        </p:tgtEl>
                                        <p:attrNameLst>
                                          <p:attrName>style.visibility</p:attrName>
                                        </p:attrNameLst>
                                      </p:cBhvr>
                                      <p:to>
                                        <p:strVal val="visible"/>
                                      </p:to>
                                    </p:set>
                                    <p:animEffect transition="in" filter="fade">
                                      <p:cBhvr>
                                        <p:cTn id="183" dur="500"/>
                                        <p:tgtEl>
                                          <p:spTgt spid="101"/>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42"/>
                                        </p:tgtEl>
                                        <p:attrNameLst>
                                          <p:attrName>style.visibility</p:attrName>
                                        </p:attrNameLst>
                                      </p:cBhvr>
                                      <p:to>
                                        <p:strVal val="visible"/>
                                      </p:to>
                                    </p:set>
                                    <p:animEffect transition="in" filter="fade">
                                      <p:cBhvr>
                                        <p:cTn id="188" dur="500"/>
                                        <p:tgtEl>
                                          <p:spTgt spid="42"/>
                                        </p:tgtEl>
                                      </p:cBhvr>
                                    </p:animEffect>
                                  </p:childTnLst>
                                </p:cTn>
                              </p:par>
                              <p:par>
                                <p:cTn id="189" presetID="14" presetClass="entr" presetSubtype="10" fill="hold" nodeType="withEffect">
                                  <p:stCondLst>
                                    <p:cond delay="0"/>
                                  </p:stCondLst>
                                  <p:childTnLst>
                                    <p:set>
                                      <p:cBhvr>
                                        <p:cTn id="190" dur="1" fill="hold">
                                          <p:stCondLst>
                                            <p:cond delay="0"/>
                                          </p:stCondLst>
                                        </p:cTn>
                                        <p:tgtEl>
                                          <p:spTgt spid="117"/>
                                        </p:tgtEl>
                                        <p:attrNameLst>
                                          <p:attrName>style.visibility</p:attrName>
                                        </p:attrNameLst>
                                      </p:cBhvr>
                                      <p:to>
                                        <p:strVal val="visible"/>
                                      </p:to>
                                    </p:set>
                                    <p:animEffect transition="in" filter="randombar(horizontal)">
                                      <p:cBhvr>
                                        <p:cTn id="191" dur="500"/>
                                        <p:tgtEl>
                                          <p:spTgt spid="117"/>
                                        </p:tgtEl>
                                      </p:cBhvr>
                                    </p:animEffect>
                                  </p:childTnLst>
                                </p:cTn>
                              </p:par>
                              <p:par>
                                <p:cTn id="192" presetID="14" presetClass="entr" presetSubtype="10" fill="hold" grpId="0" nodeType="withEffect">
                                  <p:stCondLst>
                                    <p:cond delay="0"/>
                                  </p:stCondLst>
                                  <p:childTnLst>
                                    <p:set>
                                      <p:cBhvr>
                                        <p:cTn id="193" dur="1" fill="hold">
                                          <p:stCondLst>
                                            <p:cond delay="0"/>
                                          </p:stCondLst>
                                        </p:cTn>
                                        <p:tgtEl>
                                          <p:spTgt spid="106"/>
                                        </p:tgtEl>
                                        <p:attrNameLst>
                                          <p:attrName>style.visibility</p:attrName>
                                        </p:attrNameLst>
                                      </p:cBhvr>
                                      <p:to>
                                        <p:strVal val="visible"/>
                                      </p:to>
                                    </p:set>
                                    <p:animEffect transition="in" filter="randombar(horizontal)">
                                      <p:cBhvr>
                                        <p:cTn id="194" dur="500"/>
                                        <p:tgtEl>
                                          <p:spTgt spid="106"/>
                                        </p:tgtEl>
                                      </p:cBhvr>
                                    </p:animEffect>
                                  </p:childTnLst>
                                </p:cTn>
                              </p:par>
                              <p:par>
                                <p:cTn id="195" presetID="14" presetClass="entr" presetSubtype="10" fill="hold" nodeType="withEffect">
                                  <p:stCondLst>
                                    <p:cond delay="0"/>
                                  </p:stCondLst>
                                  <p:childTnLst>
                                    <p:set>
                                      <p:cBhvr>
                                        <p:cTn id="196" dur="1" fill="hold">
                                          <p:stCondLst>
                                            <p:cond delay="0"/>
                                          </p:stCondLst>
                                        </p:cTn>
                                        <p:tgtEl>
                                          <p:spTgt spid="38"/>
                                        </p:tgtEl>
                                        <p:attrNameLst>
                                          <p:attrName>style.visibility</p:attrName>
                                        </p:attrNameLst>
                                      </p:cBhvr>
                                      <p:to>
                                        <p:strVal val="visible"/>
                                      </p:to>
                                    </p:set>
                                    <p:animEffect transition="in" filter="randombar(horizontal)">
                                      <p:cBhvr>
                                        <p:cTn id="197" dur="500"/>
                                        <p:tgtEl>
                                          <p:spTgt spid="38"/>
                                        </p:tgtEl>
                                      </p:cBhvr>
                                    </p:animEffect>
                                  </p:childTnLst>
                                </p:cTn>
                              </p:par>
                              <p:par>
                                <p:cTn id="198" presetID="14" presetClass="entr" presetSubtype="10" fill="hold" nodeType="withEffect">
                                  <p:stCondLst>
                                    <p:cond delay="0"/>
                                  </p:stCondLst>
                                  <p:childTnLst>
                                    <p:set>
                                      <p:cBhvr>
                                        <p:cTn id="199" dur="1" fill="hold">
                                          <p:stCondLst>
                                            <p:cond delay="0"/>
                                          </p:stCondLst>
                                        </p:cTn>
                                        <p:tgtEl>
                                          <p:spTgt spid="115"/>
                                        </p:tgtEl>
                                        <p:attrNameLst>
                                          <p:attrName>style.visibility</p:attrName>
                                        </p:attrNameLst>
                                      </p:cBhvr>
                                      <p:to>
                                        <p:strVal val="visible"/>
                                      </p:to>
                                    </p:set>
                                    <p:animEffect transition="in" filter="randombar(horizontal)">
                                      <p:cBhvr>
                                        <p:cTn id="200" dur="500"/>
                                        <p:tgtEl>
                                          <p:spTgt spid="115"/>
                                        </p:tgtEl>
                                      </p:cBhvr>
                                    </p:animEffect>
                                  </p:childTnLst>
                                </p:cTn>
                              </p:par>
                              <p:par>
                                <p:cTn id="201" presetID="14" presetClass="entr" presetSubtype="10" fill="hold" grpId="0" nodeType="withEffect">
                                  <p:stCondLst>
                                    <p:cond delay="0"/>
                                  </p:stCondLst>
                                  <p:childTnLst>
                                    <p:set>
                                      <p:cBhvr>
                                        <p:cTn id="202" dur="1" fill="hold">
                                          <p:stCondLst>
                                            <p:cond delay="0"/>
                                          </p:stCondLst>
                                        </p:cTn>
                                        <p:tgtEl>
                                          <p:spTgt spid="123"/>
                                        </p:tgtEl>
                                        <p:attrNameLst>
                                          <p:attrName>style.visibility</p:attrName>
                                        </p:attrNameLst>
                                      </p:cBhvr>
                                      <p:to>
                                        <p:strVal val="visible"/>
                                      </p:to>
                                    </p:set>
                                    <p:animEffect transition="in" filter="randombar(horizontal)">
                                      <p:cBhvr>
                                        <p:cTn id="203" dur="500"/>
                                        <p:tgtEl>
                                          <p:spTgt spid="123"/>
                                        </p:tgtEl>
                                      </p:cBhvr>
                                    </p:animEffect>
                                  </p:childTnLst>
                                </p:cTn>
                              </p:par>
                              <p:par>
                                <p:cTn id="204" presetID="14" presetClass="entr" presetSubtype="10" fill="hold" nodeType="withEffect">
                                  <p:stCondLst>
                                    <p:cond delay="0"/>
                                  </p:stCondLst>
                                  <p:childTnLst>
                                    <p:set>
                                      <p:cBhvr>
                                        <p:cTn id="205" dur="1" fill="hold">
                                          <p:stCondLst>
                                            <p:cond delay="0"/>
                                          </p:stCondLst>
                                        </p:cTn>
                                        <p:tgtEl>
                                          <p:spTgt spid="50"/>
                                        </p:tgtEl>
                                        <p:attrNameLst>
                                          <p:attrName>style.visibility</p:attrName>
                                        </p:attrNameLst>
                                      </p:cBhvr>
                                      <p:to>
                                        <p:strVal val="visible"/>
                                      </p:to>
                                    </p:set>
                                    <p:animEffect transition="in" filter="randombar(horizontal)">
                                      <p:cBhvr>
                                        <p:cTn id="206" dur="500"/>
                                        <p:tgtEl>
                                          <p:spTgt spid="50"/>
                                        </p:tgtEl>
                                      </p:cBhvr>
                                    </p:animEffect>
                                  </p:childTnLst>
                                </p:cTn>
                              </p:par>
                              <p:par>
                                <p:cTn id="207" presetID="10" presetClass="entr" presetSubtype="0" fill="hold" nodeType="withEffect">
                                  <p:stCondLst>
                                    <p:cond delay="0"/>
                                  </p:stCondLst>
                                  <p:childTnLst>
                                    <p:set>
                                      <p:cBhvr>
                                        <p:cTn id="208" dur="1" fill="hold">
                                          <p:stCondLst>
                                            <p:cond delay="0"/>
                                          </p:stCondLst>
                                        </p:cTn>
                                        <p:tgtEl>
                                          <p:spTgt spid="40"/>
                                        </p:tgtEl>
                                        <p:attrNameLst>
                                          <p:attrName>style.visibility</p:attrName>
                                        </p:attrNameLst>
                                      </p:cBhvr>
                                      <p:to>
                                        <p:strVal val="visible"/>
                                      </p:to>
                                    </p:set>
                                    <p:animEffect transition="in" filter="fade">
                                      <p:cBhvr>
                                        <p:cTn id="209" dur="500"/>
                                        <p:tgtEl>
                                          <p:spTgt spid="40"/>
                                        </p:tgtEl>
                                      </p:cBhvr>
                                    </p:animEffect>
                                  </p:childTnLst>
                                </p:cTn>
                              </p:par>
                            </p:childTnLst>
                          </p:cTn>
                        </p:par>
                      </p:childTnLst>
                    </p:cTn>
                  </p:par>
                  <p:par>
                    <p:cTn id="210" fill="hold">
                      <p:stCondLst>
                        <p:cond delay="indefinite"/>
                      </p:stCondLst>
                      <p:childTnLst>
                        <p:par>
                          <p:cTn id="211" fill="hold">
                            <p:stCondLst>
                              <p:cond delay="0"/>
                            </p:stCondLst>
                            <p:childTnLst>
                              <p:par>
                                <p:cTn id="212" presetID="16" presetClass="entr" presetSubtype="21" fill="hold" nodeType="clickEffect">
                                  <p:stCondLst>
                                    <p:cond delay="0"/>
                                  </p:stCondLst>
                                  <p:childTnLst>
                                    <p:set>
                                      <p:cBhvr>
                                        <p:cTn id="213" dur="1" fill="hold">
                                          <p:stCondLst>
                                            <p:cond delay="0"/>
                                          </p:stCondLst>
                                        </p:cTn>
                                        <p:tgtEl>
                                          <p:spTgt spid="137"/>
                                        </p:tgtEl>
                                        <p:attrNameLst>
                                          <p:attrName>style.visibility</p:attrName>
                                        </p:attrNameLst>
                                      </p:cBhvr>
                                      <p:to>
                                        <p:strVal val="visible"/>
                                      </p:to>
                                    </p:set>
                                    <p:animEffect transition="in" filter="barn(inVertical)">
                                      <p:cBhvr>
                                        <p:cTn id="214" dur="500"/>
                                        <p:tgtEl>
                                          <p:spTgt spid="137"/>
                                        </p:tgtEl>
                                      </p:cBhvr>
                                    </p:animEffect>
                                  </p:childTnLst>
                                </p:cTn>
                              </p:par>
                              <p:par>
                                <p:cTn id="215" presetID="16" presetClass="entr" presetSubtype="21" fill="hold" nodeType="withEffect">
                                  <p:stCondLst>
                                    <p:cond delay="0"/>
                                  </p:stCondLst>
                                  <p:childTnLst>
                                    <p:set>
                                      <p:cBhvr>
                                        <p:cTn id="216" dur="1" fill="hold">
                                          <p:stCondLst>
                                            <p:cond delay="0"/>
                                          </p:stCondLst>
                                        </p:cTn>
                                        <p:tgtEl>
                                          <p:spTgt spid="57"/>
                                        </p:tgtEl>
                                        <p:attrNameLst>
                                          <p:attrName>style.visibility</p:attrName>
                                        </p:attrNameLst>
                                      </p:cBhvr>
                                      <p:to>
                                        <p:strVal val="visible"/>
                                      </p:to>
                                    </p:set>
                                    <p:animEffect transition="in" filter="barn(inVertical)">
                                      <p:cBhvr>
                                        <p:cTn id="217" dur="500"/>
                                        <p:tgtEl>
                                          <p:spTgt spid="57"/>
                                        </p:tgtEl>
                                      </p:cBhvr>
                                    </p:animEffect>
                                  </p:childTnLst>
                                </p:cTn>
                              </p:par>
                              <p:par>
                                <p:cTn id="218" presetID="16" presetClass="entr" presetSubtype="21" fill="hold" grpId="0" nodeType="withEffect">
                                  <p:stCondLst>
                                    <p:cond delay="0"/>
                                  </p:stCondLst>
                                  <p:childTnLst>
                                    <p:set>
                                      <p:cBhvr>
                                        <p:cTn id="219" dur="1" fill="hold">
                                          <p:stCondLst>
                                            <p:cond delay="0"/>
                                          </p:stCondLst>
                                        </p:cTn>
                                        <p:tgtEl>
                                          <p:spTgt spid="126"/>
                                        </p:tgtEl>
                                        <p:attrNameLst>
                                          <p:attrName>style.visibility</p:attrName>
                                        </p:attrNameLst>
                                      </p:cBhvr>
                                      <p:to>
                                        <p:strVal val="visible"/>
                                      </p:to>
                                    </p:set>
                                    <p:animEffect transition="in" filter="barn(inVertical)">
                                      <p:cBhvr>
                                        <p:cTn id="220" dur="500"/>
                                        <p:tgtEl>
                                          <p:spTgt spid="126"/>
                                        </p:tgtEl>
                                      </p:cBhvr>
                                    </p:animEffect>
                                  </p:childTnLst>
                                </p:cTn>
                              </p:par>
                            </p:childTnLst>
                          </p:cTn>
                        </p:par>
                      </p:childTnLst>
                    </p:cTn>
                  </p:par>
                  <p:par>
                    <p:cTn id="221" fill="hold">
                      <p:stCondLst>
                        <p:cond delay="indefinite"/>
                      </p:stCondLst>
                      <p:childTnLst>
                        <p:par>
                          <p:cTn id="222" fill="hold">
                            <p:stCondLst>
                              <p:cond delay="0"/>
                            </p:stCondLst>
                            <p:childTnLst>
                              <p:par>
                                <p:cTn id="223" presetID="14" presetClass="entr" presetSubtype="10" fill="hold" nodeType="clickEffect">
                                  <p:stCondLst>
                                    <p:cond delay="0"/>
                                  </p:stCondLst>
                                  <p:childTnLst>
                                    <p:set>
                                      <p:cBhvr>
                                        <p:cTn id="224" dur="1" fill="hold">
                                          <p:stCondLst>
                                            <p:cond delay="0"/>
                                          </p:stCondLst>
                                        </p:cTn>
                                        <p:tgtEl>
                                          <p:spTgt spid="59"/>
                                        </p:tgtEl>
                                        <p:attrNameLst>
                                          <p:attrName>style.visibility</p:attrName>
                                        </p:attrNameLst>
                                      </p:cBhvr>
                                      <p:to>
                                        <p:strVal val="visible"/>
                                      </p:to>
                                    </p:set>
                                    <p:animEffect transition="in" filter="randombar(horizontal)">
                                      <p:cBhvr>
                                        <p:cTn id="225" dur="500"/>
                                        <p:tgtEl>
                                          <p:spTgt spid="59"/>
                                        </p:tgtEl>
                                      </p:cBhvr>
                                    </p:animEffect>
                                  </p:childTnLst>
                                </p:cTn>
                              </p:par>
                              <p:par>
                                <p:cTn id="226" presetID="14" presetClass="entr" presetSubtype="10" fill="hold" grpId="0" nodeType="withEffect">
                                  <p:stCondLst>
                                    <p:cond delay="0"/>
                                  </p:stCondLst>
                                  <p:childTnLst>
                                    <p:set>
                                      <p:cBhvr>
                                        <p:cTn id="227" dur="1" fill="hold">
                                          <p:stCondLst>
                                            <p:cond delay="0"/>
                                          </p:stCondLst>
                                        </p:cTn>
                                        <p:tgtEl>
                                          <p:spTgt spid="127"/>
                                        </p:tgtEl>
                                        <p:attrNameLst>
                                          <p:attrName>style.visibility</p:attrName>
                                        </p:attrNameLst>
                                      </p:cBhvr>
                                      <p:to>
                                        <p:strVal val="visible"/>
                                      </p:to>
                                    </p:set>
                                    <p:animEffect transition="in" filter="randombar(horizontal)">
                                      <p:cBhvr>
                                        <p:cTn id="228" dur="500"/>
                                        <p:tgtEl>
                                          <p:spTgt spid="127"/>
                                        </p:tgtEl>
                                      </p:cBhvr>
                                    </p:animEffect>
                                  </p:childTnLst>
                                </p:cTn>
                              </p:par>
                              <p:par>
                                <p:cTn id="229" presetID="14" presetClass="entr" presetSubtype="10" fill="hold" nodeType="withEffect">
                                  <p:stCondLst>
                                    <p:cond delay="0"/>
                                  </p:stCondLst>
                                  <p:childTnLst>
                                    <p:set>
                                      <p:cBhvr>
                                        <p:cTn id="230" dur="1" fill="hold">
                                          <p:stCondLst>
                                            <p:cond delay="0"/>
                                          </p:stCondLst>
                                        </p:cTn>
                                        <p:tgtEl>
                                          <p:spTgt spid="62"/>
                                        </p:tgtEl>
                                        <p:attrNameLst>
                                          <p:attrName>style.visibility</p:attrName>
                                        </p:attrNameLst>
                                      </p:cBhvr>
                                      <p:to>
                                        <p:strVal val="visible"/>
                                      </p:to>
                                    </p:set>
                                    <p:animEffect transition="in" filter="randombar(horizontal)">
                                      <p:cBhvr>
                                        <p:cTn id="231" dur="500"/>
                                        <p:tgtEl>
                                          <p:spTgt spid="62"/>
                                        </p:tgtEl>
                                      </p:cBhvr>
                                    </p:animEffect>
                                  </p:childTnLst>
                                </p:cTn>
                              </p:par>
                              <p:par>
                                <p:cTn id="232" presetID="14" presetClass="entr" presetSubtype="10" fill="hold" nodeType="withEffect">
                                  <p:stCondLst>
                                    <p:cond delay="0"/>
                                  </p:stCondLst>
                                  <p:childTnLst>
                                    <p:set>
                                      <p:cBhvr>
                                        <p:cTn id="233" dur="1" fill="hold">
                                          <p:stCondLst>
                                            <p:cond delay="0"/>
                                          </p:stCondLst>
                                        </p:cTn>
                                        <p:tgtEl>
                                          <p:spTgt spid="73"/>
                                        </p:tgtEl>
                                        <p:attrNameLst>
                                          <p:attrName>style.visibility</p:attrName>
                                        </p:attrNameLst>
                                      </p:cBhvr>
                                      <p:to>
                                        <p:strVal val="visible"/>
                                      </p:to>
                                    </p:set>
                                    <p:animEffect transition="in" filter="randombar(horizontal)">
                                      <p:cBhvr>
                                        <p:cTn id="234" dur="500"/>
                                        <p:tgtEl>
                                          <p:spTgt spid="73"/>
                                        </p:tgtEl>
                                      </p:cBhvr>
                                    </p:animEffect>
                                  </p:childTnLst>
                                </p:cTn>
                              </p:par>
                            </p:childTnLst>
                          </p:cTn>
                        </p:par>
                      </p:childTnLst>
                    </p:cTn>
                  </p:par>
                  <p:par>
                    <p:cTn id="235" fill="hold">
                      <p:stCondLst>
                        <p:cond delay="indefinite"/>
                      </p:stCondLst>
                      <p:childTnLst>
                        <p:par>
                          <p:cTn id="236" fill="hold">
                            <p:stCondLst>
                              <p:cond delay="0"/>
                            </p:stCondLst>
                            <p:childTnLst>
                              <p:par>
                                <p:cTn id="237" presetID="24" presetClass="emph" presetSubtype="0" fill="hold" grpId="1" nodeType="clickEffect">
                                  <p:stCondLst>
                                    <p:cond delay="0"/>
                                  </p:stCondLst>
                                  <p:childTnLst>
                                    <p:animClr clrSpc="hsl" dir="cw">
                                      <p:cBhvr override="childStyle">
                                        <p:cTn id="238" dur="500" fill="hold"/>
                                        <p:tgtEl>
                                          <p:spTgt spid="89"/>
                                        </p:tgtEl>
                                        <p:attrNameLst>
                                          <p:attrName>style.color</p:attrName>
                                        </p:attrNameLst>
                                      </p:cBhvr>
                                      <p:by>
                                        <p:hsl h="0" s="-12549" l="-25098"/>
                                      </p:by>
                                    </p:animClr>
                                    <p:animClr clrSpc="hsl" dir="cw">
                                      <p:cBhvr>
                                        <p:cTn id="239" dur="500" fill="hold"/>
                                        <p:tgtEl>
                                          <p:spTgt spid="89"/>
                                        </p:tgtEl>
                                        <p:attrNameLst>
                                          <p:attrName>fillcolor</p:attrName>
                                        </p:attrNameLst>
                                      </p:cBhvr>
                                      <p:by>
                                        <p:hsl h="0" s="-12549" l="-25098"/>
                                      </p:by>
                                    </p:animClr>
                                    <p:animClr clrSpc="hsl" dir="cw">
                                      <p:cBhvr>
                                        <p:cTn id="240" dur="500" fill="hold"/>
                                        <p:tgtEl>
                                          <p:spTgt spid="89"/>
                                        </p:tgtEl>
                                        <p:attrNameLst>
                                          <p:attrName>stroke.color</p:attrName>
                                        </p:attrNameLst>
                                      </p:cBhvr>
                                      <p:by>
                                        <p:hsl h="0" s="-12549" l="-25098"/>
                                      </p:by>
                                    </p:animClr>
                                    <p:set>
                                      <p:cBhvr>
                                        <p:cTn id="241" dur="500" fill="hold"/>
                                        <p:tgtEl>
                                          <p:spTgt spid="89"/>
                                        </p:tgtEl>
                                        <p:attrNameLst>
                                          <p:attrName>fill.type</p:attrName>
                                        </p:attrNameLst>
                                      </p:cBhvr>
                                      <p:to>
                                        <p:strVal val="solid"/>
                                      </p:to>
                                    </p:set>
                                  </p:childTnLst>
                                </p:cTn>
                              </p:par>
                              <p:par>
                                <p:cTn id="242" presetID="24" presetClass="emph" presetSubtype="0" fill="hold" grpId="1" nodeType="withEffect">
                                  <p:stCondLst>
                                    <p:cond delay="0"/>
                                  </p:stCondLst>
                                  <p:childTnLst>
                                    <p:animClr clrSpc="hsl" dir="cw">
                                      <p:cBhvr override="childStyle">
                                        <p:cTn id="243" dur="500" fill="hold"/>
                                        <p:tgtEl>
                                          <p:spTgt spid="99"/>
                                        </p:tgtEl>
                                        <p:attrNameLst>
                                          <p:attrName>style.color</p:attrName>
                                        </p:attrNameLst>
                                      </p:cBhvr>
                                      <p:by>
                                        <p:hsl h="0" s="-12549" l="-25098"/>
                                      </p:by>
                                    </p:animClr>
                                    <p:animClr clrSpc="hsl" dir="cw">
                                      <p:cBhvr>
                                        <p:cTn id="244" dur="500" fill="hold"/>
                                        <p:tgtEl>
                                          <p:spTgt spid="99"/>
                                        </p:tgtEl>
                                        <p:attrNameLst>
                                          <p:attrName>fillcolor</p:attrName>
                                        </p:attrNameLst>
                                      </p:cBhvr>
                                      <p:by>
                                        <p:hsl h="0" s="-12549" l="-25098"/>
                                      </p:by>
                                    </p:animClr>
                                    <p:animClr clrSpc="hsl" dir="cw">
                                      <p:cBhvr>
                                        <p:cTn id="245" dur="500" fill="hold"/>
                                        <p:tgtEl>
                                          <p:spTgt spid="99"/>
                                        </p:tgtEl>
                                        <p:attrNameLst>
                                          <p:attrName>stroke.color</p:attrName>
                                        </p:attrNameLst>
                                      </p:cBhvr>
                                      <p:by>
                                        <p:hsl h="0" s="-12549" l="-25098"/>
                                      </p:by>
                                    </p:animClr>
                                    <p:set>
                                      <p:cBhvr>
                                        <p:cTn id="246" dur="500" fill="hold"/>
                                        <p:tgtEl>
                                          <p:spTgt spid="9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35" grpId="0" animBg="1"/>
      <p:bldP spid="36" grpId="0"/>
      <p:bldP spid="43" grpId="0" animBg="1"/>
      <p:bldP spid="44" grpId="0"/>
      <p:bldP spid="45" grpId="0" animBg="1"/>
      <p:bldP spid="46" grpId="0"/>
      <p:bldP spid="47" grpId="0" animBg="1"/>
      <p:bldP spid="48" grpId="0"/>
      <p:bldP spid="63" grpId="0" animBg="1"/>
      <p:bldP spid="64" grpId="0"/>
      <p:bldP spid="65" grpId="0" animBg="1"/>
      <p:bldP spid="67" grpId="0"/>
      <p:bldP spid="68" grpId="0" animBg="1"/>
      <p:bldP spid="69" grpId="0"/>
      <p:bldP spid="70" grpId="0" animBg="1"/>
      <p:bldP spid="71" grpId="0" animBg="1"/>
      <p:bldP spid="72" grpId="0"/>
      <p:bldP spid="74" grpId="0"/>
      <p:bldP spid="77" grpId="0" animBg="1"/>
      <p:bldP spid="78" grpId="0"/>
      <p:bldP spid="79" grpId="0" animBg="1"/>
      <p:bldP spid="80" grpId="0"/>
      <p:bldP spid="84" grpId="0" animBg="1"/>
      <p:bldP spid="86" grpId="0"/>
      <p:bldP spid="87" grpId="0" animBg="1"/>
      <p:bldP spid="88" grpId="0"/>
      <p:bldP spid="89" grpId="0" animBg="1"/>
      <p:bldP spid="89" grpId="1" animBg="1"/>
      <p:bldP spid="90" grpId="0"/>
      <p:bldP spid="96" grpId="0" animBg="1"/>
      <p:bldP spid="98" grpId="0"/>
      <p:bldP spid="99" grpId="0" animBg="1"/>
      <p:bldP spid="99" grpId="1" animBg="1"/>
      <p:bldP spid="102" grpId="0"/>
      <p:bldP spid="104" grpId="0" animBg="1"/>
      <p:bldP spid="105" grpId="0"/>
      <p:bldP spid="81" grpId="0"/>
      <p:bldP spid="94" grpId="0"/>
      <p:bldP spid="100" grpId="0"/>
      <p:bldP spid="101" grpId="0"/>
      <p:bldP spid="106" grpId="0"/>
      <p:bldP spid="107" grpId="0" animBg="1"/>
      <p:bldP spid="108" grpId="0"/>
      <p:bldP spid="113" grpId="0"/>
      <p:bldP spid="123" grpId="0"/>
      <p:bldP spid="126" grpId="0"/>
      <p:bldP spid="1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lvl="0">
              <a:buSzPts val="3000"/>
            </a:pPr>
            <a:r>
              <a:rPr lang="en-US" sz="3000" dirty="0">
                <a:solidFill>
                  <a:srgbClr val="881C1C"/>
                </a:solidFill>
                <a:latin typeface="Georgia"/>
                <a:ea typeface="Georgia"/>
                <a:cs typeface="Georgia"/>
                <a:sym typeface="Georgia"/>
              </a:rPr>
              <a:t>LIDAR Sensors</a:t>
            </a: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Rapid pulses of laser light sent out</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Measure time each pulse takes to bounce back</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Commonly used for police speed guns and mapping</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Data is output as a coordinate of distance and heading</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Will be used in our project to generate point cloud of area</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p:txBody>
      </p:sp>
      <p:pic>
        <p:nvPicPr>
          <p:cNvPr id="3074" name="Picture 2" descr="https://lh5.googleusercontent.com/whWHcW_sCPyzBqfrNUB_CNpbpKU7CDy-TN_6rI7tXWiovXqGemEmKMegdbEU7ql4sdMcpm2yDVm4UFlbCKxCANlsGdNlrqEriVC5lgl4gCqjer2vXZVHPKDG5XsJeCAMr_2-2l8lXdQ">
            <a:extLst>
              <a:ext uri="{FF2B5EF4-FFF2-40B4-BE49-F238E27FC236}">
                <a16:creationId xmlns:a16="http://schemas.microsoft.com/office/drawing/2014/main" id="{F69AB8AF-F642-412F-A621-DB2863673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25524"/>
            <a:ext cx="4406505" cy="26672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s8OVi13Q5Mxbzr8hvu9uKFPT3pUsf5RlIeokjgLTb80nJC4dQlPZctcfOxIIbx4DM54H4cmeV6oYNK8fRHP1wCfjpWrpQSg8t1neVVF3-gCePwwS7MeSE43SYVP1eZEnqjTTWofIcS4">
            <a:extLst>
              <a:ext uri="{FF2B5EF4-FFF2-40B4-BE49-F238E27FC236}">
                <a16:creationId xmlns:a16="http://schemas.microsoft.com/office/drawing/2014/main" id="{3B648ED6-9C7C-4B52-A43A-C9C5F812FA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15"/>
          <a:stretch/>
        </p:blipFill>
        <p:spPr bwMode="auto">
          <a:xfrm>
            <a:off x="4831859" y="3276600"/>
            <a:ext cx="3886788" cy="26162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844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lvl="0">
              <a:buSzPts val="3000"/>
            </a:pPr>
            <a:r>
              <a:rPr lang="en-US" sz="3000" dirty="0">
                <a:solidFill>
                  <a:srgbClr val="881C1C"/>
                </a:solidFill>
                <a:latin typeface="Georgia"/>
                <a:ea typeface="Georgia"/>
                <a:cs typeface="Georgia"/>
                <a:sym typeface="Georgia"/>
              </a:rPr>
              <a:t>Inertial Measurement Unit</a:t>
            </a: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Utilizes three 3-axis sensors</a:t>
            </a:r>
          </a:p>
          <a:p>
            <a:pPr marL="9144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Accelerometer</a:t>
            </a:r>
          </a:p>
          <a:p>
            <a:pPr marL="9144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Gyroscope</a:t>
            </a:r>
          </a:p>
          <a:p>
            <a:pPr marL="9144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Magnetometer</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Why use an IMU with a LIDAR sensor?</a:t>
            </a:r>
          </a:p>
          <a:p>
            <a:pPr marL="914400" lvl="2" indent="-34290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Must understand orientation in order to understand position </a:t>
            </a:r>
            <a:r>
              <a:rPr lang="en-US" sz="1800">
                <a:latin typeface="Verdana"/>
                <a:ea typeface="Verdana"/>
                <a:cs typeface="Verdana"/>
                <a:sym typeface="Verdana"/>
              </a:rPr>
              <a:t>of data</a:t>
            </a: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p:txBody>
      </p:sp>
      <p:pic>
        <p:nvPicPr>
          <p:cNvPr id="1026" name="Picture 2" descr="Image result for IMU">
            <a:extLst>
              <a:ext uri="{FF2B5EF4-FFF2-40B4-BE49-F238E27FC236}">
                <a16:creationId xmlns:a16="http://schemas.microsoft.com/office/drawing/2014/main" id="{2085F9D6-89BD-4B62-BD68-8342FEFB7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994" y="3429000"/>
            <a:ext cx="2573411" cy="2573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478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8FFC78F-6B02-4C25-8C2B-E26A3A91471D}"/>
              </a:ext>
            </a:extLst>
          </p:cNvPr>
          <p:cNvSpPr/>
          <p:nvPr/>
        </p:nvSpPr>
        <p:spPr>
          <a:xfrm>
            <a:off x="447762" y="1298816"/>
            <a:ext cx="8248475" cy="3114413"/>
          </a:xfrm>
          <a:prstGeom prst="roundRect">
            <a:avLst/>
          </a:prstGeom>
          <a:solidFill>
            <a:srgbClr val="FBE5D6"/>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Rectangle: Rounded Corners 4">
            <a:extLst>
              <a:ext uri="{FF2B5EF4-FFF2-40B4-BE49-F238E27FC236}">
                <a16:creationId xmlns:a16="http://schemas.microsoft.com/office/drawing/2014/main" id="{707B2EE4-72FC-4990-8D69-3537566C68C3}"/>
              </a:ext>
            </a:extLst>
          </p:cNvPr>
          <p:cNvSpPr/>
          <p:nvPr/>
        </p:nvSpPr>
        <p:spPr>
          <a:xfrm>
            <a:off x="1661018" y="4688951"/>
            <a:ext cx="5990788" cy="1349003"/>
          </a:xfrm>
          <a:prstGeom prst="roundRect">
            <a:avLst/>
          </a:prstGeom>
          <a:solidFill>
            <a:srgbClr val="FBE5D6"/>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22FD649E-CDF7-4611-9B3A-4CB0ED3AFDFB}"/>
              </a:ext>
            </a:extLst>
          </p:cNvPr>
          <p:cNvSpPr txBox="1"/>
          <p:nvPr/>
        </p:nvSpPr>
        <p:spPr>
          <a:xfrm>
            <a:off x="684165" y="1363401"/>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Mapper</a:t>
            </a:r>
          </a:p>
        </p:txBody>
      </p:sp>
      <p:sp>
        <p:nvSpPr>
          <p:cNvPr id="8" name="TextBox 7">
            <a:extLst>
              <a:ext uri="{FF2B5EF4-FFF2-40B4-BE49-F238E27FC236}">
                <a16:creationId xmlns:a16="http://schemas.microsoft.com/office/drawing/2014/main" id="{6788D49A-6E74-46C2-99F8-57A19E55298D}"/>
              </a:ext>
            </a:extLst>
          </p:cNvPr>
          <p:cNvSpPr txBox="1"/>
          <p:nvPr/>
        </p:nvSpPr>
        <p:spPr>
          <a:xfrm>
            <a:off x="1743058" y="473546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External PC</a:t>
            </a:r>
          </a:p>
        </p:txBody>
      </p:sp>
      <p:sp>
        <p:nvSpPr>
          <p:cNvPr id="35" name="Rectangle: Rounded Corners 34">
            <a:extLst>
              <a:ext uri="{FF2B5EF4-FFF2-40B4-BE49-F238E27FC236}">
                <a16:creationId xmlns:a16="http://schemas.microsoft.com/office/drawing/2014/main" id="{F8EF4053-2A7C-4D60-BFAA-E870628562EE}"/>
              </a:ext>
            </a:extLst>
          </p:cNvPr>
          <p:cNvSpPr/>
          <p:nvPr/>
        </p:nvSpPr>
        <p:spPr>
          <a:xfrm>
            <a:off x="5703463" y="5207444"/>
            <a:ext cx="1593643" cy="423780"/>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TextBox 35">
            <a:extLst>
              <a:ext uri="{FF2B5EF4-FFF2-40B4-BE49-F238E27FC236}">
                <a16:creationId xmlns:a16="http://schemas.microsoft.com/office/drawing/2014/main" id="{FAAE8D6A-95ED-404C-9109-AE80C6D14C7E}"/>
              </a:ext>
            </a:extLst>
          </p:cNvPr>
          <p:cNvSpPr txBox="1"/>
          <p:nvPr/>
        </p:nvSpPr>
        <p:spPr>
          <a:xfrm>
            <a:off x="5862579" y="5157724"/>
            <a:ext cx="1220598"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SLAM Algorithm</a:t>
            </a:r>
          </a:p>
        </p:txBody>
      </p:sp>
      <p:sp>
        <p:nvSpPr>
          <p:cNvPr id="43" name="Rectangle: Rounded Corners 42">
            <a:extLst>
              <a:ext uri="{FF2B5EF4-FFF2-40B4-BE49-F238E27FC236}">
                <a16:creationId xmlns:a16="http://schemas.microsoft.com/office/drawing/2014/main" id="{F102FF58-5EFF-4E36-B193-F8BC7D2FDC77}"/>
              </a:ext>
            </a:extLst>
          </p:cNvPr>
          <p:cNvSpPr/>
          <p:nvPr/>
        </p:nvSpPr>
        <p:spPr>
          <a:xfrm>
            <a:off x="2559692" y="5027279"/>
            <a:ext cx="2521283" cy="863356"/>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TextBox 43">
            <a:extLst>
              <a:ext uri="{FF2B5EF4-FFF2-40B4-BE49-F238E27FC236}">
                <a16:creationId xmlns:a16="http://schemas.microsoft.com/office/drawing/2014/main" id="{A8E9FF89-DBC4-4C91-ADAA-DBE40ECD6F4C}"/>
              </a:ext>
            </a:extLst>
          </p:cNvPr>
          <p:cNvSpPr txBox="1"/>
          <p:nvPr/>
        </p:nvSpPr>
        <p:spPr>
          <a:xfrm>
            <a:off x="2537538" y="503153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Application</a:t>
            </a:r>
          </a:p>
        </p:txBody>
      </p:sp>
      <p:sp>
        <p:nvSpPr>
          <p:cNvPr id="45" name="Rectangle: Rounded Corners 44">
            <a:extLst>
              <a:ext uri="{FF2B5EF4-FFF2-40B4-BE49-F238E27FC236}">
                <a16:creationId xmlns:a16="http://schemas.microsoft.com/office/drawing/2014/main" id="{3FEF9CB2-AC24-4895-865C-33F4F0A1555A}"/>
              </a:ext>
            </a:extLst>
          </p:cNvPr>
          <p:cNvSpPr/>
          <p:nvPr/>
        </p:nvSpPr>
        <p:spPr>
          <a:xfrm>
            <a:off x="2767321" y="5355685"/>
            <a:ext cx="1012969"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 name="TextBox 45">
            <a:extLst>
              <a:ext uri="{FF2B5EF4-FFF2-40B4-BE49-F238E27FC236}">
                <a16:creationId xmlns:a16="http://schemas.microsoft.com/office/drawing/2014/main" id="{7FD4B41E-5E16-4E71-9A35-A3EEBEF335C0}"/>
              </a:ext>
            </a:extLst>
          </p:cNvPr>
          <p:cNvSpPr txBox="1"/>
          <p:nvPr/>
        </p:nvSpPr>
        <p:spPr>
          <a:xfrm>
            <a:off x="2911089" y="5388184"/>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Display</a:t>
            </a:r>
          </a:p>
        </p:txBody>
      </p:sp>
      <p:sp>
        <p:nvSpPr>
          <p:cNvPr id="47" name="Rectangle: Rounded Corners 46">
            <a:extLst>
              <a:ext uri="{FF2B5EF4-FFF2-40B4-BE49-F238E27FC236}">
                <a16:creationId xmlns:a16="http://schemas.microsoft.com/office/drawing/2014/main" id="{7CE7E02E-A0A9-472D-9529-BAC43C0C4D74}"/>
              </a:ext>
            </a:extLst>
          </p:cNvPr>
          <p:cNvSpPr/>
          <p:nvPr/>
        </p:nvSpPr>
        <p:spPr>
          <a:xfrm>
            <a:off x="3950038" y="5355685"/>
            <a:ext cx="905088"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TextBox 47">
            <a:extLst>
              <a:ext uri="{FF2B5EF4-FFF2-40B4-BE49-F238E27FC236}">
                <a16:creationId xmlns:a16="http://schemas.microsoft.com/office/drawing/2014/main" id="{F8B69747-B0CA-49EA-BD65-CDCBBEC92B1D}"/>
              </a:ext>
            </a:extLst>
          </p:cNvPr>
          <p:cNvSpPr txBox="1"/>
          <p:nvPr/>
        </p:nvSpPr>
        <p:spPr>
          <a:xfrm>
            <a:off x="3948747" y="5391510"/>
            <a:ext cx="1000112"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Controller</a:t>
            </a:r>
          </a:p>
        </p:txBody>
      </p:sp>
      <p:sp>
        <p:nvSpPr>
          <p:cNvPr id="63" name="Rectangle: Rounded Corners 62">
            <a:extLst>
              <a:ext uri="{FF2B5EF4-FFF2-40B4-BE49-F238E27FC236}">
                <a16:creationId xmlns:a16="http://schemas.microsoft.com/office/drawing/2014/main" id="{8CE20A03-D812-48BD-B934-55ACDDC14578}"/>
              </a:ext>
            </a:extLst>
          </p:cNvPr>
          <p:cNvSpPr/>
          <p:nvPr/>
        </p:nvSpPr>
        <p:spPr>
          <a:xfrm>
            <a:off x="5018315" y="1575731"/>
            <a:ext cx="3393744" cy="2533612"/>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Box 63">
            <a:extLst>
              <a:ext uri="{FF2B5EF4-FFF2-40B4-BE49-F238E27FC236}">
                <a16:creationId xmlns:a16="http://schemas.microsoft.com/office/drawing/2014/main" id="{CE5C409C-F8D3-4B7B-9942-2944CBF76F1B}"/>
              </a:ext>
            </a:extLst>
          </p:cNvPr>
          <p:cNvSpPr txBox="1"/>
          <p:nvPr/>
        </p:nvSpPr>
        <p:spPr>
          <a:xfrm>
            <a:off x="5108822" y="162996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Robot</a:t>
            </a:r>
          </a:p>
        </p:txBody>
      </p:sp>
      <p:sp>
        <p:nvSpPr>
          <p:cNvPr id="65" name="Rectangle: Rounded Corners 64">
            <a:extLst>
              <a:ext uri="{FF2B5EF4-FFF2-40B4-BE49-F238E27FC236}">
                <a16:creationId xmlns:a16="http://schemas.microsoft.com/office/drawing/2014/main" id="{4B7C846F-2DC0-43E0-920C-F321E4D215FE}"/>
              </a:ext>
            </a:extLst>
          </p:cNvPr>
          <p:cNvSpPr/>
          <p:nvPr/>
        </p:nvSpPr>
        <p:spPr>
          <a:xfrm>
            <a:off x="5263167" y="2973413"/>
            <a:ext cx="2921992" cy="911321"/>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TextBox 66">
            <a:extLst>
              <a:ext uri="{FF2B5EF4-FFF2-40B4-BE49-F238E27FC236}">
                <a16:creationId xmlns:a16="http://schemas.microsoft.com/office/drawing/2014/main" id="{C82C2522-1D47-4B77-9D03-DE374E7881BB}"/>
              </a:ext>
            </a:extLst>
          </p:cNvPr>
          <p:cNvSpPr txBox="1"/>
          <p:nvPr/>
        </p:nvSpPr>
        <p:spPr>
          <a:xfrm>
            <a:off x="5249932" y="299693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Navigation</a:t>
            </a:r>
          </a:p>
        </p:txBody>
      </p:sp>
      <p:sp>
        <p:nvSpPr>
          <p:cNvPr id="68" name="Rectangle: Rounded Corners 67">
            <a:extLst>
              <a:ext uri="{FF2B5EF4-FFF2-40B4-BE49-F238E27FC236}">
                <a16:creationId xmlns:a16="http://schemas.microsoft.com/office/drawing/2014/main" id="{314393F2-2DA9-43A9-8C77-27980F9DE49C}"/>
              </a:ext>
            </a:extLst>
          </p:cNvPr>
          <p:cNvSpPr/>
          <p:nvPr/>
        </p:nvSpPr>
        <p:spPr>
          <a:xfrm>
            <a:off x="5263167" y="1978403"/>
            <a:ext cx="2921992" cy="853715"/>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Box 68">
            <a:extLst>
              <a:ext uri="{FF2B5EF4-FFF2-40B4-BE49-F238E27FC236}">
                <a16:creationId xmlns:a16="http://schemas.microsoft.com/office/drawing/2014/main" id="{6D021715-7B91-4497-9B77-1A9A94E28D9D}"/>
              </a:ext>
            </a:extLst>
          </p:cNvPr>
          <p:cNvSpPr txBox="1"/>
          <p:nvPr/>
        </p:nvSpPr>
        <p:spPr>
          <a:xfrm>
            <a:off x="5293479" y="1967655"/>
            <a:ext cx="70152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PCB</a:t>
            </a:r>
          </a:p>
        </p:txBody>
      </p:sp>
      <p:sp>
        <p:nvSpPr>
          <p:cNvPr id="70" name="Rectangle: Rounded Corners 69">
            <a:extLst>
              <a:ext uri="{FF2B5EF4-FFF2-40B4-BE49-F238E27FC236}">
                <a16:creationId xmlns:a16="http://schemas.microsoft.com/office/drawing/2014/main" id="{07F8AC19-AD0C-4ADE-9805-328357E86606}"/>
              </a:ext>
            </a:extLst>
          </p:cNvPr>
          <p:cNvSpPr/>
          <p:nvPr/>
        </p:nvSpPr>
        <p:spPr>
          <a:xfrm>
            <a:off x="5451397" y="2254126"/>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1" name="Rectangle: Rounded Corners 70">
            <a:extLst>
              <a:ext uri="{FF2B5EF4-FFF2-40B4-BE49-F238E27FC236}">
                <a16:creationId xmlns:a16="http://schemas.microsoft.com/office/drawing/2014/main" id="{8820661F-35D0-497F-AE2B-86741C5681B2}"/>
              </a:ext>
            </a:extLst>
          </p:cNvPr>
          <p:cNvSpPr/>
          <p:nvPr/>
        </p:nvSpPr>
        <p:spPr>
          <a:xfrm>
            <a:off x="6779479" y="2254126"/>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TextBox 71">
            <a:extLst>
              <a:ext uri="{FF2B5EF4-FFF2-40B4-BE49-F238E27FC236}">
                <a16:creationId xmlns:a16="http://schemas.microsoft.com/office/drawing/2014/main" id="{301865BD-5303-4A91-9F9F-0F4A66978767}"/>
              </a:ext>
            </a:extLst>
          </p:cNvPr>
          <p:cNvSpPr txBox="1"/>
          <p:nvPr/>
        </p:nvSpPr>
        <p:spPr>
          <a:xfrm>
            <a:off x="5375126" y="2289193"/>
            <a:ext cx="1326771"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Microcontroller</a:t>
            </a:r>
          </a:p>
        </p:txBody>
      </p:sp>
      <p:sp>
        <p:nvSpPr>
          <p:cNvPr id="74" name="TextBox 73">
            <a:extLst>
              <a:ext uri="{FF2B5EF4-FFF2-40B4-BE49-F238E27FC236}">
                <a16:creationId xmlns:a16="http://schemas.microsoft.com/office/drawing/2014/main" id="{518875FA-EED3-4C1F-8835-95CE0D9A1BA0}"/>
              </a:ext>
            </a:extLst>
          </p:cNvPr>
          <p:cNvSpPr txBox="1"/>
          <p:nvPr/>
        </p:nvSpPr>
        <p:spPr>
          <a:xfrm>
            <a:off x="6889690" y="2188312"/>
            <a:ext cx="880058"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Wi-Fi module</a:t>
            </a:r>
          </a:p>
        </p:txBody>
      </p:sp>
      <p:sp>
        <p:nvSpPr>
          <p:cNvPr id="77" name="Rectangle: Rounded Corners 76">
            <a:extLst>
              <a:ext uri="{FF2B5EF4-FFF2-40B4-BE49-F238E27FC236}">
                <a16:creationId xmlns:a16="http://schemas.microsoft.com/office/drawing/2014/main" id="{2C398182-4AF9-4B24-A7E6-828EA82D0536}"/>
              </a:ext>
            </a:extLst>
          </p:cNvPr>
          <p:cNvSpPr/>
          <p:nvPr/>
        </p:nvSpPr>
        <p:spPr>
          <a:xfrm>
            <a:off x="5451397" y="3324633"/>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8" name="TextBox 77">
            <a:extLst>
              <a:ext uri="{FF2B5EF4-FFF2-40B4-BE49-F238E27FC236}">
                <a16:creationId xmlns:a16="http://schemas.microsoft.com/office/drawing/2014/main" id="{71364AE0-35E2-47D7-8578-F51629D9A102}"/>
              </a:ext>
            </a:extLst>
          </p:cNvPr>
          <p:cNvSpPr txBox="1"/>
          <p:nvPr/>
        </p:nvSpPr>
        <p:spPr>
          <a:xfrm>
            <a:off x="5653006" y="3372214"/>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Motors</a:t>
            </a:r>
          </a:p>
        </p:txBody>
      </p:sp>
      <p:sp>
        <p:nvSpPr>
          <p:cNvPr id="79" name="Rectangle: Rounded Corners 78">
            <a:extLst>
              <a:ext uri="{FF2B5EF4-FFF2-40B4-BE49-F238E27FC236}">
                <a16:creationId xmlns:a16="http://schemas.microsoft.com/office/drawing/2014/main" id="{3514F31C-2456-4CEF-BC9C-A0A2842CEBDF}"/>
              </a:ext>
            </a:extLst>
          </p:cNvPr>
          <p:cNvSpPr/>
          <p:nvPr/>
        </p:nvSpPr>
        <p:spPr>
          <a:xfrm>
            <a:off x="6779479" y="3314740"/>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0" name="TextBox 79">
            <a:extLst>
              <a:ext uri="{FF2B5EF4-FFF2-40B4-BE49-F238E27FC236}">
                <a16:creationId xmlns:a16="http://schemas.microsoft.com/office/drawing/2014/main" id="{487E46CF-7B7D-465C-B334-4DB7398BEA3C}"/>
              </a:ext>
            </a:extLst>
          </p:cNvPr>
          <p:cNvSpPr txBox="1"/>
          <p:nvPr/>
        </p:nvSpPr>
        <p:spPr>
          <a:xfrm>
            <a:off x="6975043" y="3363418"/>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Wheels</a:t>
            </a:r>
          </a:p>
        </p:txBody>
      </p:sp>
      <p:sp>
        <p:nvSpPr>
          <p:cNvPr id="84" name="Rectangle: Rounded Corners 83">
            <a:extLst>
              <a:ext uri="{FF2B5EF4-FFF2-40B4-BE49-F238E27FC236}">
                <a16:creationId xmlns:a16="http://schemas.microsoft.com/office/drawing/2014/main" id="{2EB1DFF5-FBBC-4A8B-A94A-93F8E058FB87}"/>
              </a:ext>
            </a:extLst>
          </p:cNvPr>
          <p:cNvSpPr/>
          <p:nvPr/>
        </p:nvSpPr>
        <p:spPr>
          <a:xfrm>
            <a:off x="1119650" y="2076646"/>
            <a:ext cx="3393744" cy="2035382"/>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TextBox 85">
            <a:extLst>
              <a:ext uri="{FF2B5EF4-FFF2-40B4-BE49-F238E27FC236}">
                <a16:creationId xmlns:a16="http://schemas.microsoft.com/office/drawing/2014/main" id="{86A82D31-C368-4E5C-B75B-23EF7ECCECF6}"/>
              </a:ext>
            </a:extLst>
          </p:cNvPr>
          <p:cNvSpPr txBox="1"/>
          <p:nvPr/>
        </p:nvSpPr>
        <p:spPr>
          <a:xfrm>
            <a:off x="1232555" y="2107547"/>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LIDAR System</a:t>
            </a:r>
          </a:p>
        </p:txBody>
      </p:sp>
      <p:sp>
        <p:nvSpPr>
          <p:cNvPr id="87" name="Rectangle: Rounded Corners 86">
            <a:extLst>
              <a:ext uri="{FF2B5EF4-FFF2-40B4-BE49-F238E27FC236}">
                <a16:creationId xmlns:a16="http://schemas.microsoft.com/office/drawing/2014/main" id="{94449C6B-0E1C-4396-84A0-2EC9DAAE2372}"/>
              </a:ext>
            </a:extLst>
          </p:cNvPr>
          <p:cNvSpPr/>
          <p:nvPr/>
        </p:nvSpPr>
        <p:spPr>
          <a:xfrm>
            <a:off x="1364502" y="2976098"/>
            <a:ext cx="2921992" cy="911321"/>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8" name="TextBox 87">
            <a:extLst>
              <a:ext uri="{FF2B5EF4-FFF2-40B4-BE49-F238E27FC236}">
                <a16:creationId xmlns:a16="http://schemas.microsoft.com/office/drawing/2014/main" id="{F45831F4-BEB0-47E0-95D7-6D3A245C257E}"/>
              </a:ext>
            </a:extLst>
          </p:cNvPr>
          <p:cNvSpPr txBox="1"/>
          <p:nvPr/>
        </p:nvSpPr>
        <p:spPr>
          <a:xfrm>
            <a:off x="1384340" y="3013241"/>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LIDAR Mount</a:t>
            </a:r>
          </a:p>
        </p:txBody>
      </p:sp>
      <p:sp>
        <p:nvSpPr>
          <p:cNvPr id="89" name="Rectangle: Rounded Corners 88">
            <a:extLst>
              <a:ext uri="{FF2B5EF4-FFF2-40B4-BE49-F238E27FC236}">
                <a16:creationId xmlns:a16="http://schemas.microsoft.com/office/drawing/2014/main" id="{4BF00D8C-7984-49F7-92E1-2EF40BD30553}"/>
              </a:ext>
            </a:extLst>
          </p:cNvPr>
          <p:cNvSpPr/>
          <p:nvPr/>
        </p:nvSpPr>
        <p:spPr>
          <a:xfrm>
            <a:off x="1888713" y="2401854"/>
            <a:ext cx="1914920" cy="412687"/>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TextBox 89">
            <a:extLst>
              <a:ext uri="{FF2B5EF4-FFF2-40B4-BE49-F238E27FC236}">
                <a16:creationId xmlns:a16="http://schemas.microsoft.com/office/drawing/2014/main" id="{BB8A5BB0-5FB1-493C-8254-D439DB7C74FE}"/>
              </a:ext>
            </a:extLst>
          </p:cNvPr>
          <p:cNvSpPr txBox="1"/>
          <p:nvPr/>
        </p:nvSpPr>
        <p:spPr>
          <a:xfrm>
            <a:off x="1967090" y="2333325"/>
            <a:ext cx="1700742"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Inertial Measurement Unit</a:t>
            </a:r>
          </a:p>
        </p:txBody>
      </p:sp>
      <p:sp>
        <p:nvSpPr>
          <p:cNvPr id="96" name="Rectangle: Rounded Corners 95">
            <a:extLst>
              <a:ext uri="{FF2B5EF4-FFF2-40B4-BE49-F238E27FC236}">
                <a16:creationId xmlns:a16="http://schemas.microsoft.com/office/drawing/2014/main" id="{F3D0E431-1B72-4935-8838-A71A65CF33E3}"/>
              </a:ext>
            </a:extLst>
          </p:cNvPr>
          <p:cNvSpPr/>
          <p:nvPr/>
        </p:nvSpPr>
        <p:spPr>
          <a:xfrm>
            <a:off x="1552732" y="3327318"/>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8" name="TextBox 97">
            <a:extLst>
              <a:ext uri="{FF2B5EF4-FFF2-40B4-BE49-F238E27FC236}">
                <a16:creationId xmlns:a16="http://schemas.microsoft.com/office/drawing/2014/main" id="{FAEAEF0A-2C13-4359-A2BE-7B53ED72106F}"/>
              </a:ext>
            </a:extLst>
          </p:cNvPr>
          <p:cNvSpPr txBox="1"/>
          <p:nvPr/>
        </p:nvSpPr>
        <p:spPr>
          <a:xfrm>
            <a:off x="1648022" y="3363121"/>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Hydraulics</a:t>
            </a:r>
          </a:p>
        </p:txBody>
      </p:sp>
      <p:sp>
        <p:nvSpPr>
          <p:cNvPr id="99" name="Rectangle: Rounded Corners 98">
            <a:extLst>
              <a:ext uri="{FF2B5EF4-FFF2-40B4-BE49-F238E27FC236}">
                <a16:creationId xmlns:a16="http://schemas.microsoft.com/office/drawing/2014/main" id="{8C8B8243-044C-4DEA-AC0A-E1182F312D3A}"/>
              </a:ext>
            </a:extLst>
          </p:cNvPr>
          <p:cNvSpPr/>
          <p:nvPr/>
        </p:nvSpPr>
        <p:spPr>
          <a:xfrm>
            <a:off x="2880814" y="3317425"/>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2" name="TextBox 101">
            <a:extLst>
              <a:ext uri="{FF2B5EF4-FFF2-40B4-BE49-F238E27FC236}">
                <a16:creationId xmlns:a16="http://schemas.microsoft.com/office/drawing/2014/main" id="{60B2DE35-7A35-41BA-9FFF-1E0C580FEE0D}"/>
              </a:ext>
            </a:extLst>
          </p:cNvPr>
          <p:cNvSpPr txBox="1"/>
          <p:nvPr/>
        </p:nvSpPr>
        <p:spPr>
          <a:xfrm>
            <a:off x="2889384" y="3259555"/>
            <a:ext cx="1074839"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LIDAR Sensor</a:t>
            </a:r>
          </a:p>
        </p:txBody>
      </p:sp>
      <p:sp>
        <p:nvSpPr>
          <p:cNvPr id="104" name="Rectangle: Rounded Corners 103">
            <a:extLst>
              <a:ext uri="{FF2B5EF4-FFF2-40B4-BE49-F238E27FC236}">
                <a16:creationId xmlns:a16="http://schemas.microsoft.com/office/drawing/2014/main" id="{3755E1F6-FE90-4E64-BA92-08FB41BDBE90}"/>
              </a:ext>
            </a:extLst>
          </p:cNvPr>
          <p:cNvSpPr/>
          <p:nvPr/>
        </p:nvSpPr>
        <p:spPr>
          <a:xfrm>
            <a:off x="3185633" y="1497936"/>
            <a:ext cx="960869" cy="437641"/>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5" name="TextBox 104">
            <a:extLst>
              <a:ext uri="{FF2B5EF4-FFF2-40B4-BE49-F238E27FC236}">
                <a16:creationId xmlns:a16="http://schemas.microsoft.com/office/drawing/2014/main" id="{54E4F5C0-801A-422B-B4C6-6F521C088D3B}"/>
              </a:ext>
            </a:extLst>
          </p:cNvPr>
          <p:cNvSpPr txBox="1"/>
          <p:nvPr/>
        </p:nvSpPr>
        <p:spPr>
          <a:xfrm>
            <a:off x="3231358" y="1452132"/>
            <a:ext cx="861120"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Power Supply</a:t>
            </a:r>
          </a:p>
        </p:txBody>
      </p:sp>
      <p:cxnSp>
        <p:nvCxnSpPr>
          <p:cNvPr id="9" name="Straight Arrow Connector 8">
            <a:extLst>
              <a:ext uri="{FF2B5EF4-FFF2-40B4-BE49-F238E27FC236}">
                <a16:creationId xmlns:a16="http://schemas.microsoft.com/office/drawing/2014/main" id="{FA463537-5495-4869-82E9-0723E1F22A35}"/>
              </a:ext>
            </a:extLst>
          </p:cNvPr>
          <p:cNvCxnSpPr>
            <a:cxnSpLocks/>
          </p:cNvCxnSpPr>
          <p:nvPr/>
        </p:nvCxnSpPr>
        <p:spPr>
          <a:xfrm>
            <a:off x="4196592" y="1718672"/>
            <a:ext cx="821723"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CA1B48-B5EE-4BB2-ABEC-79CEB27EF4DC}"/>
              </a:ext>
            </a:extLst>
          </p:cNvPr>
          <p:cNvCxnSpPr>
            <a:cxnSpLocks/>
          </p:cNvCxnSpPr>
          <p:nvPr/>
        </p:nvCxnSpPr>
        <p:spPr>
          <a:xfrm>
            <a:off x="8821023" y="2401855"/>
            <a:ext cx="0" cy="252560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B2162FD-68E4-437B-BA73-887B0AD9EB41}"/>
              </a:ext>
            </a:extLst>
          </p:cNvPr>
          <p:cNvCxnSpPr>
            <a:cxnSpLocks/>
          </p:cNvCxnSpPr>
          <p:nvPr/>
        </p:nvCxnSpPr>
        <p:spPr>
          <a:xfrm flipH="1">
            <a:off x="7713676" y="4927460"/>
            <a:ext cx="1107347"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A90441-6122-4BD1-AAD2-03053C2DD319}"/>
              </a:ext>
            </a:extLst>
          </p:cNvPr>
          <p:cNvCxnSpPr>
            <a:cxnSpLocks/>
          </p:cNvCxnSpPr>
          <p:nvPr/>
        </p:nvCxnSpPr>
        <p:spPr>
          <a:xfrm flipV="1">
            <a:off x="4643305" y="2144221"/>
            <a:ext cx="0" cy="3136217"/>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053CE4B-4907-4CA5-AA73-807AF9002A7A}"/>
              </a:ext>
            </a:extLst>
          </p:cNvPr>
          <p:cNvCxnSpPr>
            <a:cxnSpLocks/>
          </p:cNvCxnSpPr>
          <p:nvPr/>
        </p:nvCxnSpPr>
        <p:spPr>
          <a:xfrm>
            <a:off x="4643305" y="2144221"/>
            <a:ext cx="572549"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436A15B-7554-4751-AFB2-FB72691728A4}"/>
              </a:ext>
            </a:extLst>
          </p:cNvPr>
          <p:cNvCxnSpPr>
            <a:cxnSpLocks/>
          </p:cNvCxnSpPr>
          <p:nvPr/>
        </p:nvCxnSpPr>
        <p:spPr>
          <a:xfrm>
            <a:off x="6151357" y="2688525"/>
            <a:ext cx="0" cy="596262"/>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02FDC39-EB1F-4DDA-8967-982B6E3DE4FA}"/>
              </a:ext>
            </a:extLst>
          </p:cNvPr>
          <p:cNvCxnSpPr>
            <a:cxnSpLocks/>
          </p:cNvCxnSpPr>
          <p:nvPr/>
        </p:nvCxnSpPr>
        <p:spPr>
          <a:xfrm>
            <a:off x="3441583" y="2844701"/>
            <a:ext cx="0" cy="421211"/>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88C0DE-209F-49FB-8BE8-ABCAE3A453BC}"/>
              </a:ext>
            </a:extLst>
          </p:cNvPr>
          <p:cNvCxnSpPr>
            <a:cxnSpLocks/>
          </p:cNvCxnSpPr>
          <p:nvPr/>
        </p:nvCxnSpPr>
        <p:spPr>
          <a:xfrm>
            <a:off x="3441582" y="3097997"/>
            <a:ext cx="899720"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CAC1F5-9AE1-44DF-BE5C-D0B917C20075}"/>
              </a:ext>
            </a:extLst>
          </p:cNvPr>
          <p:cNvCxnSpPr>
            <a:cxnSpLocks/>
          </p:cNvCxnSpPr>
          <p:nvPr/>
        </p:nvCxnSpPr>
        <p:spPr>
          <a:xfrm flipV="1">
            <a:off x="4341302" y="2478401"/>
            <a:ext cx="0" cy="618163"/>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90AD5BC-4C13-4D9C-8925-25F441ADE571}"/>
              </a:ext>
            </a:extLst>
          </p:cNvPr>
          <p:cNvCxnSpPr>
            <a:cxnSpLocks/>
          </p:cNvCxnSpPr>
          <p:nvPr/>
        </p:nvCxnSpPr>
        <p:spPr>
          <a:xfrm>
            <a:off x="4341302" y="2478401"/>
            <a:ext cx="1047179"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CAD5028-29F7-4502-9185-2BC6B1866780}"/>
              </a:ext>
            </a:extLst>
          </p:cNvPr>
          <p:cNvCxnSpPr>
            <a:cxnSpLocks/>
          </p:cNvCxnSpPr>
          <p:nvPr/>
        </p:nvCxnSpPr>
        <p:spPr>
          <a:xfrm flipH="1">
            <a:off x="8235891" y="2401854"/>
            <a:ext cx="585132"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E53C949-4894-4D41-94BE-F31D8A46D194}"/>
              </a:ext>
            </a:extLst>
          </p:cNvPr>
          <p:cNvCxnSpPr>
            <a:cxnSpLocks/>
          </p:cNvCxnSpPr>
          <p:nvPr/>
        </p:nvCxnSpPr>
        <p:spPr>
          <a:xfrm flipH="1">
            <a:off x="7355047" y="5423912"/>
            <a:ext cx="1465976"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66E9C4F-05B5-4E0B-86E9-D43AB16E7727}"/>
              </a:ext>
            </a:extLst>
          </p:cNvPr>
          <p:cNvCxnSpPr>
            <a:cxnSpLocks/>
          </p:cNvCxnSpPr>
          <p:nvPr/>
        </p:nvCxnSpPr>
        <p:spPr>
          <a:xfrm>
            <a:off x="6455328" y="5654745"/>
            <a:ext cx="0" cy="329729"/>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A43A1F0-A258-410D-AD10-9C2795FF80F9}"/>
              </a:ext>
            </a:extLst>
          </p:cNvPr>
          <p:cNvCxnSpPr>
            <a:cxnSpLocks/>
          </p:cNvCxnSpPr>
          <p:nvPr/>
        </p:nvCxnSpPr>
        <p:spPr>
          <a:xfrm flipH="1">
            <a:off x="3309699" y="5984474"/>
            <a:ext cx="3145629"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6B2AFB3-8580-44C5-84DD-E2F45F8CB855}"/>
              </a:ext>
            </a:extLst>
          </p:cNvPr>
          <p:cNvCxnSpPr>
            <a:cxnSpLocks/>
          </p:cNvCxnSpPr>
          <p:nvPr/>
        </p:nvCxnSpPr>
        <p:spPr>
          <a:xfrm flipV="1">
            <a:off x="3309699" y="5789430"/>
            <a:ext cx="0" cy="195044"/>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CAB43CC-7C0D-4A7F-BAFD-2D3B8934CD7E}"/>
              </a:ext>
            </a:extLst>
          </p:cNvPr>
          <p:cNvSpPr txBox="1"/>
          <p:nvPr/>
        </p:nvSpPr>
        <p:spPr>
          <a:xfrm>
            <a:off x="4279983" y="1514031"/>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Powers</a:t>
            </a:r>
          </a:p>
        </p:txBody>
      </p:sp>
      <p:sp>
        <p:nvSpPr>
          <p:cNvPr id="94" name="TextBox 93">
            <a:extLst>
              <a:ext uri="{FF2B5EF4-FFF2-40B4-BE49-F238E27FC236}">
                <a16:creationId xmlns:a16="http://schemas.microsoft.com/office/drawing/2014/main" id="{4DF35A0C-5420-4B4D-AB9D-250012D69CA5}"/>
              </a:ext>
            </a:extLst>
          </p:cNvPr>
          <p:cNvSpPr txBox="1"/>
          <p:nvPr/>
        </p:nvSpPr>
        <p:spPr>
          <a:xfrm>
            <a:off x="7766309" y="4706422"/>
            <a:ext cx="1103801" cy="430887"/>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Wi-Fi communication</a:t>
            </a:r>
          </a:p>
        </p:txBody>
      </p:sp>
      <p:sp>
        <p:nvSpPr>
          <p:cNvPr id="100" name="TextBox 99">
            <a:extLst>
              <a:ext uri="{FF2B5EF4-FFF2-40B4-BE49-F238E27FC236}">
                <a16:creationId xmlns:a16="http://schemas.microsoft.com/office/drawing/2014/main" id="{3BA8FBE5-FF05-4C72-A4AC-3C257E052686}"/>
              </a:ext>
            </a:extLst>
          </p:cNvPr>
          <p:cNvSpPr txBox="1"/>
          <p:nvPr/>
        </p:nvSpPr>
        <p:spPr>
          <a:xfrm>
            <a:off x="3976901" y="4041466"/>
            <a:ext cx="1103801" cy="430887"/>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        Input</a:t>
            </a:r>
          </a:p>
          <a:p>
            <a:r>
              <a:rPr lang="en-US" sz="1100" dirty="0">
                <a:latin typeface="Calibri" panose="020F0502020204030204" pitchFamily="34" charset="0"/>
                <a:cs typeface="Calibri" panose="020F0502020204030204" pitchFamily="34" charset="0"/>
              </a:rPr>
              <a:t>directions</a:t>
            </a:r>
          </a:p>
        </p:txBody>
      </p:sp>
      <p:sp>
        <p:nvSpPr>
          <p:cNvPr id="101" name="TextBox 100">
            <a:extLst>
              <a:ext uri="{FF2B5EF4-FFF2-40B4-BE49-F238E27FC236}">
                <a16:creationId xmlns:a16="http://schemas.microsoft.com/office/drawing/2014/main" id="{FC81CA6A-F876-41B2-89CE-F1EC2549118C}"/>
              </a:ext>
            </a:extLst>
          </p:cNvPr>
          <p:cNvSpPr txBox="1"/>
          <p:nvPr/>
        </p:nvSpPr>
        <p:spPr>
          <a:xfrm>
            <a:off x="6073109" y="2766560"/>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Controls</a:t>
            </a:r>
          </a:p>
        </p:txBody>
      </p:sp>
      <p:sp>
        <p:nvSpPr>
          <p:cNvPr id="106" name="TextBox 105">
            <a:extLst>
              <a:ext uri="{FF2B5EF4-FFF2-40B4-BE49-F238E27FC236}">
                <a16:creationId xmlns:a16="http://schemas.microsoft.com/office/drawing/2014/main" id="{BE938DC3-C094-437F-BA78-AB3883E5CFC5}"/>
              </a:ext>
            </a:extLst>
          </p:cNvPr>
          <p:cNvSpPr txBox="1"/>
          <p:nvPr/>
        </p:nvSpPr>
        <p:spPr>
          <a:xfrm>
            <a:off x="3587768" y="2896792"/>
            <a:ext cx="711130" cy="430887"/>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Sensor readings</a:t>
            </a:r>
          </a:p>
        </p:txBody>
      </p:sp>
      <p:sp>
        <p:nvSpPr>
          <p:cNvPr id="107" name="Rectangle: Rounded Corners 106">
            <a:extLst>
              <a:ext uri="{FF2B5EF4-FFF2-40B4-BE49-F238E27FC236}">
                <a16:creationId xmlns:a16="http://schemas.microsoft.com/office/drawing/2014/main" id="{2503B15D-D6A0-46E1-BEB6-E1D2003FC369}"/>
              </a:ext>
            </a:extLst>
          </p:cNvPr>
          <p:cNvSpPr/>
          <p:nvPr/>
        </p:nvSpPr>
        <p:spPr>
          <a:xfrm>
            <a:off x="1632819" y="1497936"/>
            <a:ext cx="867432" cy="437641"/>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 name="TextBox 107">
            <a:extLst>
              <a:ext uri="{FF2B5EF4-FFF2-40B4-BE49-F238E27FC236}">
                <a16:creationId xmlns:a16="http://schemas.microsoft.com/office/drawing/2014/main" id="{5243EA9F-329F-48CA-983E-B7D17D319AC7}"/>
              </a:ext>
            </a:extLst>
          </p:cNvPr>
          <p:cNvSpPr txBox="1"/>
          <p:nvPr/>
        </p:nvSpPr>
        <p:spPr>
          <a:xfrm>
            <a:off x="1690376" y="1556550"/>
            <a:ext cx="867432"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Camera</a:t>
            </a:r>
          </a:p>
        </p:txBody>
      </p:sp>
      <p:cxnSp>
        <p:nvCxnSpPr>
          <p:cNvPr id="97" name="Straight Arrow Connector 96">
            <a:extLst>
              <a:ext uri="{FF2B5EF4-FFF2-40B4-BE49-F238E27FC236}">
                <a16:creationId xmlns:a16="http://schemas.microsoft.com/office/drawing/2014/main" id="{35E663EF-441A-4CDC-A88B-65BDEFD54CDE}"/>
              </a:ext>
            </a:extLst>
          </p:cNvPr>
          <p:cNvCxnSpPr>
            <a:cxnSpLocks/>
          </p:cNvCxnSpPr>
          <p:nvPr/>
        </p:nvCxnSpPr>
        <p:spPr>
          <a:xfrm flipH="1">
            <a:off x="2521942" y="1716756"/>
            <a:ext cx="625941" cy="1916"/>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7C9C07F5-DAE5-4DB9-B937-9997810FA675}"/>
              </a:ext>
            </a:extLst>
          </p:cNvPr>
          <p:cNvSpPr txBox="1"/>
          <p:nvPr/>
        </p:nvSpPr>
        <p:spPr>
          <a:xfrm>
            <a:off x="2578971" y="1508240"/>
            <a:ext cx="637077"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Powers</a:t>
            </a:r>
          </a:p>
        </p:txBody>
      </p:sp>
      <p:cxnSp>
        <p:nvCxnSpPr>
          <p:cNvPr id="115" name="Straight Connector 114">
            <a:extLst>
              <a:ext uri="{FF2B5EF4-FFF2-40B4-BE49-F238E27FC236}">
                <a16:creationId xmlns:a16="http://schemas.microsoft.com/office/drawing/2014/main" id="{279F8567-68B9-40CD-B4F4-5AC7EDDF839C}"/>
              </a:ext>
            </a:extLst>
          </p:cNvPr>
          <p:cNvCxnSpPr>
            <a:cxnSpLocks/>
          </p:cNvCxnSpPr>
          <p:nvPr/>
        </p:nvCxnSpPr>
        <p:spPr>
          <a:xfrm flipH="1">
            <a:off x="2084513" y="2028181"/>
            <a:ext cx="2256789"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7E3FB6-CC3F-4E89-BB2D-2C7C1CE5BA73}"/>
              </a:ext>
            </a:extLst>
          </p:cNvPr>
          <p:cNvCxnSpPr>
            <a:cxnSpLocks/>
          </p:cNvCxnSpPr>
          <p:nvPr/>
        </p:nvCxnSpPr>
        <p:spPr>
          <a:xfrm>
            <a:off x="2084512" y="1967655"/>
            <a:ext cx="0" cy="6052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7DC7A0D-633E-4D0F-9740-CA564380351D}"/>
              </a:ext>
            </a:extLst>
          </p:cNvPr>
          <p:cNvSpPr txBox="1"/>
          <p:nvPr/>
        </p:nvSpPr>
        <p:spPr>
          <a:xfrm>
            <a:off x="2515846" y="1838051"/>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Feedback</a:t>
            </a:r>
          </a:p>
        </p:txBody>
      </p:sp>
      <p:sp>
        <p:nvSpPr>
          <p:cNvPr id="126" name="TextBox 125">
            <a:extLst>
              <a:ext uri="{FF2B5EF4-FFF2-40B4-BE49-F238E27FC236}">
                <a16:creationId xmlns:a16="http://schemas.microsoft.com/office/drawing/2014/main" id="{F9FEA0F0-ED4E-4856-9463-303B33A37C40}"/>
              </a:ext>
            </a:extLst>
          </p:cNvPr>
          <p:cNvSpPr txBox="1"/>
          <p:nvPr/>
        </p:nvSpPr>
        <p:spPr>
          <a:xfrm>
            <a:off x="7751550" y="5214522"/>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Mapping data</a:t>
            </a:r>
          </a:p>
        </p:txBody>
      </p:sp>
      <p:sp>
        <p:nvSpPr>
          <p:cNvPr id="127" name="TextBox 126">
            <a:extLst>
              <a:ext uri="{FF2B5EF4-FFF2-40B4-BE49-F238E27FC236}">
                <a16:creationId xmlns:a16="http://schemas.microsoft.com/office/drawing/2014/main" id="{C28DA569-6CB1-40D5-9BFC-20B4F76110A7}"/>
              </a:ext>
            </a:extLst>
          </p:cNvPr>
          <p:cNvSpPr txBox="1"/>
          <p:nvPr/>
        </p:nvSpPr>
        <p:spPr>
          <a:xfrm>
            <a:off x="5079087" y="5787506"/>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Layout view</a:t>
            </a:r>
          </a:p>
        </p:txBody>
      </p:sp>
      <p:cxnSp>
        <p:nvCxnSpPr>
          <p:cNvPr id="137" name="Straight Connector 136">
            <a:extLst>
              <a:ext uri="{FF2B5EF4-FFF2-40B4-BE49-F238E27FC236}">
                <a16:creationId xmlns:a16="http://schemas.microsoft.com/office/drawing/2014/main" id="{191A990B-0555-48B6-A50B-70F75E35F57E}"/>
              </a:ext>
            </a:extLst>
          </p:cNvPr>
          <p:cNvCxnSpPr>
            <a:cxnSpLocks/>
          </p:cNvCxnSpPr>
          <p:nvPr/>
        </p:nvCxnSpPr>
        <p:spPr>
          <a:xfrm>
            <a:off x="8820550" y="4888675"/>
            <a:ext cx="0" cy="54509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75" name="Google Shape;241;p35">
            <a:extLst>
              <a:ext uri="{FF2B5EF4-FFF2-40B4-BE49-F238E27FC236}">
                <a16:creationId xmlns:a16="http://schemas.microsoft.com/office/drawing/2014/main" id="{DA680D7F-F1BE-4484-B951-2EB2C2A34BE1}"/>
              </a:ext>
            </a:extLst>
          </p:cNvPr>
          <p:cNvSpPr txBox="1"/>
          <p:nvPr/>
        </p:nvSpPr>
        <p:spPr>
          <a:xfrm>
            <a:off x="304800" y="609600"/>
            <a:ext cx="8839200" cy="54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Block Diagram</a:t>
            </a:r>
            <a:endParaRPr sz="3000" b="0" i="0" u="none" strike="noStrike" cap="none" dirty="0">
              <a:solidFill>
                <a:srgbClr val="881C1C"/>
              </a:solidFill>
              <a:latin typeface="Georgia"/>
              <a:ea typeface="Georgia"/>
              <a:cs typeface="Georgia"/>
              <a:sym typeface="Georgia"/>
            </a:endParaRPr>
          </a:p>
        </p:txBody>
      </p:sp>
      <p:cxnSp>
        <p:nvCxnSpPr>
          <p:cNvPr id="91" name="Straight Connector 90">
            <a:extLst>
              <a:ext uri="{FF2B5EF4-FFF2-40B4-BE49-F238E27FC236}">
                <a16:creationId xmlns:a16="http://schemas.microsoft.com/office/drawing/2014/main" id="{C16E08D4-A969-42A5-8074-44AFC00D828D}"/>
              </a:ext>
            </a:extLst>
          </p:cNvPr>
          <p:cNvCxnSpPr>
            <a:cxnSpLocks/>
          </p:cNvCxnSpPr>
          <p:nvPr/>
        </p:nvCxnSpPr>
        <p:spPr>
          <a:xfrm>
            <a:off x="4341302" y="2028181"/>
            <a:ext cx="0" cy="45022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1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63"/>
                                        </p:tgtEl>
                                        <p:attrNameLst>
                                          <p:attrName>style.color</p:attrName>
                                        </p:attrNameLst>
                                      </p:cBhvr>
                                      <p:by>
                                        <p:hsl h="0" s="-12549" l="-25098"/>
                                      </p:by>
                                    </p:animClr>
                                    <p:animClr clrSpc="hsl" dir="cw">
                                      <p:cBhvr>
                                        <p:cTn id="7" dur="500" fill="hold"/>
                                        <p:tgtEl>
                                          <p:spTgt spid="63"/>
                                        </p:tgtEl>
                                        <p:attrNameLst>
                                          <p:attrName>fillcolor</p:attrName>
                                        </p:attrNameLst>
                                      </p:cBhvr>
                                      <p:by>
                                        <p:hsl h="0" s="-12549" l="-25098"/>
                                      </p:by>
                                    </p:animClr>
                                    <p:animClr clrSpc="hsl" dir="cw">
                                      <p:cBhvr>
                                        <p:cTn id="8" dur="500" fill="hold"/>
                                        <p:tgtEl>
                                          <p:spTgt spid="63"/>
                                        </p:tgtEl>
                                        <p:attrNameLst>
                                          <p:attrName>stroke.color</p:attrName>
                                        </p:attrNameLst>
                                      </p:cBhvr>
                                      <p:by>
                                        <p:hsl h="0" s="-12549" l="-25098"/>
                                      </p:by>
                                    </p:animClr>
                                    <p:set>
                                      <p:cBhvr>
                                        <p:cTn id="9" dur="500" fill="hold"/>
                                        <p:tgtEl>
                                          <p:spTgt spid="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p:nvPr/>
        </p:nvSpPr>
        <p:spPr>
          <a:xfrm>
            <a:off x="304800" y="609600"/>
            <a:ext cx="8839200" cy="54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a:solidFill>
                  <a:srgbClr val="881C1C"/>
                </a:solidFill>
                <a:latin typeface="Georgia"/>
                <a:ea typeface="Georgia"/>
                <a:cs typeface="Georgia"/>
                <a:sym typeface="Georgia"/>
              </a:rPr>
              <a:t>Robot</a:t>
            </a:r>
            <a:endParaRPr sz="3000" b="0" i="0" u="none" strike="noStrike" cap="none">
              <a:solidFill>
                <a:srgbClr val="881C1C"/>
              </a:solidFill>
              <a:latin typeface="Georgia"/>
              <a:ea typeface="Georgia"/>
              <a:cs typeface="Georgia"/>
              <a:sym typeface="Georgia"/>
            </a:endParaRPr>
          </a:p>
        </p:txBody>
      </p:sp>
      <p:sp>
        <p:nvSpPr>
          <p:cNvPr id="252" name="Google Shape;252;p36"/>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Requirements</a:t>
            </a:r>
          </a:p>
          <a:p>
            <a:pPr marL="801688"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House camera and sensor</a:t>
            </a:r>
          </a:p>
          <a:p>
            <a:pPr marL="801688"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Maneuver LIDAR sensor</a:t>
            </a:r>
          </a:p>
          <a:p>
            <a:pPr marL="801688"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Integrate our PCB with the </a:t>
            </a:r>
            <a:br>
              <a:rPr lang="en-US" sz="1800" dirty="0">
                <a:latin typeface="Verdana"/>
                <a:ea typeface="Verdana"/>
                <a:cs typeface="Verdana"/>
                <a:sym typeface="Verdana"/>
              </a:rPr>
            </a:br>
            <a:r>
              <a:rPr lang="en-US" sz="1800" dirty="0">
                <a:latin typeface="Verdana"/>
                <a:ea typeface="Verdana"/>
                <a:cs typeface="Verdana"/>
                <a:sym typeface="Verdana"/>
              </a:rPr>
              <a:t>components of the Roomba</a:t>
            </a:r>
          </a:p>
          <a:p>
            <a:pPr marL="801688"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Modifiable</a:t>
            </a:r>
          </a:p>
          <a:p>
            <a:pPr marL="801688"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Portable</a:t>
            </a:r>
          </a:p>
          <a:p>
            <a:pPr marL="801688"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Robust</a:t>
            </a:r>
          </a:p>
          <a:p>
            <a:pPr marL="801688"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Stable</a:t>
            </a:r>
          </a:p>
        </p:txBody>
      </p:sp>
      <p:pic>
        <p:nvPicPr>
          <p:cNvPr id="2050" name="Picture 2" descr="https://lh4.googleusercontent.com/gyfmhFfGAjdQkJDeSPw0IX1dEhRHD173w0k3Z0jJeLz0Q-bCtNTkVkOHFGJdiUwDRdMW_vUo5PnrHy6TSALbrTJYo6Tq25JJScS9R_v9cMWBWHEhPrFxuQnle1yr2Ed8MC-V8v3HSwA">
            <a:extLst>
              <a:ext uri="{FF2B5EF4-FFF2-40B4-BE49-F238E27FC236}">
                <a16:creationId xmlns:a16="http://schemas.microsoft.com/office/drawing/2014/main" id="{161DDA98-EA67-456A-AC1F-37732B5EA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747" y="1775793"/>
            <a:ext cx="2763905" cy="36852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8FFC78F-6B02-4C25-8C2B-E26A3A91471D}"/>
              </a:ext>
            </a:extLst>
          </p:cNvPr>
          <p:cNvSpPr/>
          <p:nvPr/>
        </p:nvSpPr>
        <p:spPr>
          <a:xfrm>
            <a:off x="447762" y="1298816"/>
            <a:ext cx="8248475" cy="3114413"/>
          </a:xfrm>
          <a:prstGeom prst="roundRect">
            <a:avLst/>
          </a:prstGeom>
          <a:solidFill>
            <a:srgbClr val="FBE5D6"/>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Rectangle: Rounded Corners 4">
            <a:extLst>
              <a:ext uri="{FF2B5EF4-FFF2-40B4-BE49-F238E27FC236}">
                <a16:creationId xmlns:a16="http://schemas.microsoft.com/office/drawing/2014/main" id="{707B2EE4-72FC-4990-8D69-3537566C68C3}"/>
              </a:ext>
            </a:extLst>
          </p:cNvPr>
          <p:cNvSpPr/>
          <p:nvPr/>
        </p:nvSpPr>
        <p:spPr>
          <a:xfrm>
            <a:off x="1661018" y="4688951"/>
            <a:ext cx="5990788" cy="1349003"/>
          </a:xfrm>
          <a:prstGeom prst="roundRect">
            <a:avLst/>
          </a:prstGeom>
          <a:solidFill>
            <a:srgbClr val="FBE5D6"/>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22FD649E-CDF7-4611-9B3A-4CB0ED3AFDFB}"/>
              </a:ext>
            </a:extLst>
          </p:cNvPr>
          <p:cNvSpPr txBox="1"/>
          <p:nvPr/>
        </p:nvSpPr>
        <p:spPr>
          <a:xfrm>
            <a:off x="684165" y="1363401"/>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Mapper</a:t>
            </a:r>
          </a:p>
        </p:txBody>
      </p:sp>
      <p:sp>
        <p:nvSpPr>
          <p:cNvPr id="8" name="TextBox 7">
            <a:extLst>
              <a:ext uri="{FF2B5EF4-FFF2-40B4-BE49-F238E27FC236}">
                <a16:creationId xmlns:a16="http://schemas.microsoft.com/office/drawing/2014/main" id="{6788D49A-6E74-46C2-99F8-57A19E55298D}"/>
              </a:ext>
            </a:extLst>
          </p:cNvPr>
          <p:cNvSpPr txBox="1"/>
          <p:nvPr/>
        </p:nvSpPr>
        <p:spPr>
          <a:xfrm>
            <a:off x="1743058" y="473546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External PC</a:t>
            </a:r>
          </a:p>
        </p:txBody>
      </p:sp>
      <p:sp>
        <p:nvSpPr>
          <p:cNvPr id="35" name="Rectangle: Rounded Corners 34">
            <a:extLst>
              <a:ext uri="{FF2B5EF4-FFF2-40B4-BE49-F238E27FC236}">
                <a16:creationId xmlns:a16="http://schemas.microsoft.com/office/drawing/2014/main" id="{F8EF4053-2A7C-4D60-BFAA-E870628562EE}"/>
              </a:ext>
            </a:extLst>
          </p:cNvPr>
          <p:cNvSpPr/>
          <p:nvPr/>
        </p:nvSpPr>
        <p:spPr>
          <a:xfrm>
            <a:off x="5703463" y="5207444"/>
            <a:ext cx="1593643" cy="423780"/>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TextBox 35">
            <a:extLst>
              <a:ext uri="{FF2B5EF4-FFF2-40B4-BE49-F238E27FC236}">
                <a16:creationId xmlns:a16="http://schemas.microsoft.com/office/drawing/2014/main" id="{FAAE8D6A-95ED-404C-9109-AE80C6D14C7E}"/>
              </a:ext>
            </a:extLst>
          </p:cNvPr>
          <p:cNvSpPr txBox="1"/>
          <p:nvPr/>
        </p:nvSpPr>
        <p:spPr>
          <a:xfrm>
            <a:off x="5862579" y="5157724"/>
            <a:ext cx="1220598"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SLAM Algorithm</a:t>
            </a:r>
          </a:p>
        </p:txBody>
      </p:sp>
      <p:sp>
        <p:nvSpPr>
          <p:cNvPr id="43" name="Rectangle: Rounded Corners 42">
            <a:extLst>
              <a:ext uri="{FF2B5EF4-FFF2-40B4-BE49-F238E27FC236}">
                <a16:creationId xmlns:a16="http://schemas.microsoft.com/office/drawing/2014/main" id="{F102FF58-5EFF-4E36-B193-F8BC7D2FDC77}"/>
              </a:ext>
            </a:extLst>
          </p:cNvPr>
          <p:cNvSpPr/>
          <p:nvPr/>
        </p:nvSpPr>
        <p:spPr>
          <a:xfrm>
            <a:off x="2559692" y="5027279"/>
            <a:ext cx="2521283" cy="863356"/>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TextBox 43">
            <a:extLst>
              <a:ext uri="{FF2B5EF4-FFF2-40B4-BE49-F238E27FC236}">
                <a16:creationId xmlns:a16="http://schemas.microsoft.com/office/drawing/2014/main" id="{A8E9FF89-DBC4-4C91-ADAA-DBE40ECD6F4C}"/>
              </a:ext>
            </a:extLst>
          </p:cNvPr>
          <p:cNvSpPr txBox="1"/>
          <p:nvPr/>
        </p:nvSpPr>
        <p:spPr>
          <a:xfrm>
            <a:off x="2537538" y="503153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Application</a:t>
            </a:r>
          </a:p>
        </p:txBody>
      </p:sp>
      <p:sp>
        <p:nvSpPr>
          <p:cNvPr id="45" name="Rectangle: Rounded Corners 44">
            <a:extLst>
              <a:ext uri="{FF2B5EF4-FFF2-40B4-BE49-F238E27FC236}">
                <a16:creationId xmlns:a16="http://schemas.microsoft.com/office/drawing/2014/main" id="{3FEF9CB2-AC24-4895-865C-33F4F0A1555A}"/>
              </a:ext>
            </a:extLst>
          </p:cNvPr>
          <p:cNvSpPr/>
          <p:nvPr/>
        </p:nvSpPr>
        <p:spPr>
          <a:xfrm>
            <a:off x="2767321" y="5355685"/>
            <a:ext cx="1012969"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 name="TextBox 45">
            <a:extLst>
              <a:ext uri="{FF2B5EF4-FFF2-40B4-BE49-F238E27FC236}">
                <a16:creationId xmlns:a16="http://schemas.microsoft.com/office/drawing/2014/main" id="{7FD4B41E-5E16-4E71-9A35-A3EEBEF335C0}"/>
              </a:ext>
            </a:extLst>
          </p:cNvPr>
          <p:cNvSpPr txBox="1"/>
          <p:nvPr/>
        </p:nvSpPr>
        <p:spPr>
          <a:xfrm>
            <a:off x="2911089" y="5388184"/>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Display</a:t>
            </a:r>
          </a:p>
        </p:txBody>
      </p:sp>
      <p:sp>
        <p:nvSpPr>
          <p:cNvPr id="47" name="Rectangle: Rounded Corners 46">
            <a:extLst>
              <a:ext uri="{FF2B5EF4-FFF2-40B4-BE49-F238E27FC236}">
                <a16:creationId xmlns:a16="http://schemas.microsoft.com/office/drawing/2014/main" id="{7CE7E02E-A0A9-472D-9529-BAC43C0C4D74}"/>
              </a:ext>
            </a:extLst>
          </p:cNvPr>
          <p:cNvSpPr/>
          <p:nvPr/>
        </p:nvSpPr>
        <p:spPr>
          <a:xfrm>
            <a:off x="3950038" y="5355685"/>
            <a:ext cx="905088"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TextBox 47">
            <a:extLst>
              <a:ext uri="{FF2B5EF4-FFF2-40B4-BE49-F238E27FC236}">
                <a16:creationId xmlns:a16="http://schemas.microsoft.com/office/drawing/2014/main" id="{F8B69747-B0CA-49EA-BD65-CDCBBEC92B1D}"/>
              </a:ext>
            </a:extLst>
          </p:cNvPr>
          <p:cNvSpPr txBox="1"/>
          <p:nvPr/>
        </p:nvSpPr>
        <p:spPr>
          <a:xfrm>
            <a:off x="3948747" y="5391510"/>
            <a:ext cx="1000112"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Controller</a:t>
            </a:r>
          </a:p>
        </p:txBody>
      </p:sp>
      <p:sp>
        <p:nvSpPr>
          <p:cNvPr id="63" name="Rectangle: Rounded Corners 62">
            <a:extLst>
              <a:ext uri="{FF2B5EF4-FFF2-40B4-BE49-F238E27FC236}">
                <a16:creationId xmlns:a16="http://schemas.microsoft.com/office/drawing/2014/main" id="{8CE20A03-D812-48BD-B934-55ACDDC14578}"/>
              </a:ext>
            </a:extLst>
          </p:cNvPr>
          <p:cNvSpPr/>
          <p:nvPr/>
        </p:nvSpPr>
        <p:spPr>
          <a:xfrm>
            <a:off x="5018315" y="1575731"/>
            <a:ext cx="3393744" cy="2533612"/>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Box 63">
            <a:extLst>
              <a:ext uri="{FF2B5EF4-FFF2-40B4-BE49-F238E27FC236}">
                <a16:creationId xmlns:a16="http://schemas.microsoft.com/office/drawing/2014/main" id="{CE5C409C-F8D3-4B7B-9942-2944CBF76F1B}"/>
              </a:ext>
            </a:extLst>
          </p:cNvPr>
          <p:cNvSpPr txBox="1"/>
          <p:nvPr/>
        </p:nvSpPr>
        <p:spPr>
          <a:xfrm>
            <a:off x="5108822" y="162996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Robot</a:t>
            </a:r>
          </a:p>
        </p:txBody>
      </p:sp>
      <p:sp>
        <p:nvSpPr>
          <p:cNvPr id="65" name="Rectangle: Rounded Corners 64">
            <a:extLst>
              <a:ext uri="{FF2B5EF4-FFF2-40B4-BE49-F238E27FC236}">
                <a16:creationId xmlns:a16="http://schemas.microsoft.com/office/drawing/2014/main" id="{4B7C846F-2DC0-43E0-920C-F321E4D215FE}"/>
              </a:ext>
            </a:extLst>
          </p:cNvPr>
          <p:cNvSpPr/>
          <p:nvPr/>
        </p:nvSpPr>
        <p:spPr>
          <a:xfrm>
            <a:off x="5263167" y="2973413"/>
            <a:ext cx="2921992" cy="911321"/>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TextBox 66">
            <a:extLst>
              <a:ext uri="{FF2B5EF4-FFF2-40B4-BE49-F238E27FC236}">
                <a16:creationId xmlns:a16="http://schemas.microsoft.com/office/drawing/2014/main" id="{C82C2522-1D47-4B77-9D03-DE374E7881BB}"/>
              </a:ext>
            </a:extLst>
          </p:cNvPr>
          <p:cNvSpPr txBox="1"/>
          <p:nvPr/>
        </p:nvSpPr>
        <p:spPr>
          <a:xfrm>
            <a:off x="5249932" y="299693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Navigation</a:t>
            </a:r>
          </a:p>
        </p:txBody>
      </p:sp>
      <p:sp>
        <p:nvSpPr>
          <p:cNvPr id="68" name="Rectangle: Rounded Corners 67">
            <a:extLst>
              <a:ext uri="{FF2B5EF4-FFF2-40B4-BE49-F238E27FC236}">
                <a16:creationId xmlns:a16="http://schemas.microsoft.com/office/drawing/2014/main" id="{314393F2-2DA9-43A9-8C77-27980F9DE49C}"/>
              </a:ext>
            </a:extLst>
          </p:cNvPr>
          <p:cNvSpPr/>
          <p:nvPr/>
        </p:nvSpPr>
        <p:spPr>
          <a:xfrm>
            <a:off x="5263167" y="1978403"/>
            <a:ext cx="2921992" cy="853715"/>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Box 68">
            <a:extLst>
              <a:ext uri="{FF2B5EF4-FFF2-40B4-BE49-F238E27FC236}">
                <a16:creationId xmlns:a16="http://schemas.microsoft.com/office/drawing/2014/main" id="{6D021715-7B91-4497-9B77-1A9A94E28D9D}"/>
              </a:ext>
            </a:extLst>
          </p:cNvPr>
          <p:cNvSpPr txBox="1"/>
          <p:nvPr/>
        </p:nvSpPr>
        <p:spPr>
          <a:xfrm>
            <a:off x="5293479" y="1967655"/>
            <a:ext cx="70152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PCB</a:t>
            </a:r>
          </a:p>
        </p:txBody>
      </p:sp>
      <p:sp>
        <p:nvSpPr>
          <p:cNvPr id="70" name="Rectangle: Rounded Corners 69">
            <a:extLst>
              <a:ext uri="{FF2B5EF4-FFF2-40B4-BE49-F238E27FC236}">
                <a16:creationId xmlns:a16="http://schemas.microsoft.com/office/drawing/2014/main" id="{07F8AC19-AD0C-4ADE-9805-328357E86606}"/>
              </a:ext>
            </a:extLst>
          </p:cNvPr>
          <p:cNvSpPr/>
          <p:nvPr/>
        </p:nvSpPr>
        <p:spPr>
          <a:xfrm>
            <a:off x="5451397" y="2254126"/>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1" name="Rectangle: Rounded Corners 70">
            <a:extLst>
              <a:ext uri="{FF2B5EF4-FFF2-40B4-BE49-F238E27FC236}">
                <a16:creationId xmlns:a16="http://schemas.microsoft.com/office/drawing/2014/main" id="{8820661F-35D0-497F-AE2B-86741C5681B2}"/>
              </a:ext>
            </a:extLst>
          </p:cNvPr>
          <p:cNvSpPr/>
          <p:nvPr/>
        </p:nvSpPr>
        <p:spPr>
          <a:xfrm>
            <a:off x="6779479" y="2254126"/>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TextBox 71">
            <a:extLst>
              <a:ext uri="{FF2B5EF4-FFF2-40B4-BE49-F238E27FC236}">
                <a16:creationId xmlns:a16="http://schemas.microsoft.com/office/drawing/2014/main" id="{301865BD-5303-4A91-9F9F-0F4A66978767}"/>
              </a:ext>
            </a:extLst>
          </p:cNvPr>
          <p:cNvSpPr txBox="1"/>
          <p:nvPr/>
        </p:nvSpPr>
        <p:spPr>
          <a:xfrm>
            <a:off x="5375126" y="2289193"/>
            <a:ext cx="1326771"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Microcontroller</a:t>
            </a:r>
          </a:p>
        </p:txBody>
      </p:sp>
      <p:sp>
        <p:nvSpPr>
          <p:cNvPr id="74" name="TextBox 73">
            <a:extLst>
              <a:ext uri="{FF2B5EF4-FFF2-40B4-BE49-F238E27FC236}">
                <a16:creationId xmlns:a16="http://schemas.microsoft.com/office/drawing/2014/main" id="{518875FA-EED3-4C1F-8835-95CE0D9A1BA0}"/>
              </a:ext>
            </a:extLst>
          </p:cNvPr>
          <p:cNvSpPr txBox="1"/>
          <p:nvPr/>
        </p:nvSpPr>
        <p:spPr>
          <a:xfrm>
            <a:off x="6889690" y="2188312"/>
            <a:ext cx="880058"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Wi-Fi module</a:t>
            </a:r>
          </a:p>
        </p:txBody>
      </p:sp>
      <p:sp>
        <p:nvSpPr>
          <p:cNvPr id="77" name="Rectangle: Rounded Corners 76">
            <a:extLst>
              <a:ext uri="{FF2B5EF4-FFF2-40B4-BE49-F238E27FC236}">
                <a16:creationId xmlns:a16="http://schemas.microsoft.com/office/drawing/2014/main" id="{2C398182-4AF9-4B24-A7E6-828EA82D0536}"/>
              </a:ext>
            </a:extLst>
          </p:cNvPr>
          <p:cNvSpPr/>
          <p:nvPr/>
        </p:nvSpPr>
        <p:spPr>
          <a:xfrm>
            <a:off x="5451397" y="3324633"/>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8" name="TextBox 77">
            <a:extLst>
              <a:ext uri="{FF2B5EF4-FFF2-40B4-BE49-F238E27FC236}">
                <a16:creationId xmlns:a16="http://schemas.microsoft.com/office/drawing/2014/main" id="{71364AE0-35E2-47D7-8578-F51629D9A102}"/>
              </a:ext>
            </a:extLst>
          </p:cNvPr>
          <p:cNvSpPr txBox="1"/>
          <p:nvPr/>
        </p:nvSpPr>
        <p:spPr>
          <a:xfrm>
            <a:off x="5653006" y="3372214"/>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Motors</a:t>
            </a:r>
          </a:p>
        </p:txBody>
      </p:sp>
      <p:sp>
        <p:nvSpPr>
          <p:cNvPr id="79" name="Rectangle: Rounded Corners 78">
            <a:extLst>
              <a:ext uri="{FF2B5EF4-FFF2-40B4-BE49-F238E27FC236}">
                <a16:creationId xmlns:a16="http://schemas.microsoft.com/office/drawing/2014/main" id="{3514F31C-2456-4CEF-BC9C-A0A2842CEBDF}"/>
              </a:ext>
            </a:extLst>
          </p:cNvPr>
          <p:cNvSpPr/>
          <p:nvPr/>
        </p:nvSpPr>
        <p:spPr>
          <a:xfrm>
            <a:off x="6779479" y="3314740"/>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0" name="TextBox 79">
            <a:extLst>
              <a:ext uri="{FF2B5EF4-FFF2-40B4-BE49-F238E27FC236}">
                <a16:creationId xmlns:a16="http://schemas.microsoft.com/office/drawing/2014/main" id="{487E46CF-7B7D-465C-B334-4DB7398BEA3C}"/>
              </a:ext>
            </a:extLst>
          </p:cNvPr>
          <p:cNvSpPr txBox="1"/>
          <p:nvPr/>
        </p:nvSpPr>
        <p:spPr>
          <a:xfrm>
            <a:off x="6975043" y="3363418"/>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Wheels</a:t>
            </a:r>
          </a:p>
        </p:txBody>
      </p:sp>
      <p:sp>
        <p:nvSpPr>
          <p:cNvPr id="84" name="Rectangle: Rounded Corners 83">
            <a:extLst>
              <a:ext uri="{FF2B5EF4-FFF2-40B4-BE49-F238E27FC236}">
                <a16:creationId xmlns:a16="http://schemas.microsoft.com/office/drawing/2014/main" id="{2EB1DFF5-FBBC-4A8B-A94A-93F8E058FB87}"/>
              </a:ext>
            </a:extLst>
          </p:cNvPr>
          <p:cNvSpPr/>
          <p:nvPr/>
        </p:nvSpPr>
        <p:spPr>
          <a:xfrm>
            <a:off x="1119650" y="2076646"/>
            <a:ext cx="3393744" cy="2035382"/>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TextBox 85">
            <a:extLst>
              <a:ext uri="{FF2B5EF4-FFF2-40B4-BE49-F238E27FC236}">
                <a16:creationId xmlns:a16="http://schemas.microsoft.com/office/drawing/2014/main" id="{86A82D31-C368-4E5C-B75B-23EF7ECCECF6}"/>
              </a:ext>
            </a:extLst>
          </p:cNvPr>
          <p:cNvSpPr txBox="1"/>
          <p:nvPr/>
        </p:nvSpPr>
        <p:spPr>
          <a:xfrm>
            <a:off x="1232555" y="2107547"/>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LIDAR System</a:t>
            </a:r>
          </a:p>
        </p:txBody>
      </p:sp>
      <p:sp>
        <p:nvSpPr>
          <p:cNvPr id="87" name="Rectangle: Rounded Corners 86">
            <a:extLst>
              <a:ext uri="{FF2B5EF4-FFF2-40B4-BE49-F238E27FC236}">
                <a16:creationId xmlns:a16="http://schemas.microsoft.com/office/drawing/2014/main" id="{94449C6B-0E1C-4396-84A0-2EC9DAAE2372}"/>
              </a:ext>
            </a:extLst>
          </p:cNvPr>
          <p:cNvSpPr/>
          <p:nvPr/>
        </p:nvSpPr>
        <p:spPr>
          <a:xfrm>
            <a:off x="1364502" y="2976098"/>
            <a:ext cx="2921992" cy="911321"/>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8" name="TextBox 87">
            <a:extLst>
              <a:ext uri="{FF2B5EF4-FFF2-40B4-BE49-F238E27FC236}">
                <a16:creationId xmlns:a16="http://schemas.microsoft.com/office/drawing/2014/main" id="{F45831F4-BEB0-47E0-95D7-6D3A245C257E}"/>
              </a:ext>
            </a:extLst>
          </p:cNvPr>
          <p:cNvSpPr txBox="1"/>
          <p:nvPr/>
        </p:nvSpPr>
        <p:spPr>
          <a:xfrm>
            <a:off x="1384340" y="3013241"/>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LIDAR Mount</a:t>
            </a:r>
          </a:p>
        </p:txBody>
      </p:sp>
      <p:sp>
        <p:nvSpPr>
          <p:cNvPr id="89" name="Rectangle: Rounded Corners 88">
            <a:extLst>
              <a:ext uri="{FF2B5EF4-FFF2-40B4-BE49-F238E27FC236}">
                <a16:creationId xmlns:a16="http://schemas.microsoft.com/office/drawing/2014/main" id="{4BF00D8C-7984-49F7-92E1-2EF40BD30553}"/>
              </a:ext>
            </a:extLst>
          </p:cNvPr>
          <p:cNvSpPr/>
          <p:nvPr/>
        </p:nvSpPr>
        <p:spPr>
          <a:xfrm>
            <a:off x="1888713" y="2401854"/>
            <a:ext cx="1914920" cy="412687"/>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TextBox 89">
            <a:extLst>
              <a:ext uri="{FF2B5EF4-FFF2-40B4-BE49-F238E27FC236}">
                <a16:creationId xmlns:a16="http://schemas.microsoft.com/office/drawing/2014/main" id="{BB8A5BB0-5FB1-493C-8254-D439DB7C74FE}"/>
              </a:ext>
            </a:extLst>
          </p:cNvPr>
          <p:cNvSpPr txBox="1"/>
          <p:nvPr/>
        </p:nvSpPr>
        <p:spPr>
          <a:xfrm>
            <a:off x="1967090" y="2333325"/>
            <a:ext cx="1700742"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Inertial Measurement Unit</a:t>
            </a:r>
          </a:p>
        </p:txBody>
      </p:sp>
      <p:sp>
        <p:nvSpPr>
          <p:cNvPr id="96" name="Rectangle: Rounded Corners 95">
            <a:extLst>
              <a:ext uri="{FF2B5EF4-FFF2-40B4-BE49-F238E27FC236}">
                <a16:creationId xmlns:a16="http://schemas.microsoft.com/office/drawing/2014/main" id="{F3D0E431-1B72-4935-8838-A71A65CF33E3}"/>
              </a:ext>
            </a:extLst>
          </p:cNvPr>
          <p:cNvSpPr/>
          <p:nvPr/>
        </p:nvSpPr>
        <p:spPr>
          <a:xfrm>
            <a:off x="1552732" y="3327318"/>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8" name="TextBox 97">
            <a:extLst>
              <a:ext uri="{FF2B5EF4-FFF2-40B4-BE49-F238E27FC236}">
                <a16:creationId xmlns:a16="http://schemas.microsoft.com/office/drawing/2014/main" id="{FAEAEF0A-2C13-4359-A2BE-7B53ED72106F}"/>
              </a:ext>
            </a:extLst>
          </p:cNvPr>
          <p:cNvSpPr txBox="1"/>
          <p:nvPr/>
        </p:nvSpPr>
        <p:spPr>
          <a:xfrm>
            <a:off x="1648022" y="3363121"/>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Hydraulics</a:t>
            </a:r>
          </a:p>
        </p:txBody>
      </p:sp>
      <p:sp>
        <p:nvSpPr>
          <p:cNvPr id="99" name="Rectangle: Rounded Corners 98">
            <a:extLst>
              <a:ext uri="{FF2B5EF4-FFF2-40B4-BE49-F238E27FC236}">
                <a16:creationId xmlns:a16="http://schemas.microsoft.com/office/drawing/2014/main" id="{8C8B8243-044C-4DEA-AC0A-E1182F312D3A}"/>
              </a:ext>
            </a:extLst>
          </p:cNvPr>
          <p:cNvSpPr/>
          <p:nvPr/>
        </p:nvSpPr>
        <p:spPr>
          <a:xfrm>
            <a:off x="2880814" y="3317425"/>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2" name="TextBox 101">
            <a:extLst>
              <a:ext uri="{FF2B5EF4-FFF2-40B4-BE49-F238E27FC236}">
                <a16:creationId xmlns:a16="http://schemas.microsoft.com/office/drawing/2014/main" id="{60B2DE35-7A35-41BA-9FFF-1E0C580FEE0D}"/>
              </a:ext>
            </a:extLst>
          </p:cNvPr>
          <p:cNvSpPr txBox="1"/>
          <p:nvPr/>
        </p:nvSpPr>
        <p:spPr>
          <a:xfrm>
            <a:off x="2889384" y="3259555"/>
            <a:ext cx="1074839"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LIDAR Sensor</a:t>
            </a:r>
          </a:p>
        </p:txBody>
      </p:sp>
      <p:sp>
        <p:nvSpPr>
          <p:cNvPr id="104" name="Rectangle: Rounded Corners 103">
            <a:extLst>
              <a:ext uri="{FF2B5EF4-FFF2-40B4-BE49-F238E27FC236}">
                <a16:creationId xmlns:a16="http://schemas.microsoft.com/office/drawing/2014/main" id="{3755E1F6-FE90-4E64-BA92-08FB41BDBE90}"/>
              </a:ext>
            </a:extLst>
          </p:cNvPr>
          <p:cNvSpPr/>
          <p:nvPr/>
        </p:nvSpPr>
        <p:spPr>
          <a:xfrm>
            <a:off x="3185633" y="1497936"/>
            <a:ext cx="960869" cy="437641"/>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5" name="TextBox 104">
            <a:extLst>
              <a:ext uri="{FF2B5EF4-FFF2-40B4-BE49-F238E27FC236}">
                <a16:creationId xmlns:a16="http://schemas.microsoft.com/office/drawing/2014/main" id="{54E4F5C0-801A-422B-B4C6-6F521C088D3B}"/>
              </a:ext>
            </a:extLst>
          </p:cNvPr>
          <p:cNvSpPr txBox="1"/>
          <p:nvPr/>
        </p:nvSpPr>
        <p:spPr>
          <a:xfrm>
            <a:off x="3231358" y="1452132"/>
            <a:ext cx="861120"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Power Supply</a:t>
            </a:r>
          </a:p>
        </p:txBody>
      </p:sp>
      <p:cxnSp>
        <p:nvCxnSpPr>
          <p:cNvPr id="9" name="Straight Arrow Connector 8">
            <a:extLst>
              <a:ext uri="{FF2B5EF4-FFF2-40B4-BE49-F238E27FC236}">
                <a16:creationId xmlns:a16="http://schemas.microsoft.com/office/drawing/2014/main" id="{FA463537-5495-4869-82E9-0723E1F22A35}"/>
              </a:ext>
            </a:extLst>
          </p:cNvPr>
          <p:cNvCxnSpPr>
            <a:cxnSpLocks/>
          </p:cNvCxnSpPr>
          <p:nvPr/>
        </p:nvCxnSpPr>
        <p:spPr>
          <a:xfrm>
            <a:off x="4196592" y="1718672"/>
            <a:ext cx="821723"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CA1B48-B5EE-4BB2-ABEC-79CEB27EF4DC}"/>
              </a:ext>
            </a:extLst>
          </p:cNvPr>
          <p:cNvCxnSpPr>
            <a:cxnSpLocks/>
          </p:cNvCxnSpPr>
          <p:nvPr/>
        </p:nvCxnSpPr>
        <p:spPr>
          <a:xfrm>
            <a:off x="8821023" y="2401855"/>
            <a:ext cx="0" cy="252560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B2162FD-68E4-437B-BA73-887B0AD9EB41}"/>
              </a:ext>
            </a:extLst>
          </p:cNvPr>
          <p:cNvCxnSpPr>
            <a:cxnSpLocks/>
          </p:cNvCxnSpPr>
          <p:nvPr/>
        </p:nvCxnSpPr>
        <p:spPr>
          <a:xfrm flipH="1">
            <a:off x="7713676" y="4927460"/>
            <a:ext cx="1107347"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A90441-6122-4BD1-AAD2-03053C2DD319}"/>
              </a:ext>
            </a:extLst>
          </p:cNvPr>
          <p:cNvCxnSpPr>
            <a:cxnSpLocks/>
          </p:cNvCxnSpPr>
          <p:nvPr/>
        </p:nvCxnSpPr>
        <p:spPr>
          <a:xfrm flipV="1">
            <a:off x="4643305" y="2144221"/>
            <a:ext cx="0" cy="3136217"/>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053CE4B-4907-4CA5-AA73-807AF9002A7A}"/>
              </a:ext>
            </a:extLst>
          </p:cNvPr>
          <p:cNvCxnSpPr>
            <a:cxnSpLocks/>
          </p:cNvCxnSpPr>
          <p:nvPr/>
        </p:nvCxnSpPr>
        <p:spPr>
          <a:xfrm>
            <a:off x="4643305" y="2144221"/>
            <a:ext cx="572549"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436A15B-7554-4751-AFB2-FB72691728A4}"/>
              </a:ext>
            </a:extLst>
          </p:cNvPr>
          <p:cNvCxnSpPr>
            <a:cxnSpLocks/>
          </p:cNvCxnSpPr>
          <p:nvPr/>
        </p:nvCxnSpPr>
        <p:spPr>
          <a:xfrm>
            <a:off x="6151357" y="2688525"/>
            <a:ext cx="0" cy="596262"/>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02FDC39-EB1F-4DDA-8967-982B6E3DE4FA}"/>
              </a:ext>
            </a:extLst>
          </p:cNvPr>
          <p:cNvCxnSpPr>
            <a:cxnSpLocks/>
          </p:cNvCxnSpPr>
          <p:nvPr/>
        </p:nvCxnSpPr>
        <p:spPr>
          <a:xfrm>
            <a:off x="3441583" y="2844701"/>
            <a:ext cx="0" cy="421211"/>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88C0DE-209F-49FB-8BE8-ABCAE3A453BC}"/>
              </a:ext>
            </a:extLst>
          </p:cNvPr>
          <p:cNvCxnSpPr>
            <a:cxnSpLocks/>
          </p:cNvCxnSpPr>
          <p:nvPr/>
        </p:nvCxnSpPr>
        <p:spPr>
          <a:xfrm>
            <a:off x="3441582" y="3097997"/>
            <a:ext cx="899720"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CAC1F5-9AE1-44DF-BE5C-D0B917C20075}"/>
              </a:ext>
            </a:extLst>
          </p:cNvPr>
          <p:cNvCxnSpPr>
            <a:cxnSpLocks/>
          </p:cNvCxnSpPr>
          <p:nvPr/>
        </p:nvCxnSpPr>
        <p:spPr>
          <a:xfrm flipV="1">
            <a:off x="4341302" y="2478401"/>
            <a:ext cx="0" cy="618163"/>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90AD5BC-4C13-4D9C-8925-25F441ADE571}"/>
              </a:ext>
            </a:extLst>
          </p:cNvPr>
          <p:cNvCxnSpPr>
            <a:cxnSpLocks/>
          </p:cNvCxnSpPr>
          <p:nvPr/>
        </p:nvCxnSpPr>
        <p:spPr>
          <a:xfrm>
            <a:off x="4341302" y="2478401"/>
            <a:ext cx="1047179"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CAD5028-29F7-4502-9185-2BC6B1866780}"/>
              </a:ext>
            </a:extLst>
          </p:cNvPr>
          <p:cNvCxnSpPr>
            <a:cxnSpLocks/>
          </p:cNvCxnSpPr>
          <p:nvPr/>
        </p:nvCxnSpPr>
        <p:spPr>
          <a:xfrm flipH="1">
            <a:off x="8235891" y="2401854"/>
            <a:ext cx="585132"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E53C949-4894-4D41-94BE-F31D8A46D194}"/>
              </a:ext>
            </a:extLst>
          </p:cNvPr>
          <p:cNvCxnSpPr>
            <a:cxnSpLocks/>
          </p:cNvCxnSpPr>
          <p:nvPr/>
        </p:nvCxnSpPr>
        <p:spPr>
          <a:xfrm flipH="1">
            <a:off x="7355047" y="5423912"/>
            <a:ext cx="1465976"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66E9C4F-05B5-4E0B-86E9-D43AB16E7727}"/>
              </a:ext>
            </a:extLst>
          </p:cNvPr>
          <p:cNvCxnSpPr>
            <a:cxnSpLocks/>
          </p:cNvCxnSpPr>
          <p:nvPr/>
        </p:nvCxnSpPr>
        <p:spPr>
          <a:xfrm>
            <a:off x="6455328" y="5654745"/>
            <a:ext cx="0" cy="329729"/>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A43A1F0-A258-410D-AD10-9C2795FF80F9}"/>
              </a:ext>
            </a:extLst>
          </p:cNvPr>
          <p:cNvCxnSpPr>
            <a:cxnSpLocks/>
          </p:cNvCxnSpPr>
          <p:nvPr/>
        </p:nvCxnSpPr>
        <p:spPr>
          <a:xfrm flipH="1">
            <a:off x="3309699" y="5984474"/>
            <a:ext cx="3145629"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6B2AFB3-8580-44C5-84DD-E2F45F8CB855}"/>
              </a:ext>
            </a:extLst>
          </p:cNvPr>
          <p:cNvCxnSpPr>
            <a:cxnSpLocks/>
          </p:cNvCxnSpPr>
          <p:nvPr/>
        </p:nvCxnSpPr>
        <p:spPr>
          <a:xfrm flipV="1">
            <a:off x="3309699" y="5789430"/>
            <a:ext cx="0" cy="195044"/>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CAB43CC-7C0D-4A7F-BAFD-2D3B8934CD7E}"/>
              </a:ext>
            </a:extLst>
          </p:cNvPr>
          <p:cNvSpPr txBox="1"/>
          <p:nvPr/>
        </p:nvSpPr>
        <p:spPr>
          <a:xfrm>
            <a:off x="4279983" y="1514031"/>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Powers</a:t>
            </a:r>
          </a:p>
        </p:txBody>
      </p:sp>
      <p:sp>
        <p:nvSpPr>
          <p:cNvPr id="94" name="TextBox 93">
            <a:extLst>
              <a:ext uri="{FF2B5EF4-FFF2-40B4-BE49-F238E27FC236}">
                <a16:creationId xmlns:a16="http://schemas.microsoft.com/office/drawing/2014/main" id="{4DF35A0C-5420-4B4D-AB9D-250012D69CA5}"/>
              </a:ext>
            </a:extLst>
          </p:cNvPr>
          <p:cNvSpPr txBox="1"/>
          <p:nvPr/>
        </p:nvSpPr>
        <p:spPr>
          <a:xfrm>
            <a:off x="7766309" y="4706422"/>
            <a:ext cx="1103801" cy="430887"/>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Wi-Fi communication</a:t>
            </a:r>
          </a:p>
        </p:txBody>
      </p:sp>
      <p:sp>
        <p:nvSpPr>
          <p:cNvPr id="100" name="TextBox 99">
            <a:extLst>
              <a:ext uri="{FF2B5EF4-FFF2-40B4-BE49-F238E27FC236}">
                <a16:creationId xmlns:a16="http://schemas.microsoft.com/office/drawing/2014/main" id="{3BA8FBE5-FF05-4C72-A4AC-3C257E052686}"/>
              </a:ext>
            </a:extLst>
          </p:cNvPr>
          <p:cNvSpPr txBox="1"/>
          <p:nvPr/>
        </p:nvSpPr>
        <p:spPr>
          <a:xfrm>
            <a:off x="3976901" y="4041466"/>
            <a:ext cx="1103801" cy="430887"/>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        Input</a:t>
            </a:r>
          </a:p>
          <a:p>
            <a:r>
              <a:rPr lang="en-US" sz="1100" dirty="0">
                <a:latin typeface="Calibri" panose="020F0502020204030204" pitchFamily="34" charset="0"/>
                <a:cs typeface="Calibri" panose="020F0502020204030204" pitchFamily="34" charset="0"/>
              </a:rPr>
              <a:t>directions</a:t>
            </a:r>
          </a:p>
        </p:txBody>
      </p:sp>
      <p:sp>
        <p:nvSpPr>
          <p:cNvPr id="101" name="TextBox 100">
            <a:extLst>
              <a:ext uri="{FF2B5EF4-FFF2-40B4-BE49-F238E27FC236}">
                <a16:creationId xmlns:a16="http://schemas.microsoft.com/office/drawing/2014/main" id="{FC81CA6A-F876-41B2-89CE-F1EC2549118C}"/>
              </a:ext>
            </a:extLst>
          </p:cNvPr>
          <p:cNvSpPr txBox="1"/>
          <p:nvPr/>
        </p:nvSpPr>
        <p:spPr>
          <a:xfrm>
            <a:off x="6073109" y="2766560"/>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Controls</a:t>
            </a:r>
          </a:p>
        </p:txBody>
      </p:sp>
      <p:sp>
        <p:nvSpPr>
          <p:cNvPr id="106" name="TextBox 105">
            <a:extLst>
              <a:ext uri="{FF2B5EF4-FFF2-40B4-BE49-F238E27FC236}">
                <a16:creationId xmlns:a16="http://schemas.microsoft.com/office/drawing/2014/main" id="{BE938DC3-C094-437F-BA78-AB3883E5CFC5}"/>
              </a:ext>
            </a:extLst>
          </p:cNvPr>
          <p:cNvSpPr txBox="1"/>
          <p:nvPr/>
        </p:nvSpPr>
        <p:spPr>
          <a:xfrm>
            <a:off x="3587768" y="2896792"/>
            <a:ext cx="711130" cy="430887"/>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Sensor readings</a:t>
            </a:r>
          </a:p>
        </p:txBody>
      </p:sp>
      <p:sp>
        <p:nvSpPr>
          <p:cNvPr id="107" name="Rectangle: Rounded Corners 106">
            <a:extLst>
              <a:ext uri="{FF2B5EF4-FFF2-40B4-BE49-F238E27FC236}">
                <a16:creationId xmlns:a16="http://schemas.microsoft.com/office/drawing/2014/main" id="{2503B15D-D6A0-46E1-BEB6-E1D2003FC369}"/>
              </a:ext>
            </a:extLst>
          </p:cNvPr>
          <p:cNvSpPr/>
          <p:nvPr/>
        </p:nvSpPr>
        <p:spPr>
          <a:xfrm>
            <a:off x="1632819" y="1497936"/>
            <a:ext cx="867432" cy="437641"/>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 name="TextBox 107">
            <a:extLst>
              <a:ext uri="{FF2B5EF4-FFF2-40B4-BE49-F238E27FC236}">
                <a16:creationId xmlns:a16="http://schemas.microsoft.com/office/drawing/2014/main" id="{5243EA9F-329F-48CA-983E-B7D17D319AC7}"/>
              </a:ext>
            </a:extLst>
          </p:cNvPr>
          <p:cNvSpPr txBox="1"/>
          <p:nvPr/>
        </p:nvSpPr>
        <p:spPr>
          <a:xfrm>
            <a:off x="1690376" y="1556550"/>
            <a:ext cx="867432"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Camera</a:t>
            </a:r>
          </a:p>
        </p:txBody>
      </p:sp>
      <p:cxnSp>
        <p:nvCxnSpPr>
          <p:cNvPr id="97" name="Straight Arrow Connector 96">
            <a:extLst>
              <a:ext uri="{FF2B5EF4-FFF2-40B4-BE49-F238E27FC236}">
                <a16:creationId xmlns:a16="http://schemas.microsoft.com/office/drawing/2014/main" id="{35E663EF-441A-4CDC-A88B-65BDEFD54CDE}"/>
              </a:ext>
            </a:extLst>
          </p:cNvPr>
          <p:cNvCxnSpPr>
            <a:cxnSpLocks/>
          </p:cNvCxnSpPr>
          <p:nvPr/>
        </p:nvCxnSpPr>
        <p:spPr>
          <a:xfrm flipH="1">
            <a:off x="2521942" y="1716756"/>
            <a:ext cx="625941" cy="1916"/>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7C9C07F5-DAE5-4DB9-B937-9997810FA675}"/>
              </a:ext>
            </a:extLst>
          </p:cNvPr>
          <p:cNvSpPr txBox="1"/>
          <p:nvPr/>
        </p:nvSpPr>
        <p:spPr>
          <a:xfrm>
            <a:off x="2578971" y="1508240"/>
            <a:ext cx="637077"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Powers</a:t>
            </a:r>
          </a:p>
        </p:txBody>
      </p:sp>
      <p:cxnSp>
        <p:nvCxnSpPr>
          <p:cNvPr id="115" name="Straight Connector 114">
            <a:extLst>
              <a:ext uri="{FF2B5EF4-FFF2-40B4-BE49-F238E27FC236}">
                <a16:creationId xmlns:a16="http://schemas.microsoft.com/office/drawing/2014/main" id="{279F8567-68B9-40CD-B4F4-5AC7EDDF839C}"/>
              </a:ext>
            </a:extLst>
          </p:cNvPr>
          <p:cNvCxnSpPr>
            <a:cxnSpLocks/>
          </p:cNvCxnSpPr>
          <p:nvPr/>
        </p:nvCxnSpPr>
        <p:spPr>
          <a:xfrm flipH="1">
            <a:off x="2084513" y="2028181"/>
            <a:ext cx="2256789"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7E3FB6-CC3F-4E89-BB2D-2C7C1CE5BA73}"/>
              </a:ext>
            </a:extLst>
          </p:cNvPr>
          <p:cNvCxnSpPr>
            <a:cxnSpLocks/>
          </p:cNvCxnSpPr>
          <p:nvPr/>
        </p:nvCxnSpPr>
        <p:spPr>
          <a:xfrm>
            <a:off x="2084512" y="1967655"/>
            <a:ext cx="0" cy="6052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7DC7A0D-633E-4D0F-9740-CA564380351D}"/>
              </a:ext>
            </a:extLst>
          </p:cNvPr>
          <p:cNvSpPr txBox="1"/>
          <p:nvPr/>
        </p:nvSpPr>
        <p:spPr>
          <a:xfrm>
            <a:off x="2515846" y="1838051"/>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Feedback</a:t>
            </a:r>
          </a:p>
        </p:txBody>
      </p:sp>
      <p:sp>
        <p:nvSpPr>
          <p:cNvPr id="126" name="TextBox 125">
            <a:extLst>
              <a:ext uri="{FF2B5EF4-FFF2-40B4-BE49-F238E27FC236}">
                <a16:creationId xmlns:a16="http://schemas.microsoft.com/office/drawing/2014/main" id="{F9FEA0F0-ED4E-4856-9463-303B33A37C40}"/>
              </a:ext>
            </a:extLst>
          </p:cNvPr>
          <p:cNvSpPr txBox="1"/>
          <p:nvPr/>
        </p:nvSpPr>
        <p:spPr>
          <a:xfrm>
            <a:off x="7751550" y="5214522"/>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Mapping data</a:t>
            </a:r>
          </a:p>
        </p:txBody>
      </p:sp>
      <p:sp>
        <p:nvSpPr>
          <p:cNvPr id="127" name="TextBox 126">
            <a:extLst>
              <a:ext uri="{FF2B5EF4-FFF2-40B4-BE49-F238E27FC236}">
                <a16:creationId xmlns:a16="http://schemas.microsoft.com/office/drawing/2014/main" id="{C28DA569-6CB1-40D5-9BFC-20B4F76110A7}"/>
              </a:ext>
            </a:extLst>
          </p:cNvPr>
          <p:cNvSpPr txBox="1"/>
          <p:nvPr/>
        </p:nvSpPr>
        <p:spPr>
          <a:xfrm>
            <a:off x="5079087" y="5787506"/>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Layout view</a:t>
            </a:r>
          </a:p>
        </p:txBody>
      </p:sp>
      <p:cxnSp>
        <p:nvCxnSpPr>
          <p:cNvPr id="137" name="Straight Connector 136">
            <a:extLst>
              <a:ext uri="{FF2B5EF4-FFF2-40B4-BE49-F238E27FC236}">
                <a16:creationId xmlns:a16="http://schemas.microsoft.com/office/drawing/2014/main" id="{191A990B-0555-48B6-A50B-70F75E35F57E}"/>
              </a:ext>
            </a:extLst>
          </p:cNvPr>
          <p:cNvCxnSpPr>
            <a:cxnSpLocks/>
          </p:cNvCxnSpPr>
          <p:nvPr/>
        </p:nvCxnSpPr>
        <p:spPr>
          <a:xfrm>
            <a:off x="8820550" y="4888675"/>
            <a:ext cx="0" cy="54509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75" name="Google Shape;241;p35">
            <a:extLst>
              <a:ext uri="{FF2B5EF4-FFF2-40B4-BE49-F238E27FC236}">
                <a16:creationId xmlns:a16="http://schemas.microsoft.com/office/drawing/2014/main" id="{DA680D7F-F1BE-4484-B951-2EB2C2A34BE1}"/>
              </a:ext>
            </a:extLst>
          </p:cNvPr>
          <p:cNvSpPr txBox="1"/>
          <p:nvPr/>
        </p:nvSpPr>
        <p:spPr>
          <a:xfrm>
            <a:off x="304800" y="609600"/>
            <a:ext cx="8839200" cy="54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Block Diagram</a:t>
            </a:r>
            <a:endParaRPr sz="3000" b="0" i="0" u="none" strike="noStrike" cap="none" dirty="0">
              <a:solidFill>
                <a:srgbClr val="881C1C"/>
              </a:solidFill>
              <a:latin typeface="Georgia"/>
              <a:ea typeface="Georgia"/>
              <a:cs typeface="Georgia"/>
              <a:sym typeface="Georgia"/>
            </a:endParaRPr>
          </a:p>
        </p:txBody>
      </p:sp>
      <p:cxnSp>
        <p:nvCxnSpPr>
          <p:cNvPr id="91" name="Straight Connector 90">
            <a:extLst>
              <a:ext uri="{FF2B5EF4-FFF2-40B4-BE49-F238E27FC236}">
                <a16:creationId xmlns:a16="http://schemas.microsoft.com/office/drawing/2014/main" id="{C16E08D4-A969-42A5-8074-44AFC00D828D}"/>
              </a:ext>
            </a:extLst>
          </p:cNvPr>
          <p:cNvCxnSpPr>
            <a:cxnSpLocks/>
          </p:cNvCxnSpPr>
          <p:nvPr/>
        </p:nvCxnSpPr>
        <p:spPr>
          <a:xfrm>
            <a:off x="4341302" y="2028181"/>
            <a:ext cx="0" cy="45022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08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68"/>
                                        </p:tgtEl>
                                        <p:attrNameLst>
                                          <p:attrName>style.color</p:attrName>
                                        </p:attrNameLst>
                                      </p:cBhvr>
                                      <p:by>
                                        <p:hsl h="0" s="-12549" l="-25098"/>
                                      </p:by>
                                    </p:animClr>
                                    <p:animClr clrSpc="hsl" dir="cw">
                                      <p:cBhvr>
                                        <p:cTn id="7" dur="500" fill="hold"/>
                                        <p:tgtEl>
                                          <p:spTgt spid="68"/>
                                        </p:tgtEl>
                                        <p:attrNameLst>
                                          <p:attrName>fillcolor</p:attrName>
                                        </p:attrNameLst>
                                      </p:cBhvr>
                                      <p:by>
                                        <p:hsl h="0" s="-12549" l="-25098"/>
                                      </p:by>
                                    </p:animClr>
                                    <p:animClr clrSpc="hsl" dir="cw">
                                      <p:cBhvr>
                                        <p:cTn id="8" dur="500" fill="hold"/>
                                        <p:tgtEl>
                                          <p:spTgt spid="68"/>
                                        </p:tgtEl>
                                        <p:attrNameLst>
                                          <p:attrName>stroke.color</p:attrName>
                                        </p:attrNameLst>
                                      </p:cBhvr>
                                      <p:by>
                                        <p:hsl h="0" s="-12549" l="-25098"/>
                                      </p:by>
                                    </p:animClr>
                                    <p:set>
                                      <p:cBhvr>
                                        <p:cTn id="9" dur="500" fill="hold"/>
                                        <p:tgtEl>
                                          <p:spTgt spid="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p:nvPr/>
        </p:nvSpPr>
        <p:spPr>
          <a:xfrm>
            <a:off x="304800" y="609600"/>
            <a:ext cx="8839200" cy="54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Printed Circuit Board</a:t>
            </a:r>
            <a:endParaRPr sz="3000" b="0" i="0" u="none" strike="noStrike" cap="none" dirty="0">
              <a:solidFill>
                <a:srgbClr val="881C1C"/>
              </a:solidFill>
              <a:latin typeface="Georgia"/>
              <a:ea typeface="Georgia"/>
              <a:cs typeface="Georgia"/>
              <a:sym typeface="Georgia"/>
            </a:endParaRPr>
          </a:p>
        </p:txBody>
      </p:sp>
      <p:sp>
        <p:nvSpPr>
          <p:cNvPr id="252" name="Google Shape;252;p36"/>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Replaces the default board inside the Roomba</a:t>
            </a:r>
          </a:p>
          <a:p>
            <a:pPr marL="457200"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Provides power to the motors</a:t>
            </a:r>
          </a:p>
          <a:p>
            <a:pPr marL="457200"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Houses Wi-Fi module used for communication with external PC</a:t>
            </a:r>
          </a:p>
          <a:p>
            <a:pPr marL="457200"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Microprocessor receives sensor outputs and relays the data to external PC</a:t>
            </a:r>
          </a:p>
          <a:p>
            <a:pPr marL="457200"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Receives inputs from the </a:t>
            </a:r>
          </a:p>
          <a:p>
            <a:pPr marL="114300" lvl="0">
              <a:lnSpc>
                <a:spcPct val="150000"/>
              </a:lnSpc>
              <a:buClr>
                <a:srgbClr val="840C22"/>
              </a:buClr>
              <a:buSzPts val="1800"/>
            </a:pPr>
            <a:r>
              <a:rPr lang="en-US" sz="1800" dirty="0">
                <a:latin typeface="Verdana"/>
                <a:ea typeface="Verdana"/>
                <a:cs typeface="Verdana"/>
                <a:sym typeface="Verdana"/>
              </a:rPr>
              <a:t>    controller and navigates the </a:t>
            </a:r>
          </a:p>
          <a:p>
            <a:pPr marL="114300" lvl="0">
              <a:lnSpc>
                <a:spcPct val="150000"/>
              </a:lnSpc>
              <a:buClr>
                <a:srgbClr val="840C22"/>
              </a:buClr>
              <a:buSzPts val="1800"/>
            </a:pPr>
            <a:r>
              <a:rPr lang="en-US" sz="1800" dirty="0">
                <a:latin typeface="Verdana"/>
                <a:ea typeface="Verdana"/>
                <a:cs typeface="Verdana"/>
                <a:sym typeface="Verdana"/>
              </a:rPr>
              <a:t>    Roomba accordingly</a:t>
            </a:r>
          </a:p>
          <a:p>
            <a:pPr marL="114300" lvl="0">
              <a:lnSpc>
                <a:spcPct val="150000"/>
              </a:lnSpc>
              <a:buClr>
                <a:srgbClr val="840C22"/>
              </a:buClr>
              <a:buSzPts val="1800"/>
            </a:pPr>
            <a:endParaRPr lang="en-US" sz="1800" dirty="0">
              <a:latin typeface="Verdana"/>
              <a:ea typeface="Verdana"/>
              <a:cs typeface="Verdana"/>
              <a:sym typeface="Verdana"/>
            </a:endParaRPr>
          </a:p>
          <a:p>
            <a:pPr marL="114300" lvl="0">
              <a:lnSpc>
                <a:spcPct val="150000"/>
              </a:lnSpc>
              <a:buClr>
                <a:srgbClr val="840C22"/>
              </a:buClr>
              <a:buSzPts val="1800"/>
            </a:pPr>
            <a:endParaRPr lang="en-US" sz="1800" dirty="0">
              <a:latin typeface="Verdana"/>
              <a:ea typeface="Verdana"/>
              <a:cs typeface="Verdana"/>
              <a:sym typeface="Verdana"/>
            </a:endParaRPr>
          </a:p>
          <a:p>
            <a:pPr marL="457200" lvl="0" indent="-342900">
              <a:lnSpc>
                <a:spcPct val="150000"/>
              </a:lnSpc>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lvl="0" indent="-342900">
              <a:lnSpc>
                <a:spcPct val="150000"/>
              </a:lnSpc>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lvl="0" indent="-342900">
              <a:lnSpc>
                <a:spcPct val="150000"/>
              </a:lnSpc>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lvl="0" indent="-342900">
              <a:lnSpc>
                <a:spcPct val="150000"/>
              </a:lnSpc>
              <a:buClr>
                <a:srgbClr val="840C22"/>
              </a:buClr>
              <a:buSzPts val="1800"/>
              <a:buFont typeface="Wingdings" panose="05000000000000000000" pitchFamily="2" charset="2"/>
              <a:buChar char="§"/>
            </a:pPr>
            <a:endParaRPr lang="en-US" sz="1800" dirty="0">
              <a:latin typeface="Verdana"/>
              <a:ea typeface="Verdana"/>
              <a:cs typeface="Verdana"/>
              <a:sym typeface="Verdana"/>
            </a:endParaRPr>
          </a:p>
        </p:txBody>
      </p:sp>
      <p:pic>
        <p:nvPicPr>
          <p:cNvPr id="3" name="Picture 2">
            <a:extLst>
              <a:ext uri="{FF2B5EF4-FFF2-40B4-BE49-F238E27FC236}">
                <a16:creationId xmlns:a16="http://schemas.microsoft.com/office/drawing/2014/main" id="{70220F1D-43C0-4ECC-B519-24DBDD806314}"/>
              </a:ext>
            </a:extLst>
          </p:cNvPr>
          <p:cNvPicPr>
            <a:picLocks noChangeAspect="1"/>
          </p:cNvPicPr>
          <p:nvPr/>
        </p:nvPicPr>
        <p:blipFill>
          <a:blip r:embed="rId3"/>
          <a:stretch>
            <a:fillRect/>
          </a:stretch>
        </p:blipFill>
        <p:spPr>
          <a:xfrm>
            <a:off x="4386469" y="3202271"/>
            <a:ext cx="4215561" cy="2403399"/>
          </a:xfrm>
          <a:prstGeom prst="rect">
            <a:avLst/>
          </a:prstGeom>
        </p:spPr>
      </p:pic>
    </p:spTree>
    <p:extLst>
      <p:ext uri="{BB962C8B-B14F-4D97-AF65-F5344CB8AC3E}">
        <p14:creationId xmlns:p14="http://schemas.microsoft.com/office/powerpoint/2010/main" val="4242936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8FFC78F-6B02-4C25-8C2B-E26A3A91471D}"/>
              </a:ext>
            </a:extLst>
          </p:cNvPr>
          <p:cNvSpPr/>
          <p:nvPr/>
        </p:nvSpPr>
        <p:spPr>
          <a:xfrm>
            <a:off x="447762" y="1298816"/>
            <a:ext cx="8248475" cy="3114413"/>
          </a:xfrm>
          <a:prstGeom prst="roundRect">
            <a:avLst/>
          </a:prstGeom>
          <a:solidFill>
            <a:srgbClr val="FBE5D6"/>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Rectangle: Rounded Corners 4">
            <a:extLst>
              <a:ext uri="{FF2B5EF4-FFF2-40B4-BE49-F238E27FC236}">
                <a16:creationId xmlns:a16="http://schemas.microsoft.com/office/drawing/2014/main" id="{707B2EE4-72FC-4990-8D69-3537566C68C3}"/>
              </a:ext>
            </a:extLst>
          </p:cNvPr>
          <p:cNvSpPr/>
          <p:nvPr/>
        </p:nvSpPr>
        <p:spPr>
          <a:xfrm>
            <a:off x="1661018" y="4688951"/>
            <a:ext cx="5990788" cy="1349003"/>
          </a:xfrm>
          <a:prstGeom prst="roundRect">
            <a:avLst/>
          </a:prstGeom>
          <a:solidFill>
            <a:srgbClr val="FBE5D6"/>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22FD649E-CDF7-4611-9B3A-4CB0ED3AFDFB}"/>
              </a:ext>
            </a:extLst>
          </p:cNvPr>
          <p:cNvSpPr txBox="1"/>
          <p:nvPr/>
        </p:nvSpPr>
        <p:spPr>
          <a:xfrm>
            <a:off x="684165" y="1363401"/>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Mapper</a:t>
            </a:r>
          </a:p>
        </p:txBody>
      </p:sp>
      <p:sp>
        <p:nvSpPr>
          <p:cNvPr id="8" name="TextBox 7">
            <a:extLst>
              <a:ext uri="{FF2B5EF4-FFF2-40B4-BE49-F238E27FC236}">
                <a16:creationId xmlns:a16="http://schemas.microsoft.com/office/drawing/2014/main" id="{6788D49A-6E74-46C2-99F8-57A19E55298D}"/>
              </a:ext>
            </a:extLst>
          </p:cNvPr>
          <p:cNvSpPr txBox="1"/>
          <p:nvPr/>
        </p:nvSpPr>
        <p:spPr>
          <a:xfrm>
            <a:off x="1743058" y="473546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External PC</a:t>
            </a:r>
          </a:p>
        </p:txBody>
      </p:sp>
      <p:sp>
        <p:nvSpPr>
          <p:cNvPr id="35" name="Rectangle: Rounded Corners 34">
            <a:extLst>
              <a:ext uri="{FF2B5EF4-FFF2-40B4-BE49-F238E27FC236}">
                <a16:creationId xmlns:a16="http://schemas.microsoft.com/office/drawing/2014/main" id="{F8EF4053-2A7C-4D60-BFAA-E870628562EE}"/>
              </a:ext>
            </a:extLst>
          </p:cNvPr>
          <p:cNvSpPr/>
          <p:nvPr/>
        </p:nvSpPr>
        <p:spPr>
          <a:xfrm>
            <a:off x="5703463" y="5207444"/>
            <a:ext cx="1593643" cy="423780"/>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TextBox 35">
            <a:extLst>
              <a:ext uri="{FF2B5EF4-FFF2-40B4-BE49-F238E27FC236}">
                <a16:creationId xmlns:a16="http://schemas.microsoft.com/office/drawing/2014/main" id="{FAAE8D6A-95ED-404C-9109-AE80C6D14C7E}"/>
              </a:ext>
            </a:extLst>
          </p:cNvPr>
          <p:cNvSpPr txBox="1"/>
          <p:nvPr/>
        </p:nvSpPr>
        <p:spPr>
          <a:xfrm>
            <a:off x="5862579" y="5157724"/>
            <a:ext cx="1220598"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SLAM Algorithm</a:t>
            </a:r>
          </a:p>
        </p:txBody>
      </p:sp>
      <p:sp>
        <p:nvSpPr>
          <p:cNvPr id="43" name="Rectangle: Rounded Corners 42">
            <a:extLst>
              <a:ext uri="{FF2B5EF4-FFF2-40B4-BE49-F238E27FC236}">
                <a16:creationId xmlns:a16="http://schemas.microsoft.com/office/drawing/2014/main" id="{F102FF58-5EFF-4E36-B193-F8BC7D2FDC77}"/>
              </a:ext>
            </a:extLst>
          </p:cNvPr>
          <p:cNvSpPr/>
          <p:nvPr/>
        </p:nvSpPr>
        <p:spPr>
          <a:xfrm>
            <a:off x="2559692" y="5027279"/>
            <a:ext cx="2521283" cy="863356"/>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TextBox 43">
            <a:extLst>
              <a:ext uri="{FF2B5EF4-FFF2-40B4-BE49-F238E27FC236}">
                <a16:creationId xmlns:a16="http://schemas.microsoft.com/office/drawing/2014/main" id="{A8E9FF89-DBC4-4C91-ADAA-DBE40ECD6F4C}"/>
              </a:ext>
            </a:extLst>
          </p:cNvPr>
          <p:cNvSpPr txBox="1"/>
          <p:nvPr/>
        </p:nvSpPr>
        <p:spPr>
          <a:xfrm>
            <a:off x="2537538" y="503153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Application</a:t>
            </a:r>
          </a:p>
        </p:txBody>
      </p:sp>
      <p:sp>
        <p:nvSpPr>
          <p:cNvPr id="45" name="Rectangle: Rounded Corners 44">
            <a:extLst>
              <a:ext uri="{FF2B5EF4-FFF2-40B4-BE49-F238E27FC236}">
                <a16:creationId xmlns:a16="http://schemas.microsoft.com/office/drawing/2014/main" id="{3FEF9CB2-AC24-4895-865C-33F4F0A1555A}"/>
              </a:ext>
            </a:extLst>
          </p:cNvPr>
          <p:cNvSpPr/>
          <p:nvPr/>
        </p:nvSpPr>
        <p:spPr>
          <a:xfrm>
            <a:off x="2767321" y="5355685"/>
            <a:ext cx="1012969"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 name="TextBox 45">
            <a:extLst>
              <a:ext uri="{FF2B5EF4-FFF2-40B4-BE49-F238E27FC236}">
                <a16:creationId xmlns:a16="http://schemas.microsoft.com/office/drawing/2014/main" id="{7FD4B41E-5E16-4E71-9A35-A3EEBEF335C0}"/>
              </a:ext>
            </a:extLst>
          </p:cNvPr>
          <p:cNvSpPr txBox="1"/>
          <p:nvPr/>
        </p:nvSpPr>
        <p:spPr>
          <a:xfrm>
            <a:off x="2911089" y="5388184"/>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Display</a:t>
            </a:r>
          </a:p>
        </p:txBody>
      </p:sp>
      <p:sp>
        <p:nvSpPr>
          <p:cNvPr id="47" name="Rectangle: Rounded Corners 46">
            <a:extLst>
              <a:ext uri="{FF2B5EF4-FFF2-40B4-BE49-F238E27FC236}">
                <a16:creationId xmlns:a16="http://schemas.microsoft.com/office/drawing/2014/main" id="{7CE7E02E-A0A9-472D-9529-BAC43C0C4D74}"/>
              </a:ext>
            </a:extLst>
          </p:cNvPr>
          <p:cNvSpPr/>
          <p:nvPr/>
        </p:nvSpPr>
        <p:spPr>
          <a:xfrm>
            <a:off x="3950038" y="5355685"/>
            <a:ext cx="905088"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TextBox 47">
            <a:extLst>
              <a:ext uri="{FF2B5EF4-FFF2-40B4-BE49-F238E27FC236}">
                <a16:creationId xmlns:a16="http://schemas.microsoft.com/office/drawing/2014/main" id="{F8B69747-B0CA-49EA-BD65-CDCBBEC92B1D}"/>
              </a:ext>
            </a:extLst>
          </p:cNvPr>
          <p:cNvSpPr txBox="1"/>
          <p:nvPr/>
        </p:nvSpPr>
        <p:spPr>
          <a:xfrm>
            <a:off x="3948747" y="5391510"/>
            <a:ext cx="1000112"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Controller</a:t>
            </a:r>
          </a:p>
        </p:txBody>
      </p:sp>
      <p:sp>
        <p:nvSpPr>
          <p:cNvPr id="63" name="Rectangle: Rounded Corners 62">
            <a:extLst>
              <a:ext uri="{FF2B5EF4-FFF2-40B4-BE49-F238E27FC236}">
                <a16:creationId xmlns:a16="http://schemas.microsoft.com/office/drawing/2014/main" id="{8CE20A03-D812-48BD-B934-55ACDDC14578}"/>
              </a:ext>
            </a:extLst>
          </p:cNvPr>
          <p:cNvSpPr/>
          <p:nvPr/>
        </p:nvSpPr>
        <p:spPr>
          <a:xfrm>
            <a:off x="5018315" y="1575731"/>
            <a:ext cx="3393744" cy="2533612"/>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Box 63">
            <a:extLst>
              <a:ext uri="{FF2B5EF4-FFF2-40B4-BE49-F238E27FC236}">
                <a16:creationId xmlns:a16="http://schemas.microsoft.com/office/drawing/2014/main" id="{CE5C409C-F8D3-4B7B-9942-2944CBF76F1B}"/>
              </a:ext>
            </a:extLst>
          </p:cNvPr>
          <p:cNvSpPr txBox="1"/>
          <p:nvPr/>
        </p:nvSpPr>
        <p:spPr>
          <a:xfrm>
            <a:off x="5108822" y="162996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Robot</a:t>
            </a:r>
          </a:p>
        </p:txBody>
      </p:sp>
      <p:sp>
        <p:nvSpPr>
          <p:cNvPr id="65" name="Rectangle: Rounded Corners 64">
            <a:extLst>
              <a:ext uri="{FF2B5EF4-FFF2-40B4-BE49-F238E27FC236}">
                <a16:creationId xmlns:a16="http://schemas.microsoft.com/office/drawing/2014/main" id="{4B7C846F-2DC0-43E0-920C-F321E4D215FE}"/>
              </a:ext>
            </a:extLst>
          </p:cNvPr>
          <p:cNvSpPr/>
          <p:nvPr/>
        </p:nvSpPr>
        <p:spPr>
          <a:xfrm>
            <a:off x="5263167" y="2973413"/>
            <a:ext cx="2921992" cy="911321"/>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TextBox 66">
            <a:extLst>
              <a:ext uri="{FF2B5EF4-FFF2-40B4-BE49-F238E27FC236}">
                <a16:creationId xmlns:a16="http://schemas.microsoft.com/office/drawing/2014/main" id="{C82C2522-1D47-4B77-9D03-DE374E7881BB}"/>
              </a:ext>
            </a:extLst>
          </p:cNvPr>
          <p:cNvSpPr txBox="1"/>
          <p:nvPr/>
        </p:nvSpPr>
        <p:spPr>
          <a:xfrm>
            <a:off x="5249932" y="2996933"/>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Navigation</a:t>
            </a:r>
          </a:p>
        </p:txBody>
      </p:sp>
      <p:sp>
        <p:nvSpPr>
          <p:cNvPr id="68" name="Rectangle: Rounded Corners 67">
            <a:extLst>
              <a:ext uri="{FF2B5EF4-FFF2-40B4-BE49-F238E27FC236}">
                <a16:creationId xmlns:a16="http://schemas.microsoft.com/office/drawing/2014/main" id="{314393F2-2DA9-43A9-8C77-27980F9DE49C}"/>
              </a:ext>
            </a:extLst>
          </p:cNvPr>
          <p:cNvSpPr/>
          <p:nvPr/>
        </p:nvSpPr>
        <p:spPr>
          <a:xfrm>
            <a:off x="5263167" y="1978403"/>
            <a:ext cx="2921992" cy="853715"/>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Box 68">
            <a:extLst>
              <a:ext uri="{FF2B5EF4-FFF2-40B4-BE49-F238E27FC236}">
                <a16:creationId xmlns:a16="http://schemas.microsoft.com/office/drawing/2014/main" id="{6D021715-7B91-4497-9B77-1A9A94E28D9D}"/>
              </a:ext>
            </a:extLst>
          </p:cNvPr>
          <p:cNvSpPr txBox="1"/>
          <p:nvPr/>
        </p:nvSpPr>
        <p:spPr>
          <a:xfrm>
            <a:off x="5293479" y="1967655"/>
            <a:ext cx="70152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PCB</a:t>
            </a:r>
          </a:p>
        </p:txBody>
      </p:sp>
      <p:sp>
        <p:nvSpPr>
          <p:cNvPr id="70" name="Rectangle: Rounded Corners 69">
            <a:extLst>
              <a:ext uri="{FF2B5EF4-FFF2-40B4-BE49-F238E27FC236}">
                <a16:creationId xmlns:a16="http://schemas.microsoft.com/office/drawing/2014/main" id="{07F8AC19-AD0C-4ADE-9805-328357E86606}"/>
              </a:ext>
            </a:extLst>
          </p:cNvPr>
          <p:cNvSpPr/>
          <p:nvPr/>
        </p:nvSpPr>
        <p:spPr>
          <a:xfrm>
            <a:off x="5451397" y="2254126"/>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1" name="Rectangle: Rounded Corners 70">
            <a:extLst>
              <a:ext uri="{FF2B5EF4-FFF2-40B4-BE49-F238E27FC236}">
                <a16:creationId xmlns:a16="http://schemas.microsoft.com/office/drawing/2014/main" id="{8820661F-35D0-497F-AE2B-86741C5681B2}"/>
              </a:ext>
            </a:extLst>
          </p:cNvPr>
          <p:cNvSpPr/>
          <p:nvPr/>
        </p:nvSpPr>
        <p:spPr>
          <a:xfrm>
            <a:off x="6779479" y="2254126"/>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TextBox 71">
            <a:extLst>
              <a:ext uri="{FF2B5EF4-FFF2-40B4-BE49-F238E27FC236}">
                <a16:creationId xmlns:a16="http://schemas.microsoft.com/office/drawing/2014/main" id="{301865BD-5303-4A91-9F9F-0F4A66978767}"/>
              </a:ext>
            </a:extLst>
          </p:cNvPr>
          <p:cNvSpPr txBox="1"/>
          <p:nvPr/>
        </p:nvSpPr>
        <p:spPr>
          <a:xfrm>
            <a:off x="5375126" y="2289193"/>
            <a:ext cx="1326771"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Microcontroller</a:t>
            </a:r>
          </a:p>
        </p:txBody>
      </p:sp>
      <p:sp>
        <p:nvSpPr>
          <p:cNvPr id="74" name="TextBox 73">
            <a:extLst>
              <a:ext uri="{FF2B5EF4-FFF2-40B4-BE49-F238E27FC236}">
                <a16:creationId xmlns:a16="http://schemas.microsoft.com/office/drawing/2014/main" id="{518875FA-EED3-4C1F-8835-95CE0D9A1BA0}"/>
              </a:ext>
            </a:extLst>
          </p:cNvPr>
          <p:cNvSpPr txBox="1"/>
          <p:nvPr/>
        </p:nvSpPr>
        <p:spPr>
          <a:xfrm>
            <a:off x="6889690" y="2188312"/>
            <a:ext cx="880058"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Wi-Fi module</a:t>
            </a:r>
          </a:p>
        </p:txBody>
      </p:sp>
      <p:sp>
        <p:nvSpPr>
          <p:cNvPr id="77" name="Rectangle: Rounded Corners 76">
            <a:extLst>
              <a:ext uri="{FF2B5EF4-FFF2-40B4-BE49-F238E27FC236}">
                <a16:creationId xmlns:a16="http://schemas.microsoft.com/office/drawing/2014/main" id="{2C398182-4AF9-4B24-A7E6-828EA82D0536}"/>
              </a:ext>
            </a:extLst>
          </p:cNvPr>
          <p:cNvSpPr/>
          <p:nvPr/>
        </p:nvSpPr>
        <p:spPr>
          <a:xfrm>
            <a:off x="5451397" y="3324633"/>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8" name="TextBox 77">
            <a:extLst>
              <a:ext uri="{FF2B5EF4-FFF2-40B4-BE49-F238E27FC236}">
                <a16:creationId xmlns:a16="http://schemas.microsoft.com/office/drawing/2014/main" id="{71364AE0-35E2-47D7-8578-F51629D9A102}"/>
              </a:ext>
            </a:extLst>
          </p:cNvPr>
          <p:cNvSpPr txBox="1"/>
          <p:nvPr/>
        </p:nvSpPr>
        <p:spPr>
          <a:xfrm>
            <a:off x="5653006" y="3372214"/>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Motors</a:t>
            </a:r>
          </a:p>
        </p:txBody>
      </p:sp>
      <p:sp>
        <p:nvSpPr>
          <p:cNvPr id="79" name="Rectangle: Rounded Corners 78">
            <a:extLst>
              <a:ext uri="{FF2B5EF4-FFF2-40B4-BE49-F238E27FC236}">
                <a16:creationId xmlns:a16="http://schemas.microsoft.com/office/drawing/2014/main" id="{3514F31C-2456-4CEF-BC9C-A0A2842CEBDF}"/>
              </a:ext>
            </a:extLst>
          </p:cNvPr>
          <p:cNvSpPr/>
          <p:nvPr/>
        </p:nvSpPr>
        <p:spPr>
          <a:xfrm>
            <a:off x="6779479" y="3314740"/>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0" name="TextBox 79">
            <a:extLst>
              <a:ext uri="{FF2B5EF4-FFF2-40B4-BE49-F238E27FC236}">
                <a16:creationId xmlns:a16="http://schemas.microsoft.com/office/drawing/2014/main" id="{487E46CF-7B7D-465C-B334-4DB7398BEA3C}"/>
              </a:ext>
            </a:extLst>
          </p:cNvPr>
          <p:cNvSpPr txBox="1"/>
          <p:nvPr/>
        </p:nvSpPr>
        <p:spPr>
          <a:xfrm>
            <a:off x="6975043" y="3363418"/>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Wheels</a:t>
            </a:r>
          </a:p>
        </p:txBody>
      </p:sp>
      <p:sp>
        <p:nvSpPr>
          <p:cNvPr id="84" name="Rectangle: Rounded Corners 83">
            <a:extLst>
              <a:ext uri="{FF2B5EF4-FFF2-40B4-BE49-F238E27FC236}">
                <a16:creationId xmlns:a16="http://schemas.microsoft.com/office/drawing/2014/main" id="{2EB1DFF5-FBBC-4A8B-A94A-93F8E058FB87}"/>
              </a:ext>
            </a:extLst>
          </p:cNvPr>
          <p:cNvSpPr/>
          <p:nvPr/>
        </p:nvSpPr>
        <p:spPr>
          <a:xfrm>
            <a:off x="1119650" y="2076646"/>
            <a:ext cx="3393744" cy="2035382"/>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TextBox 85">
            <a:extLst>
              <a:ext uri="{FF2B5EF4-FFF2-40B4-BE49-F238E27FC236}">
                <a16:creationId xmlns:a16="http://schemas.microsoft.com/office/drawing/2014/main" id="{86A82D31-C368-4E5C-B75B-23EF7ECCECF6}"/>
              </a:ext>
            </a:extLst>
          </p:cNvPr>
          <p:cNvSpPr txBox="1"/>
          <p:nvPr/>
        </p:nvSpPr>
        <p:spPr>
          <a:xfrm>
            <a:off x="1232555" y="2107547"/>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LIDAR System</a:t>
            </a:r>
          </a:p>
        </p:txBody>
      </p:sp>
      <p:sp>
        <p:nvSpPr>
          <p:cNvPr id="87" name="Rectangle: Rounded Corners 86">
            <a:extLst>
              <a:ext uri="{FF2B5EF4-FFF2-40B4-BE49-F238E27FC236}">
                <a16:creationId xmlns:a16="http://schemas.microsoft.com/office/drawing/2014/main" id="{94449C6B-0E1C-4396-84A0-2EC9DAAE2372}"/>
              </a:ext>
            </a:extLst>
          </p:cNvPr>
          <p:cNvSpPr/>
          <p:nvPr/>
        </p:nvSpPr>
        <p:spPr>
          <a:xfrm>
            <a:off x="1364502" y="2976098"/>
            <a:ext cx="2921992" cy="911321"/>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8" name="TextBox 87">
            <a:extLst>
              <a:ext uri="{FF2B5EF4-FFF2-40B4-BE49-F238E27FC236}">
                <a16:creationId xmlns:a16="http://schemas.microsoft.com/office/drawing/2014/main" id="{F45831F4-BEB0-47E0-95D7-6D3A245C257E}"/>
              </a:ext>
            </a:extLst>
          </p:cNvPr>
          <p:cNvSpPr txBox="1"/>
          <p:nvPr/>
        </p:nvSpPr>
        <p:spPr>
          <a:xfrm>
            <a:off x="1384340" y="3013241"/>
            <a:ext cx="1220598"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LIDAR Mount</a:t>
            </a:r>
          </a:p>
        </p:txBody>
      </p:sp>
      <p:sp>
        <p:nvSpPr>
          <p:cNvPr id="89" name="Rectangle: Rounded Corners 88">
            <a:extLst>
              <a:ext uri="{FF2B5EF4-FFF2-40B4-BE49-F238E27FC236}">
                <a16:creationId xmlns:a16="http://schemas.microsoft.com/office/drawing/2014/main" id="{4BF00D8C-7984-49F7-92E1-2EF40BD30553}"/>
              </a:ext>
            </a:extLst>
          </p:cNvPr>
          <p:cNvSpPr/>
          <p:nvPr/>
        </p:nvSpPr>
        <p:spPr>
          <a:xfrm>
            <a:off x="1888713" y="2401854"/>
            <a:ext cx="1914920" cy="412687"/>
          </a:xfrm>
          <a:prstGeom prst="roundRect">
            <a:avLst/>
          </a:prstGeom>
          <a:solidFill>
            <a:srgbClr val="EDEDED"/>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TextBox 89">
            <a:extLst>
              <a:ext uri="{FF2B5EF4-FFF2-40B4-BE49-F238E27FC236}">
                <a16:creationId xmlns:a16="http://schemas.microsoft.com/office/drawing/2014/main" id="{BB8A5BB0-5FB1-493C-8254-D439DB7C74FE}"/>
              </a:ext>
            </a:extLst>
          </p:cNvPr>
          <p:cNvSpPr txBox="1"/>
          <p:nvPr/>
        </p:nvSpPr>
        <p:spPr>
          <a:xfrm>
            <a:off x="1967090" y="2333325"/>
            <a:ext cx="1700742"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Inertial Measurement Unit</a:t>
            </a:r>
          </a:p>
        </p:txBody>
      </p:sp>
      <p:sp>
        <p:nvSpPr>
          <p:cNvPr id="96" name="Rectangle: Rounded Corners 95">
            <a:extLst>
              <a:ext uri="{FF2B5EF4-FFF2-40B4-BE49-F238E27FC236}">
                <a16:creationId xmlns:a16="http://schemas.microsoft.com/office/drawing/2014/main" id="{F3D0E431-1B72-4935-8838-A71A65CF33E3}"/>
              </a:ext>
            </a:extLst>
          </p:cNvPr>
          <p:cNvSpPr/>
          <p:nvPr/>
        </p:nvSpPr>
        <p:spPr>
          <a:xfrm>
            <a:off x="1552732" y="3327318"/>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8" name="TextBox 97">
            <a:extLst>
              <a:ext uri="{FF2B5EF4-FFF2-40B4-BE49-F238E27FC236}">
                <a16:creationId xmlns:a16="http://schemas.microsoft.com/office/drawing/2014/main" id="{FAEAEF0A-2C13-4359-A2BE-7B53ED72106F}"/>
              </a:ext>
            </a:extLst>
          </p:cNvPr>
          <p:cNvSpPr txBox="1"/>
          <p:nvPr/>
        </p:nvSpPr>
        <p:spPr>
          <a:xfrm>
            <a:off x="1648022" y="3363121"/>
            <a:ext cx="1074839"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Hydraulics</a:t>
            </a:r>
          </a:p>
        </p:txBody>
      </p:sp>
      <p:sp>
        <p:nvSpPr>
          <p:cNvPr id="99" name="Rectangle: Rounded Corners 98">
            <a:extLst>
              <a:ext uri="{FF2B5EF4-FFF2-40B4-BE49-F238E27FC236}">
                <a16:creationId xmlns:a16="http://schemas.microsoft.com/office/drawing/2014/main" id="{8C8B8243-044C-4DEA-AC0A-E1182F312D3A}"/>
              </a:ext>
            </a:extLst>
          </p:cNvPr>
          <p:cNvSpPr/>
          <p:nvPr/>
        </p:nvSpPr>
        <p:spPr>
          <a:xfrm>
            <a:off x="2880814" y="3317425"/>
            <a:ext cx="1157681" cy="402941"/>
          </a:xfrm>
          <a:prstGeom prst="roundRect">
            <a:avLst/>
          </a:prstGeom>
          <a:solidFill>
            <a:srgbClr val="DAE3F3"/>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2" name="TextBox 101">
            <a:extLst>
              <a:ext uri="{FF2B5EF4-FFF2-40B4-BE49-F238E27FC236}">
                <a16:creationId xmlns:a16="http://schemas.microsoft.com/office/drawing/2014/main" id="{60B2DE35-7A35-41BA-9FFF-1E0C580FEE0D}"/>
              </a:ext>
            </a:extLst>
          </p:cNvPr>
          <p:cNvSpPr txBox="1"/>
          <p:nvPr/>
        </p:nvSpPr>
        <p:spPr>
          <a:xfrm>
            <a:off x="2889384" y="3259555"/>
            <a:ext cx="1074839"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LIDAR Sensor</a:t>
            </a:r>
          </a:p>
        </p:txBody>
      </p:sp>
      <p:sp>
        <p:nvSpPr>
          <p:cNvPr id="104" name="Rectangle: Rounded Corners 103">
            <a:extLst>
              <a:ext uri="{FF2B5EF4-FFF2-40B4-BE49-F238E27FC236}">
                <a16:creationId xmlns:a16="http://schemas.microsoft.com/office/drawing/2014/main" id="{3755E1F6-FE90-4E64-BA92-08FB41BDBE90}"/>
              </a:ext>
            </a:extLst>
          </p:cNvPr>
          <p:cNvSpPr/>
          <p:nvPr/>
        </p:nvSpPr>
        <p:spPr>
          <a:xfrm>
            <a:off x="3185633" y="1497936"/>
            <a:ext cx="960869" cy="437641"/>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5" name="TextBox 104">
            <a:extLst>
              <a:ext uri="{FF2B5EF4-FFF2-40B4-BE49-F238E27FC236}">
                <a16:creationId xmlns:a16="http://schemas.microsoft.com/office/drawing/2014/main" id="{54E4F5C0-801A-422B-B4C6-6F521C088D3B}"/>
              </a:ext>
            </a:extLst>
          </p:cNvPr>
          <p:cNvSpPr txBox="1"/>
          <p:nvPr/>
        </p:nvSpPr>
        <p:spPr>
          <a:xfrm>
            <a:off x="3231358" y="1452132"/>
            <a:ext cx="861120"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Power Supply</a:t>
            </a:r>
          </a:p>
        </p:txBody>
      </p:sp>
      <p:cxnSp>
        <p:nvCxnSpPr>
          <p:cNvPr id="9" name="Straight Arrow Connector 8">
            <a:extLst>
              <a:ext uri="{FF2B5EF4-FFF2-40B4-BE49-F238E27FC236}">
                <a16:creationId xmlns:a16="http://schemas.microsoft.com/office/drawing/2014/main" id="{FA463537-5495-4869-82E9-0723E1F22A35}"/>
              </a:ext>
            </a:extLst>
          </p:cNvPr>
          <p:cNvCxnSpPr>
            <a:cxnSpLocks/>
          </p:cNvCxnSpPr>
          <p:nvPr/>
        </p:nvCxnSpPr>
        <p:spPr>
          <a:xfrm>
            <a:off x="4196592" y="1718672"/>
            <a:ext cx="821723"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CA1B48-B5EE-4BB2-ABEC-79CEB27EF4DC}"/>
              </a:ext>
            </a:extLst>
          </p:cNvPr>
          <p:cNvCxnSpPr>
            <a:cxnSpLocks/>
          </p:cNvCxnSpPr>
          <p:nvPr/>
        </p:nvCxnSpPr>
        <p:spPr>
          <a:xfrm>
            <a:off x="8821023" y="2401855"/>
            <a:ext cx="0" cy="252560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B2162FD-68E4-437B-BA73-887B0AD9EB41}"/>
              </a:ext>
            </a:extLst>
          </p:cNvPr>
          <p:cNvCxnSpPr>
            <a:cxnSpLocks/>
          </p:cNvCxnSpPr>
          <p:nvPr/>
        </p:nvCxnSpPr>
        <p:spPr>
          <a:xfrm flipH="1">
            <a:off x="7713676" y="4927460"/>
            <a:ext cx="1107347"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A90441-6122-4BD1-AAD2-03053C2DD319}"/>
              </a:ext>
            </a:extLst>
          </p:cNvPr>
          <p:cNvCxnSpPr>
            <a:cxnSpLocks/>
          </p:cNvCxnSpPr>
          <p:nvPr/>
        </p:nvCxnSpPr>
        <p:spPr>
          <a:xfrm flipV="1">
            <a:off x="4643305" y="2144221"/>
            <a:ext cx="0" cy="3136217"/>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053CE4B-4907-4CA5-AA73-807AF9002A7A}"/>
              </a:ext>
            </a:extLst>
          </p:cNvPr>
          <p:cNvCxnSpPr>
            <a:cxnSpLocks/>
          </p:cNvCxnSpPr>
          <p:nvPr/>
        </p:nvCxnSpPr>
        <p:spPr>
          <a:xfrm>
            <a:off x="4643305" y="2144221"/>
            <a:ext cx="572549"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436A15B-7554-4751-AFB2-FB72691728A4}"/>
              </a:ext>
            </a:extLst>
          </p:cNvPr>
          <p:cNvCxnSpPr>
            <a:cxnSpLocks/>
          </p:cNvCxnSpPr>
          <p:nvPr/>
        </p:nvCxnSpPr>
        <p:spPr>
          <a:xfrm>
            <a:off x="6151357" y="2688525"/>
            <a:ext cx="0" cy="596262"/>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02FDC39-EB1F-4DDA-8967-982B6E3DE4FA}"/>
              </a:ext>
            </a:extLst>
          </p:cNvPr>
          <p:cNvCxnSpPr>
            <a:cxnSpLocks/>
          </p:cNvCxnSpPr>
          <p:nvPr/>
        </p:nvCxnSpPr>
        <p:spPr>
          <a:xfrm>
            <a:off x="3441583" y="2844701"/>
            <a:ext cx="0" cy="421211"/>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88C0DE-209F-49FB-8BE8-ABCAE3A453BC}"/>
              </a:ext>
            </a:extLst>
          </p:cNvPr>
          <p:cNvCxnSpPr>
            <a:cxnSpLocks/>
          </p:cNvCxnSpPr>
          <p:nvPr/>
        </p:nvCxnSpPr>
        <p:spPr>
          <a:xfrm>
            <a:off x="3441582" y="3097997"/>
            <a:ext cx="899720"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CAC1F5-9AE1-44DF-BE5C-D0B917C20075}"/>
              </a:ext>
            </a:extLst>
          </p:cNvPr>
          <p:cNvCxnSpPr>
            <a:cxnSpLocks/>
          </p:cNvCxnSpPr>
          <p:nvPr/>
        </p:nvCxnSpPr>
        <p:spPr>
          <a:xfrm flipV="1">
            <a:off x="4341302" y="2478401"/>
            <a:ext cx="0" cy="618163"/>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90AD5BC-4C13-4D9C-8925-25F441ADE571}"/>
              </a:ext>
            </a:extLst>
          </p:cNvPr>
          <p:cNvCxnSpPr>
            <a:cxnSpLocks/>
          </p:cNvCxnSpPr>
          <p:nvPr/>
        </p:nvCxnSpPr>
        <p:spPr>
          <a:xfrm>
            <a:off x="4341302" y="2478401"/>
            <a:ext cx="1047179"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CAD5028-29F7-4502-9185-2BC6B1866780}"/>
              </a:ext>
            </a:extLst>
          </p:cNvPr>
          <p:cNvCxnSpPr>
            <a:cxnSpLocks/>
          </p:cNvCxnSpPr>
          <p:nvPr/>
        </p:nvCxnSpPr>
        <p:spPr>
          <a:xfrm flipH="1">
            <a:off x="8235891" y="2401854"/>
            <a:ext cx="585132"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E53C949-4894-4D41-94BE-F31D8A46D194}"/>
              </a:ext>
            </a:extLst>
          </p:cNvPr>
          <p:cNvCxnSpPr>
            <a:cxnSpLocks/>
          </p:cNvCxnSpPr>
          <p:nvPr/>
        </p:nvCxnSpPr>
        <p:spPr>
          <a:xfrm flipH="1">
            <a:off x="7355047" y="5423912"/>
            <a:ext cx="1465976" cy="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66E9C4F-05B5-4E0B-86E9-D43AB16E7727}"/>
              </a:ext>
            </a:extLst>
          </p:cNvPr>
          <p:cNvCxnSpPr>
            <a:cxnSpLocks/>
          </p:cNvCxnSpPr>
          <p:nvPr/>
        </p:nvCxnSpPr>
        <p:spPr>
          <a:xfrm>
            <a:off x="6455328" y="5654745"/>
            <a:ext cx="0" cy="329729"/>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A43A1F0-A258-410D-AD10-9C2795FF80F9}"/>
              </a:ext>
            </a:extLst>
          </p:cNvPr>
          <p:cNvCxnSpPr>
            <a:cxnSpLocks/>
          </p:cNvCxnSpPr>
          <p:nvPr/>
        </p:nvCxnSpPr>
        <p:spPr>
          <a:xfrm flipH="1">
            <a:off x="3309699" y="5984474"/>
            <a:ext cx="3145629"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6B2AFB3-8580-44C5-84DD-E2F45F8CB855}"/>
              </a:ext>
            </a:extLst>
          </p:cNvPr>
          <p:cNvCxnSpPr>
            <a:cxnSpLocks/>
          </p:cNvCxnSpPr>
          <p:nvPr/>
        </p:nvCxnSpPr>
        <p:spPr>
          <a:xfrm flipV="1">
            <a:off x="3309699" y="5789430"/>
            <a:ext cx="0" cy="195044"/>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CAB43CC-7C0D-4A7F-BAFD-2D3B8934CD7E}"/>
              </a:ext>
            </a:extLst>
          </p:cNvPr>
          <p:cNvSpPr txBox="1"/>
          <p:nvPr/>
        </p:nvSpPr>
        <p:spPr>
          <a:xfrm>
            <a:off x="4279983" y="1514031"/>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Powers</a:t>
            </a:r>
          </a:p>
        </p:txBody>
      </p:sp>
      <p:sp>
        <p:nvSpPr>
          <p:cNvPr id="94" name="TextBox 93">
            <a:extLst>
              <a:ext uri="{FF2B5EF4-FFF2-40B4-BE49-F238E27FC236}">
                <a16:creationId xmlns:a16="http://schemas.microsoft.com/office/drawing/2014/main" id="{4DF35A0C-5420-4B4D-AB9D-250012D69CA5}"/>
              </a:ext>
            </a:extLst>
          </p:cNvPr>
          <p:cNvSpPr txBox="1"/>
          <p:nvPr/>
        </p:nvSpPr>
        <p:spPr>
          <a:xfrm>
            <a:off x="7766309" y="4706422"/>
            <a:ext cx="1103801" cy="430887"/>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Wi-Fi communication</a:t>
            </a:r>
          </a:p>
        </p:txBody>
      </p:sp>
      <p:sp>
        <p:nvSpPr>
          <p:cNvPr id="100" name="TextBox 99">
            <a:extLst>
              <a:ext uri="{FF2B5EF4-FFF2-40B4-BE49-F238E27FC236}">
                <a16:creationId xmlns:a16="http://schemas.microsoft.com/office/drawing/2014/main" id="{3BA8FBE5-FF05-4C72-A4AC-3C257E052686}"/>
              </a:ext>
            </a:extLst>
          </p:cNvPr>
          <p:cNvSpPr txBox="1"/>
          <p:nvPr/>
        </p:nvSpPr>
        <p:spPr>
          <a:xfrm>
            <a:off x="3976901" y="4041466"/>
            <a:ext cx="1103801" cy="430887"/>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        Input</a:t>
            </a:r>
          </a:p>
          <a:p>
            <a:r>
              <a:rPr lang="en-US" sz="1100" dirty="0">
                <a:latin typeface="Calibri" panose="020F0502020204030204" pitchFamily="34" charset="0"/>
                <a:cs typeface="Calibri" panose="020F0502020204030204" pitchFamily="34" charset="0"/>
              </a:rPr>
              <a:t>directions</a:t>
            </a:r>
          </a:p>
        </p:txBody>
      </p:sp>
      <p:sp>
        <p:nvSpPr>
          <p:cNvPr id="101" name="TextBox 100">
            <a:extLst>
              <a:ext uri="{FF2B5EF4-FFF2-40B4-BE49-F238E27FC236}">
                <a16:creationId xmlns:a16="http://schemas.microsoft.com/office/drawing/2014/main" id="{FC81CA6A-F876-41B2-89CE-F1EC2549118C}"/>
              </a:ext>
            </a:extLst>
          </p:cNvPr>
          <p:cNvSpPr txBox="1"/>
          <p:nvPr/>
        </p:nvSpPr>
        <p:spPr>
          <a:xfrm>
            <a:off x="6073109" y="2766560"/>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Controls</a:t>
            </a:r>
          </a:p>
        </p:txBody>
      </p:sp>
      <p:sp>
        <p:nvSpPr>
          <p:cNvPr id="106" name="TextBox 105">
            <a:extLst>
              <a:ext uri="{FF2B5EF4-FFF2-40B4-BE49-F238E27FC236}">
                <a16:creationId xmlns:a16="http://schemas.microsoft.com/office/drawing/2014/main" id="{BE938DC3-C094-437F-BA78-AB3883E5CFC5}"/>
              </a:ext>
            </a:extLst>
          </p:cNvPr>
          <p:cNvSpPr txBox="1"/>
          <p:nvPr/>
        </p:nvSpPr>
        <p:spPr>
          <a:xfrm>
            <a:off x="3587768" y="2896792"/>
            <a:ext cx="711130" cy="430887"/>
          </a:xfrm>
          <a:prstGeom prst="rect">
            <a:avLst/>
          </a:prstGeom>
          <a:noFill/>
        </p:spPr>
        <p:txBody>
          <a:bodyPr wrap="square" rtlCol="0">
            <a:spAutoFit/>
          </a:bodyPr>
          <a:lstStyle/>
          <a:p>
            <a:pPr algn="ctr"/>
            <a:r>
              <a:rPr lang="en-US" sz="1100" dirty="0">
                <a:latin typeface="Calibri" panose="020F0502020204030204" pitchFamily="34" charset="0"/>
                <a:cs typeface="Calibri" panose="020F0502020204030204" pitchFamily="34" charset="0"/>
              </a:rPr>
              <a:t>Sensor readings</a:t>
            </a:r>
          </a:p>
        </p:txBody>
      </p:sp>
      <p:sp>
        <p:nvSpPr>
          <p:cNvPr id="107" name="Rectangle: Rounded Corners 106">
            <a:extLst>
              <a:ext uri="{FF2B5EF4-FFF2-40B4-BE49-F238E27FC236}">
                <a16:creationId xmlns:a16="http://schemas.microsoft.com/office/drawing/2014/main" id="{2503B15D-D6A0-46E1-BEB6-E1D2003FC369}"/>
              </a:ext>
            </a:extLst>
          </p:cNvPr>
          <p:cNvSpPr/>
          <p:nvPr/>
        </p:nvSpPr>
        <p:spPr>
          <a:xfrm>
            <a:off x="1632819" y="1497936"/>
            <a:ext cx="867432" cy="437641"/>
          </a:xfrm>
          <a:prstGeom prst="roundRect">
            <a:avLst/>
          </a:prstGeom>
          <a:solidFill>
            <a:srgbClr val="FFF2CC"/>
          </a:solidFill>
          <a:ln w="127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 name="TextBox 107">
            <a:extLst>
              <a:ext uri="{FF2B5EF4-FFF2-40B4-BE49-F238E27FC236}">
                <a16:creationId xmlns:a16="http://schemas.microsoft.com/office/drawing/2014/main" id="{5243EA9F-329F-48CA-983E-B7D17D319AC7}"/>
              </a:ext>
            </a:extLst>
          </p:cNvPr>
          <p:cNvSpPr txBox="1"/>
          <p:nvPr/>
        </p:nvSpPr>
        <p:spPr>
          <a:xfrm>
            <a:off x="1690376" y="1556550"/>
            <a:ext cx="867432" cy="30777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Camera</a:t>
            </a:r>
          </a:p>
        </p:txBody>
      </p:sp>
      <p:cxnSp>
        <p:nvCxnSpPr>
          <p:cNvPr id="97" name="Straight Arrow Connector 96">
            <a:extLst>
              <a:ext uri="{FF2B5EF4-FFF2-40B4-BE49-F238E27FC236}">
                <a16:creationId xmlns:a16="http://schemas.microsoft.com/office/drawing/2014/main" id="{35E663EF-441A-4CDC-A88B-65BDEFD54CDE}"/>
              </a:ext>
            </a:extLst>
          </p:cNvPr>
          <p:cNvCxnSpPr>
            <a:cxnSpLocks/>
          </p:cNvCxnSpPr>
          <p:nvPr/>
        </p:nvCxnSpPr>
        <p:spPr>
          <a:xfrm flipH="1">
            <a:off x="2521942" y="1716756"/>
            <a:ext cx="625941" cy="1916"/>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7C9C07F5-DAE5-4DB9-B937-9997810FA675}"/>
              </a:ext>
            </a:extLst>
          </p:cNvPr>
          <p:cNvSpPr txBox="1"/>
          <p:nvPr/>
        </p:nvSpPr>
        <p:spPr>
          <a:xfrm>
            <a:off x="2578971" y="1508240"/>
            <a:ext cx="637077"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Powers</a:t>
            </a:r>
          </a:p>
        </p:txBody>
      </p:sp>
      <p:cxnSp>
        <p:nvCxnSpPr>
          <p:cNvPr id="115" name="Straight Connector 114">
            <a:extLst>
              <a:ext uri="{FF2B5EF4-FFF2-40B4-BE49-F238E27FC236}">
                <a16:creationId xmlns:a16="http://schemas.microsoft.com/office/drawing/2014/main" id="{279F8567-68B9-40CD-B4F4-5AC7EDDF839C}"/>
              </a:ext>
            </a:extLst>
          </p:cNvPr>
          <p:cNvCxnSpPr>
            <a:cxnSpLocks/>
          </p:cNvCxnSpPr>
          <p:nvPr/>
        </p:nvCxnSpPr>
        <p:spPr>
          <a:xfrm flipH="1">
            <a:off x="2084513" y="2028181"/>
            <a:ext cx="2256789"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7E3FB6-CC3F-4E89-BB2D-2C7C1CE5BA73}"/>
              </a:ext>
            </a:extLst>
          </p:cNvPr>
          <p:cNvCxnSpPr>
            <a:cxnSpLocks/>
          </p:cNvCxnSpPr>
          <p:nvPr/>
        </p:nvCxnSpPr>
        <p:spPr>
          <a:xfrm>
            <a:off x="2084512" y="1967655"/>
            <a:ext cx="0" cy="6052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7DC7A0D-633E-4D0F-9740-CA564380351D}"/>
              </a:ext>
            </a:extLst>
          </p:cNvPr>
          <p:cNvSpPr txBox="1"/>
          <p:nvPr/>
        </p:nvSpPr>
        <p:spPr>
          <a:xfrm>
            <a:off x="2515846" y="1838051"/>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Feedback</a:t>
            </a:r>
          </a:p>
        </p:txBody>
      </p:sp>
      <p:sp>
        <p:nvSpPr>
          <p:cNvPr id="126" name="TextBox 125">
            <a:extLst>
              <a:ext uri="{FF2B5EF4-FFF2-40B4-BE49-F238E27FC236}">
                <a16:creationId xmlns:a16="http://schemas.microsoft.com/office/drawing/2014/main" id="{F9FEA0F0-ED4E-4856-9463-303B33A37C40}"/>
              </a:ext>
            </a:extLst>
          </p:cNvPr>
          <p:cNvSpPr txBox="1"/>
          <p:nvPr/>
        </p:nvSpPr>
        <p:spPr>
          <a:xfrm>
            <a:off x="7751550" y="5214522"/>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Mapping data</a:t>
            </a:r>
          </a:p>
        </p:txBody>
      </p:sp>
      <p:sp>
        <p:nvSpPr>
          <p:cNvPr id="127" name="TextBox 126">
            <a:extLst>
              <a:ext uri="{FF2B5EF4-FFF2-40B4-BE49-F238E27FC236}">
                <a16:creationId xmlns:a16="http://schemas.microsoft.com/office/drawing/2014/main" id="{C28DA569-6CB1-40D5-9BFC-20B4F76110A7}"/>
              </a:ext>
            </a:extLst>
          </p:cNvPr>
          <p:cNvSpPr txBox="1"/>
          <p:nvPr/>
        </p:nvSpPr>
        <p:spPr>
          <a:xfrm>
            <a:off x="5079087" y="5787506"/>
            <a:ext cx="110380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Layout view</a:t>
            </a:r>
          </a:p>
        </p:txBody>
      </p:sp>
      <p:cxnSp>
        <p:nvCxnSpPr>
          <p:cNvPr id="137" name="Straight Connector 136">
            <a:extLst>
              <a:ext uri="{FF2B5EF4-FFF2-40B4-BE49-F238E27FC236}">
                <a16:creationId xmlns:a16="http://schemas.microsoft.com/office/drawing/2014/main" id="{191A990B-0555-48B6-A50B-70F75E35F57E}"/>
              </a:ext>
            </a:extLst>
          </p:cNvPr>
          <p:cNvCxnSpPr>
            <a:cxnSpLocks/>
          </p:cNvCxnSpPr>
          <p:nvPr/>
        </p:nvCxnSpPr>
        <p:spPr>
          <a:xfrm>
            <a:off x="8820550" y="4888675"/>
            <a:ext cx="0" cy="545096"/>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75" name="Google Shape;241;p35">
            <a:extLst>
              <a:ext uri="{FF2B5EF4-FFF2-40B4-BE49-F238E27FC236}">
                <a16:creationId xmlns:a16="http://schemas.microsoft.com/office/drawing/2014/main" id="{DA680D7F-F1BE-4484-B951-2EB2C2A34BE1}"/>
              </a:ext>
            </a:extLst>
          </p:cNvPr>
          <p:cNvSpPr txBox="1"/>
          <p:nvPr/>
        </p:nvSpPr>
        <p:spPr>
          <a:xfrm>
            <a:off x="304800" y="609600"/>
            <a:ext cx="8839200" cy="54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Block Diagram</a:t>
            </a:r>
            <a:endParaRPr sz="3000" b="0" i="0" u="none" strike="noStrike" cap="none" dirty="0">
              <a:solidFill>
                <a:srgbClr val="881C1C"/>
              </a:solidFill>
              <a:latin typeface="Georgia"/>
              <a:ea typeface="Georgia"/>
              <a:cs typeface="Georgia"/>
              <a:sym typeface="Georgia"/>
            </a:endParaRPr>
          </a:p>
        </p:txBody>
      </p:sp>
      <p:cxnSp>
        <p:nvCxnSpPr>
          <p:cNvPr id="91" name="Straight Connector 90">
            <a:extLst>
              <a:ext uri="{FF2B5EF4-FFF2-40B4-BE49-F238E27FC236}">
                <a16:creationId xmlns:a16="http://schemas.microsoft.com/office/drawing/2014/main" id="{C16E08D4-A969-42A5-8074-44AFC00D828D}"/>
              </a:ext>
            </a:extLst>
          </p:cNvPr>
          <p:cNvCxnSpPr>
            <a:cxnSpLocks/>
          </p:cNvCxnSpPr>
          <p:nvPr/>
        </p:nvCxnSpPr>
        <p:spPr>
          <a:xfrm>
            <a:off x="4341302" y="2028181"/>
            <a:ext cx="0" cy="45022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94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5"/>
                                        </p:tgtEl>
                                        <p:attrNameLst>
                                          <p:attrName>style.color</p:attrName>
                                        </p:attrNameLst>
                                      </p:cBhvr>
                                      <p:by>
                                        <p:hsl h="0" s="-12549" l="-25098"/>
                                      </p:by>
                                    </p:animClr>
                                    <p:animClr clrSpc="hsl" dir="cw">
                                      <p:cBhvr>
                                        <p:cTn id="7" dur="500" fill="hold"/>
                                        <p:tgtEl>
                                          <p:spTgt spid="5"/>
                                        </p:tgtEl>
                                        <p:attrNameLst>
                                          <p:attrName>fillcolor</p:attrName>
                                        </p:attrNameLst>
                                      </p:cBhvr>
                                      <p:by>
                                        <p:hsl h="0" s="-12549" l="-25098"/>
                                      </p:by>
                                    </p:animClr>
                                    <p:animClr clrSpc="hsl" dir="cw">
                                      <p:cBhvr>
                                        <p:cTn id="8" dur="500" fill="hold"/>
                                        <p:tgtEl>
                                          <p:spTgt spid="5"/>
                                        </p:tgtEl>
                                        <p:attrNameLst>
                                          <p:attrName>stroke.color</p:attrName>
                                        </p:attrNameLst>
                                      </p:cBhvr>
                                      <p:by>
                                        <p:hsl h="0" s="-12549" l="-25098"/>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0"/>
        <p:cNvGrpSpPr/>
        <p:nvPr/>
      </p:nvGrpSpPr>
      <p:grpSpPr>
        <a:xfrm>
          <a:off x="0" y="0"/>
          <a:ext cx="0" cy="0"/>
          <a:chOff x="0" y="0"/>
          <a:chExt cx="0" cy="0"/>
        </a:xfrm>
      </p:grpSpPr>
      <p:sp>
        <p:nvSpPr>
          <p:cNvPr id="141" name="Google Shape;141;p26"/>
          <p:cNvSpPr/>
          <p:nvPr/>
        </p:nvSpPr>
        <p:spPr>
          <a:xfrm>
            <a:off x="5486400" y="2828269"/>
            <a:ext cx="3565525" cy="822325"/>
          </a:xfrm>
          <a:prstGeom prst="rect">
            <a:avLst/>
          </a:prstGeom>
          <a:noFill/>
          <a:ln>
            <a:noFill/>
          </a:ln>
        </p:spPr>
        <p:txBody>
          <a:bodyPr spcFirstLastPara="1" wrap="square" lIns="90000" tIns="45000" rIns="90000" bIns="45000" anchor="t" anchorCtr="0">
            <a:noAutofit/>
          </a:bodyPr>
          <a:lstStyle/>
          <a:p>
            <a:pPr lvl="0">
              <a:buSzPts val="2400"/>
            </a:pPr>
            <a:r>
              <a:rPr lang="en-US" sz="2400" dirty="0">
                <a:latin typeface="Verdana"/>
                <a:ea typeface="Verdana"/>
                <a:cs typeface="Verdana"/>
                <a:sym typeface="Verdana"/>
              </a:rPr>
              <a:t>Marcus Le</a:t>
            </a:r>
            <a:endParaRPr lang="en-US" sz="2400" dirty="0"/>
          </a:p>
          <a:p>
            <a:pPr lvl="0">
              <a:buSzPts val="2400"/>
            </a:pPr>
            <a:r>
              <a:rPr lang="en-US" sz="2400" dirty="0">
                <a:latin typeface="Verdana"/>
                <a:ea typeface="Verdana"/>
                <a:cs typeface="Verdana"/>
                <a:sym typeface="Verdana"/>
              </a:rPr>
              <a:t>EE</a:t>
            </a:r>
            <a:endParaRPr lang="en-US" sz="2400" dirty="0"/>
          </a:p>
        </p:txBody>
      </p:sp>
      <p:sp>
        <p:nvSpPr>
          <p:cNvPr id="142" name="Google Shape;142;p26"/>
          <p:cNvSpPr/>
          <p:nvPr/>
        </p:nvSpPr>
        <p:spPr>
          <a:xfrm>
            <a:off x="2112336" y="5273767"/>
            <a:ext cx="2438400" cy="822325"/>
          </a:xfrm>
          <a:prstGeom prst="rect">
            <a:avLst/>
          </a:prstGeom>
          <a:noFill/>
          <a:ln>
            <a:noFill/>
          </a:ln>
        </p:spPr>
        <p:txBody>
          <a:bodyPr spcFirstLastPara="1" wrap="square" lIns="90000" tIns="45000" rIns="90000" bIns="45000" anchor="t" anchorCtr="0">
            <a:noAutofit/>
          </a:bodyPr>
          <a:lstStyle/>
          <a:p>
            <a:pPr lvl="0">
              <a:buSzPts val="2400"/>
            </a:pPr>
            <a:r>
              <a:rPr lang="en-US" sz="2400" dirty="0">
                <a:latin typeface="Verdana"/>
                <a:ea typeface="Verdana"/>
                <a:cs typeface="Verdana"/>
                <a:sym typeface="Verdana"/>
              </a:rPr>
              <a:t>Bryan Martel</a:t>
            </a:r>
            <a:endParaRPr lang="en-US" sz="2400" dirty="0"/>
          </a:p>
          <a:p>
            <a:pPr lvl="0">
              <a:buSzPts val="2400"/>
            </a:pPr>
            <a:r>
              <a:rPr lang="en-US" sz="2400" dirty="0">
                <a:latin typeface="Verdana"/>
                <a:ea typeface="Verdana"/>
                <a:cs typeface="Verdana"/>
                <a:sym typeface="Verdana"/>
              </a:rPr>
              <a:t>CSE</a:t>
            </a:r>
            <a:endParaRPr lang="en-US" sz="2400" dirty="0"/>
          </a:p>
        </p:txBody>
      </p:sp>
      <p:sp>
        <p:nvSpPr>
          <p:cNvPr id="143" name="Google Shape;143;p26"/>
          <p:cNvSpPr/>
          <p:nvPr/>
        </p:nvSpPr>
        <p:spPr>
          <a:xfrm>
            <a:off x="5486400" y="5273767"/>
            <a:ext cx="2438400" cy="822325"/>
          </a:xfrm>
          <a:prstGeom prst="rect">
            <a:avLst/>
          </a:prstGeom>
          <a:noFill/>
          <a:ln>
            <a:noFill/>
          </a:ln>
        </p:spPr>
        <p:txBody>
          <a:bodyPr spcFirstLastPara="1" wrap="square" lIns="90000" tIns="45000" rIns="90000" bIns="45000" anchor="t" anchorCtr="0">
            <a:noAutofit/>
          </a:bodyPr>
          <a:lstStyle/>
          <a:p>
            <a:pPr>
              <a:buSzPts val="2400"/>
            </a:pPr>
            <a:r>
              <a:rPr lang="en-US" sz="2400" dirty="0">
                <a:latin typeface="Verdana"/>
                <a:ea typeface="Verdana"/>
                <a:cs typeface="Verdana"/>
                <a:sym typeface="Verdana"/>
              </a:rPr>
              <a:t>Derek Sun</a:t>
            </a:r>
            <a:br>
              <a:rPr lang="en-US" sz="2400" dirty="0">
                <a:latin typeface="Verdana"/>
                <a:ea typeface="Verdana"/>
                <a:cs typeface="Verdana"/>
                <a:sym typeface="Verdana"/>
              </a:rPr>
            </a:br>
            <a:r>
              <a:rPr lang="en-US" sz="2400" dirty="0">
                <a:latin typeface="Verdana"/>
                <a:ea typeface="Verdana"/>
                <a:cs typeface="Verdana"/>
                <a:sym typeface="Verdana"/>
              </a:rPr>
              <a:t>CSE</a:t>
            </a:r>
            <a:endParaRPr lang="en-US" sz="2400" dirty="0"/>
          </a:p>
        </p:txBody>
      </p:sp>
      <p:sp>
        <p:nvSpPr>
          <p:cNvPr id="144" name="Google Shape;144;p26"/>
          <p:cNvSpPr/>
          <p:nvPr/>
        </p:nvSpPr>
        <p:spPr>
          <a:xfrm>
            <a:off x="2133600" y="2821051"/>
            <a:ext cx="2438400" cy="829543"/>
          </a:xfrm>
          <a:prstGeom prst="rect">
            <a:avLst/>
          </a:prstGeom>
          <a:noFill/>
          <a:ln>
            <a:noFill/>
          </a:ln>
        </p:spPr>
        <p:txBody>
          <a:bodyPr spcFirstLastPara="1" wrap="square" lIns="90000" tIns="45000" rIns="90000" bIns="45000" anchor="t" anchorCtr="0">
            <a:noAutofit/>
          </a:bodyPr>
          <a:lstStyle/>
          <a:p>
            <a:pPr lvl="0">
              <a:buSzPts val="2400"/>
            </a:pPr>
            <a:r>
              <a:rPr lang="en-US" sz="2400" dirty="0">
                <a:latin typeface="Verdana"/>
                <a:ea typeface="Verdana"/>
                <a:cs typeface="Verdana"/>
                <a:sym typeface="Verdana"/>
              </a:rPr>
              <a:t>Kelvin Nguyen</a:t>
            </a:r>
            <a:endParaRPr lang="en-US" sz="2400" dirty="0"/>
          </a:p>
          <a:p>
            <a:pPr lvl="0">
              <a:buSzPts val="2400"/>
            </a:pPr>
            <a:r>
              <a:rPr lang="en-US" sz="2400" dirty="0">
                <a:latin typeface="Verdana"/>
                <a:ea typeface="Verdana"/>
                <a:cs typeface="Verdana"/>
                <a:sym typeface="Verdana"/>
              </a:rPr>
              <a:t>ME</a:t>
            </a:r>
            <a:endParaRPr lang="en-US" sz="2400" dirty="0"/>
          </a:p>
        </p:txBody>
      </p:sp>
      <p:sp>
        <p:nvSpPr>
          <p:cNvPr id="145" name="Google Shape;145;p26"/>
          <p:cNvSpPr/>
          <p:nvPr/>
        </p:nvSpPr>
        <p:spPr>
          <a:xfrm>
            <a:off x="63500" y="-893763"/>
            <a:ext cx="2466975" cy="1847851"/>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46" name="Google Shape;146;p26"/>
          <p:cNvSpPr/>
          <p:nvPr/>
        </p:nvSpPr>
        <p:spPr>
          <a:xfrm>
            <a:off x="63500" y="-877888"/>
            <a:ext cx="2505075" cy="1819276"/>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47" name="Google Shape;147;p26"/>
          <p:cNvSpPr txBox="1"/>
          <p:nvPr/>
        </p:nvSpPr>
        <p:spPr>
          <a:xfrm>
            <a:off x="9096375" y="233363"/>
            <a:ext cx="185738" cy="35242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48" name="Google Shape;148;p26"/>
          <p:cNvSpPr txBox="1"/>
          <p:nvPr/>
        </p:nvSpPr>
        <p:spPr>
          <a:xfrm>
            <a:off x="155575" y="103188"/>
            <a:ext cx="184150" cy="354012"/>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49" name="Google Shape;149;p26"/>
          <p:cNvSpPr txBox="1"/>
          <p:nvPr/>
        </p:nvSpPr>
        <p:spPr>
          <a:xfrm>
            <a:off x="414338" y="1581150"/>
            <a:ext cx="185737" cy="35242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50" name="Google Shape;150;p26"/>
          <p:cNvSpPr txBox="1"/>
          <p:nvPr/>
        </p:nvSpPr>
        <p:spPr>
          <a:xfrm>
            <a:off x="304800" y="609600"/>
            <a:ext cx="8839200" cy="547688"/>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881C1C"/>
              </a:buClr>
              <a:buSzPts val="3000"/>
              <a:buFont typeface="Times New Roman"/>
              <a:buNone/>
            </a:pPr>
            <a:r>
              <a:rPr lang="en-US" sz="3000" dirty="0">
                <a:solidFill>
                  <a:srgbClr val="881C1C"/>
                </a:solidFill>
                <a:latin typeface="Georgia"/>
                <a:ea typeface="Georgia"/>
                <a:cs typeface="Georgia"/>
                <a:sym typeface="Georgia"/>
              </a:rPr>
              <a:t>Mapper</a:t>
            </a:r>
            <a:endParaRPr dirty="0"/>
          </a:p>
        </p:txBody>
      </p:sp>
      <p:sp>
        <p:nvSpPr>
          <p:cNvPr id="151" name="Google Shape;151;p26"/>
          <p:cNvSpPr txBox="1"/>
          <p:nvPr/>
        </p:nvSpPr>
        <p:spPr>
          <a:xfrm>
            <a:off x="673100" y="1619250"/>
            <a:ext cx="185738" cy="354013"/>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152" name="Google Shape;152;p26"/>
          <p:cNvSpPr txBox="1"/>
          <p:nvPr/>
        </p:nvSpPr>
        <p:spPr>
          <a:xfrm>
            <a:off x="2889250" y="6440488"/>
            <a:ext cx="185738" cy="35242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pic>
        <p:nvPicPr>
          <p:cNvPr id="11" name="Picture 10">
            <a:extLst>
              <a:ext uri="{FF2B5EF4-FFF2-40B4-BE49-F238E27FC236}">
                <a16:creationId xmlns:a16="http://schemas.microsoft.com/office/drawing/2014/main" id="{5081C60D-42C9-4045-8DE8-3E946FD7BC07}"/>
              </a:ext>
            </a:extLst>
          </p:cNvPr>
          <p:cNvPicPr>
            <a:picLocks noChangeAspect="1"/>
          </p:cNvPicPr>
          <p:nvPr/>
        </p:nvPicPr>
        <p:blipFill>
          <a:blip r:embed="rId3"/>
          <a:stretch>
            <a:fillRect/>
          </a:stretch>
        </p:blipFill>
        <p:spPr>
          <a:xfrm>
            <a:off x="2329992" y="3725143"/>
            <a:ext cx="1197347" cy="1523813"/>
          </a:xfrm>
          <a:prstGeom prst="rect">
            <a:avLst/>
          </a:prstGeom>
        </p:spPr>
      </p:pic>
      <p:pic>
        <p:nvPicPr>
          <p:cNvPr id="13" name="Picture 12">
            <a:extLst>
              <a:ext uri="{FF2B5EF4-FFF2-40B4-BE49-F238E27FC236}">
                <a16:creationId xmlns:a16="http://schemas.microsoft.com/office/drawing/2014/main" id="{CBBC0230-8510-48CB-82CB-29058327F302}"/>
              </a:ext>
            </a:extLst>
          </p:cNvPr>
          <p:cNvPicPr>
            <a:picLocks noChangeAspect="1"/>
          </p:cNvPicPr>
          <p:nvPr/>
        </p:nvPicPr>
        <p:blipFill>
          <a:blip r:embed="rId4"/>
          <a:stretch>
            <a:fillRect/>
          </a:stretch>
        </p:blipFill>
        <p:spPr>
          <a:xfrm>
            <a:off x="5683020" y="1309688"/>
            <a:ext cx="1197347" cy="1523814"/>
          </a:xfrm>
          <a:prstGeom prst="rect">
            <a:avLst/>
          </a:prstGeom>
        </p:spPr>
      </p:pic>
      <p:pic>
        <p:nvPicPr>
          <p:cNvPr id="15" name="Picture 14">
            <a:extLst>
              <a:ext uri="{FF2B5EF4-FFF2-40B4-BE49-F238E27FC236}">
                <a16:creationId xmlns:a16="http://schemas.microsoft.com/office/drawing/2014/main" id="{B424EC31-423E-4B82-827D-A22F5E4BF0CF}"/>
              </a:ext>
            </a:extLst>
          </p:cNvPr>
          <p:cNvPicPr>
            <a:picLocks noChangeAspect="1"/>
          </p:cNvPicPr>
          <p:nvPr/>
        </p:nvPicPr>
        <p:blipFill>
          <a:blip r:embed="rId5"/>
          <a:stretch>
            <a:fillRect/>
          </a:stretch>
        </p:blipFill>
        <p:spPr>
          <a:xfrm>
            <a:off x="2329992" y="1309688"/>
            <a:ext cx="1197348" cy="1523814"/>
          </a:xfrm>
          <a:prstGeom prst="rect">
            <a:avLst/>
          </a:prstGeom>
        </p:spPr>
      </p:pic>
      <p:pic>
        <p:nvPicPr>
          <p:cNvPr id="17" name="Picture 16">
            <a:extLst>
              <a:ext uri="{FF2B5EF4-FFF2-40B4-BE49-F238E27FC236}">
                <a16:creationId xmlns:a16="http://schemas.microsoft.com/office/drawing/2014/main" id="{2634B6AC-A06F-4D38-A6AE-ADA560D91906}"/>
              </a:ext>
            </a:extLst>
          </p:cNvPr>
          <p:cNvPicPr>
            <a:picLocks noChangeAspect="1"/>
          </p:cNvPicPr>
          <p:nvPr/>
        </p:nvPicPr>
        <p:blipFill>
          <a:blip r:embed="rId6"/>
          <a:stretch>
            <a:fillRect/>
          </a:stretch>
        </p:blipFill>
        <p:spPr>
          <a:xfrm>
            <a:off x="5683019" y="3725143"/>
            <a:ext cx="1197347" cy="152381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7"/>
          <p:cNvSpPr txBox="1"/>
          <p:nvPr/>
        </p:nvSpPr>
        <p:spPr>
          <a:xfrm>
            <a:off x="304800" y="609600"/>
            <a:ext cx="8839200" cy="54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b="0" i="0" u="none" strike="noStrike" cap="none" dirty="0">
                <a:solidFill>
                  <a:srgbClr val="881C1C"/>
                </a:solidFill>
                <a:latin typeface="Georgia"/>
                <a:ea typeface="Georgia"/>
                <a:cs typeface="Georgia"/>
                <a:sym typeface="Georgia"/>
              </a:rPr>
              <a:t>External PC</a:t>
            </a:r>
            <a:endParaRPr sz="3000" b="0" i="0" u="none" strike="noStrike" cap="none" dirty="0">
              <a:solidFill>
                <a:srgbClr val="881C1C"/>
              </a:solidFill>
              <a:latin typeface="Georgia"/>
              <a:ea typeface="Georgia"/>
              <a:cs typeface="Georgia"/>
              <a:sym typeface="Georgia"/>
            </a:endParaRPr>
          </a:p>
        </p:txBody>
      </p:sp>
      <p:sp>
        <p:nvSpPr>
          <p:cNvPr id="262" name="Google Shape;262;p3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Requirements</a:t>
            </a:r>
          </a:p>
          <a:p>
            <a:pPr marL="801688"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Communicate with robot through Wi-Fi</a:t>
            </a:r>
          </a:p>
          <a:p>
            <a:pPr marL="801688"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Transmit navigation instructions to robot</a:t>
            </a:r>
          </a:p>
          <a:p>
            <a:pPr marL="801688"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Process data collected by the robot and run SLAM algorithm</a:t>
            </a:r>
          </a:p>
          <a:p>
            <a:pPr marL="801688"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Display live video feed</a:t>
            </a:r>
          </a:p>
          <a:p>
            <a:pPr marL="801688"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Display map model generated from LIDAR point cloud</a:t>
            </a:r>
          </a:p>
          <a:p>
            <a:pPr marL="334962" marR="0" lvl="0" indent="-334962" algn="l" rtl="0">
              <a:lnSpc>
                <a:spcPct val="100000"/>
              </a:lnSpc>
              <a:spcBef>
                <a:spcPts val="0"/>
              </a:spcBef>
              <a:spcAft>
                <a:spcPts val="0"/>
              </a:spcAft>
              <a:buClr>
                <a:srgbClr val="000000"/>
              </a:buClr>
              <a:buSzPts val="1800"/>
              <a:buFont typeface="Times New Roman"/>
              <a:buNone/>
            </a:pPr>
            <a:endParaRPr sz="1800" b="0" i="0" u="none" strike="noStrike" cap="none" dirty="0">
              <a:solidFill>
                <a:srgbClr val="000000"/>
              </a:solidFill>
              <a:latin typeface="Verdana"/>
              <a:ea typeface="Verdana"/>
              <a:cs typeface="Verdana"/>
              <a:sym typeface="Verdana"/>
            </a:endParaRPr>
          </a:p>
        </p:txBody>
      </p:sp>
      <p:pic>
        <p:nvPicPr>
          <p:cNvPr id="2050" name="Picture 2" descr="https://lh3.googleusercontent.com/umf8kQPAeGwv41YPaTchWbQU_AaclSVX1661EfSsLGohEDeaP638t1_jxZcc9rG0FlQnWrNXPDaK8pZpAkt7BXZWryiRrFtyaX7nOcWfF_A5BUSNetfPTwwhPfoG6-4hsIS2KXAP_A8">
            <a:extLst>
              <a:ext uri="{FF2B5EF4-FFF2-40B4-BE49-F238E27FC236}">
                <a16:creationId xmlns:a16="http://schemas.microsoft.com/office/drawing/2014/main" id="{01F83D0C-AB16-437C-B73F-F99985A80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021" y="4122703"/>
            <a:ext cx="2173357" cy="1770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lvl="0">
              <a:buSzPts val="3000"/>
            </a:pPr>
            <a:r>
              <a:rPr lang="en-US" sz="3000" dirty="0">
                <a:solidFill>
                  <a:srgbClr val="881C1C"/>
                </a:solidFill>
                <a:latin typeface="Georgia"/>
                <a:ea typeface="Georgia"/>
                <a:cs typeface="Georgia"/>
                <a:sym typeface="Georgia"/>
              </a:rPr>
              <a:t>Simultaneous Localization and Mapping (SLAM)</a:t>
            </a: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114300" marR="0" lvl="0" algn="l" rtl="0">
              <a:lnSpc>
                <a:spcPct val="120000"/>
              </a:lnSpc>
              <a:spcBef>
                <a:spcPts val="0"/>
              </a:spcBef>
              <a:spcAft>
                <a:spcPts val="0"/>
              </a:spcAft>
              <a:buClr>
                <a:srgbClr val="840C22"/>
              </a:buClr>
              <a:buSzPts val="1800"/>
            </a:pPr>
            <a:r>
              <a:rPr lang="en-US" sz="1800" dirty="0">
                <a:latin typeface="Verdana"/>
                <a:ea typeface="Verdana"/>
                <a:cs typeface="Verdana"/>
                <a:sym typeface="Verdana"/>
              </a:rPr>
              <a:t>Essential techniques</a:t>
            </a:r>
          </a:p>
          <a:p>
            <a:pPr marL="457200" lvl="1" indent="-34290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Landmarking</a:t>
            </a:r>
          </a:p>
          <a:p>
            <a:pPr marL="801688" marR="0" lvl="0" indent="-342900" algn="l" rtl="0">
              <a:lnSpc>
                <a:spcPct val="120000"/>
              </a:lnSpc>
              <a:spcBef>
                <a:spcPts val="0"/>
              </a:spcBef>
              <a:spcAft>
                <a:spcPts val="0"/>
              </a:spcAft>
              <a:buClr>
                <a:srgbClr val="840C22"/>
              </a:buClr>
              <a:buSzPct val="100000"/>
              <a:buFont typeface="Wingdings" panose="05000000000000000000" pitchFamily="2" charset="2"/>
              <a:buChar char="§"/>
            </a:pPr>
            <a:r>
              <a:rPr lang="en-US" sz="1200" dirty="0">
                <a:latin typeface="Verdana"/>
                <a:ea typeface="Verdana"/>
                <a:cs typeface="Verdana"/>
                <a:sym typeface="Verdana"/>
              </a:rPr>
              <a:t>Identifies distinct points to relate the same object from different locations</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Re-localization</a:t>
            </a:r>
          </a:p>
          <a:p>
            <a:pPr marL="801688" marR="0" lvl="0" indent="-342900" algn="l" rtl="0">
              <a:lnSpc>
                <a:spcPct val="120000"/>
              </a:lnSpc>
              <a:spcBef>
                <a:spcPts val="0"/>
              </a:spcBef>
              <a:spcAft>
                <a:spcPts val="0"/>
              </a:spcAft>
              <a:buClr>
                <a:srgbClr val="840C22"/>
              </a:buClr>
              <a:buSzPct val="100000"/>
              <a:buFont typeface="Wingdings" panose="05000000000000000000" pitchFamily="2" charset="2"/>
              <a:buChar char="§"/>
            </a:pPr>
            <a:r>
              <a:rPr lang="en-US" sz="1200" dirty="0">
                <a:latin typeface="Verdana"/>
                <a:ea typeface="Verdana"/>
                <a:cs typeface="Verdana"/>
                <a:sym typeface="Verdana"/>
              </a:rPr>
              <a:t>Corrects the robot’s positioning using updated map points</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Loop closure</a:t>
            </a:r>
          </a:p>
          <a:p>
            <a:pPr marL="801688" marR="0" lvl="0" indent="-342900" algn="l" rtl="0">
              <a:lnSpc>
                <a:spcPct val="120000"/>
              </a:lnSpc>
              <a:spcBef>
                <a:spcPts val="0"/>
              </a:spcBef>
              <a:spcAft>
                <a:spcPts val="0"/>
              </a:spcAft>
              <a:buClr>
                <a:srgbClr val="840C22"/>
              </a:buClr>
              <a:buSzPct val="100000"/>
              <a:buFont typeface="Wingdings" panose="05000000000000000000" pitchFamily="2" charset="2"/>
              <a:buChar char="§"/>
            </a:pPr>
            <a:r>
              <a:rPr lang="en-US" sz="1200" dirty="0">
                <a:latin typeface="Verdana"/>
                <a:ea typeface="Verdana"/>
                <a:cs typeface="Verdana"/>
                <a:sym typeface="Verdana"/>
              </a:rPr>
              <a:t>Detects previously visited locations</a:t>
            </a:r>
          </a:p>
          <a:p>
            <a:pPr marL="114300" marR="0" lvl="0" algn="l" rtl="0">
              <a:lnSpc>
                <a:spcPct val="120000"/>
              </a:lnSpc>
              <a:spcBef>
                <a:spcPts val="0"/>
              </a:spcBef>
              <a:spcAft>
                <a:spcPts val="0"/>
              </a:spcAft>
              <a:buClr>
                <a:srgbClr val="840C22"/>
              </a:buClr>
              <a:buSzPts val="1800"/>
            </a:pP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How this applies to Mapper</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Plan on adapting open-source Google </a:t>
            </a:r>
            <a:br>
              <a:rPr lang="en-US" sz="1800" dirty="0">
                <a:latin typeface="Verdana"/>
                <a:ea typeface="Verdana"/>
                <a:cs typeface="Verdana"/>
                <a:sym typeface="Verdana"/>
              </a:rPr>
            </a:br>
            <a:r>
              <a:rPr lang="en-US" sz="1800" dirty="0">
                <a:latin typeface="Verdana"/>
                <a:ea typeface="Verdana"/>
                <a:cs typeface="Verdana"/>
                <a:sym typeface="Verdana"/>
              </a:rPr>
              <a:t>Cartographer library and tailoring it for </a:t>
            </a:r>
            <a:br>
              <a:rPr lang="en-US" sz="1800" dirty="0">
                <a:latin typeface="Verdana"/>
                <a:ea typeface="Verdana"/>
                <a:cs typeface="Verdana"/>
                <a:sym typeface="Verdana"/>
              </a:rPr>
            </a:br>
            <a:r>
              <a:rPr lang="en-US" sz="1800" dirty="0">
                <a:latin typeface="Verdana"/>
                <a:ea typeface="Verdana"/>
                <a:cs typeface="Verdana"/>
                <a:sym typeface="Verdana"/>
              </a:rPr>
              <a:t>our needs</a:t>
            </a:r>
          </a:p>
          <a:p>
            <a:pPr marL="114300" marR="0" lvl="0" algn="l" rtl="0">
              <a:lnSpc>
                <a:spcPct val="120000"/>
              </a:lnSpc>
              <a:spcBef>
                <a:spcPts val="0"/>
              </a:spcBef>
              <a:spcAft>
                <a:spcPts val="0"/>
              </a:spcAft>
              <a:buClr>
                <a:srgbClr val="840C22"/>
              </a:buClr>
              <a:buSzPts val="1800"/>
            </a:pPr>
            <a:endParaRPr lang="en-US" sz="1800" dirty="0">
              <a:latin typeface="Verdana"/>
              <a:ea typeface="Verdana"/>
              <a:cs typeface="Verdana"/>
              <a:sym typeface="Verdana"/>
            </a:endParaRPr>
          </a:p>
        </p:txBody>
      </p:sp>
      <p:pic>
        <p:nvPicPr>
          <p:cNvPr id="3074" name="Picture 2" descr="https://lh6.googleusercontent.com/1N5HIl5s6zpuBlTLZrxwXnPomFx1S5oz_dSVUq9VkVLsjCqiU4m_jyYrEH6H5xNr9YWQqeMg7ED4lOagAzgiQ65hpFGSts4xVCbpqM1fYYbYBvrgPbbA0c2hhFgKugNY-j2gBq4sNXk">
            <a:extLst>
              <a:ext uri="{FF2B5EF4-FFF2-40B4-BE49-F238E27FC236}">
                <a16:creationId xmlns:a16="http://schemas.microsoft.com/office/drawing/2014/main" id="{B6E2D88B-B9CB-4039-974F-929F25FCF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209" y="2374053"/>
            <a:ext cx="3050278" cy="36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106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lvl="0">
              <a:buSzPts val="3000"/>
            </a:pPr>
            <a:r>
              <a:rPr lang="en-US" sz="3000">
                <a:solidFill>
                  <a:srgbClr val="881C1C"/>
                </a:solidFill>
                <a:latin typeface="Georgia"/>
                <a:ea typeface="Georgia"/>
                <a:cs typeface="Georgia"/>
                <a:sym typeface="Georgia"/>
              </a:rPr>
              <a:t>Budget</a:t>
            </a:r>
            <a:endParaRPr lang="en-US" sz="3000" dirty="0">
              <a:solidFill>
                <a:srgbClr val="881C1C"/>
              </a:solidFill>
              <a:latin typeface="Georgia"/>
              <a:ea typeface="Georgia"/>
              <a:cs typeface="Georgia"/>
              <a:sym typeface="Georgia"/>
            </a:endParaRP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360˚ LIDAR sensor	   </a:t>
            </a:r>
            <a:r>
              <a:rPr lang="en-US" sz="1800" dirty="0">
                <a:solidFill>
                  <a:srgbClr val="339933"/>
                </a:solidFill>
                <a:latin typeface="Verdana"/>
                <a:ea typeface="Verdana"/>
                <a:cs typeface="Verdana"/>
                <a:sym typeface="Verdana"/>
              </a:rPr>
              <a:t>$300</a:t>
            </a:r>
          </a:p>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Pistons/Housing	   </a:t>
            </a:r>
            <a:r>
              <a:rPr lang="en-US" sz="1800" dirty="0">
                <a:solidFill>
                  <a:srgbClr val="339933"/>
                </a:solidFill>
                <a:latin typeface="Verdana"/>
                <a:ea typeface="Verdana"/>
                <a:cs typeface="Verdana"/>
                <a:sym typeface="Verdana"/>
              </a:rPr>
              <a:t>$120</a:t>
            </a:r>
          </a:p>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IMU		   	   </a:t>
            </a:r>
            <a:r>
              <a:rPr lang="en-US" sz="1800" dirty="0">
                <a:solidFill>
                  <a:srgbClr val="339933"/>
                </a:solidFill>
                <a:latin typeface="Verdana"/>
                <a:ea typeface="Verdana"/>
                <a:cs typeface="Verdana"/>
                <a:sym typeface="Verdana"/>
              </a:rPr>
              <a:t>$30</a:t>
            </a:r>
          </a:p>
          <a:p>
            <a:pPr marL="457200"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Camera		   </a:t>
            </a:r>
            <a:r>
              <a:rPr lang="en-US" sz="1800" dirty="0">
                <a:solidFill>
                  <a:srgbClr val="339933"/>
                </a:solidFill>
                <a:latin typeface="Verdana"/>
                <a:ea typeface="Verdana"/>
                <a:cs typeface="Verdana"/>
                <a:sym typeface="Verdana"/>
              </a:rPr>
              <a:t>$20 </a:t>
            </a:r>
            <a:r>
              <a:rPr lang="en-US" sz="1800" dirty="0">
                <a:latin typeface="Verdana"/>
                <a:ea typeface="Verdana"/>
                <a:cs typeface="Verdana"/>
                <a:sym typeface="Verdana"/>
              </a:rPr>
              <a:t>	</a:t>
            </a:r>
          </a:p>
          <a:p>
            <a:pPr marL="457200" lvl="0" indent="-342900">
              <a:lnSpc>
                <a:spcPct val="150000"/>
              </a:lnSpc>
              <a:buClr>
                <a:srgbClr val="840C22"/>
              </a:buClr>
              <a:buSzPts val="1800"/>
              <a:buFont typeface="Wingdings" panose="05000000000000000000" pitchFamily="2" charset="2"/>
              <a:buChar char="§"/>
            </a:pPr>
            <a:r>
              <a:rPr lang="en-US" sz="1800" dirty="0">
                <a:latin typeface="Verdana"/>
                <a:ea typeface="Verdana"/>
                <a:cs typeface="Verdana"/>
                <a:sym typeface="Verdana"/>
              </a:rPr>
              <a:t>Wi-Fi module 	   </a:t>
            </a:r>
            <a:r>
              <a:rPr lang="en-US" sz="1800" dirty="0">
                <a:solidFill>
                  <a:srgbClr val="339933"/>
                </a:solidFill>
                <a:latin typeface="Verdana"/>
                <a:ea typeface="Verdana"/>
                <a:cs typeface="Verdana"/>
                <a:sym typeface="Verdana"/>
              </a:rPr>
              <a:t>$20</a:t>
            </a:r>
          </a:p>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Power supply	   </a:t>
            </a:r>
            <a:r>
              <a:rPr lang="en-US" sz="1800" dirty="0">
                <a:solidFill>
                  <a:srgbClr val="339933"/>
                </a:solidFill>
                <a:latin typeface="Verdana"/>
                <a:ea typeface="Verdana"/>
                <a:cs typeface="Verdana"/>
                <a:sym typeface="Verdana"/>
              </a:rPr>
              <a:t>$10</a:t>
            </a:r>
          </a:p>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Roomba (from M5)	   </a:t>
            </a:r>
            <a:r>
              <a:rPr lang="en-US" sz="1800" dirty="0">
                <a:solidFill>
                  <a:srgbClr val="339933"/>
                </a:solidFill>
                <a:latin typeface="Verdana"/>
                <a:ea typeface="Verdana"/>
                <a:cs typeface="Verdana"/>
                <a:sym typeface="Verdana"/>
              </a:rPr>
              <a:t>$0</a:t>
            </a:r>
          </a:p>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External PC (owned)  </a:t>
            </a:r>
            <a:r>
              <a:rPr lang="en-US" sz="1800" dirty="0">
                <a:solidFill>
                  <a:srgbClr val="339933"/>
                </a:solidFill>
                <a:latin typeface="Verdana"/>
                <a:ea typeface="Verdana"/>
                <a:cs typeface="Verdana"/>
                <a:sym typeface="Verdana"/>
              </a:rPr>
              <a:t>$0</a:t>
            </a:r>
          </a:p>
          <a:p>
            <a:pPr marL="114300" marR="0" lvl="0" algn="l" rtl="0">
              <a:lnSpc>
                <a:spcPct val="150000"/>
              </a:lnSpc>
              <a:spcBef>
                <a:spcPts val="0"/>
              </a:spcBef>
              <a:spcAft>
                <a:spcPts val="0"/>
              </a:spcAft>
              <a:buClr>
                <a:srgbClr val="840C22"/>
              </a:buClr>
              <a:buSzPts val="1800"/>
            </a:pPr>
            <a:r>
              <a:rPr lang="en-US" sz="1800" dirty="0">
                <a:solidFill>
                  <a:schemeClr val="tx1"/>
                </a:solidFill>
                <a:latin typeface="Verdana"/>
                <a:ea typeface="Verdana"/>
                <a:cs typeface="Verdana"/>
                <a:sym typeface="Verdana"/>
              </a:rPr>
              <a:t>________________________</a:t>
            </a:r>
          </a:p>
          <a:p>
            <a:pPr marL="114300" marR="0" lvl="0" algn="l" rtl="0">
              <a:lnSpc>
                <a:spcPct val="150000"/>
              </a:lnSpc>
              <a:spcBef>
                <a:spcPts val="0"/>
              </a:spcBef>
              <a:spcAft>
                <a:spcPts val="0"/>
              </a:spcAft>
              <a:buClr>
                <a:srgbClr val="840C22"/>
              </a:buClr>
              <a:buSzPts val="1800"/>
            </a:pPr>
            <a:r>
              <a:rPr lang="en-US" sz="1800" dirty="0">
                <a:solidFill>
                  <a:schemeClr val="tx1"/>
                </a:solidFill>
                <a:latin typeface="Verdana"/>
                <a:ea typeface="Verdana"/>
                <a:cs typeface="Verdana"/>
                <a:sym typeface="Verdana"/>
              </a:rPr>
              <a:t>Total:			   </a:t>
            </a:r>
            <a:r>
              <a:rPr lang="en-US" sz="1800" dirty="0">
                <a:solidFill>
                  <a:srgbClr val="339933"/>
                </a:solidFill>
                <a:latin typeface="Verdana"/>
                <a:ea typeface="Verdana"/>
                <a:cs typeface="Verdana"/>
                <a:sym typeface="Verdana"/>
              </a:rPr>
              <a:t>$500</a:t>
            </a:r>
          </a:p>
        </p:txBody>
      </p:sp>
      <p:pic>
        <p:nvPicPr>
          <p:cNvPr id="9218" name="Picture 2" descr="https://lh4.googleusercontent.com/rTbD0Zg14Lavt_z4ikc69xl5QI_dFxzbQ9ZNKtCk3MvFIVA55eyRyVELfEYfZjdC7EyGHi6GL-1GhBarMcAQEH7I84-s7JYzVjExEAbB-hq4rbNMX7qw0cKwhWvO_99pdCuvdo8nwHw">
            <a:extLst>
              <a:ext uri="{FF2B5EF4-FFF2-40B4-BE49-F238E27FC236}">
                <a16:creationId xmlns:a16="http://schemas.microsoft.com/office/drawing/2014/main" id="{FC38759A-4020-4898-ADBA-070313FBB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749" y="2334315"/>
            <a:ext cx="4665299" cy="305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248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Responsibilities</a:t>
            </a:r>
            <a:endParaRPr sz="3000" b="0" i="0" u="none" strike="noStrike" cap="none" dirty="0">
              <a:solidFill>
                <a:srgbClr val="881C1C"/>
              </a:solidFill>
              <a:latin typeface="Georgia"/>
              <a:ea typeface="Georgia"/>
              <a:cs typeface="Georgia"/>
              <a:sym typeface="Georgia"/>
            </a:endParaRP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Kelvin (ME)</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Robot modification</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LIDAR sensor elevation</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solidFill>
                  <a:schemeClr val="tx1"/>
                </a:solidFill>
                <a:latin typeface="Verdana"/>
                <a:ea typeface="Verdana"/>
                <a:cs typeface="Verdana"/>
                <a:sym typeface="Verdana"/>
              </a:rPr>
              <a:t>Connectivity between motors and PCB</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Marcus (EE)</a:t>
            </a:r>
          </a:p>
          <a:p>
            <a:pPr marL="801688" indent="-342900">
              <a:lnSpc>
                <a:spcPct val="120000"/>
              </a:lnSpc>
              <a:buClr>
                <a:srgbClr val="840C22"/>
              </a:buClr>
              <a:buSzPts val="1800"/>
              <a:buFont typeface="Wingdings" panose="05000000000000000000" pitchFamily="2" charset="2"/>
              <a:buChar char="§"/>
            </a:pPr>
            <a:r>
              <a:rPr lang="en-US" sz="1800" dirty="0">
                <a:solidFill>
                  <a:schemeClr val="tx1"/>
                </a:solidFill>
                <a:latin typeface="Verdana"/>
                <a:ea typeface="Verdana"/>
                <a:cs typeface="Verdana"/>
                <a:sym typeface="Verdana"/>
              </a:rPr>
              <a:t>Programming of robot</a:t>
            </a:r>
            <a:endParaRPr lang="en-US" sz="1800" dirty="0">
              <a:latin typeface="Verdana"/>
              <a:ea typeface="Verdana"/>
              <a:cs typeface="Verdana"/>
              <a:sym typeface="Verdana"/>
            </a:endParaRP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Powering the system</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solidFill>
                  <a:schemeClr val="tx1"/>
                </a:solidFill>
                <a:latin typeface="Verdana"/>
                <a:ea typeface="Verdana"/>
                <a:cs typeface="Verdana"/>
                <a:sym typeface="Verdana"/>
              </a:rPr>
              <a:t>Connectivity between PCB and external PC</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Derek (CSE) &amp; Bryan (CSE)</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LIDAR SLAM implementation</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Application development</a:t>
            </a:r>
          </a:p>
        </p:txBody>
      </p:sp>
    </p:spTree>
    <p:extLst>
      <p:ext uri="{BB962C8B-B14F-4D97-AF65-F5344CB8AC3E}">
        <p14:creationId xmlns:p14="http://schemas.microsoft.com/office/powerpoint/2010/main" val="2480272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Roadblocks/Challenges</a:t>
            </a:r>
            <a:endParaRPr sz="3000" b="0" i="0" u="none" strike="noStrike" cap="none" dirty="0">
              <a:solidFill>
                <a:srgbClr val="881C1C"/>
              </a:solidFill>
              <a:latin typeface="Georgia"/>
              <a:ea typeface="Georgia"/>
              <a:cs typeface="Georgia"/>
              <a:sym typeface="Georgia"/>
            </a:endParaRP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marR="0" lvl="0" indent="-342900" algn="l" rtl="0">
              <a:lnSpc>
                <a:spcPct val="150000"/>
              </a:lnSpc>
              <a:spcBef>
                <a:spcPts val="0"/>
              </a:spcBef>
              <a:spcAft>
                <a:spcPts val="0"/>
              </a:spcAft>
              <a:buClr>
                <a:srgbClr val="840C22"/>
              </a:buClr>
              <a:buSzPts val="1800"/>
              <a:buFont typeface="+mj-lt"/>
              <a:buAutoNum type="arabicPeriod"/>
            </a:pPr>
            <a:r>
              <a:rPr lang="en-US" sz="1800" dirty="0">
                <a:latin typeface="Verdana"/>
                <a:ea typeface="Verdana"/>
                <a:cs typeface="Verdana"/>
                <a:sym typeface="Verdana"/>
              </a:rPr>
              <a:t>SLAM algorithm</a:t>
            </a:r>
          </a:p>
          <a:p>
            <a:pPr marL="457200" marR="0" lvl="0" indent="-342900" algn="l" rtl="0">
              <a:lnSpc>
                <a:spcPct val="150000"/>
              </a:lnSpc>
              <a:spcBef>
                <a:spcPts val="0"/>
              </a:spcBef>
              <a:spcAft>
                <a:spcPts val="0"/>
              </a:spcAft>
              <a:buClr>
                <a:srgbClr val="840C22"/>
              </a:buClr>
              <a:buSzPts val="1800"/>
              <a:buFont typeface="+mj-lt"/>
              <a:buAutoNum type="arabicPeriod"/>
            </a:pPr>
            <a:r>
              <a:rPr lang="en-US" sz="1800" dirty="0">
                <a:latin typeface="Verdana"/>
                <a:ea typeface="Verdana"/>
                <a:cs typeface="Verdana"/>
                <a:sym typeface="Verdana"/>
              </a:rPr>
              <a:t>Robot localization estimates</a:t>
            </a:r>
          </a:p>
          <a:p>
            <a:pPr marL="457200" marR="0" lvl="0" indent="-342900" algn="l" rtl="0">
              <a:lnSpc>
                <a:spcPct val="150000"/>
              </a:lnSpc>
              <a:spcBef>
                <a:spcPts val="0"/>
              </a:spcBef>
              <a:spcAft>
                <a:spcPts val="0"/>
              </a:spcAft>
              <a:buClr>
                <a:srgbClr val="840C22"/>
              </a:buClr>
              <a:buSzPts val="1800"/>
              <a:buFont typeface="+mj-lt"/>
              <a:buAutoNum type="arabicPeriod"/>
            </a:pPr>
            <a:r>
              <a:rPr lang="en-US" sz="1800" dirty="0">
                <a:latin typeface="Verdana"/>
                <a:ea typeface="Verdana"/>
                <a:cs typeface="Verdana"/>
                <a:sym typeface="Verdana"/>
              </a:rPr>
              <a:t>System Connectivity</a:t>
            </a:r>
          </a:p>
          <a:p>
            <a:pPr marL="457200" marR="0" lvl="0" indent="-342900" algn="l" rtl="0">
              <a:lnSpc>
                <a:spcPct val="150000"/>
              </a:lnSpc>
              <a:spcBef>
                <a:spcPts val="0"/>
              </a:spcBef>
              <a:spcAft>
                <a:spcPts val="0"/>
              </a:spcAft>
              <a:buClr>
                <a:srgbClr val="840C22"/>
              </a:buClr>
              <a:buSzPts val="1800"/>
              <a:buFont typeface="+mj-lt"/>
              <a:buAutoNum type="arabicPeriod"/>
            </a:pPr>
            <a:r>
              <a:rPr lang="en-US" sz="1800" dirty="0">
                <a:latin typeface="Verdana"/>
                <a:ea typeface="Verdana"/>
                <a:cs typeface="Verdana"/>
                <a:sym typeface="Verdana"/>
              </a:rPr>
              <a:t>Application development</a:t>
            </a:r>
          </a:p>
          <a:p>
            <a:pPr marL="457200" marR="0" lvl="0" indent="-342900" algn="l" rtl="0">
              <a:lnSpc>
                <a:spcPct val="150000"/>
              </a:lnSpc>
              <a:spcBef>
                <a:spcPts val="0"/>
              </a:spcBef>
              <a:spcAft>
                <a:spcPts val="0"/>
              </a:spcAft>
              <a:buClr>
                <a:srgbClr val="840C22"/>
              </a:buClr>
              <a:buSzPts val="1800"/>
              <a:buFont typeface="+mj-lt"/>
              <a:buAutoNum type="arabicPeriod"/>
            </a:pPr>
            <a:r>
              <a:rPr lang="en-US" sz="1800" dirty="0">
                <a:latin typeface="Verdana"/>
                <a:ea typeface="Verdana"/>
                <a:cs typeface="Verdana"/>
                <a:sym typeface="Verdana"/>
              </a:rPr>
              <a:t>Modification of Roomba</a:t>
            </a:r>
          </a:p>
          <a:p>
            <a:pPr marL="457200" marR="0" lvl="0" indent="-342900" algn="l" rtl="0">
              <a:lnSpc>
                <a:spcPct val="150000"/>
              </a:lnSpc>
              <a:spcBef>
                <a:spcPts val="0"/>
              </a:spcBef>
              <a:spcAft>
                <a:spcPts val="0"/>
              </a:spcAft>
              <a:buClr>
                <a:srgbClr val="840C22"/>
              </a:buClr>
              <a:buSzPts val="1800"/>
              <a:buFont typeface="+mj-lt"/>
              <a:buAutoNum type="arabicPeriod"/>
            </a:pPr>
            <a:r>
              <a:rPr lang="en-US" sz="1800" dirty="0">
                <a:latin typeface="Verdana"/>
                <a:ea typeface="Verdana"/>
                <a:cs typeface="Verdana"/>
                <a:sym typeface="Verdana"/>
              </a:rPr>
              <a:t>Stabilization of LIDAR sensor</a:t>
            </a:r>
          </a:p>
        </p:txBody>
      </p:sp>
      <p:pic>
        <p:nvPicPr>
          <p:cNvPr id="10242" name="Picture 2" descr="https://lh4.googleusercontent.com/jSMdE246qrc3e0qJwST2XIIKe72NDJD9HYlZgDYtf00xNiOlEa2meKV2rgOpMWSTuKw1_f7HqxsdK0cR5hydBoh69SD-XIcwWEkDCjCjNQILb1nfWU1d80cU5bWcAjhawOUbarj_ysY">
            <a:extLst>
              <a:ext uri="{FF2B5EF4-FFF2-40B4-BE49-F238E27FC236}">
                <a16:creationId xmlns:a16="http://schemas.microsoft.com/office/drawing/2014/main" id="{0352107A-5CEB-43F8-A916-3397E8EC9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416" y="3218513"/>
            <a:ext cx="4313583" cy="287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29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What we plan to bring to MDR</a:t>
            </a:r>
            <a:endParaRPr sz="3000" b="0" i="0" u="none" strike="noStrike" cap="none" dirty="0">
              <a:solidFill>
                <a:srgbClr val="881C1C"/>
              </a:solidFill>
              <a:latin typeface="Georgia"/>
              <a:ea typeface="Georgia"/>
              <a:cs typeface="Georgia"/>
              <a:sym typeface="Georgia"/>
            </a:endParaRP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114300" marR="0" lvl="0" algn="l" rtl="0">
              <a:lnSpc>
                <a:spcPct val="120000"/>
              </a:lnSpc>
              <a:spcBef>
                <a:spcPts val="0"/>
              </a:spcBef>
              <a:spcAft>
                <a:spcPts val="0"/>
              </a:spcAft>
              <a:buClr>
                <a:srgbClr val="840C22"/>
              </a:buClr>
              <a:buSzPts val="1800"/>
            </a:pPr>
            <a:r>
              <a:rPr lang="en-US" sz="1800" dirty="0">
                <a:latin typeface="Verdana"/>
                <a:ea typeface="Verdana"/>
                <a:cs typeface="Verdana"/>
                <a:sym typeface="Verdana"/>
              </a:rPr>
              <a:t>Functioning LIDAR</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2D mapping</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Stationary or manually moved </a:t>
            </a:r>
            <a:br>
              <a:rPr lang="en-US" sz="1800" dirty="0">
                <a:latin typeface="Verdana"/>
                <a:ea typeface="Verdana"/>
                <a:cs typeface="Verdana"/>
                <a:sym typeface="Verdana"/>
              </a:rPr>
            </a:br>
            <a:r>
              <a:rPr lang="en-US" sz="1800" dirty="0">
                <a:latin typeface="Verdana"/>
                <a:ea typeface="Verdana"/>
                <a:cs typeface="Verdana"/>
                <a:sym typeface="Verdana"/>
              </a:rPr>
              <a:t>sensor to map the layout of a floor</a:t>
            </a:r>
          </a:p>
          <a:p>
            <a:pPr marL="114300" marR="0" lvl="0" algn="l" rtl="0">
              <a:lnSpc>
                <a:spcPct val="120000"/>
              </a:lnSpc>
              <a:spcBef>
                <a:spcPts val="0"/>
              </a:spcBef>
              <a:spcAft>
                <a:spcPts val="0"/>
              </a:spcAft>
              <a:buClr>
                <a:srgbClr val="840C22"/>
              </a:buClr>
              <a:buSzPts val="1800"/>
            </a:pPr>
            <a:endParaRPr lang="en-US" sz="1800" dirty="0">
              <a:latin typeface="Verdana"/>
              <a:ea typeface="Verdana"/>
              <a:cs typeface="Verdana"/>
              <a:sym typeface="Verdana"/>
            </a:endParaRPr>
          </a:p>
          <a:p>
            <a:pPr marL="114300" marR="0" lvl="0" algn="l" rtl="0">
              <a:lnSpc>
                <a:spcPct val="120000"/>
              </a:lnSpc>
              <a:spcBef>
                <a:spcPts val="0"/>
              </a:spcBef>
              <a:spcAft>
                <a:spcPts val="0"/>
              </a:spcAft>
              <a:buClr>
                <a:srgbClr val="840C22"/>
              </a:buClr>
              <a:buSzPts val="1800"/>
            </a:pPr>
            <a:r>
              <a:rPr lang="en-US" sz="1800" dirty="0">
                <a:latin typeface="Verdana"/>
                <a:ea typeface="Verdana"/>
                <a:cs typeface="Verdana"/>
                <a:sym typeface="Verdana"/>
              </a:rPr>
              <a:t>Responsibilities</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Kelvin (ME)</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Remodeling the Roomba and supply power to LIDAR sensors</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Marcus (EE)</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Program microcontroller and early stage application development</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Derek (CSE) &amp; Bryan (CSE)</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SLAM programming to create a map from LIDAR point cloud</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p:txBody>
      </p:sp>
      <p:pic>
        <p:nvPicPr>
          <p:cNvPr id="12290" name="Picture 2" descr="https://lh6.googleusercontent.com/UkK4JkEdccA4yvdqfsSdKaRldsCVPDkRTZ4lIOENIoaIcAMKl_HP73iDGzCovNqHFwGwwdrVwHB-9xsKvoWzlQ4q7ruJp3gJARfXnmPzlQwkSGflQo3_z7EGj3FoDvlCOHJ8Ip19rrs">
            <a:extLst>
              <a:ext uri="{FF2B5EF4-FFF2-40B4-BE49-F238E27FC236}">
                <a16:creationId xmlns:a16="http://schemas.microsoft.com/office/drawing/2014/main" id="{D19E2DF3-5653-4A9B-91B6-74FD2965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720" y="1239079"/>
            <a:ext cx="4118280" cy="2503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122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What we plan to bring to FPR and Demo Day</a:t>
            </a:r>
            <a:endParaRPr sz="3000" b="0" i="0" u="none" strike="noStrike" cap="none" dirty="0">
              <a:solidFill>
                <a:srgbClr val="881C1C"/>
              </a:solidFill>
              <a:latin typeface="Georgia"/>
              <a:ea typeface="Georgia"/>
              <a:cs typeface="Georgia"/>
              <a:sym typeface="Georgia"/>
            </a:endParaRP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114300" marR="0" lvl="0" algn="l" rtl="0">
              <a:lnSpc>
                <a:spcPct val="120000"/>
              </a:lnSpc>
              <a:spcBef>
                <a:spcPts val="0"/>
              </a:spcBef>
              <a:spcAft>
                <a:spcPts val="0"/>
              </a:spcAft>
              <a:buClr>
                <a:srgbClr val="840C22"/>
              </a:buClr>
              <a:buSzPts val="1800"/>
            </a:pPr>
            <a:r>
              <a:rPr lang="en-US" sz="1800" dirty="0">
                <a:latin typeface="Verdana"/>
                <a:ea typeface="Verdana"/>
                <a:cs typeface="Verdana"/>
                <a:sym typeface="Verdana"/>
              </a:rPr>
              <a:t>FPR</a:t>
            </a:r>
          </a:p>
          <a:p>
            <a:pPr marL="457200" lvl="0" indent="-34290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Live demonstration of Mapper capabilities</a:t>
            </a:r>
          </a:p>
          <a:p>
            <a:pPr marL="114300" marR="0" lvl="0" algn="l" rtl="0">
              <a:lnSpc>
                <a:spcPct val="120000"/>
              </a:lnSpc>
              <a:spcBef>
                <a:spcPts val="0"/>
              </a:spcBef>
              <a:spcAft>
                <a:spcPts val="0"/>
              </a:spcAft>
              <a:buClr>
                <a:srgbClr val="840C22"/>
              </a:buClr>
              <a:buSzPts val="1800"/>
            </a:pPr>
            <a:endParaRPr lang="en-US" sz="1800" dirty="0">
              <a:latin typeface="Verdana"/>
              <a:ea typeface="Verdana"/>
              <a:cs typeface="Verdana"/>
              <a:sym typeface="Verdana"/>
            </a:endParaRPr>
          </a:p>
          <a:p>
            <a:pPr marL="114300" marR="0" lvl="0" algn="l" rtl="0">
              <a:lnSpc>
                <a:spcPct val="120000"/>
              </a:lnSpc>
              <a:spcBef>
                <a:spcPts val="0"/>
              </a:spcBef>
              <a:spcAft>
                <a:spcPts val="0"/>
              </a:spcAft>
              <a:buClr>
                <a:srgbClr val="840C22"/>
              </a:buClr>
              <a:buSzPts val="1800"/>
            </a:pPr>
            <a:endParaRPr lang="en-US" sz="1800" dirty="0">
              <a:latin typeface="Verdana"/>
              <a:ea typeface="Verdana"/>
              <a:cs typeface="Verdana"/>
              <a:sym typeface="Verdana"/>
            </a:endParaRPr>
          </a:p>
          <a:p>
            <a:pPr marL="114300" marR="0" lvl="0" algn="l" rtl="0">
              <a:lnSpc>
                <a:spcPct val="120000"/>
              </a:lnSpc>
              <a:spcBef>
                <a:spcPts val="0"/>
              </a:spcBef>
              <a:spcAft>
                <a:spcPts val="0"/>
              </a:spcAft>
              <a:buClr>
                <a:srgbClr val="840C22"/>
              </a:buClr>
              <a:buSzPts val="1800"/>
            </a:pPr>
            <a:r>
              <a:rPr lang="en-US" sz="1800" dirty="0">
                <a:latin typeface="Verdana"/>
                <a:ea typeface="Verdana"/>
                <a:cs typeface="Verdana"/>
                <a:sym typeface="Verdana"/>
              </a:rPr>
              <a:t>Demo Day</a:t>
            </a:r>
          </a:p>
          <a:p>
            <a:pPr marL="457200" lvl="0" indent="-34290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Mapper on display</a:t>
            </a:r>
          </a:p>
          <a:p>
            <a:pPr marL="457200" lvl="0" indent="-34290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Video that shows Mapper fabricating 3D model of a room</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Perspective of robot</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Current map that is being created</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Tracker that shows where the robot is relative to the room</a:t>
            </a:r>
          </a:p>
          <a:p>
            <a:pPr marL="114300" marR="0" lvl="0" algn="l" rtl="0">
              <a:lnSpc>
                <a:spcPct val="120000"/>
              </a:lnSpc>
              <a:spcBef>
                <a:spcPts val="0"/>
              </a:spcBef>
              <a:spcAft>
                <a:spcPts val="0"/>
              </a:spcAft>
              <a:buClr>
                <a:srgbClr val="840C22"/>
              </a:buClr>
              <a:buSzPts val="1800"/>
            </a:pP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p:txBody>
      </p:sp>
    </p:spTree>
    <p:extLst>
      <p:ext uri="{BB962C8B-B14F-4D97-AF65-F5344CB8AC3E}">
        <p14:creationId xmlns:p14="http://schemas.microsoft.com/office/powerpoint/2010/main" val="533815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2"/>
          <p:cNvSpPr txBox="1"/>
          <p:nvPr/>
        </p:nvSpPr>
        <p:spPr>
          <a:xfrm>
            <a:off x="304800" y="609600"/>
            <a:ext cx="8839200" cy="54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endParaRPr sz="3000" b="0" i="0" u="none" strike="noStrike" cap="none" dirty="0">
              <a:solidFill>
                <a:srgbClr val="881C1C"/>
              </a:solidFill>
              <a:latin typeface="Georgia"/>
              <a:ea typeface="Georgia"/>
              <a:cs typeface="Georgia"/>
              <a:sym typeface="Georgia"/>
            </a:endParaRPr>
          </a:p>
        </p:txBody>
      </p:sp>
      <p:sp>
        <p:nvSpPr>
          <p:cNvPr id="312" name="Google Shape;312;p42"/>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334962" marR="0" lvl="0" indent="-334962" algn="ctr" rtl="0">
              <a:lnSpc>
                <a:spcPct val="100000"/>
              </a:lnSpc>
              <a:spcBef>
                <a:spcPts val="0"/>
              </a:spcBef>
              <a:spcAft>
                <a:spcPts val="0"/>
              </a:spcAft>
              <a:buClr>
                <a:srgbClr val="000000"/>
              </a:buClr>
              <a:buSzPts val="1800"/>
              <a:buFont typeface="Times New Roman"/>
              <a:buNone/>
            </a:pPr>
            <a:endParaRPr lang="en-US" sz="1800" b="0" i="0" u="none" strike="noStrike" cap="none" dirty="0">
              <a:solidFill>
                <a:srgbClr val="000000"/>
              </a:solidFill>
              <a:latin typeface="Verdana"/>
              <a:ea typeface="Verdana"/>
              <a:cs typeface="Verdana"/>
              <a:sym typeface="Verdana"/>
            </a:endParaRPr>
          </a:p>
          <a:p>
            <a:pPr marL="334962" marR="0" lvl="0" indent="-334962" algn="ctr" rtl="0">
              <a:lnSpc>
                <a:spcPct val="100000"/>
              </a:lnSpc>
              <a:spcBef>
                <a:spcPts val="0"/>
              </a:spcBef>
              <a:spcAft>
                <a:spcPts val="0"/>
              </a:spcAft>
              <a:buClr>
                <a:srgbClr val="000000"/>
              </a:buClr>
              <a:buSzPts val="1800"/>
              <a:buFont typeface="Times New Roman"/>
              <a:buNone/>
            </a:pPr>
            <a:endParaRPr lang="en-US" sz="1800" dirty="0">
              <a:latin typeface="Verdana"/>
              <a:ea typeface="Verdana"/>
              <a:cs typeface="Verdana"/>
              <a:sym typeface="Verdana"/>
            </a:endParaRPr>
          </a:p>
          <a:p>
            <a:pPr marL="334962" marR="0" lvl="0" indent="-334962" algn="ctr" rtl="0">
              <a:lnSpc>
                <a:spcPct val="100000"/>
              </a:lnSpc>
              <a:spcBef>
                <a:spcPts val="0"/>
              </a:spcBef>
              <a:spcAft>
                <a:spcPts val="0"/>
              </a:spcAft>
              <a:buClr>
                <a:srgbClr val="000000"/>
              </a:buClr>
              <a:buSzPts val="1800"/>
              <a:buFont typeface="Times New Roman"/>
              <a:buNone/>
            </a:pPr>
            <a:endParaRPr lang="en-US" sz="1800" b="0" i="0" u="none" strike="noStrike" cap="none" dirty="0">
              <a:solidFill>
                <a:srgbClr val="000000"/>
              </a:solidFill>
              <a:latin typeface="Verdana"/>
              <a:ea typeface="Verdana"/>
              <a:cs typeface="Verdana"/>
              <a:sym typeface="Verdana"/>
            </a:endParaRPr>
          </a:p>
          <a:p>
            <a:pPr marL="334962" marR="0" lvl="0" indent="-334962" algn="ctr" rtl="0">
              <a:lnSpc>
                <a:spcPct val="100000"/>
              </a:lnSpc>
              <a:spcBef>
                <a:spcPts val="0"/>
              </a:spcBef>
              <a:spcAft>
                <a:spcPts val="0"/>
              </a:spcAft>
              <a:buClr>
                <a:srgbClr val="000000"/>
              </a:buClr>
              <a:buSzPts val="1800"/>
              <a:buFont typeface="Times New Roman"/>
              <a:buNone/>
            </a:pPr>
            <a:endParaRPr lang="en-US" sz="1800" dirty="0">
              <a:latin typeface="Verdana"/>
              <a:ea typeface="Verdana"/>
              <a:cs typeface="Verdana"/>
              <a:sym typeface="Verdana"/>
            </a:endParaRPr>
          </a:p>
          <a:p>
            <a:pPr marL="334962" marR="0" lvl="0" indent="-334962" algn="ctr" rtl="0">
              <a:lnSpc>
                <a:spcPct val="100000"/>
              </a:lnSpc>
              <a:spcBef>
                <a:spcPts val="0"/>
              </a:spcBef>
              <a:spcAft>
                <a:spcPts val="0"/>
              </a:spcAft>
              <a:buClr>
                <a:srgbClr val="000000"/>
              </a:buClr>
              <a:buSzPts val="1800"/>
              <a:buFont typeface="Times New Roman"/>
              <a:buNone/>
            </a:pPr>
            <a:endParaRPr lang="en-US" sz="1800" b="0" i="0" u="none" strike="noStrike" cap="none" dirty="0">
              <a:solidFill>
                <a:srgbClr val="000000"/>
              </a:solidFill>
              <a:latin typeface="Verdana"/>
              <a:ea typeface="Verdana"/>
              <a:cs typeface="Verdana"/>
              <a:sym typeface="Verdana"/>
            </a:endParaRPr>
          </a:p>
          <a:p>
            <a:pPr marL="334962" marR="0" lvl="0" indent="-334962" algn="ctr" rtl="0">
              <a:lnSpc>
                <a:spcPct val="100000"/>
              </a:lnSpc>
              <a:spcBef>
                <a:spcPts val="0"/>
              </a:spcBef>
              <a:spcAft>
                <a:spcPts val="0"/>
              </a:spcAft>
              <a:buClr>
                <a:srgbClr val="000000"/>
              </a:buClr>
              <a:buSzPts val="1800"/>
              <a:buFont typeface="Times New Roman"/>
              <a:buNone/>
            </a:pPr>
            <a:r>
              <a:rPr lang="en-US" sz="7200" b="0" i="0" u="none" strike="noStrike" cap="none" dirty="0">
                <a:solidFill>
                  <a:srgbClr val="C00000"/>
                </a:solidFill>
                <a:latin typeface="Georgia" panose="02040502050405020303" pitchFamily="18" charset="0"/>
                <a:ea typeface="Verdana"/>
                <a:cs typeface="Verdana"/>
                <a:sym typeface="Verdana"/>
              </a:rPr>
              <a:t>Questions?</a:t>
            </a:r>
            <a:endParaRPr sz="7200" b="0" i="0" u="none" strike="noStrike" cap="none" dirty="0">
              <a:solidFill>
                <a:srgbClr val="C00000"/>
              </a:solidFill>
              <a:latin typeface="Georgia" panose="02040502050405020303" pitchFamily="18" charset="0"/>
              <a:ea typeface="Verdana"/>
              <a:cs typeface="Verdana"/>
              <a:sym typeface="Verdana"/>
            </a:endParaRPr>
          </a:p>
        </p:txBody>
      </p:sp>
    </p:spTree>
    <p:extLst>
      <p:ext uri="{BB962C8B-B14F-4D97-AF65-F5344CB8AC3E}">
        <p14:creationId xmlns:p14="http://schemas.microsoft.com/office/powerpoint/2010/main" val="1653511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Background and Motivation</a:t>
            </a:r>
            <a:endParaRPr sz="3000" b="0" i="0" u="none" strike="noStrike" cap="none" dirty="0">
              <a:solidFill>
                <a:srgbClr val="881C1C"/>
              </a:solidFill>
              <a:latin typeface="Georgia"/>
              <a:ea typeface="Georgia"/>
              <a:cs typeface="Georgia"/>
              <a:sym typeface="Georgia"/>
            </a:endParaRP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44 significant building collapses since 2010</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1975 casualties</a:t>
            </a:r>
          </a:p>
          <a:p>
            <a:pPr marL="801688"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3459 injuries</a:t>
            </a:r>
          </a:p>
          <a:p>
            <a:pPr marL="114300" marR="0" lvl="0" algn="l" rtl="0">
              <a:lnSpc>
                <a:spcPct val="120000"/>
              </a:lnSpc>
              <a:spcBef>
                <a:spcPts val="0"/>
              </a:spcBef>
              <a:spcAft>
                <a:spcPts val="0"/>
              </a:spcAft>
              <a:buClr>
                <a:srgbClr val="000000"/>
              </a:buClr>
              <a:buSzPts val="1800"/>
            </a:pPr>
            <a:endParaRPr lang="en-US" sz="1800" dirty="0">
              <a:latin typeface="Verdana"/>
              <a:ea typeface="Verdana"/>
              <a:cs typeface="Verdana"/>
              <a:sym typeface="Verdana"/>
            </a:endParaRPr>
          </a:p>
          <a:p>
            <a:pPr marL="114300" marR="0" lvl="0" algn="l" rtl="0">
              <a:lnSpc>
                <a:spcPct val="120000"/>
              </a:lnSpc>
              <a:spcBef>
                <a:spcPts val="0"/>
              </a:spcBef>
              <a:spcAft>
                <a:spcPts val="0"/>
              </a:spcAft>
              <a:buClr>
                <a:srgbClr val="000000"/>
              </a:buClr>
              <a:buSzPts val="1800"/>
            </a:pPr>
            <a:endParaRPr lang="en-US" sz="1800" dirty="0">
              <a:latin typeface="Verdana"/>
              <a:ea typeface="Verdana"/>
              <a:cs typeface="Verdana"/>
              <a:sym typeface="Verdana"/>
            </a:endParaRPr>
          </a:p>
          <a:p>
            <a:pPr marL="400050" indent="-28575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40-50 cave related incidents per year</a:t>
            </a:r>
          </a:p>
          <a:p>
            <a:pPr marL="741363" indent="-28575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~10% of incidents are fatal</a:t>
            </a:r>
          </a:p>
          <a:p>
            <a:pPr marL="114300" lvl="3">
              <a:buClr>
                <a:srgbClr val="840C22"/>
              </a:buClr>
              <a:buSzPts val="1800"/>
            </a:pPr>
            <a:endParaRPr lang="en-US" sz="1800" dirty="0">
              <a:latin typeface="Verdana"/>
              <a:ea typeface="Verdana"/>
              <a:cs typeface="Verdana"/>
              <a:sym typeface="Verdana"/>
            </a:endParaRPr>
          </a:p>
          <a:p>
            <a:pPr marL="114300" lvl="3">
              <a:buClr>
                <a:srgbClr val="840C22"/>
              </a:buClr>
              <a:buSzPts val="1800"/>
            </a:pPr>
            <a:endParaRPr lang="en-US" sz="1800" dirty="0">
              <a:latin typeface="Verdana"/>
              <a:ea typeface="Verdana"/>
              <a:cs typeface="Verdana"/>
              <a:sym typeface="Verdana"/>
            </a:endParaRPr>
          </a:p>
          <a:p>
            <a:pPr marL="114300" lvl="3">
              <a:buClr>
                <a:srgbClr val="840C22"/>
              </a:buClr>
              <a:buSzPts val="1800"/>
            </a:pPr>
            <a:endParaRPr lang="en-US" sz="1800" dirty="0">
              <a:latin typeface="Verdana"/>
              <a:ea typeface="Verdana"/>
              <a:cs typeface="Verdana"/>
              <a:sym typeface="Verdana"/>
            </a:endParaRPr>
          </a:p>
          <a:p>
            <a:pPr marL="114300" lvl="3">
              <a:buClr>
                <a:srgbClr val="840C22"/>
              </a:buClr>
              <a:buSzPts val="1800"/>
            </a:pPr>
            <a:endParaRPr lang="en-US" sz="1800" dirty="0">
              <a:latin typeface="Verdana"/>
              <a:ea typeface="Verdana"/>
              <a:cs typeface="Verdana"/>
              <a:sym typeface="Verdana"/>
            </a:endParaRPr>
          </a:p>
          <a:p>
            <a:pPr marL="114300" lvl="3">
              <a:buClr>
                <a:srgbClr val="840C22"/>
              </a:buClr>
              <a:buSzPts val="1800"/>
            </a:pPr>
            <a:endParaRPr lang="en-US" sz="1800" dirty="0">
              <a:latin typeface="Verdana"/>
              <a:ea typeface="Verdana"/>
              <a:cs typeface="Verdana"/>
              <a:sym typeface="Verdana"/>
            </a:endParaRPr>
          </a:p>
          <a:p>
            <a:pPr marL="114300" lvl="3">
              <a:buClr>
                <a:srgbClr val="840C22"/>
              </a:buClr>
              <a:buSzPts val="1800"/>
            </a:pPr>
            <a:endParaRPr lang="en-US" sz="1800" dirty="0">
              <a:latin typeface="Verdana"/>
              <a:ea typeface="Verdana"/>
              <a:cs typeface="Verdana"/>
              <a:sym typeface="Verdana"/>
            </a:endParaRPr>
          </a:p>
          <a:p>
            <a:pPr marL="114300" lvl="3">
              <a:buClr>
                <a:srgbClr val="840C22"/>
              </a:buClr>
              <a:buSzPts val="1800"/>
            </a:pPr>
            <a:endParaRPr lang="en-US" sz="1800" dirty="0">
              <a:latin typeface="Verdana"/>
              <a:ea typeface="Verdana"/>
              <a:cs typeface="Verdana"/>
              <a:sym typeface="Verdana"/>
            </a:endParaRPr>
          </a:p>
          <a:p>
            <a:pPr marL="114300" lvl="3">
              <a:buClr>
                <a:srgbClr val="840C22"/>
              </a:buClr>
              <a:buSzPts val="1800"/>
            </a:pPr>
            <a:endParaRPr lang="en-US" sz="800" dirty="0">
              <a:latin typeface="Verdana"/>
              <a:ea typeface="Verdana"/>
              <a:cs typeface="Verdana"/>
              <a:sym typeface="Verdana"/>
            </a:endParaRPr>
          </a:p>
          <a:p>
            <a:pPr marL="114300" lvl="3">
              <a:buClr>
                <a:srgbClr val="840C22"/>
              </a:buClr>
              <a:buSzPts val="1800"/>
            </a:pPr>
            <a:r>
              <a:rPr lang="en-US" sz="800" dirty="0">
                <a:latin typeface="Verdana"/>
                <a:ea typeface="Verdana"/>
                <a:cs typeface="Verdana"/>
                <a:sym typeface="Verdana"/>
              </a:rPr>
              <a:t>https://en.wikipedia.org/wiki/List_of_structural_failures_and_collapses</a:t>
            </a:r>
          </a:p>
          <a:p>
            <a:pPr marL="114300" lvl="3">
              <a:buClr>
                <a:srgbClr val="840C22"/>
              </a:buClr>
              <a:buSzPts val="1800"/>
            </a:pPr>
            <a:r>
              <a:rPr lang="en-US" sz="800" dirty="0">
                <a:latin typeface="Verdana"/>
                <a:ea typeface="Verdana"/>
                <a:cs typeface="Verdana"/>
                <a:sym typeface="Verdana"/>
              </a:rPr>
              <a:t>https://www.outsideonline.com/1903801/exploring-caving-accidents-deaths-and-rescues-united-states</a:t>
            </a:r>
            <a:endParaRPr sz="800" dirty="0">
              <a:latin typeface="Verdana"/>
              <a:ea typeface="Verdana"/>
              <a:cs typeface="Verdana"/>
              <a:sym typeface="Verdana"/>
            </a:endParaRPr>
          </a:p>
        </p:txBody>
      </p:sp>
      <p:pic>
        <p:nvPicPr>
          <p:cNvPr id="2050" name="Picture 2" descr="https://lh5.googleusercontent.com/iwQe86Gzu3hN7XP251C1WMD_YKM3-UBtyQS9o7WO9FAxJLwhdAWzULPkp22lDTE2u1Hzy1JOQwOlKE45awXwV1zj5iZ0_YMjvI71vlJMCCTXvVBXFZ9-5jqLc5UMWKj3ZKyq27EPlrs">
            <a:extLst>
              <a:ext uri="{FF2B5EF4-FFF2-40B4-BE49-F238E27FC236}">
                <a16:creationId xmlns:a16="http://schemas.microsoft.com/office/drawing/2014/main" id="{F368991F-931E-48F4-90DC-78C58DCCD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881" y="2193787"/>
            <a:ext cx="3324124" cy="290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261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Background and Motivation</a:t>
            </a:r>
            <a:endParaRPr sz="3000" b="0" i="0" u="none" strike="noStrike" cap="none" dirty="0">
              <a:solidFill>
                <a:srgbClr val="881C1C"/>
              </a:solidFill>
              <a:latin typeface="Georgia"/>
              <a:ea typeface="Georgia"/>
              <a:cs typeface="Georgia"/>
              <a:sym typeface="Georgia"/>
            </a:endParaRP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Safety and knowledge are very important aspects of rescue missions</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Not fully understanding the environment and situation can lead to unnecessary risks and dangers</a:t>
            </a:r>
          </a:p>
          <a:p>
            <a:pPr marL="457200" marR="0" lvl="0" indent="-342900" algn="l" rtl="0">
              <a:lnSpc>
                <a:spcPct val="120000"/>
              </a:lnSpc>
              <a:spcBef>
                <a:spcPts val="0"/>
              </a:spcBef>
              <a:spcAft>
                <a:spcPts val="0"/>
              </a:spcAft>
              <a:buClr>
                <a:srgbClr val="000000"/>
              </a:buClr>
              <a:buSzPts val="1800"/>
              <a:buFont typeface="Verdana"/>
              <a:buChar char="●"/>
            </a:pPr>
            <a:endParaRPr lang="en-US" sz="1800" dirty="0">
              <a:latin typeface="Verdana"/>
              <a:ea typeface="Verdana"/>
              <a:cs typeface="Verdana"/>
              <a:sym typeface="Verdana"/>
            </a:endParaRPr>
          </a:p>
          <a:p>
            <a:pPr marL="114300" marR="0" lvl="0" algn="l" rtl="0">
              <a:lnSpc>
                <a:spcPct val="120000"/>
              </a:lnSpc>
              <a:spcBef>
                <a:spcPts val="0"/>
              </a:spcBef>
              <a:spcAft>
                <a:spcPts val="0"/>
              </a:spcAft>
              <a:buClr>
                <a:srgbClr val="000000"/>
              </a:buClr>
              <a:buSzPts val="1800"/>
            </a:pPr>
            <a:r>
              <a:rPr lang="en-US" sz="1800" dirty="0">
                <a:latin typeface="Verdana"/>
                <a:ea typeface="Verdana"/>
                <a:cs typeface="Verdana"/>
                <a:sym typeface="Verdana"/>
              </a:rPr>
              <a:t>Examples</a:t>
            </a:r>
          </a:p>
          <a:p>
            <a:pPr marL="400050" indent="-28575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Cave rescue</a:t>
            </a:r>
          </a:p>
          <a:p>
            <a:pPr marL="741363" indent="-28575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Trapped or lost explorers</a:t>
            </a:r>
          </a:p>
          <a:p>
            <a:pPr marL="396875" indent="-28575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Urban search and rescue</a:t>
            </a:r>
          </a:p>
          <a:p>
            <a:pPr marL="741363" indent="-28575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Collapsed buildings</a:t>
            </a:r>
          </a:p>
          <a:p>
            <a:pPr marL="114300" lvl="3">
              <a:buClr>
                <a:srgbClr val="840C22"/>
              </a:buClr>
              <a:buSzPts val="1800"/>
            </a:pPr>
            <a:endParaRPr sz="1800" dirty="0">
              <a:latin typeface="Verdana"/>
              <a:ea typeface="Verdana"/>
              <a:cs typeface="Verdana"/>
              <a:sym typeface="Verdana"/>
            </a:endParaRPr>
          </a:p>
        </p:txBody>
      </p:sp>
      <p:pic>
        <p:nvPicPr>
          <p:cNvPr id="1026" name="Picture 2" descr="https://lh6.googleusercontent.com/7gMusmQGR5F6UEEGEg2GW-aCplC67mYwHdTI8Hwd7JHxpGSt52d4Eaq8lJyETWEwUDvR0bMu0xe0sl3_EgaUmXpuA9DP9tu6aUKofkUMO76xs8mFBrdNOa69n64mAa3dWN1AYH-XShU">
            <a:extLst>
              <a:ext uri="{FF2B5EF4-FFF2-40B4-BE49-F238E27FC236}">
                <a16:creationId xmlns:a16="http://schemas.microsoft.com/office/drawing/2014/main" id="{15D705EB-D0C6-459B-A2A9-D16A3097E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198" y="2835964"/>
            <a:ext cx="4251202" cy="283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282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Goal</a:t>
            </a:r>
            <a:endParaRPr sz="3000" b="0" i="0" u="none" strike="noStrike" cap="none" dirty="0">
              <a:solidFill>
                <a:srgbClr val="881C1C"/>
              </a:solidFill>
              <a:latin typeface="Georgia"/>
              <a:ea typeface="Georgia"/>
              <a:cs typeface="Georgia"/>
              <a:sym typeface="Georgia"/>
            </a:endParaRP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lvl="0" indent="-34290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Reduce possible risks or dangers that are associated with traversing through unknown environments</a:t>
            </a:r>
          </a:p>
          <a:p>
            <a:pPr marL="457200" lvl="0" indent="-342900">
              <a:lnSpc>
                <a:spcPct val="120000"/>
              </a:lnSpc>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lvl="0" indent="-34290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Enable easier navigation through the field and aid in figuring out the best method of approach</a:t>
            </a:r>
          </a:p>
          <a:p>
            <a:pPr marL="457200" lvl="0" indent="-342900">
              <a:lnSpc>
                <a:spcPct val="120000"/>
              </a:lnSpc>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lvl="0" indent="-34290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Improve efficiency of rescue teams in unknown environments</a:t>
            </a:r>
          </a:p>
        </p:txBody>
      </p:sp>
    </p:spTree>
    <p:extLst>
      <p:ext uri="{BB962C8B-B14F-4D97-AF65-F5344CB8AC3E}">
        <p14:creationId xmlns:p14="http://schemas.microsoft.com/office/powerpoint/2010/main" val="883813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lvl="0">
              <a:buSzPts val="3000"/>
            </a:pPr>
            <a:r>
              <a:rPr lang="en-US" sz="3000" dirty="0">
                <a:solidFill>
                  <a:srgbClr val="881C1C"/>
                </a:solidFill>
                <a:latin typeface="Georgia"/>
                <a:ea typeface="Georgia"/>
                <a:cs typeface="Georgia"/>
                <a:sym typeface="Georgia"/>
              </a:rPr>
              <a:t>Method of Resolution</a:t>
            </a: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lvl="0" indent="-342900">
              <a:lnSpc>
                <a:spcPct val="120000"/>
              </a:lnSpc>
              <a:buClr>
                <a:srgbClr val="840C22"/>
              </a:buClr>
              <a:buSzPts val="1800"/>
              <a:buFont typeface="Wingdings" panose="05000000000000000000" pitchFamily="2" charset="2"/>
              <a:buChar char="§"/>
            </a:pPr>
            <a:r>
              <a:rPr lang="en-US" sz="1800" dirty="0">
                <a:latin typeface="Verdana"/>
                <a:ea typeface="Verdana"/>
                <a:cs typeface="Verdana"/>
                <a:sym typeface="Verdana"/>
              </a:rPr>
              <a:t>A robot that utilizes LIDAR sensors to remotely navigate around the surrounding environment and produce a 3D layout of an indoor area</a:t>
            </a:r>
          </a:p>
        </p:txBody>
      </p:sp>
      <p:pic>
        <p:nvPicPr>
          <p:cNvPr id="4" name="Picture 2" descr="https://lh3.googleusercontent.com/yh3GjjcMLQA9VareX4qklBT2t4872dU9Invxw5fkGAQjzkFvsYmfen_1QmIbuU0cBDmDiY-TR4TCCRndh9Rt-M7x9WoiRd7oeariyYjdfoROAElwVoTcu4L4NFa0-TFj51IfGuvSch4">
            <a:extLst>
              <a:ext uri="{FF2B5EF4-FFF2-40B4-BE49-F238E27FC236}">
                <a16:creationId xmlns:a16="http://schemas.microsoft.com/office/drawing/2014/main" id="{3C2C6B29-9153-4631-81F3-3755DC674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584" y="2473152"/>
            <a:ext cx="5522231" cy="310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170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lvl="0">
              <a:buSzPts val="3000"/>
            </a:pPr>
            <a:r>
              <a:rPr lang="en-US" sz="3000" dirty="0">
                <a:solidFill>
                  <a:srgbClr val="881C1C"/>
                </a:solidFill>
                <a:latin typeface="Georgia"/>
                <a:ea typeface="Georgia"/>
                <a:cs typeface="Georgia"/>
                <a:sym typeface="Georgia"/>
              </a:rPr>
              <a:t>Requirements Analysis: Specifications</a:t>
            </a: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Speed of up to 3mph</a:t>
            </a:r>
          </a:p>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Effective detection range of 15ft</a:t>
            </a:r>
          </a:p>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Approximately 12 pounds</a:t>
            </a:r>
          </a:p>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Approximately 1 hour of battery life</a:t>
            </a:r>
          </a:p>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Elevation 1-6 feet</a:t>
            </a:r>
          </a:p>
          <a:p>
            <a:pPr marL="457200" marR="0" lvl="0" indent="-342900" algn="l" rtl="0">
              <a:lnSpc>
                <a:spcPct val="15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Durable</a:t>
            </a:r>
          </a:p>
        </p:txBody>
      </p:sp>
    </p:spTree>
    <p:extLst>
      <p:ext uri="{BB962C8B-B14F-4D97-AF65-F5344CB8AC3E}">
        <p14:creationId xmlns:p14="http://schemas.microsoft.com/office/powerpoint/2010/main" val="3403647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Design Alternatives</a:t>
            </a:r>
            <a:endParaRPr sz="3000" b="0" i="0" u="none" strike="noStrike" cap="none" dirty="0">
              <a:solidFill>
                <a:srgbClr val="881C1C"/>
              </a:solidFill>
              <a:latin typeface="Georgia"/>
              <a:ea typeface="Georgia"/>
              <a:cs typeface="Georgia"/>
              <a:sym typeface="Georgia"/>
            </a:endParaRP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114300" marR="0" lvl="0" algn="l" rtl="0">
              <a:lnSpc>
                <a:spcPct val="120000"/>
              </a:lnSpc>
              <a:spcBef>
                <a:spcPts val="0"/>
              </a:spcBef>
              <a:spcAft>
                <a:spcPts val="0"/>
              </a:spcAft>
              <a:buClr>
                <a:srgbClr val="840C22"/>
              </a:buClr>
              <a:buSzPts val="1800"/>
            </a:pPr>
            <a:r>
              <a:rPr lang="en-US" sz="1800" dirty="0">
                <a:latin typeface="Verdana"/>
                <a:ea typeface="Verdana"/>
                <a:cs typeface="Verdana"/>
                <a:sym typeface="Verdana"/>
              </a:rPr>
              <a:t>Google Cartographer</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Backpack mounted</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LIDAR mapping</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Inertial measurement unit</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114300" marR="0" lvl="0" algn="l" rtl="0">
              <a:lnSpc>
                <a:spcPct val="120000"/>
              </a:lnSpc>
              <a:spcBef>
                <a:spcPts val="0"/>
              </a:spcBef>
              <a:spcAft>
                <a:spcPts val="0"/>
              </a:spcAft>
              <a:buClr>
                <a:srgbClr val="840C22"/>
              </a:buClr>
              <a:buSzPts val="1800"/>
            </a:pPr>
            <a:r>
              <a:rPr lang="en-US" sz="1800" dirty="0">
                <a:latin typeface="Verdana"/>
                <a:ea typeface="Verdana"/>
                <a:cs typeface="Verdana"/>
                <a:sym typeface="Verdana"/>
              </a:rPr>
              <a:t>UCSD 3D RGB Mapping Robot</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Infrared and RGB camera</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Two-wheeled</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Able to climb stairs</a:t>
            </a:r>
          </a:p>
          <a:p>
            <a:pPr marL="114300" marR="0" lvl="0" algn="l" rtl="0">
              <a:lnSpc>
                <a:spcPct val="120000"/>
              </a:lnSpc>
              <a:spcBef>
                <a:spcPts val="0"/>
              </a:spcBef>
              <a:spcAft>
                <a:spcPts val="0"/>
              </a:spcAft>
              <a:buClr>
                <a:srgbClr val="840C22"/>
              </a:buClr>
              <a:buSzPts val="1800"/>
            </a:pP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p:txBody>
      </p:sp>
      <p:pic>
        <p:nvPicPr>
          <p:cNvPr id="14338" name="Picture 2" descr="https://lh5.googleusercontent.com/_N67cLrDmAu5an3wi1puClrpEcMmMpDvdTKi_Fv80ujhBQROvGAWLhwcOkHEKD3fGTRcHVQk23pejhXl-dj9O3YBgdvFlOCAOs5sOMIciW9BRP8vmk7RF25HBpnoTCOn3672rteJPA8">
            <a:extLst>
              <a:ext uri="{FF2B5EF4-FFF2-40B4-BE49-F238E27FC236}">
                <a16:creationId xmlns:a16="http://schemas.microsoft.com/office/drawing/2014/main" id="{B258DBD6-CEA2-45C8-825D-5A317B1C0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935" y="1331968"/>
            <a:ext cx="1780977" cy="26734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5.googleusercontent.com/F2lsKXBOuBDpqrdwSPtYx_NStwx-O4DjGr28Z3IWTACCxWp3hGP06EijklDV2An_g6YlSjRhDUibcJzqZ6NCd2TcJEVejvGeG8NzjM5E07Qi6aLSrtbCcoK0Qlcaxd6-CHN1XvluJsA">
            <a:extLst>
              <a:ext uri="{FF2B5EF4-FFF2-40B4-BE49-F238E27FC236}">
                <a16:creationId xmlns:a16="http://schemas.microsoft.com/office/drawing/2014/main" id="{50E6C8A2-25C3-492A-8020-BDBA6ACA8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513" y="4070431"/>
            <a:ext cx="1577244" cy="1902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969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p:nvPr/>
        </p:nvSpPr>
        <p:spPr>
          <a:xfrm>
            <a:off x="304800" y="609600"/>
            <a:ext cx="8839200" cy="547688"/>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dirty="0">
                <a:solidFill>
                  <a:srgbClr val="881C1C"/>
                </a:solidFill>
                <a:latin typeface="Georgia"/>
                <a:ea typeface="Georgia"/>
                <a:cs typeface="Georgia"/>
                <a:sym typeface="Georgia"/>
              </a:rPr>
              <a:t>Design Alternatives</a:t>
            </a:r>
            <a:endParaRPr sz="3000" b="0" i="0" u="none" strike="noStrike" cap="none" dirty="0">
              <a:solidFill>
                <a:srgbClr val="881C1C"/>
              </a:solidFill>
              <a:latin typeface="Georgia"/>
              <a:ea typeface="Georgia"/>
              <a:cs typeface="Georgia"/>
              <a:sym typeface="Georgia"/>
            </a:endParaRPr>
          </a:p>
        </p:txBody>
      </p:sp>
      <p:sp>
        <p:nvSpPr>
          <p:cNvPr id="162" name="Google Shape;162;p27"/>
          <p:cNvSpPr txBox="1"/>
          <p:nvPr/>
        </p:nvSpPr>
        <p:spPr>
          <a:xfrm>
            <a:off x="381000" y="1397000"/>
            <a:ext cx="8153400" cy="4495800"/>
          </a:xfrm>
          <a:prstGeom prst="rect">
            <a:avLst/>
          </a:prstGeom>
          <a:noFill/>
          <a:ln>
            <a:noFill/>
          </a:ln>
        </p:spPr>
        <p:txBody>
          <a:bodyPr spcFirstLastPara="1" wrap="square" lIns="90000" tIns="45000" rIns="90000" bIns="45000" anchor="t" anchorCtr="0">
            <a:noAutofit/>
          </a:bodyPr>
          <a:lstStyle/>
          <a:p>
            <a:pPr marL="114300" marR="0" lvl="0" algn="l" rtl="0">
              <a:lnSpc>
                <a:spcPct val="120000"/>
              </a:lnSpc>
              <a:spcBef>
                <a:spcPts val="0"/>
              </a:spcBef>
              <a:spcAft>
                <a:spcPts val="0"/>
              </a:spcAft>
              <a:buClr>
                <a:srgbClr val="840C22"/>
              </a:buClr>
              <a:buSzPts val="1800"/>
            </a:pPr>
            <a:r>
              <a:rPr lang="en-US" sz="1800" dirty="0">
                <a:latin typeface="Verdana"/>
                <a:ea typeface="Verdana"/>
                <a:cs typeface="Verdana"/>
                <a:sym typeface="Verdana"/>
              </a:rPr>
              <a:t>Why we chose LIDAR instead of RGB camera for measurements</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Higher precision</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Higher range</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Does not require light</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Less computationally intensive</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r>
              <a:rPr lang="en-US" sz="1800" dirty="0">
                <a:latin typeface="Verdana"/>
                <a:ea typeface="Verdana"/>
                <a:cs typeface="Verdana"/>
                <a:sym typeface="Verdana"/>
              </a:rPr>
              <a:t>RGB camera requires movement to estimate distance, increases computational complexity for localization</a:t>
            </a: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a:p>
            <a:pPr marL="457200" marR="0" lvl="0" indent="-342900" algn="l" rtl="0">
              <a:lnSpc>
                <a:spcPct val="120000"/>
              </a:lnSpc>
              <a:spcBef>
                <a:spcPts val="0"/>
              </a:spcBef>
              <a:spcAft>
                <a:spcPts val="0"/>
              </a:spcAft>
              <a:buClr>
                <a:srgbClr val="840C22"/>
              </a:buClr>
              <a:buSzPts val="1800"/>
              <a:buFont typeface="Wingdings" panose="05000000000000000000" pitchFamily="2" charset="2"/>
              <a:buChar char="§"/>
            </a:pPr>
            <a:endParaRPr lang="en-US" sz="1800" dirty="0">
              <a:latin typeface="Verdana"/>
              <a:ea typeface="Verdana"/>
              <a:cs typeface="Verdana"/>
              <a:sym typeface="Verdana"/>
            </a:endParaRPr>
          </a:p>
        </p:txBody>
      </p:sp>
      <p:pic>
        <p:nvPicPr>
          <p:cNvPr id="13314" name="Picture 2" descr="https://lh6.googleusercontent.com/SZH4m7HLy13ZBZG64KkovaTBI6o1TCxcEwztDtJwlvlJjKcsABuzyVAjpnVKohYOYlU5RGw8dJ9wbBKhfiHEXn50garZg1AiRNPTIObN5hPj3tkUi-Ve-o7jqzO7V-D1uX0v-NCzC_Q">
            <a:extLst>
              <a:ext uri="{FF2B5EF4-FFF2-40B4-BE49-F238E27FC236}">
                <a16:creationId xmlns:a16="http://schemas.microsoft.com/office/drawing/2014/main" id="{7BC5B894-F764-4D4C-B16A-4872B37AC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555" y="3796748"/>
            <a:ext cx="3587953" cy="219773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lh4.googleusercontent.com/1v7T45m7jKBC2qSX7kLvnKhiJkrSAFn8hxXBQ8kr-V5cLg3Zl6HRCYgCHRNoY7p48ctnzI0UNciKbXYUDwq5vAY_IBv5iucX3fOuKW-GXiD3sfig1V8YHMaf2uew8BSAwGDeG78Yms8">
            <a:extLst>
              <a:ext uri="{FF2B5EF4-FFF2-40B4-BE49-F238E27FC236}">
                <a16:creationId xmlns:a16="http://schemas.microsoft.com/office/drawing/2014/main" id="{0D71623F-491F-4922-99AC-57199E67C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1478" y="3796748"/>
            <a:ext cx="2197736" cy="2197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095099"/>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1227</TotalTime>
  <Words>1552</Words>
  <Application>Microsoft Office PowerPoint</Application>
  <PresentationFormat>On-screen Show (4:3)</PresentationFormat>
  <Paragraphs>452</Paragraphs>
  <Slides>27</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Georgia</vt:lpstr>
      <vt:lpstr>Wingdings</vt:lpstr>
      <vt:lpstr>Verdana</vt:lpstr>
      <vt:lpstr>Arimo</vt:lpstr>
      <vt:lpstr>Arial</vt:lpstr>
      <vt:lpstr>Times New Roman</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dc:creator>
  <cp:lastModifiedBy>Derek Sun</cp:lastModifiedBy>
  <cp:revision>121</cp:revision>
  <dcterms:modified xsi:type="dcterms:W3CDTF">2018-12-04T02:59:51Z</dcterms:modified>
</cp:coreProperties>
</file>